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Layouts/slideLayout89.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9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25" r:id="rId2"/>
    <p:sldMasterId id="2147483758" r:id="rId3"/>
  </p:sldMasterIdLst>
  <p:notesMasterIdLst>
    <p:notesMasterId r:id="rId103"/>
  </p:notesMasterIdLst>
  <p:handoutMasterIdLst>
    <p:handoutMasterId r:id="rId104"/>
  </p:handoutMasterIdLst>
  <p:sldIdLst>
    <p:sldId id="442" r:id="rId4"/>
    <p:sldId id="606" r:id="rId5"/>
    <p:sldId id="654" r:id="rId6"/>
    <p:sldId id="655" r:id="rId7"/>
    <p:sldId id="401" r:id="rId8"/>
    <p:sldId id="402" r:id="rId9"/>
    <p:sldId id="646" r:id="rId10"/>
    <p:sldId id="650" r:id="rId11"/>
    <p:sldId id="643" r:id="rId12"/>
    <p:sldId id="644" r:id="rId13"/>
    <p:sldId id="649" r:id="rId14"/>
    <p:sldId id="647" r:id="rId15"/>
    <p:sldId id="645" r:id="rId16"/>
    <p:sldId id="648" r:id="rId17"/>
    <p:sldId id="403" r:id="rId18"/>
    <p:sldId id="412" r:id="rId19"/>
    <p:sldId id="607" r:id="rId20"/>
    <p:sldId id="608" r:id="rId21"/>
    <p:sldId id="609" r:id="rId22"/>
    <p:sldId id="610" r:id="rId23"/>
    <p:sldId id="616" r:id="rId24"/>
    <p:sldId id="617" r:id="rId25"/>
    <p:sldId id="618" r:id="rId26"/>
    <p:sldId id="651" r:id="rId27"/>
    <p:sldId id="652" r:id="rId28"/>
    <p:sldId id="653" r:id="rId29"/>
    <p:sldId id="404" r:id="rId30"/>
    <p:sldId id="542" r:id="rId31"/>
    <p:sldId id="543" r:id="rId32"/>
    <p:sldId id="544" r:id="rId33"/>
    <p:sldId id="545" r:id="rId34"/>
    <p:sldId id="546" r:id="rId35"/>
    <p:sldId id="547" r:id="rId36"/>
    <p:sldId id="548" r:id="rId37"/>
    <p:sldId id="549" r:id="rId38"/>
    <p:sldId id="550" r:id="rId39"/>
    <p:sldId id="551" r:id="rId40"/>
    <p:sldId id="552" r:id="rId41"/>
    <p:sldId id="553" r:id="rId42"/>
    <p:sldId id="554" r:id="rId43"/>
    <p:sldId id="555" r:id="rId44"/>
    <p:sldId id="557" r:id="rId45"/>
    <p:sldId id="558" r:id="rId46"/>
    <p:sldId id="559" r:id="rId47"/>
    <p:sldId id="560" r:id="rId48"/>
    <p:sldId id="416" r:id="rId49"/>
    <p:sldId id="611" r:id="rId50"/>
    <p:sldId id="612" r:id="rId51"/>
    <p:sldId id="613" r:id="rId52"/>
    <p:sldId id="614" r:id="rId53"/>
    <p:sldId id="615" r:id="rId54"/>
    <p:sldId id="413" r:id="rId55"/>
    <p:sldId id="627" r:id="rId56"/>
    <p:sldId id="628" r:id="rId57"/>
    <p:sldId id="629" r:id="rId58"/>
    <p:sldId id="630" r:id="rId59"/>
    <p:sldId id="631" r:id="rId60"/>
    <p:sldId id="590" r:id="rId61"/>
    <p:sldId id="591" r:id="rId62"/>
    <p:sldId id="592" r:id="rId63"/>
    <p:sldId id="632" r:id="rId64"/>
    <p:sldId id="633" r:id="rId65"/>
    <p:sldId id="634" r:id="rId66"/>
    <p:sldId id="635" r:id="rId67"/>
    <p:sldId id="636" r:id="rId68"/>
    <p:sldId id="637" r:id="rId69"/>
    <p:sldId id="584" r:id="rId70"/>
    <p:sldId id="585" r:id="rId71"/>
    <p:sldId id="586" r:id="rId72"/>
    <p:sldId id="623" r:id="rId73"/>
    <p:sldId id="624" r:id="rId74"/>
    <p:sldId id="625" r:id="rId75"/>
    <p:sldId id="626" r:id="rId76"/>
    <p:sldId id="638" r:id="rId77"/>
    <p:sldId id="639" r:id="rId78"/>
    <p:sldId id="640" r:id="rId79"/>
    <p:sldId id="641" r:id="rId80"/>
    <p:sldId id="642" r:id="rId81"/>
    <p:sldId id="587" r:id="rId82"/>
    <p:sldId id="588" r:id="rId83"/>
    <p:sldId id="589" r:id="rId84"/>
    <p:sldId id="593" r:id="rId85"/>
    <p:sldId id="594" r:id="rId86"/>
    <p:sldId id="596" r:id="rId87"/>
    <p:sldId id="597" r:id="rId88"/>
    <p:sldId id="599" r:id="rId89"/>
    <p:sldId id="598" r:id="rId90"/>
    <p:sldId id="600" r:id="rId91"/>
    <p:sldId id="601" r:id="rId92"/>
    <p:sldId id="602" r:id="rId93"/>
    <p:sldId id="603" r:id="rId94"/>
    <p:sldId id="541" r:id="rId95"/>
    <p:sldId id="620" r:id="rId96"/>
    <p:sldId id="621" r:id="rId97"/>
    <p:sldId id="622" r:id="rId98"/>
    <p:sldId id="561" r:id="rId99"/>
    <p:sldId id="562" r:id="rId100"/>
    <p:sldId id="563" r:id="rId101"/>
    <p:sldId id="564" r:id="rId102"/>
  </p:sldIdLst>
  <p:sldSz cx="9144000" cy="6858000" type="screen4x3"/>
  <p:notesSz cx="6858000" cy="9144000"/>
  <p:custDataLst>
    <p:tags r:id="rId10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0A0A0"/>
    <a:srgbClr val="B60D27"/>
    <a:srgbClr val="EAEAEA"/>
    <a:srgbClr val="4D4D4D"/>
    <a:srgbClr val="FFFFFF"/>
    <a:srgbClr val="2894FF"/>
    <a:srgbClr val="043882"/>
    <a:srgbClr val="DDDDDD"/>
    <a:srgbClr val="C0C0C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1" autoAdjust="0"/>
    <p:restoredTop sz="94343" autoAdjust="0"/>
  </p:normalViewPr>
  <p:slideViewPr>
    <p:cSldViewPr snapToGrid="0" showGuides="1">
      <p:cViewPr varScale="1">
        <p:scale>
          <a:sx n="66" d="100"/>
          <a:sy n="66" d="100"/>
        </p:scale>
        <p:origin x="-1268" y="-56"/>
      </p:cViewPr>
      <p:guideLst>
        <p:guide orient="horz" pos="4148"/>
        <p:guide orient="horz" pos="105"/>
        <p:guide orient="horz" pos="2160"/>
        <p:guide orient="horz" pos="731"/>
        <p:guide pos="2880"/>
        <p:guide pos="233"/>
        <p:guide pos="5527"/>
      </p:guideLst>
    </p:cSldViewPr>
  </p:slideViewPr>
  <p:outlineViewPr>
    <p:cViewPr>
      <p:scale>
        <a:sx n="33" d="100"/>
        <a:sy n="33" d="100"/>
      </p:scale>
      <p:origin x="0" y="-6927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presProps" Target="pres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notesMaster" Target="notesMasters/notesMaster1.xml"/><Relationship Id="rId10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28/07/2020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46F74D5-6EDD-416F-8AFB-B709F7B2C5EC}"/>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5654" r="25459"/>
          <a:stretch/>
        </p:blipFill>
        <p:spPr>
          <a:xfrm>
            <a:off x="0" y="1400797"/>
            <a:ext cx="9144000" cy="461900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fr-FR" sz="1100" b="1" noProof="0" dirty="0" smtClean="0"/>
              <a:t>Avec le soutien institutionnel</a:t>
            </a:r>
            <a:r>
              <a:rPr lang="fr-FR" sz="1100" b="1" baseline="0" noProof="0" dirty="0" smtClean="0"/>
              <a:t> </a:t>
            </a:r>
            <a:r>
              <a:rPr lang="fr-FR" sz="1100" b="1" noProof="0" dirty="0" smtClean="0"/>
              <a:t>Lilly.</a:t>
            </a:r>
          </a:p>
          <a:p>
            <a:pPr algn="r">
              <a:spcBef>
                <a:spcPct val="20000"/>
              </a:spcBef>
              <a:buFont typeface="Arial"/>
              <a:buNone/>
              <a:defRPr/>
            </a:pPr>
            <a:r>
              <a:rPr lang="fr-FR" sz="1100" noProof="0" dirty="0" smtClean="0"/>
              <a:t>Lilly n’a pas influencé le</a:t>
            </a:r>
            <a:r>
              <a:rPr lang="fr-FR" sz="1100" baseline="0" noProof="0" dirty="0" smtClean="0"/>
              <a:t> contenu de cette publication</a:t>
            </a:r>
            <a:endParaRPr lang="fr-FR" sz="1100" noProof="0" dirty="0" smtClean="0"/>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824267" y="1632858"/>
            <a:ext cx="7495467" cy="8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sz="2200" b="1" kern="0" noProof="0" dirty="0" smtClean="0">
                <a:solidFill>
                  <a:schemeClr val="bg1"/>
                </a:solidFill>
                <a:effectLst/>
                <a:latin typeface="+mn-lt"/>
                <a:cs typeface="+mn-cs"/>
              </a:rPr>
              <a:t>ESMO congrès mondial sur le cancer gastro-intestinal</a:t>
            </a:r>
            <a:br>
              <a:rPr lang="fr-FR" sz="2200" b="1" kern="0" noProof="0" dirty="0" smtClean="0">
                <a:solidFill>
                  <a:schemeClr val="bg1"/>
                </a:solidFill>
                <a:effectLst/>
                <a:latin typeface="+mn-lt"/>
                <a:cs typeface="+mn-cs"/>
              </a:rPr>
            </a:br>
            <a:r>
              <a:rPr lang="fr-FR" sz="2200" b="1" kern="0" noProof="0" dirty="0" smtClean="0">
                <a:solidFill>
                  <a:schemeClr val="bg1"/>
                </a:solidFill>
                <a:effectLst/>
                <a:latin typeface="+mn-lt"/>
                <a:cs typeface="+mn-cs"/>
              </a:rPr>
              <a:t>2020 Congrès virtuel </a:t>
            </a:r>
            <a:r>
              <a:rPr lang="fr-FR" sz="1800" b="1" kern="0" noProof="0" dirty="0" smtClean="0">
                <a:solidFill>
                  <a:schemeClr val="bg1"/>
                </a:solidFill>
                <a:effectLst/>
                <a:latin typeface="+mn-lt"/>
                <a:cs typeface="+mn-cs"/>
              </a:rPr>
              <a:t/>
            </a:r>
            <a:br>
              <a:rPr lang="fr-FR" sz="1800" b="1" kern="0" noProof="0" dirty="0" smtClean="0">
                <a:solidFill>
                  <a:schemeClr val="bg1"/>
                </a:solidFill>
                <a:effectLst/>
                <a:latin typeface="+mn-lt"/>
                <a:cs typeface="+mn-cs"/>
              </a:rPr>
            </a:br>
            <a:r>
              <a:rPr lang="fr-FR" b="0" noProof="0" dirty="0" smtClean="0">
                <a:solidFill>
                  <a:schemeClr val="bg1"/>
                </a:solidFill>
                <a:effectLst/>
                <a:latin typeface="+mn-lt"/>
                <a:cs typeface="+mn-cs"/>
              </a:rPr>
              <a:t>1–4 juillet 2020</a:t>
            </a:r>
            <a:endParaRPr lang="fr-FR" b="0" noProof="0" dirty="0">
              <a:solidFill>
                <a:schemeClr val="bg1"/>
              </a:solidFill>
              <a:effectLst/>
              <a:latin typeface="+mn-lt"/>
              <a:cs typeface="+mn-cs"/>
            </a:endParaRPr>
          </a:p>
        </p:txBody>
      </p:sp>
    </p:spTree>
    <p:extLst>
      <p:ext uri="{BB962C8B-B14F-4D97-AF65-F5344CB8AC3E}">
        <p14:creationId xmlns:p14="http://schemas.microsoft.com/office/powerpoint/2010/main" xmlns="" val="385567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00295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55195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3156337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7299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7474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3348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78095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57953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5422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4689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65062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10851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692703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44388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191910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73485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58937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7333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51154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40220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91652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96129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14858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057146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540914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19021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72387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968734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376145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96884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53930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936281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95266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128052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015268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88694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04157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64522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4040760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4967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80815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55627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62964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22549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638358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34307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92808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190551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707492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2652453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4323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47453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65637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13460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4171108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060146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53353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353760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46F74D5-6EDD-416F-8AFB-B709F7B2C5EC}"/>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5654" r="25459"/>
          <a:stretch/>
        </p:blipFill>
        <p:spPr>
          <a:xfrm>
            <a:off x="0" y="1400797"/>
            <a:ext cx="9144000" cy="461900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953589" y="1632858"/>
            <a:ext cx="7236822" cy="8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600"/>
              </a:spcAft>
            </a:pPr>
            <a:r>
              <a:rPr lang="en-GB" sz="2200" b="1" kern="0" dirty="0">
                <a:solidFill>
                  <a:srgbClr val="043882"/>
                </a:solidFill>
              </a:rPr>
              <a:t>ESMO World Congress on Gastrointestinal Cancer </a:t>
            </a:r>
            <a:br>
              <a:rPr lang="en-GB" sz="2200" b="1" kern="0" dirty="0">
                <a:solidFill>
                  <a:srgbClr val="043882"/>
                </a:solidFill>
              </a:rPr>
            </a:br>
            <a:r>
              <a:rPr lang="en-GB" sz="2200" b="1" kern="0" dirty="0">
                <a:solidFill>
                  <a:srgbClr val="043882"/>
                </a:solidFill>
              </a:rPr>
              <a:t>2020 Virtual Meeting</a:t>
            </a:r>
            <a:r>
              <a:rPr lang="en-GB" b="1" kern="0" dirty="0">
                <a:solidFill>
                  <a:srgbClr val="043882"/>
                </a:solidFill>
              </a:rPr>
              <a:t/>
            </a:r>
            <a:br>
              <a:rPr lang="en-GB" b="1" kern="0" dirty="0">
                <a:solidFill>
                  <a:srgbClr val="043882"/>
                </a:solidFill>
              </a:rPr>
            </a:br>
            <a:r>
              <a:rPr lang="en-US" dirty="0">
                <a:solidFill>
                  <a:srgbClr val="043882"/>
                </a:solidFill>
              </a:rPr>
              <a:t>1–4 July 2020</a:t>
            </a:r>
          </a:p>
        </p:txBody>
      </p:sp>
    </p:spTree>
    <p:extLst>
      <p:ext uri="{BB962C8B-B14F-4D97-AF65-F5344CB8AC3E}">
        <p14:creationId xmlns:p14="http://schemas.microsoft.com/office/powerpoint/2010/main" xmlns="" val="33755306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345871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959166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74820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736082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Tree>
    <p:extLst>
      <p:ext uri="{BB962C8B-B14F-4D97-AF65-F5344CB8AC3E}">
        <p14:creationId xmlns:p14="http://schemas.microsoft.com/office/powerpoint/2010/main" xmlns="" val="38968911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185895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101855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43836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8694672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776700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83435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fontAlgn="base">
              <a:spcBef>
                <a:spcPct val="0"/>
              </a:spcBef>
              <a:spcAft>
                <a:spcPct val="0"/>
              </a:spcAft>
            </a:pPr>
            <a:r>
              <a:rPr lang="en-GB" sz="2400" b="1" kern="0" dirty="0">
                <a:solidFill>
                  <a:srgbClr val="FFFFFF"/>
                </a:solidFill>
              </a:rPr>
              <a:t>ESMO 2017 CONGRESS</a:t>
            </a:r>
          </a:p>
          <a:p>
            <a:pPr algn="ctr" fontAlgn="base">
              <a:spcBef>
                <a:spcPct val="0"/>
              </a:spcBef>
              <a:spcAft>
                <a:spcPct val="0"/>
              </a:spcAft>
              <a:defRPr/>
            </a:pPr>
            <a:r>
              <a:rPr lang="en-US" sz="2000" dirty="0">
                <a:solidFill>
                  <a:srgbClr val="FFFFFF"/>
                </a:solidFill>
              </a:rPr>
              <a:t>8–12 September 2017 | Madrid, Spain</a:t>
            </a:r>
          </a:p>
        </p:txBody>
      </p:sp>
    </p:spTree>
    <p:extLst>
      <p:ext uri="{BB962C8B-B14F-4D97-AF65-F5344CB8AC3E}">
        <p14:creationId xmlns:p14="http://schemas.microsoft.com/office/powerpoint/2010/main" xmlns="" val="11975251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857182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8308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2919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3964203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2132522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5286458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72033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0978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7731836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832329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4806887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456156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17363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414199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99809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fontAlgn="base">
              <a:spcBef>
                <a:spcPct val="0"/>
              </a:spcBef>
              <a:spcAft>
                <a:spcPct val="0"/>
              </a:spcAft>
            </a:pPr>
            <a:r>
              <a:rPr lang="en-GB" sz="2400" b="1" kern="0" dirty="0">
                <a:solidFill>
                  <a:srgbClr val="FFFFFF"/>
                </a:solidFill>
              </a:rPr>
              <a:t>ESMO 2017 CONGRESS</a:t>
            </a:r>
          </a:p>
          <a:p>
            <a:pPr algn="ctr" fontAlgn="base">
              <a:spcBef>
                <a:spcPct val="0"/>
              </a:spcBef>
              <a:spcAft>
                <a:spcPct val="0"/>
              </a:spcAft>
              <a:defRPr/>
            </a:pPr>
            <a:r>
              <a:rPr lang="en-US" sz="2000" dirty="0">
                <a:solidFill>
                  <a:srgbClr val="FFFFFF"/>
                </a:solidFill>
              </a:rPr>
              <a:t>8–12 September 2017 | Madrid, Spain</a:t>
            </a:r>
          </a:p>
        </p:txBody>
      </p:sp>
    </p:spTree>
    <p:extLst>
      <p:ext uri="{BB962C8B-B14F-4D97-AF65-F5344CB8AC3E}">
        <p14:creationId xmlns:p14="http://schemas.microsoft.com/office/powerpoint/2010/main" xmlns="" val="23165763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8779329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573174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5423714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41015778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152282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137658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822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theme" Target="../theme/theme3.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97188743"/>
      </p:ext>
    </p:extLst>
  </p:cSld>
  <p:clrMap bg1="dk2" tx1="lt1" bg2="dk1" tx2="lt2" accent1="accent1" accent2="accent2" accent3="accent3" accent4="accent4" accent5="accent5" accent6="accent6" hlink="hlink" folHlink="folHlink"/>
  <p:sldLayoutIdLst>
    <p:sldLayoutId id="2147483724"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650" r:id="rId20"/>
    <p:sldLayoutId id="2147483664" r:id="rId21"/>
    <p:sldLayoutId id="2147483652" r:id="rId22"/>
    <p:sldLayoutId id="2147483687" r:id="rId23"/>
    <p:sldLayoutId id="2147483688" r:id="rId24"/>
    <p:sldLayoutId id="2147483690" r:id="rId25"/>
    <p:sldLayoutId id="2147483694" r:id="rId26"/>
    <p:sldLayoutId id="2147483697" r:id="rId27"/>
    <p:sldLayoutId id="2147483698" r:id="rId28"/>
    <p:sldLayoutId id="2147483700" r:id="rId29"/>
    <p:sldLayoutId id="2147483675" r:id="rId30"/>
    <p:sldLayoutId id="2147483678" r:id="rId31"/>
    <p:sldLayoutId id="2147483679" r:id="rId32"/>
    <p:sldLayoutId id="2147483681" r:id="rId3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455505231"/>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Tree>
    <p:extLst>
      <p:ext uri="{BB962C8B-B14F-4D97-AF65-F5344CB8AC3E}">
        <p14:creationId xmlns:p14="http://schemas.microsoft.com/office/powerpoint/2010/main" xmlns="" val="3723203307"/>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6.xml"/><Relationship Id="rId7" Type="http://schemas.openxmlformats.org/officeDocument/2006/relationships/slide" Target="slide46.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27.xml"/><Relationship Id="rId5" Type="http://schemas.openxmlformats.org/officeDocument/2006/relationships/slide" Target="slide16.xml"/><Relationship Id="rId10" Type="http://schemas.openxmlformats.org/officeDocument/2006/relationships/slide" Target="slide96.xml"/><Relationship Id="rId4" Type="http://schemas.openxmlformats.org/officeDocument/2006/relationships/slide" Target="slide15.xml"/><Relationship Id="rId9" Type="http://schemas.openxmlformats.org/officeDocument/2006/relationships/slide" Target="slide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smtClean="0"/>
              <a:t>Diaporama cancers digestifs 2020</a:t>
            </a:r>
            <a:br>
              <a:rPr lang="fr-FR" dirty="0" smtClean="0"/>
            </a:br>
            <a:r>
              <a:rPr lang="fr-FR" sz="2800" b="0" dirty="0" smtClean="0"/>
              <a:t>Abstracts sélectionnés de: </a:t>
            </a:r>
            <a:endParaRPr lang="fr-FR" sz="2800" b="0" dirty="0"/>
          </a:p>
        </p:txBody>
      </p:sp>
    </p:spTree>
    <p:extLst>
      <p:ext uri="{BB962C8B-B14F-4D97-AF65-F5344CB8AC3E}">
        <p14:creationId xmlns:p14="http://schemas.microsoft.com/office/powerpoint/2010/main" xmlns="" val="232979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O-11: Trastuzumab deruxtécan (T-DXd; DS-8201) chez les patients avec adénocarcinome HER2 positif avancé de l’estomac ou de la jonction œsogastrique (JOG) : étude randomisée de phase 2, multicentrique, en ouvert (DESTINY-Gastric01) – Yamaguchi K, et al</a:t>
            </a:r>
            <a:r>
              <a:rPr lang="fr-FR" dirty="0">
                <a:solidFill>
                  <a:schemeClr val="tx1"/>
                </a:solidFill>
              </a:rPr>
              <a:t> </a:t>
            </a:r>
            <a:endParaRPr lang="fr-FR" dirty="0"/>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a:t>Yamaguchi K, et al, Ann </a:t>
            </a:r>
            <a:r>
              <a:rPr lang="fr-FR" dirty="0" err="1"/>
              <a:t>Oncol</a:t>
            </a:r>
            <a:r>
              <a:rPr lang="fr-FR" dirty="0"/>
              <a:t> 2020;31(</a:t>
            </a:r>
            <a:r>
              <a:rPr lang="fr-FR" dirty="0" err="1"/>
              <a:t>suppl</a:t>
            </a:r>
            <a:r>
              <a:rPr lang="fr-FR" dirty="0"/>
              <a:t>):</a:t>
            </a:r>
            <a:r>
              <a:rPr lang="fr-FR" dirty="0" err="1"/>
              <a:t>abstr</a:t>
            </a:r>
            <a:r>
              <a:rPr lang="fr-FR" dirty="0"/>
              <a:t> O-11</a:t>
            </a:r>
          </a:p>
        </p:txBody>
      </p:sp>
      <p:sp>
        <p:nvSpPr>
          <p:cNvPr id="9" name="TextBox 8"/>
          <p:cNvSpPr txBox="1"/>
          <p:nvPr/>
        </p:nvSpPr>
        <p:spPr>
          <a:xfrm>
            <a:off x="3248561" y="1409503"/>
            <a:ext cx="2646878"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a:ea typeface="+mn-ea"/>
                <a:cs typeface="Arial"/>
              </a:rPr>
              <a:t>Survie sans progression</a:t>
            </a:r>
          </a:p>
        </p:txBody>
      </p:sp>
      <p:sp>
        <p:nvSpPr>
          <p:cNvPr id="8" name="TextBox 7">
            <a:extLst>
              <a:ext uri="{FF2B5EF4-FFF2-40B4-BE49-F238E27FC236}">
                <a16:creationId xmlns:a16="http://schemas.microsoft.com/office/drawing/2014/main" xmlns="" id="{1D7D455A-F0C9-419B-93D3-8809EB6D72B7}"/>
              </a:ext>
            </a:extLst>
          </p:cNvPr>
          <p:cNvSpPr txBox="1"/>
          <p:nvPr/>
        </p:nvSpPr>
        <p:spPr>
          <a:xfrm>
            <a:off x="6321462" y="2748703"/>
            <a:ext cx="2502608" cy="307777"/>
          </a:xfrm>
          <a:prstGeom prst="rect">
            <a:avLst/>
          </a:prstGeom>
          <a:noFill/>
        </p:spPr>
        <p:txBody>
          <a:bodyPr wrap="none" rtlCol="0">
            <a:spAutoFit/>
          </a:bodyPr>
          <a:lstStyle/>
          <a:p>
            <a:r>
              <a:rPr lang="fr-FR" sz="1400" dirty="0"/>
              <a:t>HR 0,47 (IC95% 0,31 - 0,71)</a:t>
            </a:r>
          </a:p>
        </p:txBody>
      </p:sp>
      <p:sp>
        <p:nvSpPr>
          <p:cNvPr id="10" name="Freeform 21">
            <a:extLst>
              <a:ext uri="{FF2B5EF4-FFF2-40B4-BE49-F238E27FC236}">
                <a16:creationId xmlns:a16="http://schemas.microsoft.com/office/drawing/2014/main" xmlns="" id="{2CE4E46E-79DE-4F2B-A80D-97575A95D80A}"/>
              </a:ext>
            </a:extLst>
          </p:cNvPr>
          <p:cNvSpPr>
            <a:spLocks/>
          </p:cNvSpPr>
          <p:nvPr/>
        </p:nvSpPr>
        <p:spPr bwMode="auto">
          <a:xfrm>
            <a:off x="1548213" y="1925056"/>
            <a:ext cx="6177533" cy="313259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363636"/>
              </a:solidFill>
            </a:endParaRPr>
          </a:p>
        </p:txBody>
      </p:sp>
      <p:grpSp>
        <p:nvGrpSpPr>
          <p:cNvPr id="11" name="Group 10">
            <a:extLst>
              <a:ext uri="{FF2B5EF4-FFF2-40B4-BE49-F238E27FC236}">
                <a16:creationId xmlns:a16="http://schemas.microsoft.com/office/drawing/2014/main" xmlns="" id="{521DE661-24A3-4A19-98AC-604168FFD9DE}"/>
              </a:ext>
            </a:extLst>
          </p:cNvPr>
          <p:cNvGrpSpPr/>
          <p:nvPr/>
        </p:nvGrpSpPr>
        <p:grpSpPr>
          <a:xfrm>
            <a:off x="712042" y="1756458"/>
            <a:ext cx="831769" cy="3470600"/>
            <a:chOff x="1152586" y="1281929"/>
            <a:chExt cx="831769" cy="2826195"/>
          </a:xfrm>
        </p:grpSpPr>
        <p:sp>
          <p:nvSpPr>
            <p:cNvPr id="12" name="Line 6">
              <a:extLst>
                <a:ext uri="{FF2B5EF4-FFF2-40B4-BE49-F238E27FC236}">
                  <a16:creationId xmlns:a16="http://schemas.microsoft.com/office/drawing/2014/main" xmlns="" id="{29B01E28-7C54-49F0-95B3-C36F8B88C189}"/>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3" name="Line 7">
              <a:extLst>
                <a:ext uri="{FF2B5EF4-FFF2-40B4-BE49-F238E27FC236}">
                  <a16:creationId xmlns:a16="http://schemas.microsoft.com/office/drawing/2014/main" xmlns="" id="{98BE7EAC-9B06-49C7-8D87-6B5070391A0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4" name="Line 8">
              <a:extLst>
                <a:ext uri="{FF2B5EF4-FFF2-40B4-BE49-F238E27FC236}">
                  <a16:creationId xmlns:a16="http://schemas.microsoft.com/office/drawing/2014/main" xmlns="" id="{ABD927D2-1D39-4166-98F2-A5FA68BEEB42}"/>
                </a:ext>
              </a:extLst>
            </p:cNvPr>
            <p:cNvSpPr>
              <a:spLocks noChangeShapeType="1"/>
            </p:cNvSpPr>
            <p:nvPr/>
          </p:nvSpPr>
          <p:spPr bwMode="auto">
            <a:xfrm>
              <a:off x="1898121" y="244751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5" name="Line 9">
              <a:extLst>
                <a:ext uri="{FF2B5EF4-FFF2-40B4-BE49-F238E27FC236}">
                  <a16:creationId xmlns:a16="http://schemas.microsoft.com/office/drawing/2014/main" xmlns="" id="{356E434E-2077-40FA-B97C-3FE7E541993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6" name="Line 10">
              <a:extLst>
                <a:ext uri="{FF2B5EF4-FFF2-40B4-BE49-F238E27FC236}">
                  <a16:creationId xmlns:a16="http://schemas.microsoft.com/office/drawing/2014/main" xmlns="" id="{7FD80DEE-8DAB-40C7-8855-E0C2BBBEC2BA}"/>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7" name="Line 11">
              <a:extLst>
                <a:ext uri="{FF2B5EF4-FFF2-40B4-BE49-F238E27FC236}">
                  <a16:creationId xmlns:a16="http://schemas.microsoft.com/office/drawing/2014/main" xmlns="" id="{2ED2B7FC-1B53-46DC-97A6-2026B11B1F36}"/>
                </a:ext>
              </a:extLst>
            </p:cNvPr>
            <p:cNvSpPr>
              <a:spLocks noChangeShapeType="1"/>
            </p:cNvSpPr>
            <p:nvPr/>
          </p:nvSpPr>
          <p:spPr bwMode="auto">
            <a:xfrm>
              <a:off x="1898121" y="39689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8" name="TextBox 17">
              <a:extLst>
                <a:ext uri="{FF2B5EF4-FFF2-40B4-BE49-F238E27FC236}">
                  <a16:creationId xmlns:a16="http://schemas.microsoft.com/office/drawing/2014/main" xmlns="" id="{E24CFEB0-2E0F-4FD7-BE5C-DD6D263C7001}"/>
                </a:ext>
              </a:extLst>
            </p:cNvPr>
            <p:cNvSpPr txBox="1"/>
            <p:nvPr/>
          </p:nvSpPr>
          <p:spPr>
            <a:xfrm rot="16200000">
              <a:off x="963409" y="2554026"/>
              <a:ext cx="716907" cy="338554"/>
            </a:xfrm>
            <a:prstGeom prst="rect">
              <a:avLst/>
            </a:prstGeom>
            <a:noFill/>
          </p:spPr>
          <p:txBody>
            <a:bodyPr wrap="none" rtlCol="0">
              <a:spAutoFit/>
            </a:bodyPr>
            <a:lstStyle/>
            <a:p>
              <a:pPr algn="ctr" fontAlgn="base">
                <a:spcBef>
                  <a:spcPct val="0"/>
                </a:spcBef>
                <a:spcAft>
                  <a:spcPct val="0"/>
                </a:spcAft>
              </a:pPr>
              <a:r>
                <a:rPr lang="fr-FR" sz="1600" dirty="0">
                  <a:solidFill>
                    <a:srgbClr val="4D4D4D"/>
                  </a:solidFill>
                  <a:cs typeface="Arial" panose="020B0604020202020204" pitchFamily="34" charset="0"/>
                </a:rPr>
                <a:t>SSP, %</a:t>
              </a:r>
            </a:p>
          </p:txBody>
        </p:sp>
        <p:sp>
          <p:nvSpPr>
            <p:cNvPr id="19" name="TextBox 18">
              <a:extLst>
                <a:ext uri="{FF2B5EF4-FFF2-40B4-BE49-F238E27FC236}">
                  <a16:creationId xmlns:a16="http://schemas.microsoft.com/office/drawing/2014/main" xmlns="" id="{D58132E2-C2ED-4B30-A6A7-35C62DAB7A1E}"/>
                </a:ext>
              </a:extLst>
            </p:cNvPr>
            <p:cNvSpPr txBox="1"/>
            <p:nvPr/>
          </p:nvSpPr>
          <p:spPr>
            <a:xfrm>
              <a:off x="1416657" y="1281929"/>
              <a:ext cx="526106"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xmlns="" id="{0C17BAF7-9815-4E09-965E-D144AC4CF9DE}"/>
                </a:ext>
              </a:extLst>
            </p:cNvPr>
            <p:cNvSpPr txBox="1"/>
            <p:nvPr/>
          </p:nvSpPr>
          <p:spPr>
            <a:xfrm>
              <a:off x="1530471" y="1806068"/>
              <a:ext cx="412292"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xmlns="" id="{A39ED4C3-CF17-48E7-B999-46DB27F6F906}"/>
                </a:ext>
              </a:extLst>
            </p:cNvPr>
            <p:cNvSpPr txBox="1"/>
            <p:nvPr/>
          </p:nvSpPr>
          <p:spPr>
            <a:xfrm>
              <a:off x="1530471" y="2308603"/>
              <a:ext cx="412292"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xmlns="" id="{AE4C7F26-55F3-43EB-A6BA-C521BAC6F35F}"/>
                </a:ext>
              </a:extLst>
            </p:cNvPr>
            <p:cNvSpPr txBox="1"/>
            <p:nvPr/>
          </p:nvSpPr>
          <p:spPr>
            <a:xfrm>
              <a:off x="1530471" y="2819252"/>
              <a:ext cx="412292"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40</a:t>
              </a:r>
            </a:p>
          </p:txBody>
        </p:sp>
        <p:sp>
          <p:nvSpPr>
            <p:cNvPr id="23" name="TextBox 22">
              <a:extLst>
                <a:ext uri="{FF2B5EF4-FFF2-40B4-BE49-F238E27FC236}">
                  <a16:creationId xmlns:a16="http://schemas.microsoft.com/office/drawing/2014/main" xmlns="" id="{D2B3850F-79DE-4FC7-BBE3-D3F08BBA3A2E}"/>
                </a:ext>
              </a:extLst>
            </p:cNvPr>
            <p:cNvSpPr txBox="1"/>
            <p:nvPr/>
          </p:nvSpPr>
          <p:spPr>
            <a:xfrm>
              <a:off x="1530471" y="3323156"/>
              <a:ext cx="412292"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20</a:t>
              </a:r>
            </a:p>
          </p:txBody>
        </p:sp>
        <p:sp>
          <p:nvSpPr>
            <p:cNvPr id="24" name="TextBox 23">
              <a:extLst>
                <a:ext uri="{FF2B5EF4-FFF2-40B4-BE49-F238E27FC236}">
                  <a16:creationId xmlns:a16="http://schemas.microsoft.com/office/drawing/2014/main" xmlns="" id="{86D3BF26-422E-4AE2-8607-D53F7C8F0B25}"/>
                </a:ext>
              </a:extLst>
            </p:cNvPr>
            <p:cNvSpPr txBox="1"/>
            <p:nvPr/>
          </p:nvSpPr>
          <p:spPr>
            <a:xfrm>
              <a:off x="1644291" y="3832431"/>
              <a:ext cx="298480"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xmlns="" id="{F8B60A2D-A641-4E5C-B3F6-320CAF29D6D8}"/>
              </a:ext>
            </a:extLst>
          </p:cNvPr>
          <p:cNvGrpSpPr/>
          <p:nvPr/>
        </p:nvGrpSpPr>
        <p:grpSpPr>
          <a:xfrm>
            <a:off x="1452105" y="5044136"/>
            <a:ext cx="6412159" cy="390924"/>
            <a:chOff x="1514519" y="5303149"/>
            <a:chExt cx="3123680" cy="390924"/>
          </a:xfrm>
        </p:grpSpPr>
        <p:sp>
          <p:nvSpPr>
            <p:cNvPr id="26" name="Line 21">
              <a:extLst>
                <a:ext uri="{FF2B5EF4-FFF2-40B4-BE49-F238E27FC236}">
                  <a16:creationId xmlns:a16="http://schemas.microsoft.com/office/drawing/2014/main" xmlns="" id="{89670218-A19F-412D-B9DC-01242AF4B908}"/>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xmlns="" id="{C82F44BE-438E-43F5-ABB8-D4602ADFF659}"/>
                </a:ext>
              </a:extLst>
            </p:cNvPr>
            <p:cNvSpPr txBox="1"/>
            <p:nvPr/>
          </p:nvSpPr>
          <p:spPr>
            <a:xfrm>
              <a:off x="4491893" y="5375149"/>
              <a:ext cx="146306"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24</a:t>
              </a:r>
            </a:p>
          </p:txBody>
        </p:sp>
        <p:sp>
          <p:nvSpPr>
            <p:cNvPr id="28" name="Line 21">
              <a:extLst>
                <a:ext uri="{FF2B5EF4-FFF2-40B4-BE49-F238E27FC236}">
                  <a16:creationId xmlns:a16="http://schemas.microsoft.com/office/drawing/2014/main" xmlns="" id="{E4D9747E-1778-43B3-8A4E-957AF90A6F3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xmlns="" id="{63B90090-3A1C-46F4-A46D-3E7A83030E8C}"/>
                </a:ext>
              </a:extLst>
            </p:cNvPr>
            <p:cNvSpPr txBox="1"/>
            <p:nvPr/>
          </p:nvSpPr>
          <p:spPr>
            <a:xfrm>
              <a:off x="4116256" y="5375149"/>
              <a:ext cx="146306"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21</a:t>
              </a:r>
            </a:p>
          </p:txBody>
        </p:sp>
        <p:sp>
          <p:nvSpPr>
            <p:cNvPr id="30" name="Line 21">
              <a:extLst>
                <a:ext uri="{FF2B5EF4-FFF2-40B4-BE49-F238E27FC236}">
                  <a16:creationId xmlns:a16="http://schemas.microsoft.com/office/drawing/2014/main" xmlns="" id="{66567999-41EF-446A-A6BC-8D28F3C694C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xmlns="" id="{8442F84C-7C59-45F7-8176-E16ED7CBDB0C}"/>
                </a:ext>
              </a:extLst>
            </p:cNvPr>
            <p:cNvSpPr txBox="1"/>
            <p:nvPr/>
          </p:nvSpPr>
          <p:spPr>
            <a:xfrm>
              <a:off x="3740618" y="5375149"/>
              <a:ext cx="146306"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18</a:t>
              </a:r>
            </a:p>
          </p:txBody>
        </p:sp>
        <p:sp>
          <p:nvSpPr>
            <p:cNvPr id="32" name="Line 21">
              <a:extLst>
                <a:ext uri="{FF2B5EF4-FFF2-40B4-BE49-F238E27FC236}">
                  <a16:creationId xmlns:a16="http://schemas.microsoft.com/office/drawing/2014/main" xmlns="" id="{CE365716-470F-4A1F-84F7-D3851C8DAB6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xmlns="" id="{E9E64B8F-5371-4E29-88F1-1417A79EC64A}"/>
                </a:ext>
              </a:extLst>
            </p:cNvPr>
            <p:cNvSpPr txBox="1"/>
            <p:nvPr/>
          </p:nvSpPr>
          <p:spPr>
            <a:xfrm>
              <a:off x="3364982" y="5375149"/>
              <a:ext cx="146306"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15</a:t>
              </a:r>
            </a:p>
          </p:txBody>
        </p:sp>
        <p:sp>
          <p:nvSpPr>
            <p:cNvPr id="34" name="Line 21">
              <a:extLst>
                <a:ext uri="{FF2B5EF4-FFF2-40B4-BE49-F238E27FC236}">
                  <a16:creationId xmlns:a16="http://schemas.microsoft.com/office/drawing/2014/main" xmlns="" id="{D4C79449-1461-4DDB-8A71-4DC37AE0A9C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xmlns="" id="{3C234E64-09AC-49F6-8B3F-D134CB68E5DC}"/>
                </a:ext>
              </a:extLst>
            </p:cNvPr>
            <p:cNvSpPr txBox="1"/>
            <p:nvPr/>
          </p:nvSpPr>
          <p:spPr>
            <a:xfrm>
              <a:off x="2989345" y="5375149"/>
              <a:ext cx="146306"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12</a:t>
              </a:r>
            </a:p>
          </p:txBody>
        </p:sp>
        <p:sp>
          <p:nvSpPr>
            <p:cNvPr id="36" name="Line 21">
              <a:extLst>
                <a:ext uri="{FF2B5EF4-FFF2-40B4-BE49-F238E27FC236}">
                  <a16:creationId xmlns:a16="http://schemas.microsoft.com/office/drawing/2014/main" xmlns="" id="{FE80A8E7-EFC6-4BCD-A2E0-AD2D62C16FB4}"/>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xmlns="" id="{B9C637A7-F112-4E65-AF9A-71D8182D3463}"/>
                </a:ext>
              </a:extLst>
            </p:cNvPr>
            <p:cNvSpPr txBox="1"/>
            <p:nvPr/>
          </p:nvSpPr>
          <p:spPr>
            <a:xfrm>
              <a:off x="2641430" y="5375149"/>
              <a:ext cx="90862"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9</a:t>
              </a:r>
            </a:p>
          </p:txBody>
        </p:sp>
        <p:sp>
          <p:nvSpPr>
            <p:cNvPr id="38" name="Line 21">
              <a:extLst>
                <a:ext uri="{FF2B5EF4-FFF2-40B4-BE49-F238E27FC236}">
                  <a16:creationId xmlns:a16="http://schemas.microsoft.com/office/drawing/2014/main" xmlns="" id="{819CF108-97C5-487C-9549-1D88E4BA8F5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xmlns="" id="{40401DAE-4C2A-49C3-8AD9-BA036A7F75F6}"/>
                </a:ext>
              </a:extLst>
            </p:cNvPr>
            <p:cNvSpPr txBox="1"/>
            <p:nvPr/>
          </p:nvSpPr>
          <p:spPr>
            <a:xfrm>
              <a:off x="2265793" y="5375149"/>
              <a:ext cx="90862"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6</a:t>
              </a:r>
            </a:p>
          </p:txBody>
        </p:sp>
        <p:sp>
          <p:nvSpPr>
            <p:cNvPr id="40" name="Line 21">
              <a:extLst>
                <a:ext uri="{FF2B5EF4-FFF2-40B4-BE49-F238E27FC236}">
                  <a16:creationId xmlns:a16="http://schemas.microsoft.com/office/drawing/2014/main" xmlns="" id="{A50D29C1-6F73-41B1-BCF3-1B16A0C2FA02}"/>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xmlns="" id="{67AE017F-2B1C-42CB-9605-8875652FE98F}"/>
                </a:ext>
              </a:extLst>
            </p:cNvPr>
            <p:cNvSpPr txBox="1"/>
            <p:nvPr/>
          </p:nvSpPr>
          <p:spPr>
            <a:xfrm>
              <a:off x="1890156" y="5375149"/>
              <a:ext cx="90862"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3</a:t>
              </a:r>
            </a:p>
          </p:txBody>
        </p:sp>
        <p:sp>
          <p:nvSpPr>
            <p:cNvPr id="42" name="Line 21">
              <a:extLst>
                <a:ext uri="{FF2B5EF4-FFF2-40B4-BE49-F238E27FC236}">
                  <a16:creationId xmlns:a16="http://schemas.microsoft.com/office/drawing/2014/main" xmlns="" id="{13608334-9552-4F14-A916-70F3A040DE9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xmlns="" id="{87D4D551-1C07-40E6-BF29-93AB76D67288}"/>
                </a:ext>
              </a:extLst>
            </p:cNvPr>
            <p:cNvSpPr txBox="1"/>
            <p:nvPr/>
          </p:nvSpPr>
          <p:spPr>
            <a:xfrm>
              <a:off x="1514519" y="5375149"/>
              <a:ext cx="90862"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0</a:t>
              </a:r>
            </a:p>
          </p:txBody>
        </p:sp>
      </p:grpSp>
      <p:sp>
        <p:nvSpPr>
          <p:cNvPr id="44" name="TextBox 43">
            <a:extLst>
              <a:ext uri="{FF2B5EF4-FFF2-40B4-BE49-F238E27FC236}">
                <a16:creationId xmlns:a16="http://schemas.microsoft.com/office/drawing/2014/main" xmlns="" id="{AA4FC2C6-0055-4F1A-9DB5-4F76341EA231}"/>
              </a:ext>
            </a:extLst>
          </p:cNvPr>
          <p:cNvSpPr txBox="1"/>
          <p:nvPr/>
        </p:nvSpPr>
        <p:spPr>
          <a:xfrm>
            <a:off x="4299420" y="5308877"/>
            <a:ext cx="617477" cy="338554"/>
          </a:xfrm>
          <a:prstGeom prst="rect">
            <a:avLst/>
          </a:prstGeom>
          <a:noFill/>
        </p:spPr>
        <p:txBody>
          <a:bodyPr wrap="none" rtlCol="0">
            <a:spAutoFit/>
          </a:bodyPr>
          <a:lstStyle/>
          <a:p>
            <a:pPr algn="ctr"/>
            <a:r>
              <a:rPr lang="fr-FR" sz="1600" dirty="0">
                <a:solidFill>
                  <a:srgbClr val="4D4D4D"/>
                </a:solidFill>
              </a:rPr>
              <a:t>Mois</a:t>
            </a:r>
          </a:p>
        </p:txBody>
      </p:sp>
      <p:sp>
        <p:nvSpPr>
          <p:cNvPr id="45" name="TextBox 44">
            <a:extLst>
              <a:ext uri="{FF2B5EF4-FFF2-40B4-BE49-F238E27FC236}">
                <a16:creationId xmlns:a16="http://schemas.microsoft.com/office/drawing/2014/main" xmlns="" id="{4ED69796-4296-4025-A8DA-9C5EB7E1F9FB}"/>
              </a:ext>
            </a:extLst>
          </p:cNvPr>
          <p:cNvSpPr txBox="1"/>
          <p:nvPr/>
        </p:nvSpPr>
        <p:spPr>
          <a:xfrm>
            <a:off x="508917" y="5303486"/>
            <a:ext cx="851295" cy="338554"/>
          </a:xfrm>
          <a:prstGeom prst="rect">
            <a:avLst/>
          </a:prstGeom>
          <a:noFill/>
        </p:spPr>
        <p:txBody>
          <a:bodyPr wrap="square" rtlCol="0">
            <a:spAutoFit/>
          </a:bodyPr>
          <a:lstStyle/>
          <a:p>
            <a:pPr algn="r"/>
            <a:r>
              <a:rPr lang="fr-FR" sz="1600" dirty="0"/>
              <a:t>N</a:t>
            </a:r>
          </a:p>
        </p:txBody>
      </p:sp>
      <p:grpSp>
        <p:nvGrpSpPr>
          <p:cNvPr id="46" name="Group 45">
            <a:extLst>
              <a:ext uri="{FF2B5EF4-FFF2-40B4-BE49-F238E27FC236}">
                <a16:creationId xmlns:a16="http://schemas.microsoft.com/office/drawing/2014/main" xmlns="" id="{52FACEA5-C581-4F4B-BE33-DE2E1B26F170}"/>
              </a:ext>
            </a:extLst>
          </p:cNvPr>
          <p:cNvGrpSpPr/>
          <p:nvPr/>
        </p:nvGrpSpPr>
        <p:grpSpPr>
          <a:xfrm>
            <a:off x="592367" y="5536867"/>
            <a:ext cx="7214990" cy="338554"/>
            <a:chOff x="592367" y="5536867"/>
            <a:chExt cx="7214990" cy="338554"/>
          </a:xfrm>
        </p:grpSpPr>
        <p:grpSp>
          <p:nvGrpSpPr>
            <p:cNvPr id="47" name="Group 46">
              <a:extLst>
                <a:ext uri="{FF2B5EF4-FFF2-40B4-BE49-F238E27FC236}">
                  <a16:creationId xmlns:a16="http://schemas.microsoft.com/office/drawing/2014/main" xmlns="" id="{8809E26B-06C6-4371-90C5-E82DDA9769AD}"/>
                </a:ext>
              </a:extLst>
            </p:cNvPr>
            <p:cNvGrpSpPr/>
            <p:nvPr/>
          </p:nvGrpSpPr>
          <p:grpSpPr>
            <a:xfrm>
              <a:off x="1338293" y="5546682"/>
              <a:ext cx="6469064" cy="318924"/>
              <a:chOff x="1307349" y="5546682"/>
              <a:chExt cx="6469064" cy="318924"/>
            </a:xfrm>
          </p:grpSpPr>
          <p:sp>
            <p:nvSpPr>
              <p:cNvPr id="49" name="TextBox 48">
                <a:extLst>
                  <a:ext uri="{FF2B5EF4-FFF2-40B4-BE49-F238E27FC236}">
                    <a16:creationId xmlns:a16="http://schemas.microsoft.com/office/drawing/2014/main" xmlns="" id="{D5BBBACC-DA3A-41B4-B615-A578A0ED4C6F}"/>
                  </a:ext>
                </a:extLst>
              </p:cNvPr>
              <p:cNvSpPr txBox="1"/>
              <p:nvPr/>
            </p:nvSpPr>
            <p:spPr>
              <a:xfrm>
                <a:off x="7589896" y="5546682"/>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0</a:t>
                </a:r>
              </a:p>
            </p:txBody>
          </p:sp>
          <p:sp>
            <p:nvSpPr>
              <p:cNvPr id="50" name="TextBox 49">
                <a:extLst>
                  <a:ext uri="{FF2B5EF4-FFF2-40B4-BE49-F238E27FC236}">
                    <a16:creationId xmlns:a16="http://schemas.microsoft.com/office/drawing/2014/main" xmlns="" id="{429B57BA-5B23-4CED-B645-7F0A30F85732}"/>
                  </a:ext>
                </a:extLst>
              </p:cNvPr>
              <p:cNvSpPr txBox="1"/>
              <p:nvPr/>
            </p:nvSpPr>
            <p:spPr>
              <a:xfrm>
                <a:off x="6818805" y="5546682"/>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a:t>
                </a:r>
              </a:p>
            </p:txBody>
          </p:sp>
          <p:sp>
            <p:nvSpPr>
              <p:cNvPr id="51" name="TextBox 50">
                <a:extLst>
                  <a:ext uri="{FF2B5EF4-FFF2-40B4-BE49-F238E27FC236}">
                    <a16:creationId xmlns:a16="http://schemas.microsoft.com/office/drawing/2014/main" xmlns="" id="{E6E21D71-10C3-42E7-A820-BF0678B313CA}"/>
                  </a:ext>
                </a:extLst>
              </p:cNvPr>
              <p:cNvSpPr txBox="1"/>
              <p:nvPr/>
            </p:nvSpPr>
            <p:spPr>
              <a:xfrm>
                <a:off x="6047713" y="5546682"/>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3</a:t>
                </a:r>
              </a:p>
            </p:txBody>
          </p:sp>
          <p:sp>
            <p:nvSpPr>
              <p:cNvPr id="52" name="TextBox 51">
                <a:extLst>
                  <a:ext uri="{FF2B5EF4-FFF2-40B4-BE49-F238E27FC236}">
                    <a16:creationId xmlns:a16="http://schemas.microsoft.com/office/drawing/2014/main" xmlns="" id="{E7C8108E-95C4-47DF-985A-9E43E12AB33F}"/>
                  </a:ext>
                </a:extLst>
              </p:cNvPr>
              <p:cNvSpPr txBox="1"/>
              <p:nvPr/>
            </p:nvSpPr>
            <p:spPr>
              <a:xfrm>
                <a:off x="5276621" y="5546682"/>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5</a:t>
                </a:r>
              </a:p>
            </p:txBody>
          </p:sp>
          <p:sp>
            <p:nvSpPr>
              <p:cNvPr id="53" name="TextBox 52">
                <a:extLst>
                  <a:ext uri="{FF2B5EF4-FFF2-40B4-BE49-F238E27FC236}">
                    <a16:creationId xmlns:a16="http://schemas.microsoft.com/office/drawing/2014/main" xmlns="" id="{6B7E2D73-6CC3-47CE-B5E0-E66ECE664761}"/>
                  </a:ext>
                </a:extLst>
              </p:cNvPr>
              <p:cNvSpPr txBox="1"/>
              <p:nvPr/>
            </p:nvSpPr>
            <p:spPr>
              <a:xfrm>
                <a:off x="4448622" y="5546682"/>
                <a:ext cx="300331"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12</a:t>
                </a:r>
              </a:p>
            </p:txBody>
          </p:sp>
          <p:sp>
            <p:nvSpPr>
              <p:cNvPr id="54" name="TextBox 53">
                <a:extLst>
                  <a:ext uri="{FF2B5EF4-FFF2-40B4-BE49-F238E27FC236}">
                    <a16:creationId xmlns:a16="http://schemas.microsoft.com/office/drawing/2014/main" xmlns="" id="{352212C2-D95F-4ACB-8179-A1B2A3BE963A}"/>
                  </a:ext>
                </a:extLst>
              </p:cNvPr>
              <p:cNvSpPr txBox="1"/>
              <p:nvPr/>
            </p:nvSpPr>
            <p:spPr>
              <a:xfrm>
                <a:off x="3677530" y="5546682"/>
                <a:ext cx="300331"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20</a:t>
                </a:r>
              </a:p>
            </p:txBody>
          </p:sp>
          <p:sp>
            <p:nvSpPr>
              <p:cNvPr id="55" name="TextBox 54">
                <a:extLst>
                  <a:ext uri="{FF2B5EF4-FFF2-40B4-BE49-F238E27FC236}">
                    <a16:creationId xmlns:a16="http://schemas.microsoft.com/office/drawing/2014/main" xmlns="" id="{FAF6C8A6-8EBD-4BD3-BB19-0D3F7A2FBC49}"/>
                  </a:ext>
                </a:extLst>
              </p:cNvPr>
              <p:cNvSpPr txBox="1"/>
              <p:nvPr/>
            </p:nvSpPr>
            <p:spPr>
              <a:xfrm>
                <a:off x="2906438" y="5546682"/>
                <a:ext cx="300331"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35</a:t>
                </a:r>
              </a:p>
            </p:txBody>
          </p:sp>
          <p:sp>
            <p:nvSpPr>
              <p:cNvPr id="56" name="TextBox 55">
                <a:extLst>
                  <a:ext uri="{FF2B5EF4-FFF2-40B4-BE49-F238E27FC236}">
                    <a16:creationId xmlns:a16="http://schemas.microsoft.com/office/drawing/2014/main" xmlns="" id="{BAFAE8D5-C9E8-41F6-87E1-5BAA4A5DAA7F}"/>
                  </a:ext>
                </a:extLst>
              </p:cNvPr>
              <p:cNvSpPr txBox="1"/>
              <p:nvPr/>
            </p:nvSpPr>
            <p:spPr>
              <a:xfrm>
                <a:off x="2135346" y="5546682"/>
                <a:ext cx="300331"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82</a:t>
                </a:r>
              </a:p>
            </p:txBody>
          </p:sp>
          <p:sp>
            <p:nvSpPr>
              <p:cNvPr id="57" name="TextBox 56">
                <a:extLst>
                  <a:ext uri="{FF2B5EF4-FFF2-40B4-BE49-F238E27FC236}">
                    <a16:creationId xmlns:a16="http://schemas.microsoft.com/office/drawing/2014/main" xmlns="" id="{994239BE-4D46-403C-A317-C6027DEAC622}"/>
                  </a:ext>
                </a:extLst>
              </p:cNvPr>
              <p:cNvSpPr txBox="1"/>
              <p:nvPr/>
            </p:nvSpPr>
            <p:spPr>
              <a:xfrm>
                <a:off x="1307349" y="5546682"/>
                <a:ext cx="414143"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125</a:t>
                </a:r>
              </a:p>
            </p:txBody>
          </p:sp>
        </p:grpSp>
        <p:sp>
          <p:nvSpPr>
            <p:cNvPr id="48" name="TextBox 47">
              <a:extLst>
                <a:ext uri="{FF2B5EF4-FFF2-40B4-BE49-F238E27FC236}">
                  <a16:creationId xmlns:a16="http://schemas.microsoft.com/office/drawing/2014/main" xmlns="" id="{1D05C6F6-99C6-4D9A-8A0C-F73A5528B3CA}"/>
                </a:ext>
              </a:extLst>
            </p:cNvPr>
            <p:cNvSpPr txBox="1"/>
            <p:nvPr/>
          </p:nvSpPr>
          <p:spPr>
            <a:xfrm>
              <a:off x="592367" y="5536867"/>
              <a:ext cx="764826" cy="338554"/>
            </a:xfrm>
            <a:prstGeom prst="rect">
              <a:avLst/>
            </a:prstGeom>
            <a:noFill/>
          </p:spPr>
          <p:txBody>
            <a:bodyPr wrap="none" rtlCol="0">
              <a:spAutoFit/>
            </a:bodyPr>
            <a:lstStyle/>
            <a:p>
              <a:pPr algn="r"/>
              <a:r>
                <a:rPr lang="fr-FR" sz="1600" dirty="0">
                  <a:solidFill>
                    <a:schemeClr val="accent3"/>
                  </a:solidFill>
                </a:rPr>
                <a:t>T-DXd</a:t>
              </a:r>
            </a:p>
          </p:txBody>
        </p:sp>
      </p:grpSp>
      <p:grpSp>
        <p:nvGrpSpPr>
          <p:cNvPr id="58" name="Group 57">
            <a:extLst>
              <a:ext uri="{FF2B5EF4-FFF2-40B4-BE49-F238E27FC236}">
                <a16:creationId xmlns:a16="http://schemas.microsoft.com/office/drawing/2014/main" xmlns="" id="{5251E7F9-48BD-49EE-B74F-8E34210E60D9}"/>
              </a:ext>
            </a:extLst>
          </p:cNvPr>
          <p:cNvGrpSpPr/>
          <p:nvPr/>
        </p:nvGrpSpPr>
        <p:grpSpPr>
          <a:xfrm>
            <a:off x="10350" y="5938325"/>
            <a:ext cx="7797007" cy="584775"/>
            <a:chOff x="10350" y="5938325"/>
            <a:chExt cx="7797007" cy="584775"/>
          </a:xfrm>
        </p:grpSpPr>
        <p:grpSp>
          <p:nvGrpSpPr>
            <p:cNvPr id="59" name="Group 58">
              <a:extLst>
                <a:ext uri="{FF2B5EF4-FFF2-40B4-BE49-F238E27FC236}">
                  <a16:creationId xmlns:a16="http://schemas.microsoft.com/office/drawing/2014/main" xmlns="" id="{62BF3F67-3D32-4F54-B26A-F0397E9E2BF7}"/>
                </a:ext>
              </a:extLst>
            </p:cNvPr>
            <p:cNvGrpSpPr/>
            <p:nvPr/>
          </p:nvGrpSpPr>
          <p:grpSpPr>
            <a:xfrm>
              <a:off x="1395199" y="5948140"/>
              <a:ext cx="6412158" cy="318924"/>
              <a:chOff x="1364255" y="5948140"/>
              <a:chExt cx="6412158" cy="318924"/>
            </a:xfrm>
          </p:grpSpPr>
          <p:sp>
            <p:nvSpPr>
              <p:cNvPr id="61" name="TextBox 60">
                <a:extLst>
                  <a:ext uri="{FF2B5EF4-FFF2-40B4-BE49-F238E27FC236}">
                    <a16:creationId xmlns:a16="http://schemas.microsoft.com/office/drawing/2014/main" xmlns="" id="{A9CC5490-7AEF-4514-A689-50D025950B1F}"/>
                  </a:ext>
                </a:extLst>
              </p:cNvPr>
              <p:cNvSpPr txBox="1"/>
              <p:nvPr/>
            </p:nvSpPr>
            <p:spPr>
              <a:xfrm>
                <a:off x="7589896" y="5948140"/>
                <a:ext cx="186517"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0</a:t>
                </a:r>
              </a:p>
            </p:txBody>
          </p:sp>
          <p:sp>
            <p:nvSpPr>
              <p:cNvPr id="62" name="TextBox 61">
                <a:extLst>
                  <a:ext uri="{FF2B5EF4-FFF2-40B4-BE49-F238E27FC236}">
                    <a16:creationId xmlns:a16="http://schemas.microsoft.com/office/drawing/2014/main" xmlns="" id="{B417116E-AA0A-4CCB-9D0F-C3B6D7EB642D}"/>
                  </a:ext>
                </a:extLst>
              </p:cNvPr>
              <p:cNvSpPr txBox="1"/>
              <p:nvPr/>
            </p:nvSpPr>
            <p:spPr>
              <a:xfrm>
                <a:off x="6818805" y="5948140"/>
                <a:ext cx="186517"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0</a:t>
                </a:r>
              </a:p>
            </p:txBody>
          </p:sp>
          <p:sp>
            <p:nvSpPr>
              <p:cNvPr id="63" name="TextBox 62">
                <a:extLst>
                  <a:ext uri="{FF2B5EF4-FFF2-40B4-BE49-F238E27FC236}">
                    <a16:creationId xmlns:a16="http://schemas.microsoft.com/office/drawing/2014/main" xmlns="" id="{C50A51A7-7903-4884-BC31-CEF2C6639C45}"/>
                  </a:ext>
                </a:extLst>
              </p:cNvPr>
              <p:cNvSpPr txBox="1"/>
              <p:nvPr/>
            </p:nvSpPr>
            <p:spPr>
              <a:xfrm>
                <a:off x="6047713" y="5948140"/>
                <a:ext cx="186517"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0</a:t>
                </a:r>
              </a:p>
            </p:txBody>
          </p:sp>
          <p:sp>
            <p:nvSpPr>
              <p:cNvPr id="64" name="TextBox 63">
                <a:extLst>
                  <a:ext uri="{FF2B5EF4-FFF2-40B4-BE49-F238E27FC236}">
                    <a16:creationId xmlns:a16="http://schemas.microsoft.com/office/drawing/2014/main" xmlns="" id="{3CDAB124-A5C5-48D2-B763-686C3C2A5B2D}"/>
                  </a:ext>
                </a:extLst>
              </p:cNvPr>
              <p:cNvSpPr txBox="1"/>
              <p:nvPr/>
            </p:nvSpPr>
            <p:spPr>
              <a:xfrm>
                <a:off x="5276621" y="5948140"/>
                <a:ext cx="186517"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0</a:t>
                </a:r>
              </a:p>
            </p:txBody>
          </p:sp>
          <p:sp>
            <p:nvSpPr>
              <p:cNvPr id="65" name="TextBox 64">
                <a:extLst>
                  <a:ext uri="{FF2B5EF4-FFF2-40B4-BE49-F238E27FC236}">
                    <a16:creationId xmlns:a16="http://schemas.microsoft.com/office/drawing/2014/main" xmlns="" id="{51BED555-5F05-4DC4-9C32-EBB1B0CD76C1}"/>
                  </a:ext>
                </a:extLst>
              </p:cNvPr>
              <p:cNvSpPr txBox="1"/>
              <p:nvPr/>
            </p:nvSpPr>
            <p:spPr>
              <a:xfrm>
                <a:off x="4505529" y="5948140"/>
                <a:ext cx="186517"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0</a:t>
                </a:r>
              </a:p>
            </p:txBody>
          </p:sp>
          <p:sp>
            <p:nvSpPr>
              <p:cNvPr id="66" name="TextBox 65">
                <a:extLst>
                  <a:ext uri="{FF2B5EF4-FFF2-40B4-BE49-F238E27FC236}">
                    <a16:creationId xmlns:a16="http://schemas.microsoft.com/office/drawing/2014/main" xmlns="" id="{AF0A6E21-4FF2-4020-88C3-57043E41DFAB}"/>
                  </a:ext>
                </a:extLst>
              </p:cNvPr>
              <p:cNvSpPr txBox="1"/>
              <p:nvPr/>
            </p:nvSpPr>
            <p:spPr>
              <a:xfrm>
                <a:off x="3734437" y="5948140"/>
                <a:ext cx="186517"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0</a:t>
                </a:r>
              </a:p>
            </p:txBody>
          </p:sp>
          <p:sp>
            <p:nvSpPr>
              <p:cNvPr id="67" name="TextBox 66">
                <a:extLst>
                  <a:ext uri="{FF2B5EF4-FFF2-40B4-BE49-F238E27FC236}">
                    <a16:creationId xmlns:a16="http://schemas.microsoft.com/office/drawing/2014/main" xmlns="" id="{1BCCDFF2-1A43-4DB2-B244-5B50B48CE07E}"/>
                  </a:ext>
                </a:extLst>
              </p:cNvPr>
              <p:cNvSpPr txBox="1"/>
              <p:nvPr/>
            </p:nvSpPr>
            <p:spPr>
              <a:xfrm>
                <a:off x="2963345" y="5948140"/>
                <a:ext cx="186517"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5</a:t>
                </a:r>
              </a:p>
            </p:txBody>
          </p:sp>
          <p:sp>
            <p:nvSpPr>
              <p:cNvPr id="68" name="TextBox 67">
                <a:extLst>
                  <a:ext uri="{FF2B5EF4-FFF2-40B4-BE49-F238E27FC236}">
                    <a16:creationId xmlns:a16="http://schemas.microsoft.com/office/drawing/2014/main" xmlns="" id="{296FAE21-57F0-4D44-8300-E2BB8F2A7E2C}"/>
                  </a:ext>
                </a:extLst>
              </p:cNvPr>
              <p:cNvSpPr txBox="1"/>
              <p:nvPr/>
            </p:nvSpPr>
            <p:spPr>
              <a:xfrm>
                <a:off x="2135346" y="5948140"/>
                <a:ext cx="300331"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19</a:t>
                </a:r>
              </a:p>
            </p:txBody>
          </p:sp>
          <p:sp>
            <p:nvSpPr>
              <p:cNvPr id="69" name="TextBox 68">
                <a:extLst>
                  <a:ext uri="{FF2B5EF4-FFF2-40B4-BE49-F238E27FC236}">
                    <a16:creationId xmlns:a16="http://schemas.microsoft.com/office/drawing/2014/main" xmlns="" id="{1E1E20BB-398A-4C87-8CF2-7E05419321D7}"/>
                  </a:ext>
                </a:extLst>
              </p:cNvPr>
              <p:cNvSpPr txBox="1"/>
              <p:nvPr/>
            </p:nvSpPr>
            <p:spPr>
              <a:xfrm>
                <a:off x="1364255" y="5948140"/>
                <a:ext cx="300330"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62</a:t>
                </a:r>
              </a:p>
            </p:txBody>
          </p:sp>
        </p:grpSp>
        <p:sp>
          <p:nvSpPr>
            <p:cNvPr id="60" name="TextBox 59">
              <a:extLst>
                <a:ext uri="{FF2B5EF4-FFF2-40B4-BE49-F238E27FC236}">
                  <a16:creationId xmlns:a16="http://schemas.microsoft.com/office/drawing/2014/main" xmlns="" id="{3B701E01-C8EA-442D-8B47-A94AA377A382}"/>
                </a:ext>
              </a:extLst>
            </p:cNvPr>
            <p:cNvSpPr txBox="1"/>
            <p:nvPr/>
          </p:nvSpPr>
          <p:spPr>
            <a:xfrm>
              <a:off x="10350" y="5938325"/>
              <a:ext cx="1346843" cy="584775"/>
            </a:xfrm>
            <a:prstGeom prst="rect">
              <a:avLst/>
            </a:prstGeom>
            <a:noFill/>
          </p:spPr>
          <p:txBody>
            <a:bodyPr wrap="none" rtlCol="0">
              <a:spAutoFit/>
            </a:bodyPr>
            <a:lstStyle/>
            <a:p>
              <a:pPr algn="r"/>
              <a:r>
                <a:rPr lang="fr-FR" sz="1600" dirty="0">
                  <a:solidFill>
                    <a:schemeClr val="accent2"/>
                  </a:solidFill>
                </a:rPr>
                <a:t>Choix</a:t>
              </a:r>
              <a:br>
                <a:rPr lang="fr-FR" sz="1600" dirty="0">
                  <a:solidFill>
                    <a:schemeClr val="accent2"/>
                  </a:solidFill>
                </a:rPr>
              </a:br>
              <a:r>
                <a:rPr lang="fr-FR" sz="1600" dirty="0">
                  <a:solidFill>
                    <a:schemeClr val="accent2"/>
                  </a:solidFill>
                </a:rPr>
                <a:t>investigateur</a:t>
              </a:r>
            </a:p>
          </p:txBody>
        </p:sp>
      </p:grpSp>
      <p:grpSp>
        <p:nvGrpSpPr>
          <p:cNvPr id="70" name="Group 69">
            <a:extLst>
              <a:ext uri="{FF2B5EF4-FFF2-40B4-BE49-F238E27FC236}">
                <a16:creationId xmlns:a16="http://schemas.microsoft.com/office/drawing/2014/main" xmlns="" id="{3C068D2F-AF1C-486E-BE6E-A347D5ED9ACA}"/>
              </a:ext>
            </a:extLst>
          </p:cNvPr>
          <p:cNvGrpSpPr/>
          <p:nvPr/>
        </p:nvGrpSpPr>
        <p:grpSpPr>
          <a:xfrm>
            <a:off x="814684" y="2251595"/>
            <a:ext cx="729127" cy="2492277"/>
            <a:chOff x="1255228" y="1422545"/>
            <a:chExt cx="729127" cy="2039984"/>
          </a:xfrm>
        </p:grpSpPr>
        <p:sp>
          <p:nvSpPr>
            <p:cNvPr id="71" name="Line 6">
              <a:extLst>
                <a:ext uri="{FF2B5EF4-FFF2-40B4-BE49-F238E27FC236}">
                  <a16:creationId xmlns:a16="http://schemas.microsoft.com/office/drawing/2014/main" xmlns="" id="{4BE586AE-B824-49C8-ABE5-E9AE77AF2A14}"/>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72" name="Line 7">
              <a:extLst>
                <a:ext uri="{FF2B5EF4-FFF2-40B4-BE49-F238E27FC236}">
                  <a16:creationId xmlns:a16="http://schemas.microsoft.com/office/drawing/2014/main" xmlns="" id="{0EB815E8-64D4-4655-BFA9-6952BBF4DE09}"/>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73" name="Line 8">
              <a:extLst>
                <a:ext uri="{FF2B5EF4-FFF2-40B4-BE49-F238E27FC236}">
                  <a16:creationId xmlns:a16="http://schemas.microsoft.com/office/drawing/2014/main" xmlns="" id="{3DBAD3CA-AF98-4C2D-BA2D-26876D13390C}"/>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74" name="Line 9">
              <a:extLst>
                <a:ext uri="{FF2B5EF4-FFF2-40B4-BE49-F238E27FC236}">
                  <a16:creationId xmlns:a16="http://schemas.microsoft.com/office/drawing/2014/main" xmlns="" id="{FD4EA579-1922-4581-A6F9-C4BE2F8118A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75" name="Line 10">
              <a:extLst>
                <a:ext uri="{FF2B5EF4-FFF2-40B4-BE49-F238E27FC236}">
                  <a16:creationId xmlns:a16="http://schemas.microsoft.com/office/drawing/2014/main" xmlns="" id="{58A9BB87-A5BB-46F4-9587-B35D0CC00EA7}"/>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76" name="TextBox 75">
              <a:extLst>
                <a:ext uri="{FF2B5EF4-FFF2-40B4-BE49-F238E27FC236}">
                  <a16:creationId xmlns:a16="http://schemas.microsoft.com/office/drawing/2014/main" xmlns="" id="{CC2F8F0E-2CF8-4E07-9C15-8DC9EA0CD11B}"/>
                </a:ext>
              </a:extLst>
            </p:cNvPr>
            <p:cNvSpPr txBox="1"/>
            <p:nvPr/>
          </p:nvSpPr>
          <p:spPr>
            <a:xfrm rot="16200000">
              <a:off x="1348902" y="2554026"/>
              <a:ext cx="151206" cy="338554"/>
            </a:xfrm>
            <a:prstGeom prst="rect">
              <a:avLst/>
            </a:prstGeom>
            <a:noFill/>
          </p:spPr>
          <p:txBody>
            <a:bodyPr wrap="none" rtlCol="0">
              <a:spAutoFit/>
            </a:bodyPr>
            <a:lstStyle/>
            <a:p>
              <a:pPr algn="ctr" fontAlgn="base">
                <a:spcBef>
                  <a:spcPct val="0"/>
                </a:spcBef>
                <a:spcAft>
                  <a:spcPct val="0"/>
                </a:spcAft>
              </a:pPr>
              <a:endParaRPr lang="fr-FR" sz="1600" dirty="0">
                <a:solidFill>
                  <a:srgbClr val="4D4D4D"/>
                </a:solidFill>
                <a:cs typeface="Arial" panose="020B0604020202020204" pitchFamily="34" charset="0"/>
              </a:endParaRPr>
            </a:p>
          </p:txBody>
        </p:sp>
      </p:grpSp>
      <p:cxnSp>
        <p:nvCxnSpPr>
          <p:cNvPr id="82" name="Straight Connector 81">
            <a:extLst>
              <a:ext uri="{FF2B5EF4-FFF2-40B4-BE49-F238E27FC236}">
                <a16:creationId xmlns:a16="http://schemas.microsoft.com/office/drawing/2014/main" xmlns="" id="{B9F9D4D4-7D01-4F38-B2EF-1E159739B3EA}"/>
              </a:ext>
            </a:extLst>
          </p:cNvPr>
          <p:cNvCxnSpPr>
            <a:cxnSpLocks/>
            <a:endCxn id="91" idx="26"/>
          </p:cNvCxnSpPr>
          <p:nvPr/>
        </p:nvCxnSpPr>
        <p:spPr>
          <a:xfrm flipV="1">
            <a:off x="1521400" y="3494008"/>
            <a:ext cx="1458919" cy="4919"/>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4E4935D3-E62B-4FF6-871C-94A4CAF1E8A8}"/>
              </a:ext>
            </a:extLst>
          </p:cNvPr>
          <p:cNvCxnSpPr>
            <a:cxnSpLocks/>
            <a:stCxn id="38" idx="0"/>
          </p:cNvCxnSpPr>
          <p:nvPr/>
        </p:nvCxnSpPr>
        <p:spPr>
          <a:xfrm flipV="1">
            <a:off x="3093934" y="3697623"/>
            <a:ext cx="0" cy="1346513"/>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04CCDC25-072C-49BA-AE46-A4C625648639}"/>
              </a:ext>
            </a:extLst>
          </p:cNvPr>
          <p:cNvCxnSpPr>
            <a:cxnSpLocks/>
            <a:stCxn id="34" idx="0"/>
          </p:cNvCxnSpPr>
          <p:nvPr/>
        </p:nvCxnSpPr>
        <p:spPr>
          <a:xfrm flipV="1">
            <a:off x="4636117" y="4126381"/>
            <a:ext cx="0" cy="917755"/>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xmlns="" id="{695FA4D1-EBCB-43E4-98FF-F453AA6010F1}"/>
              </a:ext>
            </a:extLst>
          </p:cNvPr>
          <p:cNvSpPr txBox="1"/>
          <p:nvPr/>
        </p:nvSpPr>
        <p:spPr>
          <a:xfrm>
            <a:off x="3155745" y="3309427"/>
            <a:ext cx="766557" cy="338554"/>
          </a:xfrm>
          <a:prstGeom prst="rect">
            <a:avLst/>
          </a:prstGeom>
          <a:noFill/>
        </p:spPr>
        <p:txBody>
          <a:bodyPr wrap="none" rtlCol="0">
            <a:spAutoFit/>
          </a:bodyPr>
          <a:lstStyle/>
          <a:p>
            <a:pPr algn="ctr"/>
            <a:r>
              <a:rPr lang="fr-FR" sz="1600" dirty="0">
                <a:solidFill>
                  <a:schemeClr val="accent3"/>
                </a:solidFill>
              </a:rPr>
              <a:t>42,8%</a:t>
            </a:r>
          </a:p>
        </p:txBody>
      </p:sp>
      <p:sp>
        <p:nvSpPr>
          <p:cNvPr id="86" name="TextBox 85">
            <a:extLst>
              <a:ext uri="{FF2B5EF4-FFF2-40B4-BE49-F238E27FC236}">
                <a16:creationId xmlns:a16="http://schemas.microsoft.com/office/drawing/2014/main" xmlns="" id="{FE8A559E-D0DB-4BCC-BA9D-68E6FB9DDA2F}"/>
              </a:ext>
            </a:extLst>
          </p:cNvPr>
          <p:cNvSpPr txBox="1"/>
          <p:nvPr/>
        </p:nvSpPr>
        <p:spPr>
          <a:xfrm>
            <a:off x="4382190" y="3697623"/>
            <a:ext cx="766557" cy="338554"/>
          </a:xfrm>
          <a:prstGeom prst="rect">
            <a:avLst/>
          </a:prstGeom>
          <a:noFill/>
        </p:spPr>
        <p:txBody>
          <a:bodyPr wrap="none" rtlCol="0">
            <a:spAutoFit/>
          </a:bodyPr>
          <a:lstStyle/>
          <a:p>
            <a:pPr algn="ctr"/>
            <a:r>
              <a:rPr lang="fr-FR" sz="1600" dirty="0">
                <a:solidFill>
                  <a:schemeClr val="accent3"/>
                </a:solidFill>
              </a:rPr>
              <a:t>29,9%</a:t>
            </a:r>
          </a:p>
        </p:txBody>
      </p:sp>
      <p:sp>
        <p:nvSpPr>
          <p:cNvPr id="87" name="TextBox 86">
            <a:extLst>
              <a:ext uri="{FF2B5EF4-FFF2-40B4-BE49-F238E27FC236}">
                <a16:creationId xmlns:a16="http://schemas.microsoft.com/office/drawing/2014/main" xmlns="" id="{259EB698-8FF3-4965-85BD-CD3C3A865805}"/>
              </a:ext>
            </a:extLst>
          </p:cNvPr>
          <p:cNvSpPr txBox="1"/>
          <p:nvPr/>
        </p:nvSpPr>
        <p:spPr>
          <a:xfrm>
            <a:off x="3155745" y="4128212"/>
            <a:ext cx="766557" cy="338554"/>
          </a:xfrm>
          <a:prstGeom prst="rect">
            <a:avLst/>
          </a:prstGeom>
          <a:noFill/>
        </p:spPr>
        <p:txBody>
          <a:bodyPr wrap="none" rtlCol="0">
            <a:spAutoFit/>
          </a:bodyPr>
          <a:lstStyle/>
          <a:p>
            <a:pPr algn="ctr"/>
            <a:r>
              <a:rPr lang="fr-FR" sz="1600" dirty="0">
                <a:solidFill>
                  <a:schemeClr val="accent2"/>
                </a:solidFill>
              </a:rPr>
              <a:t>20,6%</a:t>
            </a:r>
          </a:p>
        </p:txBody>
      </p:sp>
      <p:grpSp>
        <p:nvGrpSpPr>
          <p:cNvPr id="90" name="Group 89">
            <a:extLst>
              <a:ext uri="{FF2B5EF4-FFF2-40B4-BE49-F238E27FC236}">
                <a16:creationId xmlns:a16="http://schemas.microsoft.com/office/drawing/2014/main" xmlns="" id="{4F45083E-511C-4D2C-8470-4B8A9F6B636F}"/>
              </a:ext>
            </a:extLst>
          </p:cNvPr>
          <p:cNvGrpSpPr/>
          <p:nvPr/>
        </p:nvGrpSpPr>
        <p:grpSpPr>
          <a:xfrm>
            <a:off x="1555371" y="1934377"/>
            <a:ext cx="5706000" cy="2373491"/>
            <a:chOff x="123825" y="1547813"/>
            <a:chExt cx="8899674" cy="3756488"/>
          </a:xfrm>
        </p:grpSpPr>
        <p:sp>
          <p:nvSpPr>
            <p:cNvPr id="91" name="Freeform: Shape 155">
              <a:extLst>
                <a:ext uri="{FF2B5EF4-FFF2-40B4-BE49-F238E27FC236}">
                  <a16:creationId xmlns:a16="http://schemas.microsoft.com/office/drawing/2014/main" xmlns="" id="{90CA3058-E958-41A2-BB23-0686E9D0838B}"/>
                </a:ext>
              </a:extLst>
            </p:cNvPr>
            <p:cNvSpPr/>
            <p:nvPr/>
          </p:nvSpPr>
          <p:spPr>
            <a:xfrm>
              <a:off x="123825" y="1547813"/>
              <a:ext cx="8896350" cy="3752850"/>
            </a:xfrm>
            <a:custGeom>
              <a:avLst/>
              <a:gdLst>
                <a:gd name="connsiteX0" fmla="*/ 8899341 w 8896350"/>
                <a:gd name="connsiteY0" fmla="*/ 3760194 h 3752850"/>
                <a:gd name="connsiteX1" fmla="*/ 5637181 w 8896350"/>
                <a:gd name="connsiteY1" fmla="*/ 3760194 h 3752850"/>
                <a:gd name="connsiteX2" fmla="*/ 5637181 w 8896350"/>
                <a:gd name="connsiteY2" fmla="*/ 3576542 h 3752850"/>
                <a:gd name="connsiteX3" fmla="*/ 5033306 w 8896350"/>
                <a:gd name="connsiteY3" fmla="*/ 3576542 h 3752850"/>
                <a:gd name="connsiteX4" fmla="*/ 5033306 w 8896350"/>
                <a:gd name="connsiteY4" fmla="*/ 3445812 h 3752850"/>
                <a:gd name="connsiteX5" fmla="*/ 4743822 w 8896350"/>
                <a:gd name="connsiteY5" fmla="*/ 3445812 h 3752850"/>
                <a:gd name="connsiteX6" fmla="*/ 4743822 w 8896350"/>
                <a:gd name="connsiteY6" fmla="*/ 3318186 h 3752850"/>
                <a:gd name="connsiteX7" fmla="*/ 3900268 w 8896350"/>
                <a:gd name="connsiteY7" fmla="*/ 3318186 h 3752850"/>
                <a:gd name="connsiteX8" fmla="*/ 3900268 w 8896350"/>
                <a:gd name="connsiteY8" fmla="*/ 3212354 h 3752850"/>
                <a:gd name="connsiteX9" fmla="*/ 3277724 w 8896350"/>
                <a:gd name="connsiteY9" fmla="*/ 3212354 h 3752850"/>
                <a:gd name="connsiteX10" fmla="*/ 3277724 w 8896350"/>
                <a:gd name="connsiteY10" fmla="*/ 3153213 h 3752850"/>
                <a:gd name="connsiteX11" fmla="*/ 2845051 w 8896350"/>
                <a:gd name="connsiteY11" fmla="*/ 3153213 h 3752850"/>
                <a:gd name="connsiteX12" fmla="*/ 2845051 w 8896350"/>
                <a:gd name="connsiteY12" fmla="*/ 3075394 h 3752850"/>
                <a:gd name="connsiteX13" fmla="*/ 2807694 w 8896350"/>
                <a:gd name="connsiteY13" fmla="*/ 3075394 h 3752850"/>
                <a:gd name="connsiteX14" fmla="*/ 2807694 w 8896350"/>
                <a:gd name="connsiteY14" fmla="*/ 2938434 h 3752850"/>
                <a:gd name="connsiteX15" fmla="*/ 2776566 w 8896350"/>
                <a:gd name="connsiteY15" fmla="*/ 2938434 h 3752850"/>
                <a:gd name="connsiteX16" fmla="*/ 2776566 w 8896350"/>
                <a:gd name="connsiteY16" fmla="*/ 2879293 h 3752850"/>
                <a:gd name="connsiteX17" fmla="*/ 2742333 w 8896350"/>
                <a:gd name="connsiteY17" fmla="*/ 2879293 h 3752850"/>
                <a:gd name="connsiteX18" fmla="*/ 2742333 w 8896350"/>
                <a:gd name="connsiteY18" fmla="*/ 2801474 h 3752850"/>
                <a:gd name="connsiteX19" fmla="*/ 2306546 w 8896350"/>
                <a:gd name="connsiteY19" fmla="*/ 2801474 h 3752850"/>
                <a:gd name="connsiteX20" fmla="*/ 2306546 w 8896350"/>
                <a:gd name="connsiteY20" fmla="*/ 2745438 h 3752850"/>
                <a:gd name="connsiteX21" fmla="*/ 2272303 w 8896350"/>
                <a:gd name="connsiteY21" fmla="*/ 2745438 h 3752850"/>
                <a:gd name="connsiteX22" fmla="*/ 2272303 w 8896350"/>
                <a:gd name="connsiteY22" fmla="*/ 2639606 h 3752850"/>
                <a:gd name="connsiteX23" fmla="*/ 2259854 w 8896350"/>
                <a:gd name="connsiteY23" fmla="*/ 2639606 h 3752850"/>
                <a:gd name="connsiteX24" fmla="*/ 2259854 w 8896350"/>
                <a:gd name="connsiteY24" fmla="*/ 2574236 h 3752850"/>
                <a:gd name="connsiteX25" fmla="*/ 2222497 w 8896350"/>
                <a:gd name="connsiteY25" fmla="*/ 2574236 h 3752850"/>
                <a:gd name="connsiteX26" fmla="*/ 2222497 w 8896350"/>
                <a:gd name="connsiteY26" fmla="*/ 2468404 h 3752850"/>
                <a:gd name="connsiteX27" fmla="*/ 2197599 w 8896350"/>
                <a:gd name="connsiteY27" fmla="*/ 2468404 h 3752850"/>
                <a:gd name="connsiteX28" fmla="*/ 2197599 w 8896350"/>
                <a:gd name="connsiteY28" fmla="*/ 2362572 h 3752850"/>
                <a:gd name="connsiteX29" fmla="*/ 2144678 w 8896350"/>
                <a:gd name="connsiteY29" fmla="*/ 2362572 h 3752850"/>
                <a:gd name="connsiteX30" fmla="*/ 2144678 w 8896350"/>
                <a:gd name="connsiteY30" fmla="*/ 2269189 h 3752850"/>
                <a:gd name="connsiteX31" fmla="*/ 1883207 w 8896350"/>
                <a:gd name="connsiteY31" fmla="*/ 2269189 h 3752850"/>
                <a:gd name="connsiteX32" fmla="*/ 1883207 w 8896350"/>
                <a:gd name="connsiteY32" fmla="*/ 2206933 h 3752850"/>
                <a:gd name="connsiteX33" fmla="*/ 1827181 w 8896350"/>
                <a:gd name="connsiteY33" fmla="*/ 2206933 h 3752850"/>
                <a:gd name="connsiteX34" fmla="*/ 1827181 w 8896350"/>
                <a:gd name="connsiteY34" fmla="*/ 2160242 h 3752850"/>
                <a:gd name="connsiteX35" fmla="*/ 1783604 w 8896350"/>
                <a:gd name="connsiteY35" fmla="*/ 2160242 h 3752850"/>
                <a:gd name="connsiteX36" fmla="*/ 1783604 w 8896350"/>
                <a:gd name="connsiteY36" fmla="*/ 2101101 h 3752850"/>
                <a:gd name="connsiteX37" fmla="*/ 1761811 w 8896350"/>
                <a:gd name="connsiteY37" fmla="*/ 2101101 h 3752850"/>
                <a:gd name="connsiteX38" fmla="*/ 1761811 w 8896350"/>
                <a:gd name="connsiteY38" fmla="*/ 2007718 h 3752850"/>
                <a:gd name="connsiteX39" fmla="*/ 1721348 w 8896350"/>
                <a:gd name="connsiteY39" fmla="*/ 2007718 h 3752850"/>
                <a:gd name="connsiteX40" fmla="*/ 1721348 w 8896350"/>
                <a:gd name="connsiteY40" fmla="*/ 1951692 h 3752850"/>
                <a:gd name="connsiteX41" fmla="*/ 1690221 w 8896350"/>
                <a:gd name="connsiteY41" fmla="*/ 1951692 h 3752850"/>
                <a:gd name="connsiteX42" fmla="*/ 1690221 w 8896350"/>
                <a:gd name="connsiteY42" fmla="*/ 1839630 h 3752850"/>
                <a:gd name="connsiteX43" fmla="*/ 1631080 w 8896350"/>
                <a:gd name="connsiteY43" fmla="*/ 1839630 h 3752850"/>
                <a:gd name="connsiteX44" fmla="*/ 1631080 w 8896350"/>
                <a:gd name="connsiteY44" fmla="*/ 1783604 h 3752850"/>
                <a:gd name="connsiteX45" fmla="*/ 1599952 w 8896350"/>
                <a:gd name="connsiteY45" fmla="*/ 1783604 h 3752850"/>
                <a:gd name="connsiteX46" fmla="*/ 1599952 w 8896350"/>
                <a:gd name="connsiteY46" fmla="*/ 1668428 h 3752850"/>
                <a:gd name="connsiteX47" fmla="*/ 1581274 w 8896350"/>
                <a:gd name="connsiteY47" fmla="*/ 1668428 h 3752850"/>
                <a:gd name="connsiteX48" fmla="*/ 1581274 w 8896350"/>
                <a:gd name="connsiteY48" fmla="*/ 1615516 h 3752850"/>
                <a:gd name="connsiteX49" fmla="*/ 1543926 w 8896350"/>
                <a:gd name="connsiteY49" fmla="*/ 1615516 h 3752850"/>
                <a:gd name="connsiteX50" fmla="*/ 1543926 w 8896350"/>
                <a:gd name="connsiteY50" fmla="*/ 1581274 h 3752850"/>
                <a:gd name="connsiteX51" fmla="*/ 1444314 w 8896350"/>
                <a:gd name="connsiteY51" fmla="*/ 1581274 h 3752850"/>
                <a:gd name="connsiteX52" fmla="*/ 1444314 w 8896350"/>
                <a:gd name="connsiteY52" fmla="*/ 1447429 h 3752850"/>
                <a:gd name="connsiteX53" fmla="*/ 1195292 w 8896350"/>
                <a:gd name="connsiteY53" fmla="*/ 1447429 h 3752850"/>
                <a:gd name="connsiteX54" fmla="*/ 1195292 w 8896350"/>
                <a:gd name="connsiteY54" fmla="*/ 1347816 h 3752850"/>
                <a:gd name="connsiteX55" fmla="*/ 1145486 w 8896350"/>
                <a:gd name="connsiteY55" fmla="*/ 1347816 h 3752850"/>
                <a:gd name="connsiteX56" fmla="*/ 1145486 w 8896350"/>
                <a:gd name="connsiteY56" fmla="*/ 1182843 h 3752850"/>
                <a:gd name="connsiteX57" fmla="*/ 1126817 w 8896350"/>
                <a:gd name="connsiteY57" fmla="*/ 1182843 h 3752850"/>
                <a:gd name="connsiteX58" fmla="*/ 1126817 w 8896350"/>
                <a:gd name="connsiteY58" fmla="*/ 1139266 h 3752850"/>
                <a:gd name="connsiteX59" fmla="*/ 1105024 w 8896350"/>
                <a:gd name="connsiteY59" fmla="*/ 1139266 h 3752850"/>
                <a:gd name="connsiteX60" fmla="*/ 1105024 w 8896350"/>
                <a:gd name="connsiteY60" fmla="*/ 1008526 h 3752850"/>
                <a:gd name="connsiteX61" fmla="*/ 1077011 w 8896350"/>
                <a:gd name="connsiteY61" fmla="*/ 1008526 h 3752850"/>
                <a:gd name="connsiteX62" fmla="*/ 1077011 w 8896350"/>
                <a:gd name="connsiteY62" fmla="*/ 893357 h 3752850"/>
                <a:gd name="connsiteX63" fmla="*/ 1014755 w 8896350"/>
                <a:gd name="connsiteY63" fmla="*/ 893357 h 3752850"/>
                <a:gd name="connsiteX64" fmla="*/ 1014755 w 8896350"/>
                <a:gd name="connsiteY64" fmla="*/ 856005 h 3752850"/>
                <a:gd name="connsiteX65" fmla="*/ 946274 w 8896350"/>
                <a:gd name="connsiteY65" fmla="*/ 856005 h 3752850"/>
                <a:gd name="connsiteX66" fmla="*/ 946274 w 8896350"/>
                <a:gd name="connsiteY66" fmla="*/ 768848 h 3752850"/>
                <a:gd name="connsiteX67" fmla="*/ 862231 w 8896350"/>
                <a:gd name="connsiteY67" fmla="*/ 768848 h 3752850"/>
                <a:gd name="connsiteX68" fmla="*/ 862231 w 8896350"/>
                <a:gd name="connsiteY68" fmla="*/ 691029 h 3752850"/>
                <a:gd name="connsiteX69" fmla="*/ 737721 w 8896350"/>
                <a:gd name="connsiteY69" fmla="*/ 691029 h 3752850"/>
                <a:gd name="connsiteX70" fmla="*/ 737721 w 8896350"/>
                <a:gd name="connsiteY70" fmla="*/ 659902 h 3752850"/>
                <a:gd name="connsiteX71" fmla="*/ 703480 w 8896350"/>
                <a:gd name="connsiteY71" fmla="*/ 659902 h 3752850"/>
                <a:gd name="connsiteX72" fmla="*/ 703480 w 8896350"/>
                <a:gd name="connsiteY72" fmla="*/ 522942 h 3752850"/>
                <a:gd name="connsiteX73" fmla="*/ 666127 w 8896350"/>
                <a:gd name="connsiteY73" fmla="*/ 522942 h 3752850"/>
                <a:gd name="connsiteX74" fmla="*/ 666127 w 8896350"/>
                <a:gd name="connsiteY74" fmla="*/ 442010 h 3752850"/>
                <a:gd name="connsiteX75" fmla="*/ 619436 w 8896350"/>
                <a:gd name="connsiteY75" fmla="*/ 442010 h 3752850"/>
                <a:gd name="connsiteX76" fmla="*/ 619436 w 8896350"/>
                <a:gd name="connsiteY76" fmla="*/ 361078 h 3752850"/>
                <a:gd name="connsiteX77" fmla="*/ 563407 w 8896350"/>
                <a:gd name="connsiteY77" fmla="*/ 361078 h 3752850"/>
                <a:gd name="connsiteX78" fmla="*/ 563407 w 8896350"/>
                <a:gd name="connsiteY78" fmla="*/ 314388 h 3752850"/>
                <a:gd name="connsiteX79" fmla="*/ 529167 w 8896350"/>
                <a:gd name="connsiteY79" fmla="*/ 314388 h 3752850"/>
                <a:gd name="connsiteX80" fmla="*/ 529167 w 8896350"/>
                <a:gd name="connsiteY80" fmla="*/ 273922 h 3752850"/>
                <a:gd name="connsiteX81" fmla="*/ 482476 w 8896350"/>
                <a:gd name="connsiteY81" fmla="*/ 273922 h 3752850"/>
                <a:gd name="connsiteX82" fmla="*/ 482476 w 8896350"/>
                <a:gd name="connsiteY82" fmla="*/ 121397 h 3752850"/>
                <a:gd name="connsiteX83" fmla="*/ 451348 w 8896350"/>
                <a:gd name="connsiteY83" fmla="*/ 121397 h 3752850"/>
                <a:gd name="connsiteX84" fmla="*/ 451348 w 8896350"/>
                <a:gd name="connsiteY84" fmla="*/ 87157 h 3752850"/>
                <a:gd name="connsiteX85" fmla="*/ 392206 w 8896350"/>
                <a:gd name="connsiteY85" fmla="*/ 87157 h 3752850"/>
                <a:gd name="connsiteX86" fmla="*/ 392206 w 8896350"/>
                <a:gd name="connsiteY86" fmla="*/ 46691 h 3752850"/>
                <a:gd name="connsiteX87" fmla="*/ 308161 w 8896350"/>
                <a:gd name="connsiteY87" fmla="*/ 46691 h 3752850"/>
                <a:gd name="connsiteX88" fmla="*/ 308161 w 8896350"/>
                <a:gd name="connsiteY88" fmla="*/ 0 h 3752850"/>
                <a:gd name="connsiteX89" fmla="*/ 0 w 8896350"/>
                <a:gd name="connsiteY89" fmla="*/ 0 h 375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8896350" h="3752850">
                  <a:moveTo>
                    <a:pt x="8899341" y="3760194"/>
                  </a:moveTo>
                  <a:lnTo>
                    <a:pt x="5637181" y="3760194"/>
                  </a:lnTo>
                  <a:lnTo>
                    <a:pt x="5637181" y="3576542"/>
                  </a:lnTo>
                  <a:lnTo>
                    <a:pt x="5033306" y="3576542"/>
                  </a:lnTo>
                  <a:lnTo>
                    <a:pt x="5033306" y="3445812"/>
                  </a:lnTo>
                  <a:lnTo>
                    <a:pt x="4743822" y="3445812"/>
                  </a:lnTo>
                  <a:lnTo>
                    <a:pt x="4743822" y="3318186"/>
                  </a:lnTo>
                  <a:lnTo>
                    <a:pt x="3900268" y="3318186"/>
                  </a:lnTo>
                  <a:lnTo>
                    <a:pt x="3900268" y="3212354"/>
                  </a:lnTo>
                  <a:lnTo>
                    <a:pt x="3277724" y="3212354"/>
                  </a:lnTo>
                  <a:lnTo>
                    <a:pt x="3277724" y="3153213"/>
                  </a:lnTo>
                  <a:lnTo>
                    <a:pt x="2845051" y="3153213"/>
                  </a:lnTo>
                  <a:lnTo>
                    <a:pt x="2845051" y="3075394"/>
                  </a:lnTo>
                  <a:lnTo>
                    <a:pt x="2807694" y="3075394"/>
                  </a:lnTo>
                  <a:lnTo>
                    <a:pt x="2807694" y="2938434"/>
                  </a:lnTo>
                  <a:lnTo>
                    <a:pt x="2776566" y="2938434"/>
                  </a:lnTo>
                  <a:lnTo>
                    <a:pt x="2776566" y="2879293"/>
                  </a:lnTo>
                  <a:lnTo>
                    <a:pt x="2742333" y="2879293"/>
                  </a:lnTo>
                  <a:lnTo>
                    <a:pt x="2742333" y="2801474"/>
                  </a:lnTo>
                  <a:lnTo>
                    <a:pt x="2306546" y="2801474"/>
                  </a:lnTo>
                  <a:lnTo>
                    <a:pt x="2306546" y="2745438"/>
                  </a:lnTo>
                  <a:lnTo>
                    <a:pt x="2272303" y="2745438"/>
                  </a:lnTo>
                  <a:lnTo>
                    <a:pt x="2272303" y="2639606"/>
                  </a:lnTo>
                  <a:lnTo>
                    <a:pt x="2259854" y="2639606"/>
                  </a:lnTo>
                  <a:lnTo>
                    <a:pt x="2259854" y="2574236"/>
                  </a:lnTo>
                  <a:lnTo>
                    <a:pt x="2222497" y="2574236"/>
                  </a:lnTo>
                  <a:lnTo>
                    <a:pt x="2222497" y="2468404"/>
                  </a:lnTo>
                  <a:lnTo>
                    <a:pt x="2197599" y="2468404"/>
                  </a:lnTo>
                  <a:lnTo>
                    <a:pt x="2197599" y="2362572"/>
                  </a:lnTo>
                  <a:lnTo>
                    <a:pt x="2144678" y="2362572"/>
                  </a:lnTo>
                  <a:lnTo>
                    <a:pt x="2144678" y="2269189"/>
                  </a:lnTo>
                  <a:lnTo>
                    <a:pt x="1883207" y="2269189"/>
                  </a:lnTo>
                  <a:lnTo>
                    <a:pt x="1883207" y="2206933"/>
                  </a:lnTo>
                  <a:lnTo>
                    <a:pt x="1827181" y="2206933"/>
                  </a:lnTo>
                  <a:lnTo>
                    <a:pt x="1827181" y="2160242"/>
                  </a:lnTo>
                  <a:lnTo>
                    <a:pt x="1783604" y="2160242"/>
                  </a:lnTo>
                  <a:lnTo>
                    <a:pt x="1783604" y="2101101"/>
                  </a:lnTo>
                  <a:lnTo>
                    <a:pt x="1761811" y="2101101"/>
                  </a:lnTo>
                  <a:lnTo>
                    <a:pt x="1761811" y="2007718"/>
                  </a:lnTo>
                  <a:lnTo>
                    <a:pt x="1721348" y="2007718"/>
                  </a:lnTo>
                  <a:lnTo>
                    <a:pt x="1721348" y="1951692"/>
                  </a:lnTo>
                  <a:lnTo>
                    <a:pt x="1690221" y="1951692"/>
                  </a:lnTo>
                  <a:lnTo>
                    <a:pt x="1690221" y="1839630"/>
                  </a:lnTo>
                  <a:lnTo>
                    <a:pt x="1631080" y="1839630"/>
                  </a:lnTo>
                  <a:lnTo>
                    <a:pt x="1631080" y="1783604"/>
                  </a:lnTo>
                  <a:lnTo>
                    <a:pt x="1599952" y="1783604"/>
                  </a:lnTo>
                  <a:lnTo>
                    <a:pt x="1599952" y="1668428"/>
                  </a:lnTo>
                  <a:lnTo>
                    <a:pt x="1581274" y="1668428"/>
                  </a:lnTo>
                  <a:lnTo>
                    <a:pt x="1581274" y="1615516"/>
                  </a:lnTo>
                  <a:lnTo>
                    <a:pt x="1543926" y="1615516"/>
                  </a:lnTo>
                  <a:lnTo>
                    <a:pt x="1543926" y="1581274"/>
                  </a:lnTo>
                  <a:lnTo>
                    <a:pt x="1444314" y="1581274"/>
                  </a:lnTo>
                  <a:lnTo>
                    <a:pt x="1444314" y="1447429"/>
                  </a:lnTo>
                  <a:lnTo>
                    <a:pt x="1195292" y="1447429"/>
                  </a:lnTo>
                  <a:lnTo>
                    <a:pt x="1195292" y="1347816"/>
                  </a:lnTo>
                  <a:lnTo>
                    <a:pt x="1145486" y="1347816"/>
                  </a:lnTo>
                  <a:lnTo>
                    <a:pt x="1145486" y="1182843"/>
                  </a:lnTo>
                  <a:lnTo>
                    <a:pt x="1126817" y="1182843"/>
                  </a:lnTo>
                  <a:lnTo>
                    <a:pt x="1126817" y="1139266"/>
                  </a:lnTo>
                  <a:lnTo>
                    <a:pt x="1105024" y="1139266"/>
                  </a:lnTo>
                  <a:lnTo>
                    <a:pt x="1105024" y="1008526"/>
                  </a:lnTo>
                  <a:lnTo>
                    <a:pt x="1077011" y="1008526"/>
                  </a:lnTo>
                  <a:lnTo>
                    <a:pt x="1077011" y="893357"/>
                  </a:lnTo>
                  <a:lnTo>
                    <a:pt x="1014755" y="893357"/>
                  </a:lnTo>
                  <a:lnTo>
                    <a:pt x="1014755" y="856005"/>
                  </a:lnTo>
                  <a:lnTo>
                    <a:pt x="946274" y="856005"/>
                  </a:lnTo>
                  <a:lnTo>
                    <a:pt x="946274" y="768848"/>
                  </a:lnTo>
                  <a:lnTo>
                    <a:pt x="862231" y="768848"/>
                  </a:lnTo>
                  <a:lnTo>
                    <a:pt x="862231" y="691029"/>
                  </a:lnTo>
                  <a:lnTo>
                    <a:pt x="737721" y="691029"/>
                  </a:lnTo>
                  <a:lnTo>
                    <a:pt x="737721" y="659902"/>
                  </a:lnTo>
                  <a:lnTo>
                    <a:pt x="703480" y="659902"/>
                  </a:lnTo>
                  <a:lnTo>
                    <a:pt x="703480" y="522942"/>
                  </a:lnTo>
                  <a:lnTo>
                    <a:pt x="666127" y="522942"/>
                  </a:lnTo>
                  <a:lnTo>
                    <a:pt x="666127" y="442010"/>
                  </a:lnTo>
                  <a:lnTo>
                    <a:pt x="619436" y="442010"/>
                  </a:lnTo>
                  <a:lnTo>
                    <a:pt x="619436" y="361078"/>
                  </a:lnTo>
                  <a:lnTo>
                    <a:pt x="563407" y="361078"/>
                  </a:lnTo>
                  <a:lnTo>
                    <a:pt x="563407" y="314388"/>
                  </a:lnTo>
                  <a:lnTo>
                    <a:pt x="529167" y="314388"/>
                  </a:lnTo>
                  <a:lnTo>
                    <a:pt x="529167" y="273922"/>
                  </a:lnTo>
                  <a:lnTo>
                    <a:pt x="482476" y="273922"/>
                  </a:lnTo>
                  <a:lnTo>
                    <a:pt x="482476" y="121397"/>
                  </a:lnTo>
                  <a:lnTo>
                    <a:pt x="451348" y="121397"/>
                  </a:lnTo>
                  <a:lnTo>
                    <a:pt x="451348" y="87157"/>
                  </a:lnTo>
                  <a:lnTo>
                    <a:pt x="392206" y="87157"/>
                  </a:lnTo>
                  <a:lnTo>
                    <a:pt x="392206" y="46691"/>
                  </a:lnTo>
                  <a:lnTo>
                    <a:pt x="308161" y="46691"/>
                  </a:lnTo>
                  <a:lnTo>
                    <a:pt x="308161" y="0"/>
                  </a:lnTo>
                  <a:lnTo>
                    <a:pt x="0" y="0"/>
                  </a:lnTo>
                </a:path>
              </a:pathLst>
            </a:custGeom>
            <a:noFill/>
            <a:ln w="25400" cap="flat">
              <a:solidFill>
                <a:schemeClr val="accent3"/>
              </a:solidFill>
              <a:prstDash val="solid"/>
              <a:miter/>
            </a:ln>
          </p:spPr>
          <p:txBody>
            <a:bodyPr rtlCol="0" anchor="ctr"/>
            <a:lstStyle/>
            <a:p>
              <a:endParaRPr lang="fr-FR" sz="1600" dirty="0"/>
            </a:p>
          </p:txBody>
        </p:sp>
        <p:sp>
          <p:nvSpPr>
            <p:cNvPr id="92" name="Freeform: Shape 156">
              <a:extLst>
                <a:ext uri="{FF2B5EF4-FFF2-40B4-BE49-F238E27FC236}">
                  <a16:creationId xmlns:a16="http://schemas.microsoft.com/office/drawing/2014/main" xmlns="" id="{A89BF9B7-9A93-41BD-81D6-E2F3E2191798}"/>
                </a:ext>
              </a:extLst>
            </p:cNvPr>
            <p:cNvSpPr/>
            <p:nvPr/>
          </p:nvSpPr>
          <p:spPr>
            <a:xfrm>
              <a:off x="1031999" y="22086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3"/>
              </a:solidFill>
              <a:prstDash val="solid"/>
              <a:miter/>
            </a:ln>
          </p:spPr>
          <p:txBody>
            <a:bodyPr rtlCol="0" anchor="ctr"/>
            <a:lstStyle/>
            <a:p>
              <a:endParaRPr lang="fr-FR" sz="1600" dirty="0"/>
            </a:p>
          </p:txBody>
        </p:sp>
        <p:sp>
          <p:nvSpPr>
            <p:cNvPr id="93" name="Freeform: Shape 157">
              <a:extLst>
                <a:ext uri="{FF2B5EF4-FFF2-40B4-BE49-F238E27FC236}">
                  <a16:creationId xmlns:a16="http://schemas.microsoft.com/office/drawing/2014/main" xmlns="" id="{BD2EC750-4C98-4393-B256-24515D8BC506}"/>
                </a:ext>
              </a:extLst>
            </p:cNvPr>
            <p:cNvSpPr/>
            <p:nvPr/>
          </p:nvSpPr>
          <p:spPr>
            <a:xfrm>
              <a:off x="1165346" y="232296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3"/>
              </a:solidFill>
              <a:prstDash val="solid"/>
              <a:miter/>
            </a:ln>
          </p:spPr>
          <p:txBody>
            <a:bodyPr rtlCol="0" anchor="ctr"/>
            <a:lstStyle/>
            <a:p>
              <a:endParaRPr lang="fr-FR" sz="1600" dirty="0"/>
            </a:p>
          </p:txBody>
        </p:sp>
        <p:sp>
          <p:nvSpPr>
            <p:cNvPr id="94" name="Freeform: Shape 158">
              <a:extLst>
                <a:ext uri="{FF2B5EF4-FFF2-40B4-BE49-F238E27FC236}">
                  <a16:creationId xmlns:a16="http://schemas.microsoft.com/office/drawing/2014/main" xmlns="" id="{86F85EC0-EF35-437A-AB47-D2823016BB0F}"/>
                </a:ext>
              </a:extLst>
            </p:cNvPr>
            <p:cNvSpPr/>
            <p:nvPr/>
          </p:nvSpPr>
          <p:spPr>
            <a:xfrm>
              <a:off x="1508246" y="28754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3"/>
              </a:solidFill>
              <a:prstDash val="solid"/>
              <a:miter/>
            </a:ln>
          </p:spPr>
          <p:txBody>
            <a:bodyPr rtlCol="0" anchor="ctr"/>
            <a:lstStyle/>
            <a:p>
              <a:endParaRPr lang="fr-FR" sz="1600" dirty="0"/>
            </a:p>
          </p:txBody>
        </p:sp>
        <p:sp>
          <p:nvSpPr>
            <p:cNvPr id="95" name="Freeform: Shape 159">
              <a:extLst>
                <a:ext uri="{FF2B5EF4-FFF2-40B4-BE49-F238E27FC236}">
                  <a16:creationId xmlns:a16="http://schemas.microsoft.com/office/drawing/2014/main" xmlns="" id="{EFD68556-3D61-462A-A659-A87AF84A34DD}"/>
                </a:ext>
              </a:extLst>
            </p:cNvPr>
            <p:cNvSpPr/>
            <p:nvPr/>
          </p:nvSpPr>
          <p:spPr>
            <a:xfrm>
              <a:off x="2117846" y="369456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96" name="Freeform: Shape 160">
              <a:extLst>
                <a:ext uri="{FF2B5EF4-FFF2-40B4-BE49-F238E27FC236}">
                  <a16:creationId xmlns:a16="http://schemas.microsoft.com/office/drawing/2014/main" xmlns="" id="{0EA10329-9C7F-495F-A9C7-A1476F9559DD}"/>
                </a:ext>
              </a:extLst>
            </p:cNvPr>
            <p:cNvSpPr/>
            <p:nvPr/>
          </p:nvSpPr>
          <p:spPr>
            <a:xfrm>
              <a:off x="2174996" y="369456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97" name="Freeform: Shape 161">
              <a:extLst>
                <a:ext uri="{FF2B5EF4-FFF2-40B4-BE49-F238E27FC236}">
                  <a16:creationId xmlns:a16="http://schemas.microsoft.com/office/drawing/2014/main" xmlns="" id="{285EC90B-299B-406D-B166-F941F178199A}"/>
                </a:ext>
              </a:extLst>
            </p:cNvPr>
            <p:cNvSpPr/>
            <p:nvPr/>
          </p:nvSpPr>
          <p:spPr>
            <a:xfrm>
              <a:off x="2251196" y="369456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98" name="Freeform: Shape 162">
              <a:extLst>
                <a:ext uri="{FF2B5EF4-FFF2-40B4-BE49-F238E27FC236}">
                  <a16:creationId xmlns:a16="http://schemas.microsoft.com/office/drawing/2014/main" xmlns="" id="{421D7D3C-7129-4954-AF41-6B25A5FFC1DC}"/>
                </a:ext>
              </a:extLst>
            </p:cNvPr>
            <p:cNvSpPr/>
            <p:nvPr/>
          </p:nvSpPr>
          <p:spPr>
            <a:xfrm>
              <a:off x="2460746" y="424702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99" name="Freeform: Shape 163">
              <a:extLst>
                <a:ext uri="{FF2B5EF4-FFF2-40B4-BE49-F238E27FC236}">
                  <a16:creationId xmlns:a16="http://schemas.microsoft.com/office/drawing/2014/main" xmlns="" id="{52F21F2A-0FC7-462C-819A-974547D57226}"/>
                </a:ext>
              </a:extLst>
            </p:cNvPr>
            <p:cNvSpPr/>
            <p:nvPr/>
          </p:nvSpPr>
          <p:spPr>
            <a:xfrm>
              <a:off x="2841746" y="424702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100" name="Freeform: Shape 164">
              <a:extLst>
                <a:ext uri="{FF2B5EF4-FFF2-40B4-BE49-F238E27FC236}">
                  <a16:creationId xmlns:a16="http://schemas.microsoft.com/office/drawing/2014/main" xmlns="" id="{9B27DC49-094E-4288-9D52-F38DEC7BA854}"/>
                </a:ext>
              </a:extLst>
            </p:cNvPr>
            <p:cNvSpPr/>
            <p:nvPr/>
          </p:nvSpPr>
          <p:spPr>
            <a:xfrm>
              <a:off x="3089396" y="457087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fr-FR" sz="1600" dirty="0"/>
            </a:p>
          </p:txBody>
        </p:sp>
        <p:sp>
          <p:nvSpPr>
            <p:cNvPr id="101" name="Freeform: Shape 165">
              <a:extLst>
                <a:ext uri="{FF2B5EF4-FFF2-40B4-BE49-F238E27FC236}">
                  <a16:creationId xmlns:a16="http://schemas.microsoft.com/office/drawing/2014/main" xmlns="" id="{6A0BE906-A4B0-47A1-8049-725C23FA8A95}"/>
                </a:ext>
              </a:extLst>
            </p:cNvPr>
            <p:cNvSpPr/>
            <p:nvPr/>
          </p:nvSpPr>
          <p:spPr>
            <a:xfrm>
              <a:off x="3432305" y="464707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02" name="Freeform: Shape 166">
              <a:extLst>
                <a:ext uri="{FF2B5EF4-FFF2-40B4-BE49-F238E27FC236}">
                  <a16:creationId xmlns:a16="http://schemas.microsoft.com/office/drawing/2014/main" xmlns="" id="{DDEC43FE-9326-4AF9-BF99-ECB9CEC63964}"/>
                </a:ext>
              </a:extLst>
            </p:cNvPr>
            <p:cNvSpPr/>
            <p:nvPr/>
          </p:nvSpPr>
          <p:spPr>
            <a:xfrm>
              <a:off x="3946655" y="464707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03" name="Freeform: Shape 167">
              <a:extLst>
                <a:ext uri="{FF2B5EF4-FFF2-40B4-BE49-F238E27FC236}">
                  <a16:creationId xmlns:a16="http://schemas.microsoft.com/office/drawing/2014/main" xmlns="" id="{B4A70807-FB96-40D7-9406-04B1D9AFD1E8}"/>
                </a:ext>
              </a:extLst>
            </p:cNvPr>
            <p:cNvSpPr/>
            <p:nvPr/>
          </p:nvSpPr>
          <p:spPr>
            <a:xfrm>
              <a:off x="4099055" y="47423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04" name="Freeform: Shape 168">
              <a:extLst>
                <a:ext uri="{FF2B5EF4-FFF2-40B4-BE49-F238E27FC236}">
                  <a16:creationId xmlns:a16="http://schemas.microsoft.com/office/drawing/2014/main" xmlns="" id="{4F535E37-70E3-414D-8744-D1D9CB2308A7}"/>
                </a:ext>
              </a:extLst>
            </p:cNvPr>
            <p:cNvSpPr/>
            <p:nvPr/>
          </p:nvSpPr>
          <p:spPr>
            <a:xfrm>
              <a:off x="4518155" y="47423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05" name="Freeform: Shape 169">
              <a:extLst>
                <a:ext uri="{FF2B5EF4-FFF2-40B4-BE49-F238E27FC236}">
                  <a16:creationId xmlns:a16="http://schemas.microsoft.com/office/drawing/2014/main" xmlns="" id="{8EAE7C85-D4D7-4249-A8F5-A1055D87E610}"/>
                </a:ext>
              </a:extLst>
            </p:cNvPr>
            <p:cNvSpPr/>
            <p:nvPr/>
          </p:nvSpPr>
          <p:spPr>
            <a:xfrm>
              <a:off x="4632455" y="47423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06" name="Freeform: Shape 170">
              <a:extLst>
                <a:ext uri="{FF2B5EF4-FFF2-40B4-BE49-F238E27FC236}">
                  <a16:creationId xmlns:a16="http://schemas.microsoft.com/office/drawing/2014/main" xmlns="" id="{3858F14A-5E22-4EAD-8371-505B0D26E0CB}"/>
                </a:ext>
              </a:extLst>
            </p:cNvPr>
            <p:cNvSpPr/>
            <p:nvPr/>
          </p:nvSpPr>
          <p:spPr>
            <a:xfrm>
              <a:off x="5546855" y="50090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07" name="Freeform: Shape 171">
              <a:extLst>
                <a:ext uri="{FF2B5EF4-FFF2-40B4-BE49-F238E27FC236}">
                  <a16:creationId xmlns:a16="http://schemas.microsoft.com/office/drawing/2014/main" xmlns="" id="{6C3E3986-F875-4018-8A5A-ACF6A69470C9}"/>
                </a:ext>
              </a:extLst>
            </p:cNvPr>
            <p:cNvSpPr/>
            <p:nvPr/>
          </p:nvSpPr>
          <p:spPr>
            <a:xfrm>
              <a:off x="5604005" y="50090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08" name="Freeform: Shape 172">
              <a:extLst>
                <a:ext uri="{FF2B5EF4-FFF2-40B4-BE49-F238E27FC236}">
                  <a16:creationId xmlns:a16="http://schemas.microsoft.com/office/drawing/2014/main" xmlns="" id="{565BD6FB-E0DC-4256-B5A6-AB8E61BAB0C6}"/>
                </a:ext>
              </a:extLst>
            </p:cNvPr>
            <p:cNvSpPr/>
            <p:nvPr/>
          </p:nvSpPr>
          <p:spPr>
            <a:xfrm>
              <a:off x="5661155" y="50090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09" name="Freeform: Shape 173">
              <a:extLst>
                <a:ext uri="{FF2B5EF4-FFF2-40B4-BE49-F238E27FC236}">
                  <a16:creationId xmlns:a16="http://schemas.microsoft.com/office/drawing/2014/main" xmlns="" id="{1A719146-8E1B-4782-8974-836C4E0B278C}"/>
                </a:ext>
              </a:extLst>
            </p:cNvPr>
            <p:cNvSpPr/>
            <p:nvPr/>
          </p:nvSpPr>
          <p:spPr>
            <a:xfrm>
              <a:off x="585165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10" name="Freeform: Shape 174">
              <a:extLst>
                <a:ext uri="{FF2B5EF4-FFF2-40B4-BE49-F238E27FC236}">
                  <a16:creationId xmlns:a16="http://schemas.microsoft.com/office/drawing/2014/main" xmlns="" id="{0FE102B8-35A4-4DEA-8015-57200D9E997E}"/>
                </a:ext>
              </a:extLst>
            </p:cNvPr>
            <p:cNvSpPr/>
            <p:nvPr/>
          </p:nvSpPr>
          <p:spPr>
            <a:xfrm>
              <a:off x="611835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11" name="Freeform: Shape 175">
              <a:extLst>
                <a:ext uri="{FF2B5EF4-FFF2-40B4-BE49-F238E27FC236}">
                  <a16:creationId xmlns:a16="http://schemas.microsoft.com/office/drawing/2014/main" xmlns="" id="{92442034-1E91-49AD-B4A8-1E192992AC82}"/>
                </a:ext>
              </a:extLst>
            </p:cNvPr>
            <p:cNvSpPr/>
            <p:nvPr/>
          </p:nvSpPr>
          <p:spPr>
            <a:xfrm>
              <a:off x="619455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12" name="Freeform: Shape 176">
              <a:extLst>
                <a:ext uri="{FF2B5EF4-FFF2-40B4-BE49-F238E27FC236}">
                  <a16:creationId xmlns:a16="http://schemas.microsoft.com/office/drawing/2014/main" xmlns="" id="{1BF89F6D-E4B3-4434-8C75-57080446C74D}"/>
                </a:ext>
              </a:extLst>
            </p:cNvPr>
            <p:cNvSpPr/>
            <p:nvPr/>
          </p:nvSpPr>
          <p:spPr>
            <a:xfrm>
              <a:off x="729946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13" name="Freeform: Shape 177">
              <a:extLst>
                <a:ext uri="{FF2B5EF4-FFF2-40B4-BE49-F238E27FC236}">
                  <a16:creationId xmlns:a16="http://schemas.microsoft.com/office/drawing/2014/main" xmlns="" id="{410B8832-8FB2-4FBB-89ED-C0DACEE1964E}"/>
                </a:ext>
              </a:extLst>
            </p:cNvPr>
            <p:cNvSpPr/>
            <p:nvPr/>
          </p:nvSpPr>
          <p:spPr>
            <a:xfrm>
              <a:off x="737566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sp>
          <p:nvSpPr>
            <p:cNvPr id="114" name="Freeform: Shape 178">
              <a:extLst>
                <a:ext uri="{FF2B5EF4-FFF2-40B4-BE49-F238E27FC236}">
                  <a16:creationId xmlns:a16="http://schemas.microsoft.com/office/drawing/2014/main" xmlns="" id="{6AB7783B-9B6B-42C9-9E6D-093A52C86F72}"/>
                </a:ext>
              </a:extLst>
            </p:cNvPr>
            <p:cNvSpPr/>
            <p:nvPr/>
          </p:nvSpPr>
          <p:spPr>
            <a:xfrm>
              <a:off x="9013974"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fr-FR" sz="1600" dirty="0"/>
            </a:p>
          </p:txBody>
        </p:sp>
      </p:grpSp>
      <p:grpSp>
        <p:nvGrpSpPr>
          <p:cNvPr id="115" name="Group 114">
            <a:extLst>
              <a:ext uri="{FF2B5EF4-FFF2-40B4-BE49-F238E27FC236}">
                <a16:creationId xmlns:a16="http://schemas.microsoft.com/office/drawing/2014/main" xmlns="" id="{69773744-9CA6-40CF-BE6F-AB1DD299C3C6}"/>
              </a:ext>
            </a:extLst>
          </p:cNvPr>
          <p:cNvGrpSpPr/>
          <p:nvPr/>
        </p:nvGrpSpPr>
        <p:grpSpPr>
          <a:xfrm>
            <a:off x="1565310" y="1858676"/>
            <a:ext cx="1750972" cy="2952000"/>
            <a:chOff x="3208155" y="1109662"/>
            <a:chExt cx="2724150" cy="4632375"/>
          </a:xfrm>
        </p:grpSpPr>
        <p:sp>
          <p:nvSpPr>
            <p:cNvPr id="116" name="Freeform: Shape 182">
              <a:extLst>
                <a:ext uri="{FF2B5EF4-FFF2-40B4-BE49-F238E27FC236}">
                  <a16:creationId xmlns:a16="http://schemas.microsoft.com/office/drawing/2014/main" xmlns="" id="{F5EBD49B-BFC2-4057-A23E-0EFCB5F74E9D}"/>
                </a:ext>
              </a:extLst>
            </p:cNvPr>
            <p:cNvSpPr/>
            <p:nvPr/>
          </p:nvSpPr>
          <p:spPr>
            <a:xfrm>
              <a:off x="3208155" y="1217662"/>
              <a:ext cx="2724150" cy="4524375"/>
            </a:xfrm>
            <a:custGeom>
              <a:avLst/>
              <a:gdLst>
                <a:gd name="connsiteX0" fmla="*/ 2725205 w 2724150"/>
                <a:gd name="connsiteY0" fmla="*/ 4533190 h 4524375"/>
                <a:gd name="connsiteX1" fmla="*/ 2725205 w 2724150"/>
                <a:gd name="connsiteY1" fmla="*/ 4101040 h 4524375"/>
                <a:gd name="connsiteX2" fmla="*/ 2557641 w 2724150"/>
                <a:gd name="connsiteY2" fmla="*/ 4101040 h 4524375"/>
                <a:gd name="connsiteX3" fmla="*/ 2557641 w 2724150"/>
                <a:gd name="connsiteY3" fmla="*/ 3893786 h 4524375"/>
                <a:gd name="connsiteX4" fmla="*/ 2222504 w 2724150"/>
                <a:gd name="connsiteY4" fmla="*/ 3893786 h 4524375"/>
                <a:gd name="connsiteX5" fmla="*/ 2222504 w 2724150"/>
                <a:gd name="connsiteY5" fmla="*/ 3739443 h 4524375"/>
                <a:gd name="connsiteX6" fmla="*/ 2204864 w 2724150"/>
                <a:gd name="connsiteY6" fmla="*/ 3739443 h 4524375"/>
                <a:gd name="connsiteX7" fmla="*/ 2204864 w 2724150"/>
                <a:gd name="connsiteY7" fmla="*/ 3571879 h 4524375"/>
                <a:gd name="connsiteX8" fmla="*/ 2173993 w 2724150"/>
                <a:gd name="connsiteY8" fmla="*/ 3571879 h 4524375"/>
                <a:gd name="connsiteX9" fmla="*/ 2173993 w 2724150"/>
                <a:gd name="connsiteY9" fmla="*/ 3399895 h 4524375"/>
                <a:gd name="connsiteX10" fmla="*/ 1957918 w 2724150"/>
                <a:gd name="connsiteY10" fmla="*/ 3399895 h 4524375"/>
                <a:gd name="connsiteX11" fmla="*/ 1957918 w 2724150"/>
                <a:gd name="connsiteY11" fmla="*/ 3223502 h 4524375"/>
                <a:gd name="connsiteX12" fmla="*/ 1724204 w 2724150"/>
                <a:gd name="connsiteY12" fmla="*/ 3223502 h 4524375"/>
                <a:gd name="connsiteX13" fmla="*/ 1724204 w 2724150"/>
                <a:gd name="connsiteY13" fmla="*/ 3069169 h 4524375"/>
                <a:gd name="connsiteX14" fmla="*/ 1702153 w 2724150"/>
                <a:gd name="connsiteY14" fmla="*/ 3069169 h 4524375"/>
                <a:gd name="connsiteX15" fmla="*/ 1702153 w 2724150"/>
                <a:gd name="connsiteY15" fmla="*/ 2892775 h 4524375"/>
                <a:gd name="connsiteX16" fmla="*/ 1662463 w 2724150"/>
                <a:gd name="connsiteY16" fmla="*/ 2892775 h 4524375"/>
                <a:gd name="connsiteX17" fmla="*/ 1662463 w 2724150"/>
                <a:gd name="connsiteY17" fmla="*/ 2707571 h 4524375"/>
                <a:gd name="connsiteX18" fmla="*/ 1627191 w 2724150"/>
                <a:gd name="connsiteY18" fmla="*/ 2707571 h 4524375"/>
                <a:gd name="connsiteX19" fmla="*/ 1627191 w 2724150"/>
                <a:gd name="connsiteY19" fmla="*/ 2570868 h 4524375"/>
                <a:gd name="connsiteX20" fmla="*/ 1380246 w 2724150"/>
                <a:gd name="connsiteY20" fmla="*/ 2570868 h 4524375"/>
                <a:gd name="connsiteX21" fmla="*/ 1380246 w 2724150"/>
                <a:gd name="connsiteY21" fmla="*/ 2429755 h 4524375"/>
                <a:gd name="connsiteX22" fmla="*/ 1115661 w 2724150"/>
                <a:gd name="connsiteY22" fmla="*/ 2429755 h 4524375"/>
                <a:gd name="connsiteX23" fmla="*/ 1115661 w 2724150"/>
                <a:gd name="connsiteY23" fmla="*/ 1975556 h 4524375"/>
                <a:gd name="connsiteX24" fmla="*/ 1111251 w 2724150"/>
                <a:gd name="connsiteY24" fmla="*/ 1975556 h 4524375"/>
                <a:gd name="connsiteX25" fmla="*/ 1111251 w 2724150"/>
                <a:gd name="connsiteY25" fmla="*/ 1843263 h 4524375"/>
                <a:gd name="connsiteX26" fmla="*/ 1027469 w 2724150"/>
                <a:gd name="connsiteY26" fmla="*/ 1843263 h 4524375"/>
                <a:gd name="connsiteX27" fmla="*/ 1027469 w 2724150"/>
                <a:gd name="connsiteY27" fmla="*/ 1741841 h 4524375"/>
                <a:gd name="connsiteX28" fmla="*/ 811389 w 2724150"/>
                <a:gd name="connsiteY28" fmla="*/ 1741841 h 4524375"/>
                <a:gd name="connsiteX29" fmla="*/ 811389 w 2724150"/>
                <a:gd name="connsiteY29" fmla="*/ 1658059 h 4524375"/>
                <a:gd name="connsiteX30" fmla="*/ 793750 w 2724150"/>
                <a:gd name="connsiteY30" fmla="*/ 1658059 h 4524375"/>
                <a:gd name="connsiteX31" fmla="*/ 793750 w 2724150"/>
                <a:gd name="connsiteY31" fmla="*/ 1552226 h 4524375"/>
                <a:gd name="connsiteX32" fmla="*/ 767292 w 2724150"/>
                <a:gd name="connsiteY32" fmla="*/ 1552226 h 4524375"/>
                <a:gd name="connsiteX33" fmla="*/ 767292 w 2724150"/>
                <a:gd name="connsiteY33" fmla="*/ 1512536 h 4524375"/>
                <a:gd name="connsiteX34" fmla="*/ 727604 w 2724150"/>
                <a:gd name="connsiteY34" fmla="*/ 1512536 h 4524375"/>
                <a:gd name="connsiteX35" fmla="*/ 727604 w 2724150"/>
                <a:gd name="connsiteY35" fmla="*/ 1446385 h 4524375"/>
                <a:gd name="connsiteX36" fmla="*/ 657048 w 2724150"/>
                <a:gd name="connsiteY36" fmla="*/ 1446385 h 4524375"/>
                <a:gd name="connsiteX37" fmla="*/ 657048 w 2724150"/>
                <a:gd name="connsiteY37" fmla="*/ 1344963 h 4524375"/>
                <a:gd name="connsiteX38" fmla="*/ 621771 w 2724150"/>
                <a:gd name="connsiteY38" fmla="*/ 1344963 h 4524375"/>
                <a:gd name="connsiteX39" fmla="*/ 621771 w 2724150"/>
                <a:gd name="connsiteY39" fmla="*/ 1172989 h 4524375"/>
                <a:gd name="connsiteX40" fmla="*/ 582084 w 2724150"/>
                <a:gd name="connsiteY40" fmla="*/ 1172989 h 4524375"/>
                <a:gd name="connsiteX41" fmla="*/ 582084 w 2724150"/>
                <a:gd name="connsiteY41" fmla="*/ 1045106 h 4524375"/>
                <a:gd name="connsiteX42" fmla="*/ 568854 w 2724150"/>
                <a:gd name="connsiteY42" fmla="*/ 1045106 h 4524375"/>
                <a:gd name="connsiteX43" fmla="*/ 568854 w 2724150"/>
                <a:gd name="connsiteY43" fmla="*/ 908403 h 4524375"/>
                <a:gd name="connsiteX44" fmla="*/ 560034 w 2724150"/>
                <a:gd name="connsiteY44" fmla="*/ 908403 h 4524375"/>
                <a:gd name="connsiteX45" fmla="*/ 560034 w 2724150"/>
                <a:gd name="connsiteY45" fmla="*/ 705556 h 4524375"/>
                <a:gd name="connsiteX46" fmla="*/ 529167 w 2724150"/>
                <a:gd name="connsiteY46" fmla="*/ 705556 h 4524375"/>
                <a:gd name="connsiteX47" fmla="*/ 529167 w 2724150"/>
                <a:gd name="connsiteY47" fmla="*/ 445381 h 4524375"/>
                <a:gd name="connsiteX48" fmla="*/ 485070 w 2724150"/>
                <a:gd name="connsiteY48" fmla="*/ 445381 h 4524375"/>
                <a:gd name="connsiteX49" fmla="*/ 485070 w 2724150"/>
                <a:gd name="connsiteY49" fmla="*/ 277813 h 4524375"/>
                <a:gd name="connsiteX50" fmla="*/ 379236 w 2724150"/>
                <a:gd name="connsiteY50" fmla="*/ 277813 h 4524375"/>
                <a:gd name="connsiteX51" fmla="*/ 379236 w 2724150"/>
                <a:gd name="connsiteY51" fmla="*/ 101423 h 4524375"/>
                <a:gd name="connsiteX52" fmla="*/ 268993 w 2724150"/>
                <a:gd name="connsiteY52" fmla="*/ 101423 h 4524375"/>
                <a:gd name="connsiteX53" fmla="*/ 268993 w 2724150"/>
                <a:gd name="connsiteY53" fmla="*/ 0 h 4524375"/>
                <a:gd name="connsiteX54" fmla="*/ 0 w 2724150"/>
                <a:gd name="connsiteY54" fmla="*/ 0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24150" h="4524375">
                  <a:moveTo>
                    <a:pt x="2725205" y="4533190"/>
                  </a:moveTo>
                  <a:lnTo>
                    <a:pt x="2725205" y="4101040"/>
                  </a:lnTo>
                  <a:lnTo>
                    <a:pt x="2557641" y="4101040"/>
                  </a:lnTo>
                  <a:lnTo>
                    <a:pt x="2557641" y="3893786"/>
                  </a:lnTo>
                  <a:lnTo>
                    <a:pt x="2222504" y="3893786"/>
                  </a:lnTo>
                  <a:lnTo>
                    <a:pt x="2222504" y="3739443"/>
                  </a:lnTo>
                  <a:lnTo>
                    <a:pt x="2204864" y="3739443"/>
                  </a:lnTo>
                  <a:lnTo>
                    <a:pt x="2204864" y="3571879"/>
                  </a:lnTo>
                  <a:lnTo>
                    <a:pt x="2173993" y="3571879"/>
                  </a:lnTo>
                  <a:lnTo>
                    <a:pt x="2173993" y="3399895"/>
                  </a:lnTo>
                  <a:lnTo>
                    <a:pt x="1957918" y="3399895"/>
                  </a:lnTo>
                  <a:lnTo>
                    <a:pt x="1957918" y="3223502"/>
                  </a:lnTo>
                  <a:lnTo>
                    <a:pt x="1724204" y="3223502"/>
                  </a:lnTo>
                  <a:lnTo>
                    <a:pt x="1724204" y="3069169"/>
                  </a:lnTo>
                  <a:lnTo>
                    <a:pt x="1702153" y="3069169"/>
                  </a:lnTo>
                  <a:lnTo>
                    <a:pt x="1702153" y="2892775"/>
                  </a:lnTo>
                  <a:lnTo>
                    <a:pt x="1662463" y="2892775"/>
                  </a:lnTo>
                  <a:lnTo>
                    <a:pt x="1662463" y="2707571"/>
                  </a:lnTo>
                  <a:lnTo>
                    <a:pt x="1627191" y="2707571"/>
                  </a:lnTo>
                  <a:lnTo>
                    <a:pt x="1627191" y="2570868"/>
                  </a:lnTo>
                  <a:lnTo>
                    <a:pt x="1380246" y="2570868"/>
                  </a:lnTo>
                  <a:lnTo>
                    <a:pt x="1380246" y="2429755"/>
                  </a:lnTo>
                  <a:lnTo>
                    <a:pt x="1115661" y="2429755"/>
                  </a:lnTo>
                  <a:lnTo>
                    <a:pt x="1115661" y="1975556"/>
                  </a:lnTo>
                  <a:lnTo>
                    <a:pt x="1111251" y="1975556"/>
                  </a:lnTo>
                  <a:lnTo>
                    <a:pt x="1111251" y="1843263"/>
                  </a:lnTo>
                  <a:lnTo>
                    <a:pt x="1027469" y="1843263"/>
                  </a:lnTo>
                  <a:lnTo>
                    <a:pt x="1027469" y="1741841"/>
                  </a:lnTo>
                  <a:lnTo>
                    <a:pt x="811389" y="1741841"/>
                  </a:lnTo>
                  <a:lnTo>
                    <a:pt x="811389" y="1658059"/>
                  </a:lnTo>
                  <a:lnTo>
                    <a:pt x="793750" y="1658059"/>
                  </a:lnTo>
                  <a:lnTo>
                    <a:pt x="793750" y="1552226"/>
                  </a:lnTo>
                  <a:lnTo>
                    <a:pt x="767292" y="1552226"/>
                  </a:lnTo>
                  <a:lnTo>
                    <a:pt x="767292" y="1512536"/>
                  </a:lnTo>
                  <a:lnTo>
                    <a:pt x="727604" y="1512536"/>
                  </a:lnTo>
                  <a:lnTo>
                    <a:pt x="727604" y="1446385"/>
                  </a:lnTo>
                  <a:lnTo>
                    <a:pt x="657048" y="1446385"/>
                  </a:lnTo>
                  <a:lnTo>
                    <a:pt x="657048" y="1344963"/>
                  </a:lnTo>
                  <a:lnTo>
                    <a:pt x="621771" y="1344963"/>
                  </a:lnTo>
                  <a:lnTo>
                    <a:pt x="621771" y="1172989"/>
                  </a:lnTo>
                  <a:lnTo>
                    <a:pt x="582084" y="1172989"/>
                  </a:lnTo>
                  <a:lnTo>
                    <a:pt x="582084" y="1045106"/>
                  </a:lnTo>
                  <a:lnTo>
                    <a:pt x="568854" y="1045106"/>
                  </a:lnTo>
                  <a:lnTo>
                    <a:pt x="568854" y="908403"/>
                  </a:lnTo>
                  <a:lnTo>
                    <a:pt x="560034" y="908403"/>
                  </a:lnTo>
                  <a:lnTo>
                    <a:pt x="560034" y="705556"/>
                  </a:lnTo>
                  <a:lnTo>
                    <a:pt x="529167" y="705556"/>
                  </a:lnTo>
                  <a:lnTo>
                    <a:pt x="529167" y="445381"/>
                  </a:lnTo>
                  <a:lnTo>
                    <a:pt x="485070" y="445381"/>
                  </a:lnTo>
                  <a:lnTo>
                    <a:pt x="485070" y="277813"/>
                  </a:lnTo>
                  <a:lnTo>
                    <a:pt x="379236" y="277813"/>
                  </a:lnTo>
                  <a:lnTo>
                    <a:pt x="379236" y="101423"/>
                  </a:lnTo>
                  <a:lnTo>
                    <a:pt x="268993" y="101423"/>
                  </a:lnTo>
                  <a:lnTo>
                    <a:pt x="268993" y="0"/>
                  </a:lnTo>
                  <a:lnTo>
                    <a:pt x="0" y="0"/>
                  </a:lnTo>
                </a:path>
              </a:pathLst>
            </a:custGeom>
            <a:noFill/>
            <a:ln w="25400" cap="flat">
              <a:solidFill>
                <a:schemeClr val="accent2"/>
              </a:solidFill>
              <a:prstDash val="solid"/>
              <a:miter/>
            </a:ln>
          </p:spPr>
          <p:txBody>
            <a:bodyPr rtlCol="0" anchor="ctr"/>
            <a:lstStyle/>
            <a:p>
              <a:endParaRPr lang="fr-FR" sz="1600" dirty="0"/>
            </a:p>
          </p:txBody>
        </p:sp>
        <p:sp>
          <p:nvSpPr>
            <p:cNvPr id="117" name="Freeform: Shape 183">
              <a:extLst>
                <a:ext uri="{FF2B5EF4-FFF2-40B4-BE49-F238E27FC236}">
                  <a16:creationId xmlns:a16="http://schemas.microsoft.com/office/drawing/2014/main" xmlns="" id="{730A7FCB-4F5B-499E-952C-0ABD6280DF7A}"/>
                </a:ext>
              </a:extLst>
            </p:cNvPr>
            <p:cNvSpPr/>
            <p:nvPr/>
          </p:nvSpPr>
          <p:spPr>
            <a:xfrm>
              <a:off x="3208155" y="11096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fr-FR" sz="1600" dirty="0"/>
            </a:p>
          </p:txBody>
        </p:sp>
        <p:sp>
          <p:nvSpPr>
            <p:cNvPr id="118" name="Freeform: Shape 184">
              <a:extLst>
                <a:ext uri="{FF2B5EF4-FFF2-40B4-BE49-F238E27FC236}">
                  <a16:creationId xmlns:a16="http://schemas.microsoft.com/office/drawing/2014/main" xmlns="" id="{450AFE1C-A73F-491E-80F2-C1C4137F315B}"/>
                </a:ext>
              </a:extLst>
            </p:cNvPr>
            <p:cNvSpPr/>
            <p:nvPr/>
          </p:nvSpPr>
          <p:spPr>
            <a:xfrm>
              <a:off x="4179703" y="28432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19" name="Freeform: Shape 185">
              <a:extLst>
                <a:ext uri="{FF2B5EF4-FFF2-40B4-BE49-F238E27FC236}">
                  <a16:creationId xmlns:a16="http://schemas.microsoft.com/office/drawing/2014/main" xmlns="" id="{54FB98FB-59B8-4A9D-B4BB-DA9A26CFA810}"/>
                </a:ext>
              </a:extLst>
            </p:cNvPr>
            <p:cNvSpPr/>
            <p:nvPr/>
          </p:nvSpPr>
          <p:spPr>
            <a:xfrm>
              <a:off x="4427353" y="35290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20" name="Freeform: Shape 186">
              <a:extLst>
                <a:ext uri="{FF2B5EF4-FFF2-40B4-BE49-F238E27FC236}">
                  <a16:creationId xmlns:a16="http://schemas.microsoft.com/office/drawing/2014/main" xmlns="" id="{69FB4F34-1ED7-4AD3-A981-B894FA821389}"/>
                </a:ext>
              </a:extLst>
            </p:cNvPr>
            <p:cNvSpPr/>
            <p:nvPr/>
          </p:nvSpPr>
          <p:spPr>
            <a:xfrm>
              <a:off x="4789303" y="36623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21" name="Freeform: Shape 187">
              <a:extLst>
                <a:ext uri="{FF2B5EF4-FFF2-40B4-BE49-F238E27FC236}">
                  <a16:creationId xmlns:a16="http://schemas.microsoft.com/office/drawing/2014/main" xmlns="" id="{DE1EB01E-1B98-4E59-891F-3D0196A5E182}"/>
                </a:ext>
              </a:extLst>
            </p:cNvPr>
            <p:cNvSpPr/>
            <p:nvPr/>
          </p:nvSpPr>
          <p:spPr>
            <a:xfrm>
              <a:off x="5818002" y="519147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2"/>
              </a:solidFill>
              <a:prstDash val="solid"/>
              <a:miter/>
            </a:ln>
          </p:spPr>
          <p:txBody>
            <a:bodyPr rtlCol="0" anchor="ctr"/>
            <a:lstStyle/>
            <a:p>
              <a:endParaRPr lang="fr-FR" sz="1600" dirty="0"/>
            </a:p>
          </p:txBody>
        </p:sp>
        <p:sp>
          <p:nvSpPr>
            <p:cNvPr id="122" name="Freeform: Shape 188">
              <a:extLst>
                <a:ext uri="{FF2B5EF4-FFF2-40B4-BE49-F238E27FC236}">
                  <a16:creationId xmlns:a16="http://schemas.microsoft.com/office/drawing/2014/main" xmlns="" id="{4703B364-B24C-401A-BDF3-49A70A7AB09F}"/>
                </a:ext>
              </a:extLst>
            </p:cNvPr>
            <p:cNvSpPr/>
            <p:nvPr/>
          </p:nvSpPr>
          <p:spPr>
            <a:xfrm>
              <a:off x="5894204" y="519147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2"/>
              </a:solidFill>
              <a:prstDash val="solid"/>
              <a:miter/>
            </a:ln>
          </p:spPr>
          <p:txBody>
            <a:bodyPr rtlCol="0" anchor="ctr"/>
            <a:lstStyle/>
            <a:p>
              <a:endParaRPr lang="fr-FR" sz="1600" dirty="0"/>
            </a:p>
          </p:txBody>
        </p:sp>
      </p:grpSp>
      <p:graphicFrame>
        <p:nvGraphicFramePr>
          <p:cNvPr id="123" name="Table 5">
            <a:extLst>
              <a:ext uri="{FF2B5EF4-FFF2-40B4-BE49-F238E27FC236}">
                <a16:creationId xmlns:a16="http://schemas.microsoft.com/office/drawing/2014/main" xmlns="" id="{57E57B71-1087-4EB3-8780-06C348FD86BA}"/>
              </a:ext>
            </a:extLst>
          </p:cNvPr>
          <p:cNvGraphicFramePr>
            <a:graphicFrameLocks noGrp="1"/>
          </p:cNvGraphicFramePr>
          <p:nvPr>
            <p:extLst>
              <p:ext uri="{D42A27DB-BD31-4B8C-83A1-F6EECF244321}">
                <p14:modId xmlns:p14="http://schemas.microsoft.com/office/powerpoint/2010/main" xmlns="" val="3975185614"/>
              </p:ext>
            </p:extLst>
          </p:nvPr>
        </p:nvGraphicFramePr>
        <p:xfrm>
          <a:off x="4446066" y="1824692"/>
          <a:ext cx="4577126" cy="914400"/>
        </p:xfrm>
        <a:graphic>
          <a:graphicData uri="http://schemas.openxmlformats.org/drawingml/2006/table">
            <a:tbl>
              <a:tblPr firstRow="1" bandRow="1">
                <a:tableStyleId>{5C22544A-7EE6-4342-B048-85BDC9FD1C3A}</a:tableStyleId>
              </a:tblPr>
              <a:tblGrid>
                <a:gridCol w="1720800">
                  <a:extLst>
                    <a:ext uri="{9D8B030D-6E8A-4147-A177-3AD203B41FA5}">
                      <a16:colId xmlns:a16="http://schemas.microsoft.com/office/drawing/2014/main" xmlns="" val="3879601610"/>
                    </a:ext>
                  </a:extLst>
                </a:gridCol>
                <a:gridCol w="752334">
                  <a:extLst>
                    <a:ext uri="{9D8B030D-6E8A-4147-A177-3AD203B41FA5}">
                      <a16:colId xmlns:a16="http://schemas.microsoft.com/office/drawing/2014/main" xmlns="" val="470425148"/>
                    </a:ext>
                  </a:extLst>
                </a:gridCol>
                <a:gridCol w="2103992">
                  <a:extLst>
                    <a:ext uri="{9D8B030D-6E8A-4147-A177-3AD203B41FA5}">
                      <a16:colId xmlns:a16="http://schemas.microsoft.com/office/drawing/2014/main" xmlns="" val="2637568756"/>
                    </a:ext>
                  </a:extLst>
                </a:gridCol>
              </a:tblGrid>
              <a:tr h="177282">
                <a:tc>
                  <a:txBody>
                    <a:bodyPr/>
                    <a:lstStyle/>
                    <a:p>
                      <a:endParaRPr lang="fr-FR" sz="1400" noProof="0">
                        <a:solidFill>
                          <a:schemeClr val="bg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a:solidFill>
                            <a:schemeClr val="tx1"/>
                          </a:solidFill>
                        </a:rPr>
                        <a:t>Evts/n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a:solidFill>
                            <a:schemeClr val="tx1"/>
                          </a:solidFill>
                        </a:rPr>
                        <a:t>Médiane, mois (IC95%)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39621899"/>
                  </a:ext>
                </a:extLst>
              </a:tr>
              <a:tr h="0">
                <a:tc>
                  <a:txBody>
                    <a:bodyPr/>
                    <a:lstStyle/>
                    <a:p>
                      <a:r>
                        <a:rPr lang="fr-FR" sz="1400" noProof="0">
                          <a:solidFill>
                            <a:schemeClr val="accent3"/>
                          </a:solidFill>
                        </a:rPr>
                        <a:t>T-DXd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400" noProof="0" dirty="0">
                          <a:solidFill>
                            <a:schemeClr val="accent3"/>
                          </a:solidFill>
                        </a:rPr>
                        <a:t>73/125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400" b="1" noProof="0">
                          <a:solidFill>
                            <a:schemeClr val="accent3"/>
                          </a:solidFill>
                        </a:rPr>
                        <a:t>5,6 </a:t>
                      </a:r>
                      <a:r>
                        <a:rPr lang="fr-FR" sz="1400" noProof="0">
                          <a:solidFill>
                            <a:schemeClr val="accent3"/>
                          </a:solidFill>
                        </a:rPr>
                        <a:t>(4,3 - 6,9)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11160728"/>
                  </a:ext>
                </a:extLst>
              </a:tr>
              <a:tr h="119712">
                <a:tc>
                  <a:txBody>
                    <a:bodyPr/>
                    <a:lstStyle/>
                    <a:p>
                      <a:r>
                        <a:rPr lang="fr-FR" sz="1400" noProof="0">
                          <a:solidFill>
                            <a:schemeClr val="accent2"/>
                          </a:solidFill>
                        </a:rPr>
                        <a:t>Choix investigateur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a:solidFill>
                            <a:schemeClr val="accent2"/>
                          </a:solidFill>
                        </a:rPr>
                        <a:t>36/62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noProof="0" dirty="0">
                          <a:solidFill>
                            <a:schemeClr val="accent2"/>
                          </a:solidFill>
                        </a:rPr>
                        <a:t>3,5 </a:t>
                      </a:r>
                      <a:r>
                        <a:rPr lang="fr-FR" sz="1400" noProof="0" dirty="0">
                          <a:solidFill>
                            <a:schemeClr val="accent2"/>
                          </a:solidFill>
                        </a:rPr>
                        <a:t>(2,0 - 4,3)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27154902"/>
                  </a:ext>
                </a:extLst>
              </a:tr>
            </a:tbl>
          </a:graphicData>
        </a:graphic>
      </p:graphicFrame>
      <p:cxnSp>
        <p:nvCxnSpPr>
          <p:cNvPr id="124" name="Straight Connector 123">
            <a:extLst>
              <a:ext uri="{FF2B5EF4-FFF2-40B4-BE49-F238E27FC236}">
                <a16:creationId xmlns:a16="http://schemas.microsoft.com/office/drawing/2014/main" xmlns="" id="{05E44F0F-72B8-46B5-844C-63FACF1E2D7B}"/>
              </a:ext>
            </a:extLst>
          </p:cNvPr>
          <p:cNvCxnSpPr/>
          <p:nvPr/>
        </p:nvCxnSpPr>
        <p:spPr>
          <a:xfrm flipV="1">
            <a:off x="4022190" y="2268947"/>
            <a:ext cx="360000" cy="0"/>
          </a:xfrm>
          <a:prstGeom prst="line">
            <a:avLst/>
          </a:prstGeom>
          <a:noFill/>
          <a:ln w="25400" cap="flat">
            <a:solidFill>
              <a:schemeClr val="accent3"/>
            </a:solidFill>
            <a:prstDash val="solid"/>
            <a:miter/>
          </a:ln>
        </p:spPr>
      </p:cxnSp>
      <p:cxnSp>
        <p:nvCxnSpPr>
          <p:cNvPr id="125" name="Straight Connector 124">
            <a:extLst>
              <a:ext uri="{FF2B5EF4-FFF2-40B4-BE49-F238E27FC236}">
                <a16:creationId xmlns:a16="http://schemas.microsoft.com/office/drawing/2014/main" xmlns="" id="{5ADF6E89-52D9-4479-92E8-4B8E86ACE090}"/>
              </a:ext>
            </a:extLst>
          </p:cNvPr>
          <p:cNvCxnSpPr/>
          <p:nvPr/>
        </p:nvCxnSpPr>
        <p:spPr>
          <a:xfrm flipV="1">
            <a:off x="4022190" y="2590304"/>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246720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O-11: Trastuzumab deruxtécan (T-DXd; DS-8201) chez les patients avec adénocarcinome HER2 positif avancé de l’estomac ou de la jonction œsogastrique (JOG) : étude randomisée de phase 2, multicentrique, en ouvert (DESTINY-Gastric01) – Yamaguchi K, et al</a:t>
            </a:r>
            <a:r>
              <a:rPr lang="fr-FR" dirty="0">
                <a:solidFill>
                  <a:schemeClr val="tx1"/>
                </a:solidFill>
              </a:rPr>
              <a:t> </a:t>
            </a:r>
            <a:endParaRPr lang="fr-FR" dirty="0"/>
          </a:p>
        </p:txBody>
      </p:sp>
      <p:sp>
        <p:nvSpPr>
          <p:cNvPr id="3" name="Content Placeholder 2"/>
          <p:cNvSpPr>
            <a:spLocks noGrp="1"/>
          </p:cNvSpPr>
          <p:nvPr>
            <p:ph idx="1"/>
          </p:nvPr>
        </p:nvSpPr>
        <p:spPr>
          <a:xfrm>
            <a:off x="365124" y="1240498"/>
            <a:ext cx="8413751" cy="4746172"/>
          </a:xfrm>
        </p:spPr>
        <p:txBody>
          <a:bodyPr/>
          <a:lstStyle/>
          <a:p>
            <a:pPr marL="0" indent="0">
              <a:buNone/>
            </a:pPr>
            <a:r>
              <a:rPr lang="fr-FR" b="1" dirty="0" smtClean="0"/>
              <a:t>Résultats</a:t>
            </a:r>
            <a:endParaRPr lang="fr-FR" b="1" dirty="0"/>
          </a:p>
          <a:p>
            <a:pPr marL="0" indent="0">
              <a:spcBef>
                <a:spcPts val="26400"/>
              </a:spcBef>
              <a:buNone/>
            </a:pPr>
            <a:r>
              <a:rPr lang="fr-FR" b="1" dirty="0"/>
              <a:t>Conclusions</a:t>
            </a:r>
          </a:p>
          <a:p>
            <a:r>
              <a:rPr lang="fr-FR" b="1" dirty="0"/>
              <a:t>Chez ces patients avec adénocarcinome de l’estomac ou de la JOG HER2 positif, le T-Dxd a démontré des améliorations de la réponse tumorale et de la survie comparativement à la chimiothérapie standard et a été globalement bien toléré</a:t>
            </a:r>
          </a:p>
          <a:p>
            <a:pPr marL="0" indent="0">
              <a:buNone/>
            </a:pPr>
            <a:endParaRPr lang="fr-FR" dirty="0"/>
          </a:p>
        </p:txBody>
      </p:sp>
      <p:sp>
        <p:nvSpPr>
          <p:cNvPr id="5" name="Text Placeholder 4"/>
          <p:cNvSpPr>
            <a:spLocks noGrp="1"/>
          </p:cNvSpPr>
          <p:nvPr>
            <p:ph type="body" sz="quarter" idx="11"/>
          </p:nvPr>
        </p:nvSpPr>
        <p:spPr/>
        <p:txBody>
          <a:bodyPr/>
          <a:lstStyle/>
          <a:p>
            <a:r>
              <a:rPr lang="fr-FR" dirty="0"/>
              <a:t>Yamaguchi K, et al, Ann </a:t>
            </a:r>
            <a:r>
              <a:rPr lang="fr-FR" dirty="0" err="1"/>
              <a:t>Oncol</a:t>
            </a:r>
            <a:r>
              <a:rPr lang="fr-FR" dirty="0"/>
              <a:t> 2020;31(</a:t>
            </a:r>
            <a:r>
              <a:rPr lang="fr-FR" dirty="0" err="1"/>
              <a:t>suppl</a:t>
            </a:r>
            <a:r>
              <a:rPr lang="fr-FR" dirty="0"/>
              <a:t>):</a:t>
            </a:r>
            <a:r>
              <a:rPr lang="fr-FR" dirty="0" err="1"/>
              <a:t>abstr</a:t>
            </a:r>
            <a:r>
              <a:rPr lang="fr-FR" dirty="0"/>
              <a:t> O-11</a:t>
            </a:r>
          </a:p>
        </p:txBody>
      </p:sp>
      <p:graphicFrame>
        <p:nvGraphicFramePr>
          <p:cNvPr id="6" name="Table 5"/>
          <p:cNvGraphicFramePr>
            <a:graphicFrameLocks noGrp="1"/>
          </p:cNvGraphicFramePr>
          <p:nvPr>
            <p:extLst>
              <p:ext uri="{D42A27DB-BD31-4B8C-83A1-F6EECF244321}">
                <p14:modId xmlns:p14="http://schemas.microsoft.com/office/powerpoint/2010/main" xmlns="" val="2813755596"/>
              </p:ext>
            </p:extLst>
          </p:nvPr>
        </p:nvGraphicFramePr>
        <p:xfrm>
          <a:off x="452561" y="1598600"/>
          <a:ext cx="8413752" cy="3143885"/>
        </p:xfrm>
        <a:graphic>
          <a:graphicData uri="http://schemas.openxmlformats.org/drawingml/2006/table">
            <a:tbl>
              <a:tblPr firstRow="1" bandRow="1">
                <a:tableStyleId>{5202B0CA-FC54-4496-8BCA-5EF66A818D29}</a:tableStyleId>
              </a:tblPr>
              <a:tblGrid>
                <a:gridCol w="3997039">
                  <a:extLst>
                    <a:ext uri="{9D8B030D-6E8A-4147-A177-3AD203B41FA5}">
                      <a16:colId xmlns:a16="http://schemas.microsoft.com/office/drawing/2014/main" xmlns="" val="3649590040"/>
                    </a:ext>
                  </a:extLst>
                </a:gridCol>
                <a:gridCol w="1772296">
                  <a:extLst>
                    <a:ext uri="{9D8B030D-6E8A-4147-A177-3AD203B41FA5}">
                      <a16:colId xmlns:a16="http://schemas.microsoft.com/office/drawing/2014/main" xmlns="" val="2767284680"/>
                    </a:ext>
                  </a:extLst>
                </a:gridCol>
                <a:gridCol w="2644417">
                  <a:extLst>
                    <a:ext uri="{9D8B030D-6E8A-4147-A177-3AD203B41FA5}">
                      <a16:colId xmlns:a16="http://schemas.microsoft.com/office/drawing/2014/main" xmlns="" val="2846816599"/>
                    </a:ext>
                  </a:extLst>
                </a:gridCol>
              </a:tblGrid>
              <a:tr h="366395">
                <a:tc>
                  <a:txBody>
                    <a:bodyPr/>
                    <a:lstStyle/>
                    <a:p>
                      <a:r>
                        <a:rPr lang="fr-FR" sz="1600" noProof="0" dirty="0">
                          <a:solidFill>
                            <a:schemeClr val="tx2"/>
                          </a:solidFill>
                        </a:rPr>
                        <a:t>EIs sous traitement,</a:t>
                      </a:r>
                      <a:r>
                        <a:rPr lang="fr-FR" sz="1600" baseline="0" noProof="0" dirty="0">
                          <a:solidFill>
                            <a:schemeClr val="tx2"/>
                          </a:solidFill>
                        </a:rPr>
                        <a:t> n (%)</a:t>
                      </a:r>
                      <a:endParaRPr lang="fr-FR" sz="1600" noProof="0" dirty="0">
                        <a:solidFill>
                          <a:schemeClr val="tx2"/>
                        </a:solidFill>
                      </a:endParaRPr>
                    </a:p>
                  </a:txBody>
                  <a:tcPr/>
                </a:tc>
                <a:tc>
                  <a:txBody>
                    <a:bodyPr/>
                    <a:lstStyle/>
                    <a:p>
                      <a:pPr algn="ctr"/>
                      <a:r>
                        <a:rPr lang="fr-FR" sz="1600" noProof="0" dirty="0">
                          <a:solidFill>
                            <a:schemeClr val="tx2"/>
                          </a:solidFill>
                        </a:rPr>
                        <a:t>T-</a:t>
                      </a:r>
                      <a:r>
                        <a:rPr lang="fr-FR" sz="1600" noProof="0" dirty="0" err="1">
                          <a:solidFill>
                            <a:schemeClr val="tx2"/>
                          </a:solidFill>
                        </a:rPr>
                        <a:t>Dxd</a:t>
                      </a:r>
                      <a:r>
                        <a:rPr lang="fr-FR" sz="1600" baseline="0" noProof="0" dirty="0">
                          <a:solidFill>
                            <a:schemeClr val="tx2"/>
                          </a:solidFill>
                        </a:rPr>
                        <a:t> </a:t>
                      </a:r>
                      <a:r>
                        <a:rPr lang="fr-FR" sz="1600" baseline="0" noProof="0" dirty="0" smtClean="0">
                          <a:solidFill>
                            <a:schemeClr val="tx2"/>
                          </a:solidFill>
                        </a:rPr>
                        <a:t/>
                      </a:r>
                      <a:br>
                        <a:rPr lang="fr-FR" sz="1600" baseline="0" noProof="0" dirty="0" smtClean="0">
                          <a:solidFill>
                            <a:schemeClr val="tx2"/>
                          </a:solidFill>
                        </a:rPr>
                      </a:br>
                      <a:r>
                        <a:rPr lang="fr-FR" sz="1600" baseline="0" noProof="0" dirty="0" smtClean="0">
                          <a:solidFill>
                            <a:schemeClr val="tx2"/>
                          </a:solidFill>
                        </a:rPr>
                        <a:t>(</a:t>
                      </a:r>
                      <a:r>
                        <a:rPr lang="fr-FR" sz="1600" baseline="0" noProof="0" dirty="0">
                          <a:solidFill>
                            <a:schemeClr val="tx2"/>
                          </a:solidFill>
                        </a:rPr>
                        <a:t>n=125)</a:t>
                      </a:r>
                      <a:endParaRPr lang="fr-FR" sz="1600" noProof="0" dirty="0">
                        <a:solidFill>
                          <a:schemeClr val="tx2"/>
                        </a:solidFill>
                      </a:endParaRPr>
                    </a:p>
                  </a:txBody>
                  <a:tcPr/>
                </a:tc>
                <a:tc>
                  <a:txBody>
                    <a:bodyPr/>
                    <a:lstStyle/>
                    <a:p>
                      <a:pPr algn="ctr"/>
                      <a:r>
                        <a:rPr lang="fr-FR" sz="1600" noProof="0" dirty="0">
                          <a:solidFill>
                            <a:schemeClr val="tx2"/>
                          </a:solidFill>
                        </a:rPr>
                        <a:t>Choix de l’investigateur </a:t>
                      </a:r>
                      <a:r>
                        <a:rPr lang="fr-FR" sz="1600" baseline="0" noProof="0" dirty="0">
                          <a:solidFill>
                            <a:schemeClr val="tx2"/>
                          </a:solidFill>
                        </a:rPr>
                        <a:t>(n=62)</a:t>
                      </a:r>
                      <a:endParaRPr lang="fr-FR" sz="1600" noProof="0" dirty="0">
                        <a:solidFill>
                          <a:schemeClr val="tx2"/>
                        </a:solidFill>
                      </a:endParaRPr>
                    </a:p>
                  </a:txBody>
                  <a:tcPr/>
                </a:tc>
                <a:extLst>
                  <a:ext uri="{0D108BD9-81ED-4DB2-BD59-A6C34878D82A}">
                    <a16:rowId xmlns:a16="http://schemas.microsoft.com/office/drawing/2014/main" xmlns="" val="1695164749"/>
                  </a:ext>
                </a:extLst>
              </a:tr>
              <a:tr h="366395">
                <a:tc>
                  <a:txBody>
                    <a:bodyPr/>
                    <a:lstStyle/>
                    <a:p>
                      <a:r>
                        <a:rPr lang="fr-FR" sz="1600" noProof="0" dirty="0">
                          <a:solidFill>
                            <a:schemeClr val="tx1"/>
                          </a:solidFill>
                        </a:rPr>
                        <a:t>Tous</a:t>
                      </a:r>
                    </a:p>
                  </a:txBody>
                  <a:tcPr>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125</a:t>
                      </a:r>
                      <a:r>
                        <a:rPr lang="fr-FR" sz="1600" baseline="0" noProof="0">
                          <a:solidFill>
                            <a:schemeClr val="tx1"/>
                          </a:solidFill>
                        </a:rPr>
                        <a:t> (100)</a:t>
                      </a:r>
                      <a:endParaRPr lang="fr-FR" sz="1600" noProof="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61</a:t>
                      </a:r>
                      <a:r>
                        <a:rPr lang="fr-FR" sz="1600" baseline="0" noProof="0">
                          <a:solidFill>
                            <a:schemeClr val="tx1"/>
                          </a:solidFill>
                        </a:rPr>
                        <a:t> (98,4)</a:t>
                      </a:r>
                      <a:endParaRPr lang="fr-FR" sz="1600" noProof="0">
                        <a:solidFill>
                          <a:schemeClr val="tx1"/>
                        </a:solidFill>
                      </a:endParaRP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75024507"/>
                  </a:ext>
                </a:extLst>
              </a:tr>
              <a:tr h="366395">
                <a:tc>
                  <a:txBody>
                    <a:bodyPr/>
                    <a:lstStyle/>
                    <a:p>
                      <a:r>
                        <a:rPr lang="fr-FR" sz="1600" noProof="0">
                          <a:solidFill>
                            <a:schemeClr val="tx1"/>
                          </a:solidFill>
                        </a:rPr>
                        <a:t>Grade </a:t>
                      </a:r>
                      <a:r>
                        <a:rPr lang="fr-FR" sz="1600" noProof="0">
                          <a:solidFill>
                            <a:schemeClr val="tx1"/>
                          </a:solidFill>
                          <a:latin typeface="Arial" panose="020B0604020202020204" pitchFamily="34" charset="0"/>
                          <a:cs typeface="Arial" panose="020B0604020202020204" pitchFamily="34" charset="0"/>
                        </a:rPr>
                        <a:t>≥</a:t>
                      </a:r>
                      <a:r>
                        <a:rPr lang="fr-FR" sz="1600" noProof="0">
                          <a:solidFill>
                            <a:schemeClr val="tx1"/>
                          </a:solidFill>
                        </a:rPr>
                        <a:t>3</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107 (85,6)</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35 (56,5)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950959262"/>
                  </a:ext>
                </a:extLst>
              </a:tr>
              <a:tr h="366395">
                <a:tc>
                  <a:txBody>
                    <a:bodyPr/>
                    <a:lstStyle/>
                    <a:p>
                      <a:r>
                        <a:rPr lang="fr-FR" sz="1600" noProof="0" dirty="0">
                          <a:solidFill>
                            <a:schemeClr val="tx1"/>
                          </a:solidFill>
                        </a:rPr>
                        <a:t>Graves</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55 (44,0)</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15 (24,2)</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788994959"/>
                  </a:ext>
                </a:extLst>
              </a:tr>
              <a:tr h="366395">
                <a:tc>
                  <a:txBody>
                    <a:bodyPr/>
                    <a:lstStyle/>
                    <a:p>
                      <a:r>
                        <a:rPr lang="fr-FR" sz="1600" noProof="0" dirty="0">
                          <a:solidFill>
                            <a:schemeClr val="tx1"/>
                          </a:solidFill>
                        </a:rPr>
                        <a:t>Provoquant l’arrêt de traitement</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19 (15,2)</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4 (6,5)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53527472"/>
                  </a:ext>
                </a:extLst>
              </a:tr>
              <a:tr h="366395">
                <a:tc>
                  <a:txBody>
                    <a:bodyPr/>
                    <a:lstStyle/>
                    <a:p>
                      <a:r>
                        <a:rPr lang="fr-FR" sz="1600" noProof="0" dirty="0">
                          <a:solidFill>
                            <a:schemeClr val="tx1"/>
                          </a:solidFill>
                        </a:rPr>
                        <a:t>Provoquant une réduction de dose</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40 (32,0)</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21 (33,9)</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199794124"/>
                  </a:ext>
                </a:extLst>
              </a:tr>
              <a:tr h="366395">
                <a:tc>
                  <a:txBody>
                    <a:bodyPr/>
                    <a:lstStyle/>
                    <a:p>
                      <a:r>
                        <a:rPr lang="fr-FR" sz="1600" noProof="0" dirty="0">
                          <a:solidFill>
                            <a:schemeClr val="tx1"/>
                          </a:solidFill>
                        </a:rPr>
                        <a:t>Provoquant une interruption de traitement</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78 (62,4)</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23 (37,1)</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939690562"/>
                  </a:ext>
                </a:extLst>
              </a:tr>
              <a:tr h="366395">
                <a:tc>
                  <a:txBody>
                    <a:bodyPr/>
                    <a:lstStyle/>
                    <a:p>
                      <a:r>
                        <a:rPr lang="fr-FR" sz="1600" noProof="0" dirty="0">
                          <a:solidFill>
                            <a:schemeClr val="tx1"/>
                          </a:solidFill>
                        </a:rPr>
                        <a:t>Provoquant le décès</a:t>
                      </a:r>
                    </a:p>
                  </a:txBody>
                  <a:tcPr>
                    <a:lnT w="9525" cap="flat" cmpd="sng" algn="ctr">
                      <a:solidFill>
                        <a:schemeClr val="tx2"/>
                      </a:solidFill>
                      <a:prstDash val="solid"/>
                      <a:round/>
                      <a:headEnd type="none" w="med" len="med"/>
                      <a:tailEnd type="none" w="med" len="med"/>
                    </a:lnT>
                  </a:tcPr>
                </a:tc>
                <a:tc>
                  <a:txBody>
                    <a:bodyPr/>
                    <a:lstStyle/>
                    <a:p>
                      <a:pPr algn="ctr"/>
                      <a:r>
                        <a:rPr lang="fr-FR" sz="1600" noProof="0">
                          <a:solidFill>
                            <a:schemeClr val="tx1"/>
                          </a:solidFill>
                        </a:rPr>
                        <a:t>8 (6,4)</a:t>
                      </a:r>
                    </a:p>
                  </a:txBody>
                  <a:tcPr>
                    <a:lnT w="9525" cap="flat" cmpd="sng" algn="ctr">
                      <a:solidFill>
                        <a:schemeClr val="tx2"/>
                      </a:solidFill>
                      <a:prstDash val="solid"/>
                      <a:round/>
                      <a:headEnd type="none" w="med" len="med"/>
                      <a:tailEnd type="none" w="med" len="med"/>
                    </a:lnT>
                  </a:tcPr>
                </a:tc>
                <a:tc>
                  <a:txBody>
                    <a:bodyPr/>
                    <a:lstStyle/>
                    <a:p>
                      <a:pPr algn="ctr"/>
                      <a:r>
                        <a:rPr lang="fr-FR" sz="1600" noProof="0" dirty="0">
                          <a:solidFill>
                            <a:schemeClr val="tx1"/>
                          </a:solidFill>
                        </a:rPr>
                        <a:t>2 (3,2)</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789110579"/>
                  </a:ext>
                </a:extLst>
              </a:tr>
            </a:tbl>
          </a:graphicData>
        </a:graphic>
      </p:graphicFrame>
    </p:spTree>
    <p:extLst>
      <p:ext uri="{BB962C8B-B14F-4D97-AF65-F5344CB8AC3E}">
        <p14:creationId xmlns:p14="http://schemas.microsoft.com/office/powerpoint/2010/main" xmlns="" val="272969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O-12: KEYNOTE-061: réponse au traitement ultérieur après 2</a:t>
            </a:r>
            <a:r>
              <a:rPr lang="fr-FR" baseline="30000" dirty="0"/>
              <a:t>e</a:t>
            </a:r>
            <a:r>
              <a:rPr lang="fr-FR" dirty="0"/>
              <a:t> ligne par pembrolizumab ou paclitaxel chez les patients avec adénocarcinome avancé de l’estomac ou de la jonction œsogastrique – Yoon HH,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les réponses à un traitement ultérieur chez des patients avec adénocarcinome avancé de l’estomac ou de la jonction œsogastrique après une 2</a:t>
            </a:r>
            <a:r>
              <a:rPr lang="fr-FR" baseline="30000" dirty="0"/>
              <a:t>e</a:t>
            </a:r>
            <a:r>
              <a:rPr lang="fr-FR" dirty="0"/>
              <a:t> ligne de pembrolizumab ou paclitaxel</a:t>
            </a:r>
          </a:p>
          <a:p>
            <a:pPr marL="0" indent="0">
              <a:buNone/>
            </a:pPr>
            <a:endParaRPr lang="fr-FR" dirty="0"/>
          </a:p>
        </p:txBody>
      </p:sp>
      <p:sp>
        <p:nvSpPr>
          <p:cNvPr id="5" name="Text Placeholder 4"/>
          <p:cNvSpPr>
            <a:spLocks noGrp="1"/>
          </p:cNvSpPr>
          <p:nvPr>
            <p:ph type="body" sz="quarter" idx="11"/>
          </p:nvPr>
        </p:nvSpPr>
        <p:spPr/>
        <p:txBody>
          <a:bodyPr/>
          <a:lstStyle/>
          <a:p>
            <a:r>
              <a:rPr lang="fr-FR" dirty="0"/>
              <a:t>Yoon HH, et al, Ann </a:t>
            </a:r>
            <a:r>
              <a:rPr lang="fr-FR" dirty="0" err="1"/>
              <a:t>Oncol</a:t>
            </a:r>
            <a:r>
              <a:rPr lang="fr-FR" dirty="0"/>
              <a:t> 2020;31(</a:t>
            </a:r>
            <a:r>
              <a:rPr lang="fr-FR" dirty="0" err="1"/>
              <a:t>suppl</a:t>
            </a:r>
            <a:r>
              <a:rPr lang="fr-FR" dirty="0"/>
              <a:t>):</a:t>
            </a:r>
            <a:r>
              <a:rPr lang="fr-FR" dirty="0" err="1"/>
              <a:t>abstr</a:t>
            </a:r>
            <a:r>
              <a:rPr lang="fr-FR" dirty="0"/>
              <a:t> O-12</a:t>
            </a:r>
          </a:p>
        </p:txBody>
      </p:sp>
      <p:sp>
        <p:nvSpPr>
          <p:cNvPr id="7" name="Rectangle 6"/>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2 juillet 2020 à 15H06</a:t>
            </a:r>
          </a:p>
        </p:txBody>
      </p:sp>
      <p:sp>
        <p:nvSpPr>
          <p:cNvPr id="8" name="Oval 14"/>
          <p:cNvSpPr>
            <a:spLocks noChangeArrowheads="1"/>
          </p:cNvSpPr>
          <p:nvPr/>
        </p:nvSpPr>
        <p:spPr bwMode="auto">
          <a:xfrm>
            <a:off x="3079454" y="412049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charset="0"/>
                <a:ea typeface="SimSun" pitchFamily="2" charset="-122"/>
                <a:cs typeface="Arial" charset="0"/>
              </a:rPr>
              <a:t>1:1</a:t>
            </a:r>
          </a:p>
        </p:txBody>
      </p:sp>
      <p:cxnSp>
        <p:nvCxnSpPr>
          <p:cNvPr id="10" name="AutoShape 15"/>
          <p:cNvCxnSpPr>
            <a:cxnSpLocks noChangeShapeType="1"/>
            <a:stCxn id="8" idx="0"/>
            <a:endCxn id="14" idx="1"/>
          </p:cNvCxnSpPr>
          <p:nvPr/>
        </p:nvCxnSpPr>
        <p:spPr bwMode="auto">
          <a:xfrm rot="5400000" flipH="1" flipV="1">
            <a:off x="3151749" y="3609098"/>
            <a:ext cx="730905" cy="291898"/>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15" idx="3"/>
            <a:endCxn id="8" idx="2"/>
          </p:cNvCxnSpPr>
          <p:nvPr/>
        </p:nvCxnSpPr>
        <p:spPr bwMode="auto">
          <a:xfrm>
            <a:off x="2974902" y="4412599"/>
            <a:ext cx="104552"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30" idx="1"/>
          </p:cNvCxnSpPr>
          <p:nvPr/>
        </p:nvCxnSpPr>
        <p:spPr bwMode="auto">
          <a:xfrm>
            <a:off x="5444351" y="3389594"/>
            <a:ext cx="265677"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663150" y="2979225"/>
            <a:ext cx="1781201"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Pembrolizumab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200 mg /3S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(n=196)</a:t>
            </a:r>
            <a:endParaRPr kumimoji="0" lang="fr-FR" altLang="zh-CN" sz="1800" b="0" i="0" u="none" strike="noStrike" kern="1200" cap="none" spc="0" normalizeH="0" baseline="0" dirty="0">
              <a:ln>
                <a:noFill/>
              </a:ln>
              <a:solidFill>
                <a:srgbClr val="FFFFFF"/>
              </a:solidFill>
              <a:effectLst/>
              <a:uLnTx/>
              <a:uFillTx/>
              <a:ea typeface="SimSun" pitchFamily="2" charset="-122"/>
            </a:endParaRPr>
          </a:p>
        </p:txBody>
      </p:sp>
      <p:sp>
        <p:nvSpPr>
          <p:cNvPr id="15" name="AutoShape 9"/>
          <p:cNvSpPr>
            <a:spLocks noChangeArrowheads="1"/>
          </p:cNvSpPr>
          <p:nvPr/>
        </p:nvSpPr>
        <p:spPr bwMode="auto">
          <a:xfrm>
            <a:off x="89937" y="2828832"/>
            <a:ext cx="2884965" cy="316753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Critères d'inclusion</a:t>
            </a:r>
          </a:p>
          <a:p>
            <a:pPr marL="285750" lvl="0" indent="-285750" defTabSz="892175" eaLnBrk="0" hangingPunct="0">
              <a:spcAft>
                <a:spcPct val="30000"/>
              </a:spcAft>
              <a:buFont typeface="Arial" panose="020B0604020202020204" pitchFamily="34" charset="0"/>
              <a:buChar char="•"/>
              <a:defRPr/>
            </a:pPr>
            <a:r>
              <a:rPr lang="fr-FR" altLang="zh-CN" sz="1600" dirty="0">
                <a:solidFill>
                  <a:srgbClr val="FFFFFF"/>
                </a:solidFill>
                <a:latin typeface="Arial" panose="020B0604020202020204" pitchFamily="34" charset="0"/>
                <a:cs typeface="Arial" panose="020B0604020202020204" pitchFamily="34" charset="0"/>
              </a:rPr>
              <a:t>Adénocarcinome non résécable, avancé de l’estomac ou </a:t>
            </a:r>
            <a:r>
              <a:rPr lang="fr-FR" altLang="zh-CN" sz="1600" dirty="0" smtClean="0">
                <a:solidFill>
                  <a:srgbClr val="FFFFFF"/>
                </a:solidFill>
                <a:latin typeface="Arial" panose="020B0604020202020204" pitchFamily="34" charset="0"/>
                <a:cs typeface="Arial" panose="020B0604020202020204" pitchFamily="34" charset="0"/>
              </a:rPr>
              <a:t>JOG</a:t>
            </a:r>
            <a:endParaRPr kumimoji="0" lang="fr-FR" altLang="zh-CN" sz="16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fr-FR" altLang="zh-CN" sz="1600" dirty="0">
                <a:solidFill>
                  <a:srgbClr val="FFFFFF"/>
                </a:solidFill>
                <a:latin typeface="Arial" panose="020B0604020202020204" pitchFamily="34" charset="0"/>
                <a:cs typeface="Arial" panose="020B0604020202020204" pitchFamily="34" charset="0"/>
              </a:rPr>
              <a:t>CPS ≥1</a:t>
            </a:r>
            <a:endParaRPr kumimoji="0" lang="fr-FR" altLang="zh-CN" sz="16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Progression après 1</a:t>
            </a:r>
            <a:r>
              <a:rPr kumimoji="0" lang="fr-FR" altLang="zh-CN" sz="1600" b="0" i="0" u="none" strike="noStrike" kern="1200" cap="none" spc="0" normalizeH="0" baseline="30000" dirty="0">
                <a:ln>
                  <a:noFill/>
                </a:ln>
                <a:solidFill>
                  <a:srgbClr val="FFFFFF"/>
                </a:solidFill>
                <a:effectLst/>
                <a:uLnTx/>
                <a:uFillTx/>
                <a:latin typeface="Arial" panose="020B0604020202020204" pitchFamily="34" charset="0"/>
                <a:cs typeface="Arial" panose="020B0604020202020204" pitchFamily="34" charset="0"/>
              </a:rPr>
              <a:t>e</a:t>
            </a:r>
            <a:r>
              <a:rPr kumimoji="0" lang="fr-FR" altLang="zh-CN" sz="16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 ligne de </a:t>
            </a:r>
            <a:r>
              <a:rPr lang="fr-FR" altLang="zh-CN" sz="1600" dirty="0">
                <a:solidFill>
                  <a:srgbClr val="FFFFFF"/>
                </a:solidFill>
                <a:latin typeface="Arial" panose="020B0604020202020204" pitchFamily="34" charset="0"/>
                <a:cs typeface="Arial" panose="020B0604020202020204" pitchFamily="34" charset="0"/>
              </a:rPr>
              <a:t>chimiothérapie</a:t>
            </a:r>
            <a:r>
              <a:rPr kumimoji="0" lang="fr-FR" altLang="zh-CN" sz="16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 contenant platine et fluoropyrimidine</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ECOG PS 0–1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(n=395)</a:t>
            </a:r>
          </a:p>
        </p:txBody>
      </p:sp>
      <p:cxnSp>
        <p:nvCxnSpPr>
          <p:cNvPr id="16" name="AutoShape 16"/>
          <p:cNvCxnSpPr>
            <a:cxnSpLocks noChangeShapeType="1"/>
            <a:stCxn id="8" idx="4"/>
            <a:endCxn id="18" idx="1"/>
          </p:cNvCxnSpPr>
          <p:nvPr/>
        </p:nvCxnSpPr>
        <p:spPr bwMode="auto">
          <a:xfrm rot="16200000" flipH="1">
            <a:off x="3160498" y="4915452"/>
            <a:ext cx="713305" cy="291797"/>
          </a:xfrm>
          <a:prstGeom prst="bentConnector2">
            <a:avLst/>
          </a:prstGeom>
          <a:noFill/>
          <a:ln w="57150">
            <a:solidFill>
              <a:schemeClr val="bg2">
                <a:lumMod val="60000"/>
                <a:lumOff val="40000"/>
              </a:schemeClr>
            </a:solidFill>
            <a:round/>
            <a:headEnd/>
            <a:tailEnd type="triangle" w="med" len="med"/>
          </a:ln>
        </p:spPr>
      </p:cxnSp>
      <p:cxnSp>
        <p:nvCxnSpPr>
          <p:cNvPr id="17" name="AutoShape 20"/>
          <p:cNvCxnSpPr>
            <a:cxnSpLocks noChangeShapeType="1"/>
            <a:stCxn id="18" idx="3"/>
            <a:endCxn id="19" idx="1"/>
          </p:cNvCxnSpPr>
          <p:nvPr/>
        </p:nvCxnSpPr>
        <p:spPr bwMode="auto">
          <a:xfrm>
            <a:off x="5443200" y="5418004"/>
            <a:ext cx="266828" cy="1"/>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3663049" y="5007636"/>
            <a:ext cx="1780151"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Paclitaxel</a:t>
            </a:r>
            <a:r>
              <a:rPr kumimoji="0" lang="fr-FR" altLang="zh-CN" sz="1800" b="0" i="0" u="none" strike="noStrike" kern="1200" cap="none" spc="0" normalizeH="0" baseline="30000" dirty="0">
                <a:ln>
                  <a:noFill/>
                </a:ln>
                <a:solidFill>
                  <a:srgbClr val="4D4D4D"/>
                </a:solidFill>
                <a:effectLst/>
                <a:uLnTx/>
                <a:uFillTx/>
                <a:latin typeface="Arial" charset="0"/>
                <a:ea typeface="SimSun" pitchFamily="2" charset="-122"/>
                <a:cs typeface="Arial" charset="0"/>
              </a:rPr>
              <a:t>†</a:t>
            </a: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
            </a:r>
            <a:b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(n=199)</a:t>
            </a:r>
          </a:p>
        </p:txBody>
      </p:sp>
      <p:sp>
        <p:nvSpPr>
          <p:cNvPr id="44" name="AutoShape 8"/>
          <p:cNvSpPr>
            <a:spLocks noChangeArrowheads="1"/>
          </p:cNvSpPr>
          <p:nvPr/>
        </p:nvSpPr>
        <p:spPr bwMode="auto">
          <a:xfrm>
            <a:off x="6750746" y="2127364"/>
            <a:ext cx="2293806"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Pas de 3</a:t>
            </a:r>
            <a:r>
              <a:rPr kumimoji="0" lang="fr-FR" altLang="zh-CN" sz="1400" b="0" i="0" u="none" strike="noStrike" kern="1200" cap="none" spc="0" normalizeH="0" baseline="30000" dirty="0">
                <a:ln>
                  <a:noFill/>
                </a:ln>
                <a:solidFill>
                  <a:srgbClr val="FFFFFF"/>
                </a:solidFill>
                <a:effectLst/>
                <a:uLnTx/>
                <a:uFillTx/>
                <a:latin typeface="Arial" panose="020B0604020202020204" pitchFamily="34" charset="0"/>
                <a:cs typeface="Arial" panose="020B0604020202020204" pitchFamily="34" charset="0"/>
              </a:rPr>
              <a:t>e</a:t>
            </a:r>
            <a: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 ligne</a:t>
            </a:r>
            <a:b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br>
            <a: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(n=103)</a:t>
            </a:r>
            <a:endParaRPr kumimoji="0" lang="fr-FR" altLang="zh-CN" sz="1400" b="0" i="0" u="none" strike="noStrike" kern="1200" cap="none" spc="0" normalizeH="0" baseline="0" dirty="0">
              <a:ln>
                <a:noFill/>
              </a:ln>
              <a:solidFill>
                <a:srgbClr val="FFFFFF"/>
              </a:solidFill>
              <a:effectLst/>
              <a:uLnTx/>
              <a:uFillTx/>
              <a:ea typeface="SimSun" pitchFamily="2" charset="-122"/>
            </a:endParaRPr>
          </a:p>
        </p:txBody>
      </p:sp>
      <p:sp>
        <p:nvSpPr>
          <p:cNvPr id="45" name="AutoShape 8"/>
          <p:cNvSpPr>
            <a:spLocks noChangeArrowheads="1"/>
          </p:cNvSpPr>
          <p:nvPr/>
        </p:nvSpPr>
        <p:spPr bwMode="auto">
          <a:xfrm>
            <a:off x="6750746" y="2979225"/>
            <a:ext cx="2293806"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sz="1400" dirty="0">
                <a:solidFill>
                  <a:srgbClr val="FFFFFF"/>
                </a:solidFill>
                <a:latin typeface="Arial" panose="020B0604020202020204" pitchFamily="34" charset="0"/>
                <a:cs typeface="Arial" panose="020B0604020202020204" pitchFamily="34" charset="0"/>
              </a:rPr>
              <a:t>3</a:t>
            </a:r>
            <a:r>
              <a:rPr lang="fr-FR" altLang="zh-CN" sz="1400" baseline="30000" dirty="0">
                <a:solidFill>
                  <a:srgbClr val="FFFFFF"/>
                </a:solidFill>
                <a:latin typeface="Arial" panose="020B0604020202020204" pitchFamily="34" charset="0"/>
                <a:cs typeface="Arial" panose="020B0604020202020204" pitchFamily="34" charset="0"/>
              </a:rPr>
              <a:t>e</a:t>
            </a:r>
            <a:r>
              <a:rPr lang="fr-FR" altLang="zh-CN" sz="1400" dirty="0">
                <a:solidFill>
                  <a:srgbClr val="FFFFFF"/>
                </a:solidFill>
                <a:latin typeface="Arial" panose="020B0604020202020204" pitchFamily="34" charset="0"/>
                <a:cs typeface="Arial" panose="020B0604020202020204" pitchFamily="34" charset="0"/>
              </a:rPr>
              <a:t> ligne r</a:t>
            </a:r>
            <a: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amucirumab</a:t>
            </a:r>
            <a:r>
              <a:rPr kumimoji="0" lang="fr-FR" altLang="zh-CN" sz="1400" b="0" i="0" u="none" strike="noStrike" kern="1200" cap="none" spc="0" normalizeH="0" dirty="0">
                <a:ln>
                  <a:noFill/>
                </a:ln>
                <a:solidFill>
                  <a:srgbClr val="FFFFFF"/>
                </a:solidFill>
                <a:effectLst/>
                <a:uLnTx/>
                <a:uFillTx/>
                <a:latin typeface="Arial" panose="020B0604020202020204" pitchFamily="34" charset="0"/>
                <a:cs typeface="Arial" panose="020B0604020202020204" pitchFamily="34" charset="0"/>
              </a:rPr>
              <a:t> + paclitaxel</a:t>
            </a:r>
            <a: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
            </a:r>
            <a:b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br>
            <a: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(n=26)</a:t>
            </a:r>
            <a:endParaRPr kumimoji="0" lang="fr-FR" altLang="zh-CN" sz="1400" b="0" i="0" u="none" strike="noStrike" kern="1200" cap="none" spc="0" normalizeH="0" baseline="0" dirty="0">
              <a:ln>
                <a:noFill/>
              </a:ln>
              <a:solidFill>
                <a:srgbClr val="FFFFFF"/>
              </a:solidFill>
              <a:effectLst/>
              <a:uLnTx/>
              <a:uFillTx/>
              <a:ea typeface="SimSun" pitchFamily="2" charset="-122"/>
            </a:endParaRPr>
          </a:p>
        </p:txBody>
      </p:sp>
      <p:sp>
        <p:nvSpPr>
          <p:cNvPr id="46" name="AutoShape 8"/>
          <p:cNvSpPr>
            <a:spLocks noChangeArrowheads="1"/>
          </p:cNvSpPr>
          <p:nvPr/>
        </p:nvSpPr>
        <p:spPr bwMode="auto">
          <a:xfrm>
            <a:off x="6750746" y="3836658"/>
            <a:ext cx="2293806"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3</a:t>
            </a:r>
            <a:r>
              <a:rPr kumimoji="0" lang="fr-FR" altLang="zh-CN" sz="1400" b="0" i="0" u="none" strike="noStrike" kern="1200" cap="none" spc="0" normalizeH="0" baseline="30000" dirty="0">
                <a:ln>
                  <a:noFill/>
                </a:ln>
                <a:solidFill>
                  <a:srgbClr val="FFFFFF"/>
                </a:solidFill>
                <a:effectLst/>
                <a:uLnTx/>
                <a:uFillTx/>
                <a:latin typeface="Arial" panose="020B0604020202020204" pitchFamily="34" charset="0"/>
                <a:cs typeface="Arial" panose="020B0604020202020204" pitchFamily="34" charset="0"/>
              </a:rPr>
              <a:t>e</a:t>
            </a:r>
            <a: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 ligne non-ramucirumab</a:t>
            </a:r>
            <a:r>
              <a:rPr kumimoji="0" lang="fr-FR" altLang="zh-CN" sz="1400" b="0" i="0" u="none" strike="noStrike" kern="1200" cap="none" spc="0" normalizeH="0" dirty="0">
                <a:ln>
                  <a:noFill/>
                </a:ln>
                <a:solidFill>
                  <a:srgbClr val="FFFFFF"/>
                </a:solidFill>
                <a:effectLst/>
                <a:uLnTx/>
                <a:uFillTx/>
                <a:latin typeface="Arial" panose="020B0604020202020204" pitchFamily="34" charset="0"/>
                <a:cs typeface="Arial" panose="020B0604020202020204" pitchFamily="34" charset="0"/>
              </a:rPr>
              <a:t> + paclitaxel</a:t>
            </a:r>
            <a: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
            </a:r>
            <a:b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br>
            <a:r>
              <a:rPr kumimoji="0" lang="fr-FR" altLang="zh-CN" sz="14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rPr>
              <a:t>(n=67)</a:t>
            </a:r>
            <a:endParaRPr kumimoji="0" lang="fr-FR" altLang="zh-CN" sz="1400" b="0" i="0" u="none" strike="noStrike" kern="1200" cap="none" spc="0" normalizeH="0" baseline="0" dirty="0">
              <a:ln>
                <a:noFill/>
              </a:ln>
              <a:solidFill>
                <a:srgbClr val="FFFFFF"/>
              </a:solidFill>
              <a:effectLst/>
              <a:uLnTx/>
              <a:uFillTx/>
              <a:ea typeface="SimSun" pitchFamily="2" charset="-122"/>
            </a:endParaRPr>
          </a:p>
        </p:txBody>
      </p:sp>
      <p:sp>
        <p:nvSpPr>
          <p:cNvPr id="51" name="AutoShape 8"/>
          <p:cNvSpPr>
            <a:spLocks noChangeArrowheads="1"/>
          </p:cNvSpPr>
          <p:nvPr/>
        </p:nvSpPr>
        <p:spPr bwMode="auto">
          <a:xfrm>
            <a:off x="6750746" y="4809413"/>
            <a:ext cx="2293805" cy="60498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a:ln>
                  <a:noFill/>
                </a:ln>
                <a:effectLst/>
                <a:uLnTx/>
                <a:uFillTx/>
                <a:latin typeface="Arial" panose="020B0604020202020204" pitchFamily="34" charset="0"/>
                <a:cs typeface="Arial" panose="020B0604020202020204" pitchFamily="34" charset="0"/>
              </a:rPr>
              <a:t>Pas de 3</a:t>
            </a:r>
            <a:r>
              <a:rPr kumimoji="0" lang="fr-FR" altLang="zh-CN" sz="1600" b="0" i="0" u="none" strike="noStrike" kern="1200" cap="none" spc="0" normalizeH="0" baseline="30000" dirty="0">
                <a:ln>
                  <a:noFill/>
                </a:ln>
                <a:effectLst/>
                <a:uLnTx/>
                <a:uFillTx/>
                <a:latin typeface="Arial" panose="020B0604020202020204" pitchFamily="34" charset="0"/>
                <a:cs typeface="Arial" panose="020B0604020202020204" pitchFamily="34" charset="0"/>
              </a:rPr>
              <a:t>e</a:t>
            </a:r>
            <a:r>
              <a:rPr kumimoji="0" lang="fr-FR" altLang="zh-CN" sz="1600" b="0" i="0" u="none" strike="noStrike" kern="1200" cap="none" spc="0" normalizeH="0" baseline="0" dirty="0">
                <a:ln>
                  <a:noFill/>
                </a:ln>
                <a:effectLst/>
                <a:uLnTx/>
                <a:uFillTx/>
                <a:latin typeface="Arial" panose="020B0604020202020204" pitchFamily="34" charset="0"/>
                <a:cs typeface="Arial" panose="020B0604020202020204" pitchFamily="34" charset="0"/>
              </a:rPr>
              <a:t> ligne (n=82)</a:t>
            </a:r>
            <a:endParaRPr kumimoji="0" lang="fr-FR" altLang="zh-CN" sz="1600" b="0" i="0" u="none" strike="noStrike" kern="1200" cap="none" spc="0" normalizeH="0" baseline="0" dirty="0">
              <a:ln>
                <a:noFill/>
              </a:ln>
              <a:effectLst/>
              <a:uLnTx/>
              <a:uFillTx/>
              <a:ea typeface="SimSun" pitchFamily="2" charset="-122"/>
            </a:endParaRPr>
          </a:p>
        </p:txBody>
      </p:sp>
      <p:sp>
        <p:nvSpPr>
          <p:cNvPr id="52" name="AutoShape 8"/>
          <p:cNvSpPr>
            <a:spLocks noChangeArrowheads="1"/>
          </p:cNvSpPr>
          <p:nvPr/>
        </p:nvSpPr>
        <p:spPr bwMode="auto">
          <a:xfrm>
            <a:off x="6750745" y="5453118"/>
            <a:ext cx="2293805" cy="60498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a:ln>
                  <a:noFill/>
                </a:ln>
                <a:effectLst/>
                <a:uLnTx/>
                <a:uFillTx/>
                <a:latin typeface="Arial" panose="020B0604020202020204" pitchFamily="34" charset="0"/>
                <a:cs typeface="Arial" panose="020B0604020202020204" pitchFamily="34" charset="0"/>
              </a:rPr>
              <a:t>Traitement de 3</a:t>
            </a:r>
            <a:r>
              <a:rPr kumimoji="0" lang="fr-FR" altLang="zh-CN" sz="1600" b="0" i="0" u="none" strike="noStrike" kern="1200" cap="none" spc="0" normalizeH="0" baseline="30000" dirty="0">
                <a:ln>
                  <a:noFill/>
                </a:ln>
                <a:effectLst/>
                <a:uLnTx/>
                <a:uFillTx/>
                <a:latin typeface="Arial" panose="020B0604020202020204" pitchFamily="34" charset="0"/>
                <a:cs typeface="Arial" panose="020B0604020202020204" pitchFamily="34" charset="0"/>
              </a:rPr>
              <a:t>e</a:t>
            </a:r>
            <a:r>
              <a:rPr kumimoji="0" lang="fr-FR" altLang="zh-CN" sz="1600" b="0" i="0" u="none" strike="noStrike" kern="1200" cap="none" spc="0" normalizeH="0" baseline="0" dirty="0">
                <a:ln>
                  <a:noFill/>
                </a:ln>
                <a:effectLst/>
                <a:uLnTx/>
                <a:uFillTx/>
                <a:latin typeface="Arial" panose="020B0604020202020204" pitchFamily="34" charset="0"/>
                <a:cs typeface="Arial" panose="020B0604020202020204" pitchFamily="34" charset="0"/>
              </a:rPr>
              <a:t> ligne</a:t>
            </a:r>
            <a:br>
              <a:rPr kumimoji="0" lang="fr-FR" altLang="zh-CN" sz="1600" b="0" i="0" u="none" strike="noStrike" kern="1200" cap="none" spc="0" normalizeH="0" baseline="0" dirty="0">
                <a:ln>
                  <a:noFill/>
                </a:ln>
                <a:effectLst/>
                <a:uLnTx/>
                <a:uFillTx/>
                <a:latin typeface="Arial" panose="020B0604020202020204" pitchFamily="34" charset="0"/>
                <a:cs typeface="Arial" panose="020B0604020202020204" pitchFamily="34" charset="0"/>
              </a:rPr>
            </a:br>
            <a:r>
              <a:rPr kumimoji="0" lang="fr-FR" altLang="zh-CN" sz="1600" b="0" i="0" u="none" strike="noStrike" kern="1200" cap="none" spc="0" normalizeH="0" baseline="0" dirty="0">
                <a:ln>
                  <a:noFill/>
                </a:ln>
                <a:effectLst/>
                <a:uLnTx/>
                <a:uFillTx/>
                <a:latin typeface="Arial" panose="020B0604020202020204" pitchFamily="34" charset="0"/>
                <a:cs typeface="Arial" panose="020B0604020202020204" pitchFamily="34" charset="0"/>
              </a:rPr>
              <a:t>(n=117)</a:t>
            </a:r>
            <a:endParaRPr kumimoji="0" lang="fr-FR" altLang="zh-CN" sz="1600" b="0" i="0" u="none" strike="noStrike" kern="1200" cap="none" spc="0" normalizeH="0" baseline="0" dirty="0">
              <a:ln>
                <a:noFill/>
              </a:ln>
              <a:effectLst/>
              <a:uLnTx/>
              <a:uFillTx/>
              <a:ea typeface="SimSun" pitchFamily="2" charset="-122"/>
            </a:endParaRPr>
          </a:p>
        </p:txBody>
      </p:sp>
      <p:cxnSp>
        <p:nvCxnSpPr>
          <p:cNvPr id="53" name="AutoShape 21"/>
          <p:cNvCxnSpPr>
            <a:cxnSpLocks noChangeShapeType="1"/>
            <a:stCxn id="30" idx="3"/>
            <a:endCxn id="44" idx="1"/>
          </p:cNvCxnSpPr>
          <p:nvPr/>
        </p:nvCxnSpPr>
        <p:spPr bwMode="auto">
          <a:xfrm flipV="1">
            <a:off x="6384769" y="2537733"/>
            <a:ext cx="365977" cy="851861"/>
          </a:xfrm>
          <a:prstGeom prst="straightConnector1">
            <a:avLst/>
          </a:prstGeom>
          <a:noFill/>
          <a:ln w="57150">
            <a:solidFill>
              <a:schemeClr val="bg2">
                <a:lumMod val="60000"/>
                <a:lumOff val="40000"/>
              </a:schemeClr>
            </a:solidFill>
            <a:round/>
            <a:headEnd/>
            <a:tailEnd type="triangle" w="med" len="med"/>
          </a:ln>
        </p:spPr>
      </p:cxnSp>
      <p:cxnSp>
        <p:nvCxnSpPr>
          <p:cNvPr id="56" name="AutoShape 21"/>
          <p:cNvCxnSpPr>
            <a:cxnSpLocks noChangeShapeType="1"/>
            <a:stCxn id="30" idx="3"/>
            <a:endCxn id="45" idx="1"/>
          </p:cNvCxnSpPr>
          <p:nvPr/>
        </p:nvCxnSpPr>
        <p:spPr bwMode="auto">
          <a:xfrm>
            <a:off x="6384769" y="3389594"/>
            <a:ext cx="365977" cy="0"/>
          </a:xfrm>
          <a:prstGeom prst="straightConnector1">
            <a:avLst/>
          </a:prstGeom>
          <a:noFill/>
          <a:ln w="57150">
            <a:solidFill>
              <a:schemeClr val="bg2">
                <a:lumMod val="60000"/>
                <a:lumOff val="40000"/>
              </a:schemeClr>
            </a:solidFill>
            <a:round/>
            <a:headEnd/>
            <a:tailEnd type="triangle" w="med" len="med"/>
          </a:ln>
        </p:spPr>
      </p:cxnSp>
      <p:cxnSp>
        <p:nvCxnSpPr>
          <p:cNvPr id="59" name="AutoShape 21"/>
          <p:cNvCxnSpPr>
            <a:cxnSpLocks noChangeShapeType="1"/>
            <a:stCxn id="30" idx="3"/>
            <a:endCxn id="46" idx="1"/>
          </p:cNvCxnSpPr>
          <p:nvPr/>
        </p:nvCxnSpPr>
        <p:spPr bwMode="auto">
          <a:xfrm>
            <a:off x="6384769" y="3389594"/>
            <a:ext cx="365977" cy="857433"/>
          </a:xfrm>
          <a:prstGeom prst="straightConnector1">
            <a:avLst/>
          </a:prstGeom>
          <a:noFill/>
          <a:ln w="57150">
            <a:solidFill>
              <a:schemeClr val="bg2">
                <a:lumMod val="60000"/>
                <a:lumOff val="40000"/>
              </a:schemeClr>
            </a:solidFill>
            <a:round/>
            <a:headEnd/>
            <a:tailEnd type="triangle" w="med" len="med"/>
          </a:ln>
        </p:spPr>
      </p:cxnSp>
      <p:cxnSp>
        <p:nvCxnSpPr>
          <p:cNvPr id="62" name="AutoShape 21"/>
          <p:cNvCxnSpPr>
            <a:cxnSpLocks noChangeShapeType="1"/>
            <a:stCxn id="19" idx="3"/>
            <a:endCxn id="51" idx="1"/>
          </p:cNvCxnSpPr>
          <p:nvPr/>
        </p:nvCxnSpPr>
        <p:spPr bwMode="auto">
          <a:xfrm flipV="1">
            <a:off x="6384769" y="5111907"/>
            <a:ext cx="365977" cy="306098"/>
          </a:xfrm>
          <a:prstGeom prst="straightConnector1">
            <a:avLst/>
          </a:prstGeom>
          <a:noFill/>
          <a:ln w="57150">
            <a:solidFill>
              <a:schemeClr val="bg2">
                <a:lumMod val="60000"/>
                <a:lumOff val="40000"/>
              </a:schemeClr>
            </a:solidFill>
            <a:round/>
            <a:headEnd/>
            <a:tailEnd type="triangle" w="med" len="med"/>
          </a:ln>
        </p:spPr>
      </p:cxnSp>
      <p:cxnSp>
        <p:nvCxnSpPr>
          <p:cNvPr id="65" name="AutoShape 21"/>
          <p:cNvCxnSpPr>
            <a:cxnSpLocks noChangeShapeType="1"/>
            <a:stCxn id="19" idx="3"/>
            <a:endCxn id="52" idx="1"/>
          </p:cNvCxnSpPr>
          <p:nvPr/>
        </p:nvCxnSpPr>
        <p:spPr bwMode="auto">
          <a:xfrm>
            <a:off x="6384769" y="5418005"/>
            <a:ext cx="365976" cy="337607"/>
          </a:xfrm>
          <a:prstGeom prst="straightConnector1">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5710028" y="3083673"/>
            <a:ext cx="674741" cy="61184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Prog</a:t>
            </a:r>
          </a:p>
        </p:txBody>
      </p:sp>
      <p:sp>
        <p:nvSpPr>
          <p:cNvPr id="19" name="AutoShape 12"/>
          <p:cNvSpPr>
            <a:spLocks noChangeArrowheads="1"/>
          </p:cNvSpPr>
          <p:nvPr/>
        </p:nvSpPr>
        <p:spPr bwMode="auto">
          <a:xfrm>
            <a:off x="5710028" y="5112084"/>
            <a:ext cx="674741" cy="61184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Prog</a:t>
            </a:r>
          </a:p>
        </p:txBody>
      </p:sp>
    </p:spTree>
    <p:extLst>
      <p:ext uri="{BB962C8B-B14F-4D97-AF65-F5344CB8AC3E}">
        <p14:creationId xmlns:p14="http://schemas.microsoft.com/office/powerpoint/2010/main" xmlns="" val="149754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O-12: KEYNOTE-061: réponse au traitement ultérieur après 2</a:t>
            </a:r>
            <a:r>
              <a:rPr lang="fr-FR" baseline="30000" dirty="0"/>
              <a:t>e</a:t>
            </a:r>
            <a:r>
              <a:rPr lang="fr-FR" dirty="0"/>
              <a:t> ligne par pembrolizumab ou paclitaxel chez les patients avec adénocarcinome avancé de l’estomac ou de la jonction œsogastrique – Yoon HH, et al</a:t>
            </a:r>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a:t>Yoon HH, et al, Ann </a:t>
            </a:r>
            <a:r>
              <a:rPr lang="fr-FR" dirty="0" err="1"/>
              <a:t>Oncol</a:t>
            </a:r>
            <a:r>
              <a:rPr lang="fr-FR" dirty="0"/>
              <a:t> 2020;31(</a:t>
            </a:r>
            <a:r>
              <a:rPr lang="fr-FR" dirty="0" err="1"/>
              <a:t>suppl</a:t>
            </a:r>
            <a:r>
              <a:rPr lang="fr-FR" dirty="0"/>
              <a:t>):</a:t>
            </a:r>
            <a:r>
              <a:rPr lang="fr-FR" dirty="0" err="1"/>
              <a:t>abstr</a:t>
            </a:r>
            <a:r>
              <a:rPr lang="fr-FR" dirty="0"/>
              <a:t> O-12</a:t>
            </a:r>
          </a:p>
        </p:txBody>
      </p:sp>
      <p:sp>
        <p:nvSpPr>
          <p:cNvPr id="9" name="TextBox 8"/>
          <p:cNvSpPr txBox="1"/>
          <p:nvPr/>
        </p:nvSpPr>
        <p:spPr>
          <a:xfrm>
            <a:off x="1122252" y="1322840"/>
            <a:ext cx="7234673" cy="584775"/>
          </a:xfrm>
          <a:prstGeom prst="rect">
            <a:avLst/>
          </a:prstGeom>
          <a:noFill/>
        </p:spPr>
        <p:txBody>
          <a:bodyPr wrap="none" rtlCol="0">
            <a:spAutoFit/>
          </a:bodyPr>
          <a:lstStyle/>
          <a:p>
            <a:pPr lvl="0" algn="ctr" defTabSz="457200" fontAlgn="auto">
              <a:spcBef>
                <a:spcPts val="0"/>
              </a:spcBef>
              <a:spcAft>
                <a:spcPts val="0"/>
              </a:spcAft>
              <a:defRPr/>
            </a:pPr>
            <a:r>
              <a:rPr kumimoji="0" lang="fr-FR" sz="1600" b="1" i="0" u="none" strike="noStrike" kern="1200" cap="none" spc="0" normalizeH="0" baseline="0" dirty="0">
                <a:ln>
                  <a:noFill/>
                </a:ln>
                <a:solidFill>
                  <a:srgbClr val="4D4D4D"/>
                </a:solidFill>
                <a:effectLst/>
                <a:uLnTx/>
                <a:uFillTx/>
                <a:latin typeface="Arial"/>
                <a:ea typeface="+mn-ea"/>
                <a:cs typeface="Arial"/>
              </a:rPr>
              <a:t>Survie globale après la randomisation entre pembrolizumab </a:t>
            </a:r>
            <a:br>
              <a:rPr kumimoji="0" lang="fr-FR" sz="1600" b="1" i="0" u="none" strike="noStrike" kern="1200" cap="none" spc="0" normalizeH="0" baseline="0" dirty="0">
                <a:ln>
                  <a:noFill/>
                </a:ln>
                <a:solidFill>
                  <a:srgbClr val="4D4D4D"/>
                </a:solidFill>
                <a:effectLst/>
                <a:uLnTx/>
                <a:uFillTx/>
                <a:latin typeface="Arial"/>
                <a:ea typeface="+mn-ea"/>
                <a:cs typeface="Arial"/>
              </a:rPr>
            </a:br>
            <a:r>
              <a:rPr kumimoji="0" lang="fr-FR" sz="1600" b="1" i="0" u="none" strike="noStrike" kern="1200" cap="none" spc="0" normalizeH="0" baseline="0" dirty="0">
                <a:ln>
                  <a:noFill/>
                </a:ln>
                <a:solidFill>
                  <a:srgbClr val="4D4D4D"/>
                </a:solidFill>
                <a:effectLst/>
                <a:uLnTx/>
                <a:uFillTx/>
                <a:latin typeface="Arial"/>
                <a:ea typeface="+mn-ea"/>
                <a:cs typeface="Arial"/>
              </a:rPr>
              <a:t>puis tout traitement ultérieur vs</a:t>
            </a:r>
            <a:r>
              <a:rPr lang="fr-FR" sz="1600" b="1" dirty="0">
                <a:solidFill>
                  <a:srgbClr val="4D4D4D"/>
                </a:solidFill>
                <a:latin typeface="Arial"/>
                <a:cs typeface="Arial"/>
              </a:rPr>
              <a:t>. paclitaxel puis tout traitement ultérieur </a:t>
            </a:r>
            <a:endParaRPr kumimoji="0" lang="fr-FR" sz="1600" b="1" i="0" u="none" strike="noStrike" kern="1200" cap="none" spc="0" normalizeH="0" baseline="0" dirty="0">
              <a:ln>
                <a:noFill/>
              </a:ln>
              <a:solidFill>
                <a:srgbClr val="4D4D4D"/>
              </a:solidFill>
              <a:effectLst/>
              <a:uLnTx/>
              <a:uFillTx/>
              <a:latin typeface="Arial"/>
              <a:ea typeface="+mn-ea"/>
              <a:cs typeface="Arial"/>
            </a:endParaRPr>
          </a:p>
        </p:txBody>
      </p:sp>
      <p:grpSp>
        <p:nvGrpSpPr>
          <p:cNvPr id="7" name="Group 6">
            <a:extLst>
              <a:ext uri="{FF2B5EF4-FFF2-40B4-BE49-F238E27FC236}">
                <a16:creationId xmlns:a16="http://schemas.microsoft.com/office/drawing/2014/main" xmlns="" id="{44FF6CCD-9BD8-4E7B-9672-668071316139}"/>
              </a:ext>
            </a:extLst>
          </p:cNvPr>
          <p:cNvGrpSpPr/>
          <p:nvPr/>
        </p:nvGrpSpPr>
        <p:grpSpPr>
          <a:xfrm>
            <a:off x="820043" y="1952401"/>
            <a:ext cx="7013703" cy="3470600"/>
            <a:chOff x="712043" y="2017718"/>
            <a:chExt cx="7013703" cy="3470600"/>
          </a:xfrm>
        </p:grpSpPr>
        <p:sp>
          <p:nvSpPr>
            <p:cNvPr id="8" name="Freeform 21">
              <a:extLst>
                <a:ext uri="{FF2B5EF4-FFF2-40B4-BE49-F238E27FC236}">
                  <a16:creationId xmlns:a16="http://schemas.microsoft.com/office/drawing/2014/main" xmlns="" id="{85CFD8CD-D3EE-40A0-BB2D-54A195317F0A}"/>
                </a:ext>
              </a:extLst>
            </p:cNvPr>
            <p:cNvSpPr>
              <a:spLocks/>
            </p:cNvSpPr>
            <p:nvPr/>
          </p:nvSpPr>
          <p:spPr bwMode="auto">
            <a:xfrm>
              <a:off x="1548213" y="2188221"/>
              <a:ext cx="6177533" cy="313259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363636"/>
                </a:solidFill>
              </a:endParaRPr>
            </a:p>
          </p:txBody>
        </p:sp>
        <p:grpSp>
          <p:nvGrpSpPr>
            <p:cNvPr id="10" name="Group 9">
              <a:extLst>
                <a:ext uri="{FF2B5EF4-FFF2-40B4-BE49-F238E27FC236}">
                  <a16:creationId xmlns:a16="http://schemas.microsoft.com/office/drawing/2014/main" xmlns="" id="{9E91A62B-D2BE-42DA-B230-923E0FE1E8E7}"/>
                </a:ext>
              </a:extLst>
            </p:cNvPr>
            <p:cNvGrpSpPr/>
            <p:nvPr/>
          </p:nvGrpSpPr>
          <p:grpSpPr>
            <a:xfrm>
              <a:off x="712043" y="2017718"/>
              <a:ext cx="831768" cy="3470600"/>
              <a:chOff x="1152587" y="1281929"/>
              <a:chExt cx="831768" cy="2826195"/>
            </a:xfrm>
          </p:grpSpPr>
          <p:sp>
            <p:nvSpPr>
              <p:cNvPr id="23" name="Line 6">
                <a:extLst>
                  <a:ext uri="{FF2B5EF4-FFF2-40B4-BE49-F238E27FC236}">
                    <a16:creationId xmlns:a16="http://schemas.microsoft.com/office/drawing/2014/main" xmlns="" id="{49FEE50B-E474-4880-9696-77A77BA204DD}"/>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24" name="Line 7">
                <a:extLst>
                  <a:ext uri="{FF2B5EF4-FFF2-40B4-BE49-F238E27FC236}">
                    <a16:creationId xmlns:a16="http://schemas.microsoft.com/office/drawing/2014/main" xmlns="" id="{6BCE8E08-AFA2-469D-8B6B-E26F2268C190}"/>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25" name="Line 8">
                <a:extLst>
                  <a:ext uri="{FF2B5EF4-FFF2-40B4-BE49-F238E27FC236}">
                    <a16:creationId xmlns:a16="http://schemas.microsoft.com/office/drawing/2014/main" xmlns="" id="{B89B03BC-C97F-4472-A550-99FB336E20E2}"/>
                  </a:ext>
                </a:extLst>
              </p:cNvPr>
              <p:cNvSpPr>
                <a:spLocks noChangeShapeType="1"/>
              </p:cNvSpPr>
              <p:nvPr/>
            </p:nvSpPr>
            <p:spPr bwMode="auto">
              <a:xfrm>
                <a:off x="1898121" y="245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26" name="Line 9">
                <a:extLst>
                  <a:ext uri="{FF2B5EF4-FFF2-40B4-BE49-F238E27FC236}">
                    <a16:creationId xmlns:a16="http://schemas.microsoft.com/office/drawing/2014/main" xmlns="" id="{A3093723-8FBA-4CA5-8AF7-7D111291B00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27" name="Line 10">
                <a:extLst>
                  <a:ext uri="{FF2B5EF4-FFF2-40B4-BE49-F238E27FC236}">
                    <a16:creationId xmlns:a16="http://schemas.microsoft.com/office/drawing/2014/main" xmlns="" id="{6E89DDB2-AE26-427E-A32F-A198B90CF4AB}"/>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28" name="Line 11">
                <a:extLst>
                  <a:ext uri="{FF2B5EF4-FFF2-40B4-BE49-F238E27FC236}">
                    <a16:creationId xmlns:a16="http://schemas.microsoft.com/office/drawing/2014/main" xmlns="" id="{F888FC3F-B792-476F-A1C6-AEC040451C5F}"/>
                  </a:ext>
                </a:extLst>
              </p:cNvPr>
              <p:cNvSpPr>
                <a:spLocks noChangeShapeType="1"/>
              </p:cNvSpPr>
              <p:nvPr/>
            </p:nvSpPr>
            <p:spPr bwMode="auto">
              <a:xfrm>
                <a:off x="1898121" y="39673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29" name="TextBox 28">
                <a:extLst>
                  <a:ext uri="{FF2B5EF4-FFF2-40B4-BE49-F238E27FC236}">
                    <a16:creationId xmlns:a16="http://schemas.microsoft.com/office/drawing/2014/main" xmlns="" id="{3DD05B4B-7816-46BD-8D57-83AB2005742A}"/>
                  </a:ext>
                </a:extLst>
              </p:cNvPr>
              <p:cNvSpPr txBox="1"/>
              <p:nvPr/>
            </p:nvSpPr>
            <p:spPr>
              <a:xfrm rot="16200000">
                <a:off x="1004530" y="2554026"/>
                <a:ext cx="634668" cy="338554"/>
              </a:xfrm>
              <a:prstGeom prst="rect">
                <a:avLst/>
              </a:prstGeom>
              <a:noFill/>
            </p:spPr>
            <p:txBody>
              <a:bodyPr wrap="none" rtlCol="0">
                <a:spAutoFit/>
              </a:bodyPr>
              <a:lstStyle/>
              <a:p>
                <a:pPr algn="ctr" fontAlgn="base">
                  <a:spcBef>
                    <a:spcPct val="0"/>
                  </a:spcBef>
                  <a:spcAft>
                    <a:spcPct val="0"/>
                  </a:spcAft>
                </a:pPr>
                <a:r>
                  <a:rPr lang="fr-FR" sz="1600" dirty="0">
                    <a:solidFill>
                      <a:srgbClr val="4D4D4D"/>
                    </a:solidFill>
                    <a:cs typeface="Arial" panose="020B0604020202020204" pitchFamily="34" charset="0"/>
                  </a:rPr>
                  <a:t>SG, %</a:t>
                </a:r>
              </a:p>
            </p:txBody>
          </p:sp>
          <p:sp>
            <p:nvSpPr>
              <p:cNvPr id="30" name="TextBox 29">
                <a:extLst>
                  <a:ext uri="{FF2B5EF4-FFF2-40B4-BE49-F238E27FC236}">
                    <a16:creationId xmlns:a16="http://schemas.microsoft.com/office/drawing/2014/main" xmlns="" id="{0A8EEB23-14D4-492C-B11F-F589A69FC1D3}"/>
                  </a:ext>
                </a:extLst>
              </p:cNvPr>
              <p:cNvSpPr txBox="1"/>
              <p:nvPr/>
            </p:nvSpPr>
            <p:spPr>
              <a:xfrm>
                <a:off x="1416657" y="1281929"/>
                <a:ext cx="526106"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100</a:t>
                </a:r>
              </a:p>
            </p:txBody>
          </p:sp>
          <p:sp>
            <p:nvSpPr>
              <p:cNvPr id="31" name="TextBox 30">
                <a:extLst>
                  <a:ext uri="{FF2B5EF4-FFF2-40B4-BE49-F238E27FC236}">
                    <a16:creationId xmlns:a16="http://schemas.microsoft.com/office/drawing/2014/main" xmlns="" id="{BE3E3CE6-21E5-472C-9197-71D896BA2E36}"/>
                  </a:ext>
                </a:extLst>
              </p:cNvPr>
              <p:cNvSpPr txBox="1"/>
              <p:nvPr/>
            </p:nvSpPr>
            <p:spPr>
              <a:xfrm>
                <a:off x="1530471" y="1806068"/>
                <a:ext cx="412292"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80</a:t>
                </a:r>
              </a:p>
            </p:txBody>
          </p:sp>
          <p:sp>
            <p:nvSpPr>
              <p:cNvPr id="32" name="TextBox 31">
                <a:extLst>
                  <a:ext uri="{FF2B5EF4-FFF2-40B4-BE49-F238E27FC236}">
                    <a16:creationId xmlns:a16="http://schemas.microsoft.com/office/drawing/2014/main" xmlns="" id="{C27A3C01-A057-4E8D-AE88-FAC2D6ED7D7C}"/>
                  </a:ext>
                </a:extLst>
              </p:cNvPr>
              <p:cNvSpPr txBox="1"/>
              <p:nvPr/>
            </p:nvSpPr>
            <p:spPr>
              <a:xfrm>
                <a:off x="1530471" y="2311705"/>
                <a:ext cx="412292"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60</a:t>
                </a:r>
              </a:p>
            </p:txBody>
          </p:sp>
          <p:sp>
            <p:nvSpPr>
              <p:cNvPr id="33" name="TextBox 32">
                <a:extLst>
                  <a:ext uri="{FF2B5EF4-FFF2-40B4-BE49-F238E27FC236}">
                    <a16:creationId xmlns:a16="http://schemas.microsoft.com/office/drawing/2014/main" xmlns="" id="{2070B24C-E249-422E-8256-0283CEF54142}"/>
                  </a:ext>
                </a:extLst>
              </p:cNvPr>
              <p:cNvSpPr txBox="1"/>
              <p:nvPr/>
            </p:nvSpPr>
            <p:spPr>
              <a:xfrm>
                <a:off x="1530471" y="2819252"/>
                <a:ext cx="412292"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40</a:t>
                </a:r>
              </a:p>
            </p:txBody>
          </p:sp>
          <p:sp>
            <p:nvSpPr>
              <p:cNvPr id="34" name="TextBox 33">
                <a:extLst>
                  <a:ext uri="{FF2B5EF4-FFF2-40B4-BE49-F238E27FC236}">
                    <a16:creationId xmlns:a16="http://schemas.microsoft.com/office/drawing/2014/main" xmlns="" id="{5EF786BC-D42D-4B44-B9DA-C8AC76D5CD56}"/>
                  </a:ext>
                </a:extLst>
              </p:cNvPr>
              <p:cNvSpPr txBox="1"/>
              <p:nvPr/>
            </p:nvSpPr>
            <p:spPr>
              <a:xfrm>
                <a:off x="1530471" y="3323156"/>
                <a:ext cx="412292"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20</a:t>
                </a:r>
              </a:p>
            </p:txBody>
          </p:sp>
          <p:sp>
            <p:nvSpPr>
              <p:cNvPr id="35" name="TextBox 34">
                <a:extLst>
                  <a:ext uri="{FF2B5EF4-FFF2-40B4-BE49-F238E27FC236}">
                    <a16:creationId xmlns:a16="http://schemas.microsoft.com/office/drawing/2014/main" xmlns="" id="{DE4D3533-7699-4987-A943-1C998AD0E32C}"/>
                  </a:ext>
                </a:extLst>
              </p:cNvPr>
              <p:cNvSpPr txBox="1"/>
              <p:nvPr/>
            </p:nvSpPr>
            <p:spPr>
              <a:xfrm>
                <a:off x="1644291" y="3832431"/>
                <a:ext cx="298480"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a:t>
                </a:r>
              </a:p>
            </p:txBody>
          </p:sp>
        </p:grpSp>
        <p:grpSp>
          <p:nvGrpSpPr>
            <p:cNvPr id="11" name="Group 10">
              <a:extLst>
                <a:ext uri="{FF2B5EF4-FFF2-40B4-BE49-F238E27FC236}">
                  <a16:creationId xmlns:a16="http://schemas.microsoft.com/office/drawing/2014/main" xmlns="" id="{96226F6B-DC71-4A24-9C4A-3A603E1B26DB}"/>
                </a:ext>
              </a:extLst>
            </p:cNvPr>
            <p:cNvGrpSpPr/>
            <p:nvPr/>
          </p:nvGrpSpPr>
          <p:grpSpPr>
            <a:xfrm>
              <a:off x="814684" y="2512855"/>
              <a:ext cx="729127" cy="2492277"/>
              <a:chOff x="1255228" y="1422545"/>
              <a:chExt cx="729127" cy="2039984"/>
            </a:xfrm>
          </p:grpSpPr>
          <p:sp>
            <p:nvSpPr>
              <p:cNvPr id="12" name="Line 6">
                <a:extLst>
                  <a:ext uri="{FF2B5EF4-FFF2-40B4-BE49-F238E27FC236}">
                    <a16:creationId xmlns:a16="http://schemas.microsoft.com/office/drawing/2014/main" xmlns="" id="{ED953941-EC68-42C0-9CBC-E978CF352F24}"/>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3" name="Line 7">
                <a:extLst>
                  <a:ext uri="{FF2B5EF4-FFF2-40B4-BE49-F238E27FC236}">
                    <a16:creationId xmlns:a16="http://schemas.microsoft.com/office/drawing/2014/main" xmlns="" id="{A4A2E647-F9D8-4B1A-A564-BDFF3F86D7A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4" name="Line 8">
                <a:extLst>
                  <a:ext uri="{FF2B5EF4-FFF2-40B4-BE49-F238E27FC236}">
                    <a16:creationId xmlns:a16="http://schemas.microsoft.com/office/drawing/2014/main" xmlns="" id="{6899F348-3E4C-451C-A89F-A4A77194BC33}"/>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5" name="Line 9">
                <a:extLst>
                  <a:ext uri="{FF2B5EF4-FFF2-40B4-BE49-F238E27FC236}">
                    <a16:creationId xmlns:a16="http://schemas.microsoft.com/office/drawing/2014/main" xmlns="" id="{61B85DE0-1C78-4AF9-AEEB-782CA15C069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6" name="Line 10">
                <a:extLst>
                  <a:ext uri="{FF2B5EF4-FFF2-40B4-BE49-F238E27FC236}">
                    <a16:creationId xmlns:a16="http://schemas.microsoft.com/office/drawing/2014/main" xmlns="" id="{DA2983E0-9A18-4828-8035-74D64C3A71C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7" name="TextBox 16">
                <a:extLst>
                  <a:ext uri="{FF2B5EF4-FFF2-40B4-BE49-F238E27FC236}">
                    <a16:creationId xmlns:a16="http://schemas.microsoft.com/office/drawing/2014/main" xmlns="" id="{D0B526D7-33F8-4A14-9321-2688F43A905B}"/>
                  </a:ext>
                </a:extLst>
              </p:cNvPr>
              <p:cNvSpPr txBox="1"/>
              <p:nvPr/>
            </p:nvSpPr>
            <p:spPr>
              <a:xfrm rot="16200000">
                <a:off x="1348902" y="2554026"/>
                <a:ext cx="151206" cy="338554"/>
              </a:xfrm>
              <a:prstGeom prst="rect">
                <a:avLst/>
              </a:prstGeom>
              <a:noFill/>
            </p:spPr>
            <p:txBody>
              <a:bodyPr wrap="none" rtlCol="0">
                <a:spAutoFit/>
              </a:bodyPr>
              <a:lstStyle/>
              <a:p>
                <a:pPr algn="ctr" fontAlgn="base">
                  <a:spcBef>
                    <a:spcPct val="0"/>
                  </a:spcBef>
                  <a:spcAft>
                    <a:spcPct val="0"/>
                  </a:spcAft>
                </a:pPr>
                <a:endParaRPr lang="fr-FR" sz="1600" dirty="0">
                  <a:solidFill>
                    <a:srgbClr val="4D4D4D"/>
                  </a:solidFill>
                  <a:cs typeface="Arial" panose="020B0604020202020204" pitchFamily="34" charset="0"/>
                </a:endParaRPr>
              </a:p>
            </p:txBody>
          </p:sp>
        </p:grpSp>
      </p:grpSp>
      <p:cxnSp>
        <p:nvCxnSpPr>
          <p:cNvPr id="36" name="Straight Connector 35">
            <a:extLst>
              <a:ext uri="{FF2B5EF4-FFF2-40B4-BE49-F238E27FC236}">
                <a16:creationId xmlns:a16="http://schemas.microsoft.com/office/drawing/2014/main" xmlns="" id="{A6CA2230-FC2D-41F8-B90C-4267ED0DFC97}"/>
              </a:ext>
            </a:extLst>
          </p:cNvPr>
          <p:cNvCxnSpPr>
            <a:cxnSpLocks/>
          </p:cNvCxnSpPr>
          <p:nvPr/>
        </p:nvCxnSpPr>
        <p:spPr>
          <a:xfrm>
            <a:off x="1629400" y="3694875"/>
            <a:ext cx="6048000"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5A75C95A-DEF0-49BF-A5DF-F3BD8CF39F7D}"/>
              </a:ext>
            </a:extLst>
          </p:cNvPr>
          <p:cNvCxnSpPr>
            <a:cxnSpLocks/>
          </p:cNvCxnSpPr>
          <p:nvPr/>
        </p:nvCxnSpPr>
        <p:spPr>
          <a:xfrm flipV="1">
            <a:off x="3704634" y="2329941"/>
            <a:ext cx="0" cy="291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98FC63E0-FF20-48B1-941A-5CA37A5DF341}"/>
              </a:ext>
            </a:extLst>
          </p:cNvPr>
          <p:cNvGrpSpPr/>
          <p:nvPr/>
        </p:nvGrpSpPr>
        <p:grpSpPr>
          <a:xfrm>
            <a:off x="1552817" y="5250586"/>
            <a:ext cx="6430977" cy="390924"/>
            <a:chOff x="1508995" y="5847756"/>
            <a:chExt cx="3513735" cy="390924"/>
          </a:xfrm>
        </p:grpSpPr>
        <p:sp>
          <p:nvSpPr>
            <p:cNvPr id="39" name="Line 21">
              <a:extLst>
                <a:ext uri="{FF2B5EF4-FFF2-40B4-BE49-F238E27FC236}">
                  <a16:creationId xmlns:a16="http://schemas.microsoft.com/office/drawing/2014/main" xmlns="" id="{D38E2FF3-51A5-4126-A41E-17EC1637B13B}"/>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1A527221-BA48-496D-8544-6DE7E2C52E29}"/>
                </a:ext>
              </a:extLst>
            </p:cNvPr>
            <p:cNvSpPr txBox="1"/>
            <p:nvPr/>
          </p:nvSpPr>
          <p:spPr>
            <a:xfrm>
              <a:off x="4858636" y="5919756"/>
              <a:ext cx="164094"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54</a:t>
              </a:r>
            </a:p>
          </p:txBody>
        </p:sp>
        <p:sp>
          <p:nvSpPr>
            <p:cNvPr id="41" name="Line 21">
              <a:extLst>
                <a:ext uri="{FF2B5EF4-FFF2-40B4-BE49-F238E27FC236}">
                  <a16:creationId xmlns:a16="http://schemas.microsoft.com/office/drawing/2014/main" xmlns="" id="{5B53F59C-BEC6-4350-9EEA-1B5BDBC46FF1}"/>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87D26992-4D72-4910-BBC9-531AA17C8B52}"/>
                </a:ext>
              </a:extLst>
            </p:cNvPr>
            <p:cNvSpPr txBox="1"/>
            <p:nvPr/>
          </p:nvSpPr>
          <p:spPr>
            <a:xfrm>
              <a:off x="4482999" y="5919756"/>
              <a:ext cx="164094"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48</a:t>
              </a:r>
            </a:p>
          </p:txBody>
        </p:sp>
        <p:sp>
          <p:nvSpPr>
            <p:cNvPr id="43" name="Line 21">
              <a:extLst>
                <a:ext uri="{FF2B5EF4-FFF2-40B4-BE49-F238E27FC236}">
                  <a16:creationId xmlns:a16="http://schemas.microsoft.com/office/drawing/2014/main" xmlns="" id="{8C26EDB8-CD0E-4FD6-BEEE-B8DAE6747891}"/>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E80C5FE4-D2E6-4F68-84F9-3D91F01C1DB1}"/>
                </a:ext>
              </a:extLst>
            </p:cNvPr>
            <p:cNvSpPr txBox="1"/>
            <p:nvPr/>
          </p:nvSpPr>
          <p:spPr>
            <a:xfrm>
              <a:off x="4107361" y="5919756"/>
              <a:ext cx="164094"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42</a:t>
              </a:r>
            </a:p>
          </p:txBody>
        </p:sp>
        <p:sp>
          <p:nvSpPr>
            <p:cNvPr id="45" name="Line 21">
              <a:extLst>
                <a:ext uri="{FF2B5EF4-FFF2-40B4-BE49-F238E27FC236}">
                  <a16:creationId xmlns:a16="http://schemas.microsoft.com/office/drawing/2014/main" xmlns="" id="{6012A4C5-89C0-4A42-A85A-1BC1A8B3A0EA}"/>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xmlns="" id="{1F22AF71-5FAE-44E0-8514-5A033F970A3F}"/>
                </a:ext>
              </a:extLst>
            </p:cNvPr>
            <p:cNvSpPr txBox="1"/>
            <p:nvPr/>
          </p:nvSpPr>
          <p:spPr>
            <a:xfrm>
              <a:off x="3731724" y="5919756"/>
              <a:ext cx="164094"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36</a:t>
              </a:r>
            </a:p>
          </p:txBody>
        </p:sp>
        <p:sp>
          <p:nvSpPr>
            <p:cNvPr id="47" name="Line 21">
              <a:extLst>
                <a:ext uri="{FF2B5EF4-FFF2-40B4-BE49-F238E27FC236}">
                  <a16:creationId xmlns:a16="http://schemas.microsoft.com/office/drawing/2014/main" xmlns="" id="{292761CC-FF1E-4C4A-8C6D-7EEBF23B2757}"/>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xmlns="" id="{01DDE301-6DEC-47BC-83CF-386F13779CEB}"/>
                </a:ext>
              </a:extLst>
            </p:cNvPr>
            <p:cNvSpPr txBox="1"/>
            <p:nvPr/>
          </p:nvSpPr>
          <p:spPr>
            <a:xfrm>
              <a:off x="3356088" y="5919756"/>
              <a:ext cx="164094"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30</a:t>
              </a:r>
            </a:p>
          </p:txBody>
        </p:sp>
        <p:sp>
          <p:nvSpPr>
            <p:cNvPr id="49" name="Line 21">
              <a:extLst>
                <a:ext uri="{FF2B5EF4-FFF2-40B4-BE49-F238E27FC236}">
                  <a16:creationId xmlns:a16="http://schemas.microsoft.com/office/drawing/2014/main" xmlns="" id="{A2989EA3-B12B-4000-AD70-A5651AE5B260}"/>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xmlns="" id="{10E31DF0-BDD0-4B4D-9374-717E6C917BD3}"/>
                </a:ext>
              </a:extLst>
            </p:cNvPr>
            <p:cNvSpPr txBox="1"/>
            <p:nvPr/>
          </p:nvSpPr>
          <p:spPr>
            <a:xfrm>
              <a:off x="2980450" y="5919756"/>
              <a:ext cx="164094"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24</a:t>
              </a:r>
            </a:p>
          </p:txBody>
        </p:sp>
        <p:sp>
          <p:nvSpPr>
            <p:cNvPr id="51" name="Line 21">
              <a:extLst>
                <a:ext uri="{FF2B5EF4-FFF2-40B4-BE49-F238E27FC236}">
                  <a16:creationId xmlns:a16="http://schemas.microsoft.com/office/drawing/2014/main" xmlns="" id="{AC714083-7968-4FA7-9540-726952DDC55E}"/>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52" name="TextBox 51">
              <a:extLst>
                <a:ext uri="{FF2B5EF4-FFF2-40B4-BE49-F238E27FC236}">
                  <a16:creationId xmlns:a16="http://schemas.microsoft.com/office/drawing/2014/main" xmlns="" id="{5516ECFF-7C99-40EF-8672-BEA14371B191}"/>
                </a:ext>
              </a:extLst>
            </p:cNvPr>
            <p:cNvSpPr txBox="1"/>
            <p:nvPr/>
          </p:nvSpPr>
          <p:spPr>
            <a:xfrm>
              <a:off x="2604813" y="5919756"/>
              <a:ext cx="164094"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18</a:t>
              </a:r>
            </a:p>
          </p:txBody>
        </p:sp>
        <p:sp>
          <p:nvSpPr>
            <p:cNvPr id="53" name="Line 21">
              <a:extLst>
                <a:ext uri="{FF2B5EF4-FFF2-40B4-BE49-F238E27FC236}">
                  <a16:creationId xmlns:a16="http://schemas.microsoft.com/office/drawing/2014/main" xmlns="" id="{C5041018-8E4C-4305-9058-9B079E813CFA}"/>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54" name="TextBox 53">
              <a:extLst>
                <a:ext uri="{FF2B5EF4-FFF2-40B4-BE49-F238E27FC236}">
                  <a16:creationId xmlns:a16="http://schemas.microsoft.com/office/drawing/2014/main" xmlns="" id="{B77B312F-77BA-43E4-846F-0D31A26B3141}"/>
                </a:ext>
              </a:extLst>
            </p:cNvPr>
            <p:cNvSpPr txBox="1"/>
            <p:nvPr/>
          </p:nvSpPr>
          <p:spPr>
            <a:xfrm>
              <a:off x="2229178" y="5919756"/>
              <a:ext cx="164094"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12</a:t>
              </a:r>
            </a:p>
          </p:txBody>
        </p:sp>
        <p:sp>
          <p:nvSpPr>
            <p:cNvPr id="55" name="Line 21">
              <a:extLst>
                <a:ext uri="{FF2B5EF4-FFF2-40B4-BE49-F238E27FC236}">
                  <a16:creationId xmlns:a16="http://schemas.microsoft.com/office/drawing/2014/main" xmlns="" id="{D1546557-97BA-40F3-BDCE-C929CDB6D6C4}"/>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56" name="TextBox 55">
              <a:extLst>
                <a:ext uri="{FF2B5EF4-FFF2-40B4-BE49-F238E27FC236}">
                  <a16:creationId xmlns:a16="http://schemas.microsoft.com/office/drawing/2014/main" xmlns="" id="{2360DC79-46CF-44AF-A8A2-CE4DBE3AE04C}"/>
                </a:ext>
              </a:extLst>
            </p:cNvPr>
            <p:cNvSpPr txBox="1"/>
            <p:nvPr/>
          </p:nvSpPr>
          <p:spPr>
            <a:xfrm>
              <a:off x="1884632" y="5919756"/>
              <a:ext cx="101909"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6</a:t>
              </a:r>
            </a:p>
          </p:txBody>
        </p:sp>
        <p:sp>
          <p:nvSpPr>
            <p:cNvPr id="57" name="Line 21">
              <a:extLst>
                <a:ext uri="{FF2B5EF4-FFF2-40B4-BE49-F238E27FC236}">
                  <a16:creationId xmlns:a16="http://schemas.microsoft.com/office/drawing/2014/main" xmlns="" id="{ACE606B4-D715-45D0-9418-B07FE0B7B53A}"/>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xmlns="" id="{44D7C3B0-BF0D-4FAA-8DD6-7837DD10C53C}"/>
                </a:ext>
              </a:extLst>
            </p:cNvPr>
            <p:cNvSpPr txBox="1"/>
            <p:nvPr/>
          </p:nvSpPr>
          <p:spPr>
            <a:xfrm>
              <a:off x="1508995" y="5919756"/>
              <a:ext cx="101908"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0</a:t>
              </a:r>
            </a:p>
          </p:txBody>
        </p:sp>
      </p:grpSp>
      <p:sp>
        <p:nvSpPr>
          <p:cNvPr id="59" name="TextBox 58">
            <a:extLst>
              <a:ext uri="{FF2B5EF4-FFF2-40B4-BE49-F238E27FC236}">
                <a16:creationId xmlns:a16="http://schemas.microsoft.com/office/drawing/2014/main" xmlns="" id="{06C10CFC-1BD0-4E5C-A6F1-81675C719D7A}"/>
              </a:ext>
            </a:extLst>
          </p:cNvPr>
          <p:cNvSpPr txBox="1"/>
          <p:nvPr/>
        </p:nvSpPr>
        <p:spPr>
          <a:xfrm>
            <a:off x="4472737" y="5523483"/>
            <a:ext cx="617477" cy="338554"/>
          </a:xfrm>
          <a:prstGeom prst="rect">
            <a:avLst/>
          </a:prstGeom>
          <a:noFill/>
        </p:spPr>
        <p:txBody>
          <a:bodyPr wrap="none" rtlCol="0">
            <a:spAutoFit/>
          </a:bodyPr>
          <a:lstStyle/>
          <a:p>
            <a:pPr algn="ctr"/>
            <a:r>
              <a:rPr lang="fr-FR" sz="1600" dirty="0">
                <a:solidFill>
                  <a:srgbClr val="4D4D4D"/>
                </a:solidFill>
              </a:rPr>
              <a:t>Mois</a:t>
            </a:r>
          </a:p>
        </p:txBody>
      </p:sp>
      <p:sp>
        <p:nvSpPr>
          <p:cNvPr id="60" name="TextBox 59">
            <a:extLst>
              <a:ext uri="{FF2B5EF4-FFF2-40B4-BE49-F238E27FC236}">
                <a16:creationId xmlns:a16="http://schemas.microsoft.com/office/drawing/2014/main" xmlns="" id="{26020FC0-7756-4288-88C6-98535A70F440}"/>
              </a:ext>
            </a:extLst>
          </p:cNvPr>
          <p:cNvSpPr txBox="1"/>
          <p:nvPr/>
        </p:nvSpPr>
        <p:spPr>
          <a:xfrm>
            <a:off x="300797" y="5531050"/>
            <a:ext cx="1224594" cy="338554"/>
          </a:xfrm>
          <a:prstGeom prst="rect">
            <a:avLst/>
          </a:prstGeom>
          <a:noFill/>
        </p:spPr>
        <p:txBody>
          <a:bodyPr wrap="square" rtlCol="0">
            <a:spAutoFit/>
          </a:bodyPr>
          <a:lstStyle/>
          <a:p>
            <a:pPr algn="r"/>
            <a:r>
              <a:rPr lang="fr-FR" sz="1600" dirty="0"/>
              <a:t>N</a:t>
            </a:r>
          </a:p>
        </p:txBody>
      </p:sp>
      <p:grpSp>
        <p:nvGrpSpPr>
          <p:cNvPr id="61" name="Group 60">
            <a:extLst>
              <a:ext uri="{FF2B5EF4-FFF2-40B4-BE49-F238E27FC236}">
                <a16:creationId xmlns:a16="http://schemas.microsoft.com/office/drawing/2014/main" xmlns="" id="{5AEAFC69-352E-4138-B9F1-E9DB395B0588}"/>
              </a:ext>
            </a:extLst>
          </p:cNvPr>
          <p:cNvGrpSpPr/>
          <p:nvPr/>
        </p:nvGrpSpPr>
        <p:grpSpPr>
          <a:xfrm>
            <a:off x="-74438" y="5757115"/>
            <a:ext cx="8001384" cy="338554"/>
            <a:chOff x="-182438" y="5757115"/>
            <a:chExt cx="8001384" cy="338554"/>
          </a:xfrm>
        </p:grpSpPr>
        <p:grpSp>
          <p:nvGrpSpPr>
            <p:cNvPr id="62" name="Group 61">
              <a:extLst>
                <a:ext uri="{FF2B5EF4-FFF2-40B4-BE49-F238E27FC236}">
                  <a16:creationId xmlns:a16="http://schemas.microsoft.com/office/drawing/2014/main" xmlns="" id="{36BB8DCB-1AB2-4199-B58A-1EDF2357EE94}"/>
                </a:ext>
              </a:extLst>
            </p:cNvPr>
            <p:cNvGrpSpPr/>
            <p:nvPr/>
          </p:nvGrpSpPr>
          <p:grpSpPr>
            <a:xfrm>
              <a:off x="1388038" y="5766930"/>
              <a:ext cx="6430908" cy="318924"/>
              <a:chOff x="1405731" y="5972211"/>
              <a:chExt cx="6467784" cy="318924"/>
            </a:xfrm>
          </p:grpSpPr>
          <p:sp>
            <p:nvSpPr>
              <p:cNvPr id="64" name="TextBox 63">
                <a:extLst>
                  <a:ext uri="{FF2B5EF4-FFF2-40B4-BE49-F238E27FC236}">
                    <a16:creationId xmlns:a16="http://schemas.microsoft.com/office/drawing/2014/main" xmlns="" id="{DCD0D564-DE48-4174-9D8A-E3F803DBA21F}"/>
                  </a:ext>
                </a:extLst>
              </p:cNvPr>
              <p:cNvSpPr txBox="1"/>
              <p:nvPr/>
            </p:nvSpPr>
            <p:spPr>
              <a:xfrm>
                <a:off x="7685928" y="5972211"/>
                <a:ext cx="187587" cy="318924"/>
              </a:xfrm>
              <a:prstGeom prst="rect">
                <a:avLst/>
              </a:prstGeom>
              <a:noFill/>
            </p:spPr>
            <p:txBody>
              <a:bodyPr wrap="none" lIns="36000" tIns="36000" rIns="36000" bIns="36000" rtlCol="0" anchor="t" anchorCtr="0">
                <a:spAutoFit/>
              </a:bodyPr>
              <a:lstStyle/>
              <a:p>
                <a:pPr algn="ctr"/>
                <a:r>
                  <a:rPr lang="fr-FR" sz="1600" dirty="0">
                    <a:solidFill>
                      <a:srgbClr val="B60D27"/>
                    </a:solidFill>
                    <a:cs typeface="Arial" panose="020B0604020202020204" pitchFamily="34" charset="0"/>
                  </a:rPr>
                  <a:t>0</a:t>
                </a:r>
              </a:p>
            </p:txBody>
          </p:sp>
          <p:sp>
            <p:nvSpPr>
              <p:cNvPr id="65" name="TextBox 64">
                <a:extLst>
                  <a:ext uri="{FF2B5EF4-FFF2-40B4-BE49-F238E27FC236}">
                    <a16:creationId xmlns:a16="http://schemas.microsoft.com/office/drawing/2014/main" xmlns="" id="{E074523D-52C5-42A8-BEFA-8742B8464D99}"/>
                  </a:ext>
                </a:extLst>
              </p:cNvPr>
              <p:cNvSpPr txBox="1"/>
              <p:nvPr/>
            </p:nvSpPr>
            <p:spPr>
              <a:xfrm>
                <a:off x="6994488" y="5972211"/>
                <a:ext cx="187587" cy="318924"/>
              </a:xfrm>
              <a:prstGeom prst="rect">
                <a:avLst/>
              </a:prstGeom>
              <a:noFill/>
            </p:spPr>
            <p:txBody>
              <a:bodyPr wrap="none" lIns="36000" tIns="36000" rIns="36000" bIns="36000" rtlCol="0" anchor="t" anchorCtr="0">
                <a:spAutoFit/>
              </a:bodyPr>
              <a:lstStyle/>
              <a:p>
                <a:pPr algn="ctr"/>
                <a:r>
                  <a:rPr lang="fr-FR" sz="1600" dirty="0">
                    <a:solidFill>
                      <a:srgbClr val="B60D27"/>
                    </a:solidFill>
                    <a:cs typeface="Arial" panose="020B0604020202020204" pitchFamily="34" charset="0"/>
                  </a:rPr>
                  <a:t>2</a:t>
                </a:r>
              </a:p>
            </p:txBody>
          </p:sp>
          <p:sp>
            <p:nvSpPr>
              <p:cNvPr id="66" name="TextBox 65">
                <a:extLst>
                  <a:ext uri="{FF2B5EF4-FFF2-40B4-BE49-F238E27FC236}">
                    <a16:creationId xmlns:a16="http://schemas.microsoft.com/office/drawing/2014/main" xmlns="" id="{56C7035E-D4F1-4032-A9FD-726573AEFAE3}"/>
                  </a:ext>
                </a:extLst>
              </p:cNvPr>
              <p:cNvSpPr txBox="1"/>
              <p:nvPr/>
            </p:nvSpPr>
            <p:spPr>
              <a:xfrm>
                <a:off x="6303046" y="5972211"/>
                <a:ext cx="187587" cy="318924"/>
              </a:xfrm>
              <a:prstGeom prst="rect">
                <a:avLst/>
              </a:prstGeom>
              <a:noFill/>
            </p:spPr>
            <p:txBody>
              <a:bodyPr wrap="none" lIns="36000" tIns="36000" rIns="36000" bIns="36000" rtlCol="0" anchor="t" anchorCtr="0">
                <a:spAutoFit/>
              </a:bodyPr>
              <a:lstStyle/>
              <a:p>
                <a:pPr algn="ctr"/>
                <a:r>
                  <a:rPr lang="fr-FR" sz="1600" dirty="0">
                    <a:solidFill>
                      <a:srgbClr val="B60D27"/>
                    </a:solidFill>
                    <a:cs typeface="Arial" panose="020B0604020202020204" pitchFamily="34" charset="0"/>
                  </a:rPr>
                  <a:t>5</a:t>
                </a:r>
              </a:p>
            </p:txBody>
          </p:sp>
          <p:sp>
            <p:nvSpPr>
              <p:cNvPr id="67" name="TextBox 66">
                <a:extLst>
                  <a:ext uri="{FF2B5EF4-FFF2-40B4-BE49-F238E27FC236}">
                    <a16:creationId xmlns:a16="http://schemas.microsoft.com/office/drawing/2014/main" xmlns="" id="{BE65C629-C37D-4C72-AF31-38D88ADF3A38}"/>
                  </a:ext>
                </a:extLst>
              </p:cNvPr>
              <p:cNvSpPr txBox="1"/>
              <p:nvPr/>
            </p:nvSpPr>
            <p:spPr>
              <a:xfrm>
                <a:off x="5554370" y="5972211"/>
                <a:ext cx="302053" cy="318924"/>
              </a:xfrm>
              <a:prstGeom prst="rect">
                <a:avLst/>
              </a:prstGeom>
              <a:noFill/>
            </p:spPr>
            <p:txBody>
              <a:bodyPr wrap="none" lIns="36000" tIns="36000" rIns="36000" bIns="36000" rtlCol="0" anchor="t" anchorCtr="0">
                <a:spAutoFit/>
              </a:bodyPr>
              <a:lstStyle/>
              <a:p>
                <a:pPr algn="ctr"/>
                <a:r>
                  <a:rPr lang="fr-FR" sz="1600" dirty="0">
                    <a:solidFill>
                      <a:srgbClr val="B60D27"/>
                    </a:solidFill>
                    <a:cs typeface="Arial" panose="020B0604020202020204" pitchFamily="34" charset="0"/>
                  </a:rPr>
                  <a:t>10</a:t>
                </a:r>
              </a:p>
            </p:txBody>
          </p:sp>
          <p:sp>
            <p:nvSpPr>
              <p:cNvPr id="68" name="TextBox 67">
                <a:extLst>
                  <a:ext uri="{FF2B5EF4-FFF2-40B4-BE49-F238E27FC236}">
                    <a16:creationId xmlns:a16="http://schemas.microsoft.com/office/drawing/2014/main" xmlns="" id="{63FF3718-B1FD-4F2D-B469-4C196A08C4A7}"/>
                  </a:ext>
                </a:extLst>
              </p:cNvPr>
              <p:cNvSpPr txBox="1"/>
              <p:nvPr/>
            </p:nvSpPr>
            <p:spPr>
              <a:xfrm>
                <a:off x="4862933" y="5972211"/>
                <a:ext cx="302053" cy="318924"/>
              </a:xfrm>
              <a:prstGeom prst="rect">
                <a:avLst/>
              </a:prstGeom>
              <a:noFill/>
            </p:spPr>
            <p:txBody>
              <a:bodyPr wrap="none" lIns="36000" tIns="36000" rIns="36000" bIns="36000" rtlCol="0" anchor="t" anchorCtr="0">
                <a:spAutoFit/>
              </a:bodyPr>
              <a:lstStyle/>
              <a:p>
                <a:pPr algn="ctr"/>
                <a:r>
                  <a:rPr lang="fr-FR" sz="1600" dirty="0">
                    <a:solidFill>
                      <a:srgbClr val="B60D27"/>
                    </a:solidFill>
                    <a:cs typeface="Arial" panose="020B0604020202020204" pitchFamily="34" charset="0"/>
                  </a:rPr>
                  <a:t>15</a:t>
                </a:r>
              </a:p>
            </p:txBody>
          </p:sp>
          <p:sp>
            <p:nvSpPr>
              <p:cNvPr id="69" name="TextBox 68">
                <a:extLst>
                  <a:ext uri="{FF2B5EF4-FFF2-40B4-BE49-F238E27FC236}">
                    <a16:creationId xmlns:a16="http://schemas.microsoft.com/office/drawing/2014/main" xmlns="" id="{35446748-92DF-428D-83F5-690CB657C54A}"/>
                  </a:ext>
                </a:extLst>
              </p:cNvPr>
              <p:cNvSpPr txBox="1"/>
              <p:nvPr/>
            </p:nvSpPr>
            <p:spPr>
              <a:xfrm>
                <a:off x="4171491" y="5972211"/>
                <a:ext cx="302053" cy="318924"/>
              </a:xfrm>
              <a:prstGeom prst="rect">
                <a:avLst/>
              </a:prstGeom>
              <a:noFill/>
            </p:spPr>
            <p:txBody>
              <a:bodyPr wrap="none" lIns="36000" tIns="36000" rIns="36000" bIns="36000" rtlCol="0" anchor="t" anchorCtr="0">
                <a:spAutoFit/>
              </a:bodyPr>
              <a:lstStyle/>
              <a:p>
                <a:pPr algn="ctr"/>
                <a:r>
                  <a:rPr lang="fr-FR" sz="1600" dirty="0">
                    <a:solidFill>
                      <a:srgbClr val="B60D27"/>
                    </a:solidFill>
                    <a:cs typeface="Arial" panose="020B0604020202020204" pitchFamily="34" charset="0"/>
                  </a:rPr>
                  <a:t>23</a:t>
                </a:r>
              </a:p>
            </p:txBody>
          </p:sp>
          <p:sp>
            <p:nvSpPr>
              <p:cNvPr id="70" name="TextBox 69">
                <a:extLst>
                  <a:ext uri="{FF2B5EF4-FFF2-40B4-BE49-F238E27FC236}">
                    <a16:creationId xmlns:a16="http://schemas.microsoft.com/office/drawing/2014/main" xmlns="" id="{8CE91B24-18FB-4935-86D1-E794BC33B47B}"/>
                  </a:ext>
                </a:extLst>
              </p:cNvPr>
              <p:cNvSpPr txBox="1"/>
              <p:nvPr/>
            </p:nvSpPr>
            <p:spPr>
              <a:xfrm>
                <a:off x="3480050" y="5972211"/>
                <a:ext cx="302053" cy="318924"/>
              </a:xfrm>
              <a:prstGeom prst="rect">
                <a:avLst/>
              </a:prstGeom>
              <a:noFill/>
            </p:spPr>
            <p:txBody>
              <a:bodyPr wrap="none" lIns="36000" tIns="36000" rIns="36000" bIns="36000" rtlCol="0" anchor="t" anchorCtr="0">
                <a:spAutoFit/>
              </a:bodyPr>
              <a:lstStyle/>
              <a:p>
                <a:pPr algn="ctr"/>
                <a:r>
                  <a:rPr lang="fr-FR" sz="1600" dirty="0">
                    <a:solidFill>
                      <a:srgbClr val="B60D27"/>
                    </a:solidFill>
                    <a:cs typeface="Arial" panose="020B0604020202020204" pitchFamily="34" charset="0"/>
                  </a:rPr>
                  <a:t>34</a:t>
                </a:r>
              </a:p>
            </p:txBody>
          </p:sp>
          <p:sp>
            <p:nvSpPr>
              <p:cNvPr id="71" name="TextBox 70">
                <a:extLst>
                  <a:ext uri="{FF2B5EF4-FFF2-40B4-BE49-F238E27FC236}">
                    <a16:creationId xmlns:a16="http://schemas.microsoft.com/office/drawing/2014/main" xmlns="" id="{8334A5E3-DB5F-46C1-A2FD-300BC4BE4B6F}"/>
                  </a:ext>
                </a:extLst>
              </p:cNvPr>
              <p:cNvSpPr txBox="1"/>
              <p:nvPr/>
            </p:nvSpPr>
            <p:spPr>
              <a:xfrm>
                <a:off x="2788613" y="5972211"/>
                <a:ext cx="302053" cy="318924"/>
              </a:xfrm>
              <a:prstGeom prst="rect">
                <a:avLst/>
              </a:prstGeom>
              <a:noFill/>
            </p:spPr>
            <p:txBody>
              <a:bodyPr wrap="none" lIns="36000" tIns="36000" rIns="36000" bIns="36000" rtlCol="0" anchor="t" anchorCtr="0">
                <a:spAutoFit/>
              </a:bodyPr>
              <a:lstStyle/>
              <a:p>
                <a:pPr algn="ctr"/>
                <a:r>
                  <a:rPr lang="fr-FR" sz="1600" dirty="0">
                    <a:solidFill>
                      <a:srgbClr val="B60D27"/>
                    </a:solidFill>
                    <a:cs typeface="Arial" panose="020B0604020202020204" pitchFamily="34" charset="0"/>
                  </a:rPr>
                  <a:t>57</a:t>
                </a:r>
              </a:p>
            </p:txBody>
          </p:sp>
          <p:sp>
            <p:nvSpPr>
              <p:cNvPr id="72" name="TextBox 71">
                <a:extLst>
                  <a:ext uri="{FF2B5EF4-FFF2-40B4-BE49-F238E27FC236}">
                    <a16:creationId xmlns:a16="http://schemas.microsoft.com/office/drawing/2014/main" xmlns="" id="{91AD0894-9AA9-4E7A-B387-ABBBF9D3B205}"/>
                  </a:ext>
                </a:extLst>
              </p:cNvPr>
              <p:cNvSpPr txBox="1"/>
              <p:nvPr/>
            </p:nvSpPr>
            <p:spPr>
              <a:xfrm>
                <a:off x="2097171" y="5972211"/>
                <a:ext cx="302053" cy="318924"/>
              </a:xfrm>
              <a:prstGeom prst="rect">
                <a:avLst/>
              </a:prstGeom>
              <a:noFill/>
            </p:spPr>
            <p:txBody>
              <a:bodyPr wrap="none" lIns="36000" tIns="36000" rIns="36000" bIns="36000" rtlCol="0" anchor="t" anchorCtr="0">
                <a:spAutoFit/>
              </a:bodyPr>
              <a:lstStyle/>
              <a:p>
                <a:pPr algn="ctr"/>
                <a:r>
                  <a:rPr lang="fr-FR" sz="1600" dirty="0">
                    <a:solidFill>
                      <a:srgbClr val="B60D27"/>
                    </a:solidFill>
                    <a:cs typeface="Arial" panose="020B0604020202020204" pitchFamily="34" charset="0"/>
                  </a:rPr>
                  <a:t>81</a:t>
                </a:r>
              </a:p>
            </p:txBody>
          </p:sp>
          <p:sp>
            <p:nvSpPr>
              <p:cNvPr id="73" name="TextBox 72">
                <a:extLst>
                  <a:ext uri="{FF2B5EF4-FFF2-40B4-BE49-F238E27FC236}">
                    <a16:creationId xmlns:a16="http://schemas.microsoft.com/office/drawing/2014/main" xmlns="" id="{09B86044-97EB-41DB-8345-CB4E7C7209CA}"/>
                  </a:ext>
                </a:extLst>
              </p:cNvPr>
              <p:cNvSpPr txBox="1"/>
              <p:nvPr/>
            </p:nvSpPr>
            <p:spPr>
              <a:xfrm>
                <a:off x="1405731" y="5972211"/>
                <a:ext cx="302053" cy="318924"/>
              </a:xfrm>
              <a:prstGeom prst="rect">
                <a:avLst/>
              </a:prstGeom>
              <a:noFill/>
            </p:spPr>
            <p:txBody>
              <a:bodyPr wrap="none" lIns="36000" tIns="36000" rIns="36000" bIns="36000" rtlCol="0" anchor="t" anchorCtr="0">
                <a:spAutoFit/>
              </a:bodyPr>
              <a:lstStyle/>
              <a:p>
                <a:pPr algn="ctr"/>
                <a:r>
                  <a:rPr lang="fr-FR" sz="1600" dirty="0">
                    <a:solidFill>
                      <a:srgbClr val="B60D27"/>
                    </a:solidFill>
                    <a:cs typeface="Arial" panose="020B0604020202020204" pitchFamily="34" charset="0"/>
                  </a:rPr>
                  <a:t>93</a:t>
                </a:r>
              </a:p>
            </p:txBody>
          </p:sp>
        </p:grpSp>
        <p:sp>
          <p:nvSpPr>
            <p:cNvPr id="63" name="TextBox 62">
              <a:extLst>
                <a:ext uri="{FF2B5EF4-FFF2-40B4-BE49-F238E27FC236}">
                  <a16:creationId xmlns:a16="http://schemas.microsoft.com/office/drawing/2014/main" xmlns="" id="{E04AAEF1-FF3F-427F-88FF-4F9DBB879204}"/>
                </a:ext>
              </a:extLst>
            </p:cNvPr>
            <p:cNvSpPr txBox="1"/>
            <p:nvPr/>
          </p:nvSpPr>
          <p:spPr>
            <a:xfrm>
              <a:off x="-182438" y="5757115"/>
              <a:ext cx="1608133" cy="338554"/>
            </a:xfrm>
            <a:prstGeom prst="rect">
              <a:avLst/>
            </a:prstGeom>
            <a:noFill/>
          </p:spPr>
          <p:txBody>
            <a:bodyPr wrap="none" rtlCol="0">
              <a:spAutoFit/>
            </a:bodyPr>
            <a:lstStyle/>
            <a:p>
              <a:pPr algn="r"/>
              <a:r>
                <a:rPr lang="fr-FR" sz="1600" dirty="0">
                  <a:solidFill>
                    <a:srgbClr val="B60D27"/>
                  </a:solidFill>
                </a:rPr>
                <a:t>Pembrolizumab</a:t>
              </a:r>
            </a:p>
          </p:txBody>
        </p:sp>
      </p:grpSp>
      <p:grpSp>
        <p:nvGrpSpPr>
          <p:cNvPr id="74" name="Group 73">
            <a:extLst>
              <a:ext uri="{FF2B5EF4-FFF2-40B4-BE49-F238E27FC236}">
                <a16:creationId xmlns:a16="http://schemas.microsoft.com/office/drawing/2014/main" xmlns="" id="{7E2ED8FF-F315-4BCD-9466-7DAEC23F0F53}"/>
              </a:ext>
            </a:extLst>
          </p:cNvPr>
          <p:cNvGrpSpPr/>
          <p:nvPr/>
        </p:nvGrpSpPr>
        <p:grpSpPr>
          <a:xfrm>
            <a:off x="457266" y="6066626"/>
            <a:ext cx="7462744" cy="338554"/>
            <a:chOff x="349266" y="6047964"/>
            <a:chExt cx="7462744" cy="338554"/>
          </a:xfrm>
        </p:grpSpPr>
        <p:grpSp>
          <p:nvGrpSpPr>
            <p:cNvPr id="75" name="Group 74">
              <a:extLst>
                <a:ext uri="{FF2B5EF4-FFF2-40B4-BE49-F238E27FC236}">
                  <a16:creationId xmlns:a16="http://schemas.microsoft.com/office/drawing/2014/main" xmlns="" id="{6E233F52-A2D1-44A6-B6A6-D7ABA8FEF4EB}"/>
                </a:ext>
              </a:extLst>
            </p:cNvPr>
            <p:cNvGrpSpPr/>
            <p:nvPr/>
          </p:nvGrpSpPr>
          <p:grpSpPr>
            <a:xfrm>
              <a:off x="1338330" y="6057779"/>
              <a:ext cx="6473680" cy="318924"/>
              <a:chOff x="1355961" y="5972211"/>
              <a:chExt cx="6517652" cy="318924"/>
            </a:xfrm>
          </p:grpSpPr>
          <p:sp>
            <p:nvSpPr>
              <p:cNvPr id="77" name="TextBox 76">
                <a:extLst>
                  <a:ext uri="{FF2B5EF4-FFF2-40B4-BE49-F238E27FC236}">
                    <a16:creationId xmlns:a16="http://schemas.microsoft.com/office/drawing/2014/main" xmlns="" id="{FF7BBC1B-CD22-4434-968C-DA1EA2C6DC96}"/>
                  </a:ext>
                </a:extLst>
              </p:cNvPr>
              <p:cNvSpPr txBox="1"/>
              <p:nvPr/>
            </p:nvSpPr>
            <p:spPr>
              <a:xfrm>
                <a:off x="7685829" y="5972211"/>
                <a:ext cx="187784"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0</a:t>
                </a:r>
              </a:p>
            </p:txBody>
          </p:sp>
          <p:sp>
            <p:nvSpPr>
              <p:cNvPr id="78" name="TextBox 77">
                <a:extLst>
                  <a:ext uri="{FF2B5EF4-FFF2-40B4-BE49-F238E27FC236}">
                    <a16:creationId xmlns:a16="http://schemas.microsoft.com/office/drawing/2014/main" xmlns="" id="{C403740A-CBAD-4ACC-BDD5-18BD252C9DC9}"/>
                  </a:ext>
                </a:extLst>
              </p:cNvPr>
              <p:cNvSpPr txBox="1"/>
              <p:nvPr/>
            </p:nvSpPr>
            <p:spPr>
              <a:xfrm>
                <a:off x="6994389" y="5972211"/>
                <a:ext cx="187784"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2</a:t>
                </a:r>
              </a:p>
            </p:txBody>
          </p:sp>
          <p:sp>
            <p:nvSpPr>
              <p:cNvPr id="79" name="TextBox 78">
                <a:extLst>
                  <a:ext uri="{FF2B5EF4-FFF2-40B4-BE49-F238E27FC236}">
                    <a16:creationId xmlns:a16="http://schemas.microsoft.com/office/drawing/2014/main" xmlns="" id="{22F25DBD-CA8F-44C7-ABC5-CEBD44649DC1}"/>
                  </a:ext>
                </a:extLst>
              </p:cNvPr>
              <p:cNvSpPr txBox="1"/>
              <p:nvPr/>
            </p:nvSpPr>
            <p:spPr>
              <a:xfrm>
                <a:off x="6302947" y="5972211"/>
                <a:ext cx="187784"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6</a:t>
                </a:r>
              </a:p>
            </p:txBody>
          </p:sp>
          <p:sp>
            <p:nvSpPr>
              <p:cNvPr id="80" name="TextBox 79">
                <a:extLst>
                  <a:ext uri="{FF2B5EF4-FFF2-40B4-BE49-F238E27FC236}">
                    <a16:creationId xmlns:a16="http://schemas.microsoft.com/office/drawing/2014/main" xmlns="" id="{67A3F6A7-34B8-40BC-9947-2A6DC1F93954}"/>
                  </a:ext>
                </a:extLst>
              </p:cNvPr>
              <p:cNvSpPr txBox="1"/>
              <p:nvPr/>
            </p:nvSpPr>
            <p:spPr>
              <a:xfrm>
                <a:off x="5554212" y="5972211"/>
                <a:ext cx="302371"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10</a:t>
                </a:r>
              </a:p>
            </p:txBody>
          </p:sp>
          <p:sp>
            <p:nvSpPr>
              <p:cNvPr id="81" name="TextBox 80">
                <a:extLst>
                  <a:ext uri="{FF2B5EF4-FFF2-40B4-BE49-F238E27FC236}">
                    <a16:creationId xmlns:a16="http://schemas.microsoft.com/office/drawing/2014/main" xmlns="" id="{02DAC3A7-5DF9-4771-9B12-AC087DCB777D}"/>
                  </a:ext>
                </a:extLst>
              </p:cNvPr>
              <p:cNvSpPr txBox="1"/>
              <p:nvPr/>
            </p:nvSpPr>
            <p:spPr>
              <a:xfrm>
                <a:off x="4862774" y="5972211"/>
                <a:ext cx="302371"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14</a:t>
                </a:r>
              </a:p>
            </p:txBody>
          </p:sp>
          <p:sp>
            <p:nvSpPr>
              <p:cNvPr id="82" name="TextBox 81">
                <a:extLst>
                  <a:ext uri="{FF2B5EF4-FFF2-40B4-BE49-F238E27FC236}">
                    <a16:creationId xmlns:a16="http://schemas.microsoft.com/office/drawing/2014/main" xmlns="" id="{C7F6BBE0-7726-4095-B5CF-D6F7B26B6714}"/>
                  </a:ext>
                </a:extLst>
              </p:cNvPr>
              <p:cNvSpPr txBox="1"/>
              <p:nvPr/>
            </p:nvSpPr>
            <p:spPr>
              <a:xfrm>
                <a:off x="4171331" y="5972211"/>
                <a:ext cx="302371"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16</a:t>
                </a:r>
              </a:p>
            </p:txBody>
          </p:sp>
          <p:sp>
            <p:nvSpPr>
              <p:cNvPr id="83" name="TextBox 82">
                <a:extLst>
                  <a:ext uri="{FF2B5EF4-FFF2-40B4-BE49-F238E27FC236}">
                    <a16:creationId xmlns:a16="http://schemas.microsoft.com/office/drawing/2014/main" xmlns="" id="{705DEF12-41EA-4C71-8CEB-9576854C6893}"/>
                  </a:ext>
                </a:extLst>
              </p:cNvPr>
              <p:cNvSpPr txBox="1"/>
              <p:nvPr/>
            </p:nvSpPr>
            <p:spPr>
              <a:xfrm>
                <a:off x="3479891" y="5972211"/>
                <a:ext cx="302371"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24</a:t>
                </a:r>
              </a:p>
            </p:txBody>
          </p:sp>
          <p:sp>
            <p:nvSpPr>
              <p:cNvPr id="84" name="TextBox 83">
                <a:extLst>
                  <a:ext uri="{FF2B5EF4-FFF2-40B4-BE49-F238E27FC236}">
                    <a16:creationId xmlns:a16="http://schemas.microsoft.com/office/drawing/2014/main" xmlns="" id="{65BD9081-4CB8-40B4-A85F-5D0F00E05836}"/>
                  </a:ext>
                </a:extLst>
              </p:cNvPr>
              <p:cNvSpPr txBox="1"/>
              <p:nvPr/>
            </p:nvSpPr>
            <p:spPr>
              <a:xfrm>
                <a:off x="2788455" y="5972211"/>
                <a:ext cx="302371"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45</a:t>
                </a:r>
              </a:p>
            </p:txBody>
          </p:sp>
          <p:sp>
            <p:nvSpPr>
              <p:cNvPr id="85" name="TextBox 84">
                <a:extLst>
                  <a:ext uri="{FF2B5EF4-FFF2-40B4-BE49-F238E27FC236}">
                    <a16:creationId xmlns:a16="http://schemas.microsoft.com/office/drawing/2014/main" xmlns="" id="{1C356920-388C-44E0-815E-7FA4E83A5223}"/>
                  </a:ext>
                </a:extLst>
              </p:cNvPr>
              <p:cNvSpPr txBox="1"/>
              <p:nvPr/>
            </p:nvSpPr>
            <p:spPr>
              <a:xfrm>
                <a:off x="2039720" y="5972211"/>
                <a:ext cx="416956"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102</a:t>
                </a:r>
              </a:p>
            </p:txBody>
          </p:sp>
          <p:sp>
            <p:nvSpPr>
              <p:cNvPr id="86" name="TextBox 85">
                <a:extLst>
                  <a:ext uri="{FF2B5EF4-FFF2-40B4-BE49-F238E27FC236}">
                    <a16:creationId xmlns:a16="http://schemas.microsoft.com/office/drawing/2014/main" xmlns="" id="{6B57F1A5-0F39-4505-8AF6-18D43E705FF9}"/>
                  </a:ext>
                </a:extLst>
              </p:cNvPr>
              <p:cNvSpPr txBox="1"/>
              <p:nvPr/>
            </p:nvSpPr>
            <p:spPr>
              <a:xfrm>
                <a:off x="1355961" y="5972211"/>
                <a:ext cx="401592"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117</a:t>
                </a:r>
              </a:p>
            </p:txBody>
          </p:sp>
        </p:grpSp>
        <p:sp>
          <p:nvSpPr>
            <p:cNvPr id="76" name="TextBox 75">
              <a:extLst>
                <a:ext uri="{FF2B5EF4-FFF2-40B4-BE49-F238E27FC236}">
                  <a16:creationId xmlns:a16="http://schemas.microsoft.com/office/drawing/2014/main" xmlns="" id="{3FEA62D1-DA7B-447C-926A-B6B2415927E0}"/>
                </a:ext>
              </a:extLst>
            </p:cNvPr>
            <p:cNvSpPr txBox="1"/>
            <p:nvPr/>
          </p:nvSpPr>
          <p:spPr>
            <a:xfrm>
              <a:off x="349266" y="6047964"/>
              <a:ext cx="1059906" cy="338554"/>
            </a:xfrm>
            <a:prstGeom prst="rect">
              <a:avLst/>
            </a:prstGeom>
            <a:noFill/>
          </p:spPr>
          <p:txBody>
            <a:bodyPr wrap="none" rtlCol="0">
              <a:spAutoFit/>
            </a:bodyPr>
            <a:lstStyle/>
            <a:p>
              <a:pPr algn="r"/>
              <a:r>
                <a:rPr lang="fr-FR" sz="1600" dirty="0">
                  <a:solidFill>
                    <a:schemeClr val="accent2"/>
                  </a:solidFill>
                </a:rPr>
                <a:t>Paclitaxel</a:t>
              </a:r>
            </a:p>
          </p:txBody>
        </p:sp>
      </p:grpSp>
      <p:sp>
        <p:nvSpPr>
          <p:cNvPr id="87" name="TextBox 86">
            <a:extLst>
              <a:ext uri="{FF2B5EF4-FFF2-40B4-BE49-F238E27FC236}">
                <a16:creationId xmlns:a16="http://schemas.microsoft.com/office/drawing/2014/main" xmlns="" id="{728DB84E-8776-42B9-884B-F540DF872A2B}"/>
              </a:ext>
            </a:extLst>
          </p:cNvPr>
          <p:cNvSpPr txBox="1"/>
          <p:nvPr/>
        </p:nvSpPr>
        <p:spPr>
          <a:xfrm>
            <a:off x="2128858" y="2039575"/>
            <a:ext cx="1564531" cy="830997"/>
          </a:xfrm>
          <a:prstGeom prst="rect">
            <a:avLst/>
          </a:prstGeom>
          <a:noFill/>
        </p:spPr>
        <p:txBody>
          <a:bodyPr wrap="none" rtlCol="0">
            <a:spAutoFit/>
          </a:bodyPr>
          <a:lstStyle/>
          <a:p>
            <a:pPr algn="r"/>
            <a:r>
              <a:rPr lang="fr-FR" sz="1600" dirty="0"/>
              <a:t>Taux à 18 mois</a:t>
            </a:r>
          </a:p>
          <a:p>
            <a:pPr algn="r"/>
            <a:r>
              <a:rPr lang="fr-FR" sz="1600" dirty="0">
                <a:solidFill>
                  <a:srgbClr val="B60D27"/>
                </a:solidFill>
              </a:rPr>
              <a:t>36,6%</a:t>
            </a:r>
          </a:p>
          <a:p>
            <a:pPr algn="r"/>
            <a:r>
              <a:rPr lang="fr-FR" sz="1600" dirty="0">
                <a:solidFill>
                  <a:schemeClr val="accent2"/>
                </a:solidFill>
              </a:rPr>
              <a:t>20,5%</a:t>
            </a:r>
          </a:p>
        </p:txBody>
      </p:sp>
      <p:sp>
        <p:nvSpPr>
          <p:cNvPr id="88" name="TextBox 87">
            <a:extLst>
              <a:ext uri="{FF2B5EF4-FFF2-40B4-BE49-F238E27FC236}">
                <a16:creationId xmlns:a16="http://schemas.microsoft.com/office/drawing/2014/main" xmlns="" id="{9012E2FE-CD6A-433B-A8E5-0E79343441C7}"/>
              </a:ext>
            </a:extLst>
          </p:cNvPr>
          <p:cNvSpPr txBox="1"/>
          <p:nvPr/>
        </p:nvSpPr>
        <p:spPr>
          <a:xfrm>
            <a:off x="6654477" y="3744093"/>
            <a:ext cx="2310248" cy="830997"/>
          </a:xfrm>
          <a:prstGeom prst="rect">
            <a:avLst/>
          </a:prstGeom>
          <a:noFill/>
        </p:spPr>
        <p:txBody>
          <a:bodyPr wrap="none" rtlCol="0">
            <a:spAutoFit/>
          </a:bodyPr>
          <a:lstStyle/>
          <a:p>
            <a:pPr algn="r"/>
            <a:r>
              <a:rPr lang="fr-FR" sz="1600" dirty="0"/>
              <a:t>Médiane (IC95%)</a:t>
            </a:r>
          </a:p>
          <a:p>
            <a:pPr algn="r"/>
            <a:r>
              <a:rPr lang="fr-FR" sz="1600" dirty="0">
                <a:solidFill>
                  <a:srgbClr val="B60D27"/>
                </a:solidFill>
              </a:rPr>
              <a:t>13,5 mois (12,2 - 17,0)</a:t>
            </a:r>
          </a:p>
          <a:p>
            <a:pPr algn="r"/>
            <a:r>
              <a:rPr lang="fr-FR" sz="1600" dirty="0">
                <a:solidFill>
                  <a:schemeClr val="accent2"/>
                </a:solidFill>
              </a:rPr>
              <a:t>10,1 mois (9,2 - 11,6)</a:t>
            </a:r>
          </a:p>
        </p:txBody>
      </p:sp>
      <p:graphicFrame>
        <p:nvGraphicFramePr>
          <p:cNvPr id="89" name="Table 104">
            <a:extLst>
              <a:ext uri="{FF2B5EF4-FFF2-40B4-BE49-F238E27FC236}">
                <a16:creationId xmlns:a16="http://schemas.microsoft.com/office/drawing/2014/main" xmlns="" id="{E583F5D3-9CBF-4348-BCCB-2863AC49A7E0}"/>
              </a:ext>
            </a:extLst>
          </p:cNvPr>
          <p:cNvGraphicFramePr>
            <a:graphicFrameLocks noGrp="1"/>
          </p:cNvGraphicFramePr>
          <p:nvPr>
            <p:extLst>
              <p:ext uri="{D42A27DB-BD31-4B8C-83A1-F6EECF244321}">
                <p14:modId xmlns:p14="http://schemas.microsoft.com/office/powerpoint/2010/main" xmlns="" val="1833206852"/>
              </p:ext>
            </p:extLst>
          </p:nvPr>
        </p:nvGraphicFramePr>
        <p:xfrm>
          <a:off x="4281732" y="2079962"/>
          <a:ext cx="4654096" cy="1371600"/>
        </p:xfrm>
        <a:graphic>
          <a:graphicData uri="http://schemas.openxmlformats.org/drawingml/2006/table">
            <a:tbl>
              <a:tblPr firstRow="1" bandRow="1">
                <a:tableStyleId>{5C22544A-7EE6-4342-B048-85BDC9FD1C3A}</a:tableStyleId>
              </a:tblPr>
              <a:tblGrid>
                <a:gridCol w="1327068">
                  <a:extLst>
                    <a:ext uri="{9D8B030D-6E8A-4147-A177-3AD203B41FA5}">
                      <a16:colId xmlns:a16="http://schemas.microsoft.com/office/drawing/2014/main" xmlns="" val="435879126"/>
                    </a:ext>
                  </a:extLst>
                </a:gridCol>
                <a:gridCol w="907200">
                  <a:extLst>
                    <a:ext uri="{9D8B030D-6E8A-4147-A177-3AD203B41FA5}">
                      <a16:colId xmlns:a16="http://schemas.microsoft.com/office/drawing/2014/main" xmlns="" val="853449003"/>
                    </a:ext>
                  </a:extLst>
                </a:gridCol>
                <a:gridCol w="1144800">
                  <a:extLst>
                    <a:ext uri="{9D8B030D-6E8A-4147-A177-3AD203B41FA5}">
                      <a16:colId xmlns:a16="http://schemas.microsoft.com/office/drawing/2014/main" xmlns="" val="3669095703"/>
                    </a:ext>
                  </a:extLst>
                </a:gridCol>
                <a:gridCol w="1275028">
                  <a:extLst>
                    <a:ext uri="{9D8B030D-6E8A-4147-A177-3AD203B41FA5}">
                      <a16:colId xmlns:a16="http://schemas.microsoft.com/office/drawing/2014/main" xmlns="" val="2466560036"/>
                    </a:ext>
                  </a:extLst>
                </a:gridCol>
              </a:tblGrid>
              <a:tr h="370840">
                <a:tc>
                  <a:txBody>
                    <a:bodyPr/>
                    <a:lstStyle/>
                    <a:p>
                      <a:endParaRPr lang="fr-FR" sz="1200" noProof="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t>Evts/ Patients</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t>HR </a:t>
                      </a:r>
                      <a:r>
                        <a:rPr lang="fr-FR" sz="1200" noProof="0" dirty="0" err="1"/>
                        <a:t>univarié</a:t>
                      </a:r>
                      <a:r>
                        <a:rPr lang="fr-FR" sz="1200" noProof="0" dirty="0"/>
                        <a:t> (IC95%)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t>HR multivariée (IC95%)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19425141"/>
                  </a:ext>
                </a:extLst>
              </a:tr>
              <a:tr h="370840">
                <a:tc>
                  <a:txBody>
                    <a:bodyPr/>
                    <a:lstStyle/>
                    <a:p>
                      <a:r>
                        <a:rPr lang="fr-FR" sz="1200" noProof="0">
                          <a:solidFill>
                            <a:srgbClr val="B60D27"/>
                          </a:solidFill>
                        </a:rPr>
                        <a:t>Pembrolizumab puis Tx ultérieur</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dirty="0">
                          <a:solidFill>
                            <a:srgbClr val="B60D27"/>
                          </a:solidFill>
                        </a:rPr>
                        <a:t>87/93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fr-FR" sz="1200" noProof="0">
                          <a:solidFill>
                            <a:srgbClr val="4D4D4D"/>
                          </a:solidFill>
                        </a:rPr>
                        <a:t>0,73 </a:t>
                      </a:r>
                      <a:br>
                        <a:rPr lang="fr-FR" sz="1200" noProof="0">
                          <a:solidFill>
                            <a:srgbClr val="4D4D4D"/>
                          </a:solidFill>
                        </a:rPr>
                      </a:br>
                      <a:r>
                        <a:rPr lang="fr-FR" sz="1200" noProof="0">
                          <a:solidFill>
                            <a:srgbClr val="4D4D4D"/>
                          </a:solidFill>
                        </a:rPr>
                        <a:t>(0,55 -</a:t>
                      </a:r>
                      <a:r>
                        <a:rPr lang="fr-FR" sz="1200" baseline="0" noProof="0">
                          <a:solidFill>
                            <a:srgbClr val="4D4D4D"/>
                          </a:solidFill>
                        </a:rPr>
                        <a:t> </a:t>
                      </a:r>
                      <a:r>
                        <a:rPr lang="fr-FR" sz="1200" noProof="0">
                          <a:solidFill>
                            <a:srgbClr val="4D4D4D"/>
                          </a:solidFill>
                        </a:rPr>
                        <a:t>0,98)</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a:solidFill>
                            <a:srgbClr val="4D4D4D"/>
                          </a:solidFill>
                        </a:rPr>
                        <a:t>0,63 </a:t>
                      </a:r>
                      <a:br>
                        <a:rPr lang="fr-FR" sz="1200" noProof="0">
                          <a:solidFill>
                            <a:srgbClr val="4D4D4D"/>
                          </a:solidFill>
                        </a:rPr>
                      </a:br>
                      <a:r>
                        <a:rPr lang="fr-FR" sz="1200" noProof="0">
                          <a:solidFill>
                            <a:srgbClr val="4D4D4D"/>
                          </a:solidFill>
                        </a:rPr>
                        <a:t>(0,46 - 0,86)</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471961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a:solidFill>
                            <a:schemeClr val="accent2"/>
                          </a:solidFill>
                        </a:rPr>
                        <a:t>Paclitaxel puis Tx ultérieur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accent2"/>
                          </a:solidFill>
                        </a:rPr>
                        <a:t>109/117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xmlns="" val="981843010"/>
                  </a:ext>
                </a:extLst>
              </a:tr>
            </a:tbl>
          </a:graphicData>
        </a:graphic>
      </p:graphicFrame>
      <p:grpSp>
        <p:nvGrpSpPr>
          <p:cNvPr id="90" name="Group 89">
            <a:extLst>
              <a:ext uri="{FF2B5EF4-FFF2-40B4-BE49-F238E27FC236}">
                <a16:creationId xmlns:a16="http://schemas.microsoft.com/office/drawing/2014/main" xmlns="" id="{569AF8A6-EFEA-41FC-84F2-C7FACEC3FF64}"/>
              </a:ext>
            </a:extLst>
          </p:cNvPr>
          <p:cNvGrpSpPr/>
          <p:nvPr/>
        </p:nvGrpSpPr>
        <p:grpSpPr>
          <a:xfrm>
            <a:off x="1661661" y="2130766"/>
            <a:ext cx="4806000" cy="2916000"/>
            <a:chOff x="819150" y="1166813"/>
            <a:chExt cx="7505700" cy="4514850"/>
          </a:xfrm>
        </p:grpSpPr>
        <p:sp>
          <p:nvSpPr>
            <p:cNvPr id="91" name="Freeform: Shape 107">
              <a:extLst>
                <a:ext uri="{FF2B5EF4-FFF2-40B4-BE49-F238E27FC236}">
                  <a16:creationId xmlns:a16="http://schemas.microsoft.com/office/drawing/2014/main" xmlns="" id="{4E59F3A3-8AB4-487A-AB6E-2300FF50EEF3}"/>
                </a:ext>
              </a:extLst>
            </p:cNvPr>
            <p:cNvSpPr/>
            <p:nvPr/>
          </p:nvSpPr>
          <p:spPr>
            <a:xfrm>
              <a:off x="819150" y="1166813"/>
              <a:ext cx="7505700" cy="4514850"/>
            </a:xfrm>
            <a:custGeom>
              <a:avLst/>
              <a:gdLst>
                <a:gd name="connsiteX0" fmla="*/ 7509415 w 7505700"/>
                <a:gd name="connsiteY0" fmla="*/ 4519918 h 4514850"/>
                <a:gd name="connsiteX1" fmla="*/ 6460588 w 7505700"/>
                <a:gd name="connsiteY1" fmla="*/ 4519918 h 4514850"/>
                <a:gd name="connsiteX2" fmla="*/ 6460588 w 7505700"/>
                <a:gd name="connsiteY2" fmla="*/ 4437869 h 4514850"/>
                <a:gd name="connsiteX3" fmla="*/ 5968289 w 7505700"/>
                <a:gd name="connsiteY3" fmla="*/ 4437869 h 4514850"/>
                <a:gd name="connsiteX4" fmla="*/ 5968289 w 7505700"/>
                <a:gd name="connsiteY4" fmla="*/ 4377223 h 4514850"/>
                <a:gd name="connsiteX5" fmla="*/ 5729269 w 7505700"/>
                <a:gd name="connsiteY5" fmla="*/ 4377223 h 4514850"/>
                <a:gd name="connsiteX6" fmla="*/ 5729269 w 7505700"/>
                <a:gd name="connsiteY6" fmla="*/ 4341543 h 4514850"/>
                <a:gd name="connsiteX7" fmla="*/ 5511660 w 7505700"/>
                <a:gd name="connsiteY7" fmla="*/ 4341543 h 4514850"/>
                <a:gd name="connsiteX8" fmla="*/ 5511660 w 7505700"/>
                <a:gd name="connsiteY8" fmla="*/ 4288032 h 4514850"/>
                <a:gd name="connsiteX9" fmla="*/ 4951571 w 7505700"/>
                <a:gd name="connsiteY9" fmla="*/ 4288032 h 4514850"/>
                <a:gd name="connsiteX10" fmla="*/ 4951571 w 7505700"/>
                <a:gd name="connsiteY10" fmla="*/ 4227386 h 4514850"/>
                <a:gd name="connsiteX11" fmla="*/ 4894497 w 7505700"/>
                <a:gd name="connsiteY11" fmla="*/ 4227386 h 4514850"/>
                <a:gd name="connsiteX12" fmla="*/ 4894497 w 7505700"/>
                <a:gd name="connsiteY12" fmla="*/ 4181008 h 4514850"/>
                <a:gd name="connsiteX13" fmla="*/ 4823146 w 7505700"/>
                <a:gd name="connsiteY13" fmla="*/ 4181008 h 4514850"/>
                <a:gd name="connsiteX14" fmla="*/ 4823146 w 7505700"/>
                <a:gd name="connsiteY14" fmla="*/ 4066851 h 4514850"/>
                <a:gd name="connsiteX15" fmla="*/ 4637637 w 7505700"/>
                <a:gd name="connsiteY15" fmla="*/ 4066851 h 4514850"/>
                <a:gd name="connsiteX16" fmla="*/ 4637637 w 7505700"/>
                <a:gd name="connsiteY16" fmla="*/ 4020474 h 4514850"/>
                <a:gd name="connsiteX17" fmla="*/ 4405760 w 7505700"/>
                <a:gd name="connsiteY17" fmla="*/ 4020474 h 4514850"/>
                <a:gd name="connsiteX18" fmla="*/ 4405760 w 7505700"/>
                <a:gd name="connsiteY18" fmla="*/ 3974097 h 4514850"/>
                <a:gd name="connsiteX19" fmla="*/ 4184580 w 7505700"/>
                <a:gd name="connsiteY19" fmla="*/ 3974097 h 4514850"/>
                <a:gd name="connsiteX20" fmla="*/ 4184580 w 7505700"/>
                <a:gd name="connsiteY20" fmla="*/ 3924157 h 4514850"/>
                <a:gd name="connsiteX21" fmla="*/ 4152471 w 7505700"/>
                <a:gd name="connsiteY21" fmla="*/ 3924157 h 4514850"/>
                <a:gd name="connsiteX22" fmla="*/ 4152471 w 7505700"/>
                <a:gd name="connsiteY22" fmla="*/ 3881352 h 4514850"/>
                <a:gd name="connsiteX23" fmla="*/ 4077557 w 7505700"/>
                <a:gd name="connsiteY23" fmla="*/ 3881352 h 4514850"/>
                <a:gd name="connsiteX24" fmla="*/ 4077557 w 7505700"/>
                <a:gd name="connsiteY24" fmla="*/ 3806428 h 4514850"/>
                <a:gd name="connsiteX25" fmla="*/ 4038314 w 7505700"/>
                <a:gd name="connsiteY25" fmla="*/ 3806428 h 4514850"/>
                <a:gd name="connsiteX26" fmla="*/ 4038314 w 7505700"/>
                <a:gd name="connsiteY26" fmla="*/ 3770757 h 4514850"/>
                <a:gd name="connsiteX27" fmla="*/ 3934863 w 7505700"/>
                <a:gd name="connsiteY27" fmla="*/ 3770757 h 4514850"/>
                <a:gd name="connsiteX28" fmla="*/ 3934863 w 7505700"/>
                <a:gd name="connsiteY28" fmla="*/ 3713683 h 4514850"/>
                <a:gd name="connsiteX29" fmla="*/ 3870646 w 7505700"/>
                <a:gd name="connsiteY29" fmla="*/ 3713683 h 4514850"/>
                <a:gd name="connsiteX30" fmla="*/ 3870646 w 7505700"/>
                <a:gd name="connsiteY30" fmla="*/ 3649466 h 4514850"/>
                <a:gd name="connsiteX31" fmla="*/ 3827840 w 7505700"/>
                <a:gd name="connsiteY31" fmla="*/ 3649466 h 4514850"/>
                <a:gd name="connsiteX32" fmla="*/ 3827840 w 7505700"/>
                <a:gd name="connsiteY32" fmla="*/ 3610223 h 4514850"/>
                <a:gd name="connsiteX33" fmla="*/ 3389043 w 7505700"/>
                <a:gd name="connsiteY33" fmla="*/ 3610223 h 4514850"/>
                <a:gd name="connsiteX34" fmla="*/ 3389043 w 7505700"/>
                <a:gd name="connsiteY34" fmla="*/ 3567418 h 4514850"/>
                <a:gd name="connsiteX35" fmla="*/ 3321263 w 7505700"/>
                <a:gd name="connsiteY35" fmla="*/ 3567418 h 4514850"/>
                <a:gd name="connsiteX36" fmla="*/ 3321263 w 7505700"/>
                <a:gd name="connsiteY36" fmla="*/ 3521040 h 4514850"/>
                <a:gd name="connsiteX37" fmla="*/ 3182131 w 7505700"/>
                <a:gd name="connsiteY37" fmla="*/ 3521040 h 4514850"/>
                <a:gd name="connsiteX38" fmla="*/ 3182131 w 7505700"/>
                <a:gd name="connsiteY38" fmla="*/ 3460394 h 4514850"/>
                <a:gd name="connsiteX39" fmla="*/ 3039437 w 7505700"/>
                <a:gd name="connsiteY39" fmla="*/ 3460394 h 4514850"/>
                <a:gd name="connsiteX40" fmla="*/ 3039437 w 7505700"/>
                <a:gd name="connsiteY40" fmla="*/ 3403311 h 4514850"/>
                <a:gd name="connsiteX41" fmla="*/ 2989498 w 7505700"/>
                <a:gd name="connsiteY41" fmla="*/ 3403311 h 4514850"/>
                <a:gd name="connsiteX42" fmla="*/ 2989498 w 7505700"/>
                <a:gd name="connsiteY42" fmla="*/ 3356934 h 4514850"/>
                <a:gd name="connsiteX43" fmla="*/ 2914584 w 7505700"/>
                <a:gd name="connsiteY43" fmla="*/ 3356934 h 4514850"/>
                <a:gd name="connsiteX44" fmla="*/ 2914584 w 7505700"/>
                <a:gd name="connsiteY44" fmla="*/ 3296288 h 4514850"/>
                <a:gd name="connsiteX45" fmla="*/ 2875340 w 7505700"/>
                <a:gd name="connsiteY45" fmla="*/ 3296288 h 4514850"/>
                <a:gd name="connsiteX46" fmla="*/ 2875340 w 7505700"/>
                <a:gd name="connsiteY46" fmla="*/ 3242777 h 4514850"/>
                <a:gd name="connsiteX47" fmla="*/ 2857500 w 7505700"/>
                <a:gd name="connsiteY47" fmla="*/ 3242777 h 4514850"/>
                <a:gd name="connsiteX48" fmla="*/ 2857500 w 7505700"/>
                <a:gd name="connsiteY48" fmla="*/ 3178569 h 4514850"/>
                <a:gd name="connsiteX49" fmla="*/ 2832525 w 7505700"/>
                <a:gd name="connsiteY49" fmla="*/ 3178569 h 4514850"/>
                <a:gd name="connsiteX50" fmla="*/ 2832525 w 7505700"/>
                <a:gd name="connsiteY50" fmla="*/ 3096520 h 4514850"/>
                <a:gd name="connsiteX51" fmla="*/ 2725503 w 7505700"/>
                <a:gd name="connsiteY51" fmla="*/ 3096520 h 4514850"/>
                <a:gd name="connsiteX52" fmla="*/ 2725503 w 7505700"/>
                <a:gd name="connsiteY52" fmla="*/ 3039437 h 4514850"/>
                <a:gd name="connsiteX53" fmla="*/ 2597077 w 7505700"/>
                <a:gd name="connsiteY53" fmla="*/ 3039437 h 4514850"/>
                <a:gd name="connsiteX54" fmla="*/ 2597077 w 7505700"/>
                <a:gd name="connsiteY54" fmla="*/ 2989498 h 4514850"/>
                <a:gd name="connsiteX55" fmla="*/ 2561406 w 7505700"/>
                <a:gd name="connsiteY55" fmla="*/ 2989498 h 4514850"/>
                <a:gd name="connsiteX56" fmla="*/ 2561406 w 7505700"/>
                <a:gd name="connsiteY56" fmla="*/ 2943120 h 4514850"/>
                <a:gd name="connsiteX57" fmla="*/ 2529297 w 7505700"/>
                <a:gd name="connsiteY57" fmla="*/ 2943120 h 4514850"/>
                <a:gd name="connsiteX58" fmla="*/ 2529297 w 7505700"/>
                <a:gd name="connsiteY58" fmla="*/ 2843232 h 4514850"/>
                <a:gd name="connsiteX59" fmla="*/ 2504323 w 7505700"/>
                <a:gd name="connsiteY59" fmla="*/ 2843232 h 4514850"/>
                <a:gd name="connsiteX60" fmla="*/ 2504323 w 7505700"/>
                <a:gd name="connsiteY60" fmla="*/ 2779014 h 4514850"/>
                <a:gd name="connsiteX61" fmla="*/ 2429409 w 7505700"/>
                <a:gd name="connsiteY61" fmla="*/ 2779014 h 4514850"/>
                <a:gd name="connsiteX62" fmla="*/ 2429409 w 7505700"/>
                <a:gd name="connsiteY62" fmla="*/ 2739771 h 4514850"/>
                <a:gd name="connsiteX63" fmla="*/ 2393737 w 7505700"/>
                <a:gd name="connsiteY63" fmla="*/ 2739771 h 4514850"/>
                <a:gd name="connsiteX64" fmla="*/ 2393737 w 7505700"/>
                <a:gd name="connsiteY64" fmla="*/ 2647026 h 4514850"/>
                <a:gd name="connsiteX65" fmla="*/ 2354494 w 7505700"/>
                <a:gd name="connsiteY65" fmla="*/ 2647026 h 4514850"/>
                <a:gd name="connsiteX66" fmla="*/ 2354494 w 7505700"/>
                <a:gd name="connsiteY66" fmla="*/ 2582809 h 4514850"/>
                <a:gd name="connsiteX67" fmla="*/ 2343788 w 7505700"/>
                <a:gd name="connsiteY67" fmla="*/ 2582809 h 4514850"/>
                <a:gd name="connsiteX68" fmla="*/ 2343788 w 7505700"/>
                <a:gd name="connsiteY68" fmla="*/ 2522163 h 4514850"/>
                <a:gd name="connsiteX69" fmla="*/ 2318823 w 7505700"/>
                <a:gd name="connsiteY69" fmla="*/ 2522163 h 4514850"/>
                <a:gd name="connsiteX70" fmla="*/ 2318823 w 7505700"/>
                <a:gd name="connsiteY70" fmla="*/ 2475786 h 4514850"/>
                <a:gd name="connsiteX71" fmla="*/ 2176120 w 7505700"/>
                <a:gd name="connsiteY71" fmla="*/ 2475786 h 4514850"/>
                <a:gd name="connsiteX72" fmla="*/ 2176120 w 7505700"/>
                <a:gd name="connsiteY72" fmla="*/ 2429409 h 4514850"/>
                <a:gd name="connsiteX73" fmla="*/ 2029863 w 7505700"/>
                <a:gd name="connsiteY73" fmla="*/ 2429409 h 4514850"/>
                <a:gd name="connsiteX74" fmla="*/ 2029863 w 7505700"/>
                <a:gd name="connsiteY74" fmla="*/ 2375897 h 4514850"/>
                <a:gd name="connsiteX75" fmla="*/ 1962083 w 7505700"/>
                <a:gd name="connsiteY75" fmla="*/ 2375897 h 4514850"/>
                <a:gd name="connsiteX76" fmla="*/ 1962083 w 7505700"/>
                <a:gd name="connsiteY76" fmla="*/ 2325958 h 4514850"/>
                <a:gd name="connsiteX77" fmla="*/ 1929975 w 7505700"/>
                <a:gd name="connsiteY77" fmla="*/ 2325958 h 4514850"/>
                <a:gd name="connsiteX78" fmla="*/ 1929975 w 7505700"/>
                <a:gd name="connsiteY78" fmla="*/ 2261740 h 4514850"/>
                <a:gd name="connsiteX79" fmla="*/ 1905000 w 7505700"/>
                <a:gd name="connsiteY79" fmla="*/ 2261740 h 4514850"/>
                <a:gd name="connsiteX80" fmla="*/ 1905000 w 7505700"/>
                <a:gd name="connsiteY80" fmla="*/ 2222497 h 4514850"/>
                <a:gd name="connsiteX81" fmla="*/ 1880026 w 7505700"/>
                <a:gd name="connsiteY81" fmla="*/ 2222497 h 4514850"/>
                <a:gd name="connsiteX82" fmla="*/ 1880026 w 7505700"/>
                <a:gd name="connsiteY82" fmla="*/ 2151155 h 4514850"/>
                <a:gd name="connsiteX83" fmla="*/ 1844354 w 7505700"/>
                <a:gd name="connsiteY83" fmla="*/ 2151155 h 4514850"/>
                <a:gd name="connsiteX84" fmla="*/ 1844354 w 7505700"/>
                <a:gd name="connsiteY84" fmla="*/ 2104777 h 4514850"/>
                <a:gd name="connsiteX85" fmla="*/ 1808683 w 7505700"/>
                <a:gd name="connsiteY85" fmla="*/ 2104777 h 4514850"/>
                <a:gd name="connsiteX86" fmla="*/ 1808683 w 7505700"/>
                <a:gd name="connsiteY86" fmla="*/ 1858623 h 4514850"/>
                <a:gd name="connsiteX87" fmla="*/ 1780137 w 7505700"/>
                <a:gd name="connsiteY87" fmla="*/ 1858623 h 4514850"/>
                <a:gd name="connsiteX88" fmla="*/ 1780137 w 7505700"/>
                <a:gd name="connsiteY88" fmla="*/ 1812246 h 4514850"/>
                <a:gd name="connsiteX89" fmla="*/ 1744466 w 7505700"/>
                <a:gd name="connsiteY89" fmla="*/ 1812246 h 4514850"/>
                <a:gd name="connsiteX90" fmla="*/ 1744466 w 7505700"/>
                <a:gd name="connsiteY90" fmla="*/ 1755172 h 4514850"/>
                <a:gd name="connsiteX91" fmla="*/ 1673114 w 7505700"/>
                <a:gd name="connsiteY91" fmla="*/ 1755172 h 4514850"/>
                <a:gd name="connsiteX92" fmla="*/ 1673114 w 7505700"/>
                <a:gd name="connsiteY92" fmla="*/ 1708795 h 4514850"/>
                <a:gd name="connsiteX93" fmla="*/ 1605334 w 7505700"/>
                <a:gd name="connsiteY93" fmla="*/ 1708795 h 4514850"/>
                <a:gd name="connsiteX94" fmla="*/ 1605334 w 7505700"/>
                <a:gd name="connsiteY94" fmla="*/ 1655283 h 4514850"/>
                <a:gd name="connsiteX95" fmla="*/ 1569663 w 7505700"/>
                <a:gd name="connsiteY95" fmla="*/ 1655283 h 4514850"/>
                <a:gd name="connsiteX96" fmla="*/ 1569663 w 7505700"/>
                <a:gd name="connsiteY96" fmla="*/ 1601772 h 4514850"/>
                <a:gd name="connsiteX97" fmla="*/ 1526858 w 7505700"/>
                <a:gd name="connsiteY97" fmla="*/ 1601772 h 4514850"/>
                <a:gd name="connsiteX98" fmla="*/ 1526858 w 7505700"/>
                <a:gd name="connsiteY98" fmla="*/ 1544688 h 4514850"/>
                <a:gd name="connsiteX99" fmla="*/ 1509017 w 7505700"/>
                <a:gd name="connsiteY99" fmla="*/ 1544688 h 4514850"/>
                <a:gd name="connsiteX100" fmla="*/ 1509017 w 7505700"/>
                <a:gd name="connsiteY100" fmla="*/ 1434103 h 4514850"/>
                <a:gd name="connsiteX101" fmla="*/ 1462640 w 7505700"/>
                <a:gd name="connsiteY101" fmla="*/ 1434103 h 4514850"/>
                <a:gd name="connsiteX102" fmla="*/ 1462640 w 7505700"/>
                <a:gd name="connsiteY102" fmla="*/ 1401994 h 4514850"/>
                <a:gd name="connsiteX103" fmla="*/ 1434103 w 7505700"/>
                <a:gd name="connsiteY103" fmla="*/ 1401994 h 4514850"/>
                <a:gd name="connsiteX104" fmla="*/ 1434103 w 7505700"/>
                <a:gd name="connsiteY104" fmla="*/ 1341349 h 4514850"/>
                <a:gd name="connsiteX105" fmla="*/ 1401994 w 7505700"/>
                <a:gd name="connsiteY105" fmla="*/ 1341349 h 4514850"/>
                <a:gd name="connsiteX106" fmla="*/ 1401994 w 7505700"/>
                <a:gd name="connsiteY106" fmla="*/ 1284265 h 4514850"/>
                <a:gd name="connsiteX107" fmla="*/ 1377020 w 7505700"/>
                <a:gd name="connsiteY107" fmla="*/ 1284265 h 4514850"/>
                <a:gd name="connsiteX108" fmla="*/ 1377020 w 7505700"/>
                <a:gd name="connsiteY108" fmla="*/ 1198655 h 4514850"/>
                <a:gd name="connsiteX109" fmla="*/ 1366323 w 7505700"/>
                <a:gd name="connsiteY109" fmla="*/ 1198655 h 4514850"/>
                <a:gd name="connsiteX110" fmla="*/ 1366323 w 7505700"/>
                <a:gd name="connsiteY110" fmla="*/ 1138009 h 4514850"/>
                <a:gd name="connsiteX111" fmla="*/ 1330643 w 7505700"/>
                <a:gd name="connsiteY111" fmla="*/ 1138009 h 4514850"/>
                <a:gd name="connsiteX112" fmla="*/ 1330643 w 7505700"/>
                <a:gd name="connsiteY112" fmla="*/ 1073791 h 4514850"/>
                <a:gd name="connsiteX113" fmla="*/ 1312812 w 7505700"/>
                <a:gd name="connsiteY113" fmla="*/ 1073791 h 4514850"/>
                <a:gd name="connsiteX114" fmla="*/ 1312812 w 7505700"/>
                <a:gd name="connsiteY114" fmla="*/ 998877 h 4514850"/>
                <a:gd name="connsiteX115" fmla="*/ 1284265 w 7505700"/>
                <a:gd name="connsiteY115" fmla="*/ 998877 h 4514850"/>
                <a:gd name="connsiteX116" fmla="*/ 1284265 w 7505700"/>
                <a:gd name="connsiteY116" fmla="*/ 920393 h 4514850"/>
                <a:gd name="connsiteX117" fmla="*/ 1159412 w 7505700"/>
                <a:gd name="connsiteY117" fmla="*/ 920393 h 4514850"/>
                <a:gd name="connsiteX118" fmla="*/ 1159412 w 7505700"/>
                <a:gd name="connsiteY118" fmla="*/ 884719 h 4514850"/>
                <a:gd name="connsiteX119" fmla="*/ 1084498 w 7505700"/>
                <a:gd name="connsiteY119" fmla="*/ 884719 h 4514850"/>
                <a:gd name="connsiteX120" fmla="*/ 1084498 w 7505700"/>
                <a:gd name="connsiteY120" fmla="*/ 820505 h 4514850"/>
                <a:gd name="connsiteX121" fmla="*/ 1009583 w 7505700"/>
                <a:gd name="connsiteY121" fmla="*/ 820505 h 4514850"/>
                <a:gd name="connsiteX122" fmla="*/ 1009583 w 7505700"/>
                <a:gd name="connsiteY122" fmla="*/ 781263 h 4514850"/>
                <a:gd name="connsiteX123" fmla="*/ 988171 w 7505700"/>
                <a:gd name="connsiteY123" fmla="*/ 781263 h 4514850"/>
                <a:gd name="connsiteX124" fmla="*/ 988171 w 7505700"/>
                <a:gd name="connsiteY124" fmla="*/ 667106 h 4514850"/>
                <a:gd name="connsiteX125" fmla="*/ 906124 w 7505700"/>
                <a:gd name="connsiteY125" fmla="*/ 667106 h 4514850"/>
                <a:gd name="connsiteX126" fmla="*/ 906124 w 7505700"/>
                <a:gd name="connsiteY126" fmla="*/ 570787 h 4514850"/>
                <a:gd name="connsiteX127" fmla="*/ 877584 w 7505700"/>
                <a:gd name="connsiteY127" fmla="*/ 570787 h 4514850"/>
                <a:gd name="connsiteX128" fmla="*/ 877584 w 7505700"/>
                <a:gd name="connsiteY128" fmla="*/ 520842 h 4514850"/>
                <a:gd name="connsiteX129" fmla="*/ 841910 w 7505700"/>
                <a:gd name="connsiteY129" fmla="*/ 520842 h 4514850"/>
                <a:gd name="connsiteX130" fmla="*/ 841910 w 7505700"/>
                <a:gd name="connsiteY130" fmla="*/ 463764 h 4514850"/>
                <a:gd name="connsiteX131" fmla="*/ 816938 w 7505700"/>
                <a:gd name="connsiteY131" fmla="*/ 463764 h 4514850"/>
                <a:gd name="connsiteX132" fmla="*/ 816938 w 7505700"/>
                <a:gd name="connsiteY132" fmla="*/ 413820 h 4514850"/>
                <a:gd name="connsiteX133" fmla="*/ 702781 w 7505700"/>
                <a:gd name="connsiteY133" fmla="*/ 413820 h 4514850"/>
                <a:gd name="connsiteX134" fmla="*/ 702781 w 7505700"/>
                <a:gd name="connsiteY134" fmla="*/ 310365 h 4514850"/>
                <a:gd name="connsiteX135" fmla="*/ 613596 w 7505700"/>
                <a:gd name="connsiteY135" fmla="*/ 310365 h 4514850"/>
                <a:gd name="connsiteX136" fmla="*/ 613596 w 7505700"/>
                <a:gd name="connsiteY136" fmla="*/ 260421 h 4514850"/>
                <a:gd name="connsiteX137" fmla="*/ 577922 w 7505700"/>
                <a:gd name="connsiteY137" fmla="*/ 260421 h 4514850"/>
                <a:gd name="connsiteX138" fmla="*/ 577922 w 7505700"/>
                <a:gd name="connsiteY138" fmla="*/ 153399 h 4514850"/>
                <a:gd name="connsiteX139" fmla="*/ 470899 w 7505700"/>
                <a:gd name="connsiteY139" fmla="*/ 153399 h 4514850"/>
                <a:gd name="connsiteX140" fmla="*/ 470899 w 7505700"/>
                <a:gd name="connsiteY140" fmla="*/ 46376 h 4514850"/>
                <a:gd name="connsiteX141" fmla="*/ 385281 w 7505700"/>
                <a:gd name="connsiteY141" fmla="*/ 46376 h 4514850"/>
                <a:gd name="connsiteX142" fmla="*/ 385281 w 7505700"/>
                <a:gd name="connsiteY142" fmla="*/ 0 h 4514850"/>
                <a:gd name="connsiteX143" fmla="*/ 0 w 7505700"/>
                <a:gd name="connsiteY143" fmla="*/ 0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505700" h="4514850">
                  <a:moveTo>
                    <a:pt x="7509415" y="4519918"/>
                  </a:moveTo>
                  <a:lnTo>
                    <a:pt x="6460588" y="4519918"/>
                  </a:lnTo>
                  <a:lnTo>
                    <a:pt x="6460588" y="4437869"/>
                  </a:lnTo>
                  <a:lnTo>
                    <a:pt x="5968289" y="4437869"/>
                  </a:lnTo>
                  <a:lnTo>
                    <a:pt x="5968289" y="4377223"/>
                  </a:lnTo>
                  <a:lnTo>
                    <a:pt x="5729269" y="4377223"/>
                  </a:lnTo>
                  <a:lnTo>
                    <a:pt x="5729269" y="4341543"/>
                  </a:lnTo>
                  <a:lnTo>
                    <a:pt x="5511660" y="4341543"/>
                  </a:lnTo>
                  <a:lnTo>
                    <a:pt x="5511660" y="4288032"/>
                  </a:lnTo>
                  <a:lnTo>
                    <a:pt x="4951571" y="4288032"/>
                  </a:lnTo>
                  <a:lnTo>
                    <a:pt x="4951571" y="4227386"/>
                  </a:lnTo>
                  <a:lnTo>
                    <a:pt x="4894497" y="4227386"/>
                  </a:lnTo>
                  <a:lnTo>
                    <a:pt x="4894497" y="4181008"/>
                  </a:lnTo>
                  <a:lnTo>
                    <a:pt x="4823146" y="4181008"/>
                  </a:lnTo>
                  <a:lnTo>
                    <a:pt x="4823146" y="4066851"/>
                  </a:lnTo>
                  <a:lnTo>
                    <a:pt x="4637637" y="4066851"/>
                  </a:lnTo>
                  <a:lnTo>
                    <a:pt x="4637637" y="4020474"/>
                  </a:lnTo>
                  <a:lnTo>
                    <a:pt x="4405760" y="4020474"/>
                  </a:lnTo>
                  <a:lnTo>
                    <a:pt x="4405760" y="3974097"/>
                  </a:lnTo>
                  <a:lnTo>
                    <a:pt x="4184580" y="3974097"/>
                  </a:lnTo>
                  <a:lnTo>
                    <a:pt x="4184580" y="3924157"/>
                  </a:lnTo>
                  <a:lnTo>
                    <a:pt x="4152471" y="3924157"/>
                  </a:lnTo>
                  <a:lnTo>
                    <a:pt x="4152471" y="3881352"/>
                  </a:lnTo>
                  <a:lnTo>
                    <a:pt x="4077557" y="3881352"/>
                  </a:lnTo>
                  <a:lnTo>
                    <a:pt x="4077557" y="3806428"/>
                  </a:lnTo>
                  <a:lnTo>
                    <a:pt x="4038314" y="3806428"/>
                  </a:lnTo>
                  <a:lnTo>
                    <a:pt x="4038314" y="3770757"/>
                  </a:lnTo>
                  <a:lnTo>
                    <a:pt x="3934863" y="3770757"/>
                  </a:lnTo>
                  <a:lnTo>
                    <a:pt x="3934863" y="3713683"/>
                  </a:lnTo>
                  <a:lnTo>
                    <a:pt x="3870646" y="3713683"/>
                  </a:lnTo>
                  <a:lnTo>
                    <a:pt x="3870646" y="3649466"/>
                  </a:lnTo>
                  <a:lnTo>
                    <a:pt x="3827840" y="3649466"/>
                  </a:lnTo>
                  <a:lnTo>
                    <a:pt x="3827840" y="3610223"/>
                  </a:lnTo>
                  <a:lnTo>
                    <a:pt x="3389043" y="3610223"/>
                  </a:lnTo>
                  <a:lnTo>
                    <a:pt x="3389043" y="3567418"/>
                  </a:lnTo>
                  <a:lnTo>
                    <a:pt x="3321263" y="3567418"/>
                  </a:lnTo>
                  <a:lnTo>
                    <a:pt x="3321263" y="3521040"/>
                  </a:lnTo>
                  <a:lnTo>
                    <a:pt x="3182131" y="3521040"/>
                  </a:lnTo>
                  <a:lnTo>
                    <a:pt x="3182131" y="3460394"/>
                  </a:lnTo>
                  <a:lnTo>
                    <a:pt x="3039437" y="3460394"/>
                  </a:lnTo>
                  <a:lnTo>
                    <a:pt x="3039437" y="3403311"/>
                  </a:lnTo>
                  <a:lnTo>
                    <a:pt x="2989498" y="3403311"/>
                  </a:lnTo>
                  <a:lnTo>
                    <a:pt x="2989498" y="3356934"/>
                  </a:lnTo>
                  <a:lnTo>
                    <a:pt x="2914584" y="3356934"/>
                  </a:lnTo>
                  <a:lnTo>
                    <a:pt x="2914584" y="3296288"/>
                  </a:lnTo>
                  <a:lnTo>
                    <a:pt x="2875340" y="3296288"/>
                  </a:lnTo>
                  <a:lnTo>
                    <a:pt x="2875340" y="3242777"/>
                  </a:lnTo>
                  <a:lnTo>
                    <a:pt x="2857500" y="3242777"/>
                  </a:lnTo>
                  <a:lnTo>
                    <a:pt x="2857500" y="3178569"/>
                  </a:lnTo>
                  <a:lnTo>
                    <a:pt x="2832525" y="3178569"/>
                  </a:lnTo>
                  <a:lnTo>
                    <a:pt x="2832525" y="3096520"/>
                  </a:lnTo>
                  <a:lnTo>
                    <a:pt x="2725503" y="3096520"/>
                  </a:lnTo>
                  <a:lnTo>
                    <a:pt x="2725503" y="3039437"/>
                  </a:lnTo>
                  <a:lnTo>
                    <a:pt x="2597077" y="3039437"/>
                  </a:lnTo>
                  <a:lnTo>
                    <a:pt x="2597077" y="2989498"/>
                  </a:lnTo>
                  <a:lnTo>
                    <a:pt x="2561406" y="2989498"/>
                  </a:lnTo>
                  <a:lnTo>
                    <a:pt x="2561406" y="2943120"/>
                  </a:lnTo>
                  <a:lnTo>
                    <a:pt x="2529297" y="2943120"/>
                  </a:lnTo>
                  <a:lnTo>
                    <a:pt x="2529297" y="2843232"/>
                  </a:lnTo>
                  <a:lnTo>
                    <a:pt x="2504323" y="2843232"/>
                  </a:lnTo>
                  <a:lnTo>
                    <a:pt x="2504323" y="2779014"/>
                  </a:lnTo>
                  <a:lnTo>
                    <a:pt x="2429409" y="2779014"/>
                  </a:lnTo>
                  <a:lnTo>
                    <a:pt x="2429409" y="2739771"/>
                  </a:lnTo>
                  <a:lnTo>
                    <a:pt x="2393737" y="2739771"/>
                  </a:lnTo>
                  <a:lnTo>
                    <a:pt x="2393737" y="2647026"/>
                  </a:lnTo>
                  <a:lnTo>
                    <a:pt x="2354494" y="2647026"/>
                  </a:lnTo>
                  <a:lnTo>
                    <a:pt x="2354494" y="2582809"/>
                  </a:lnTo>
                  <a:lnTo>
                    <a:pt x="2343788" y="2582809"/>
                  </a:lnTo>
                  <a:lnTo>
                    <a:pt x="2343788" y="2522163"/>
                  </a:lnTo>
                  <a:lnTo>
                    <a:pt x="2318823" y="2522163"/>
                  </a:lnTo>
                  <a:lnTo>
                    <a:pt x="2318823" y="2475786"/>
                  </a:lnTo>
                  <a:lnTo>
                    <a:pt x="2176120" y="2475786"/>
                  </a:lnTo>
                  <a:lnTo>
                    <a:pt x="2176120" y="2429409"/>
                  </a:lnTo>
                  <a:lnTo>
                    <a:pt x="2029863" y="2429409"/>
                  </a:lnTo>
                  <a:lnTo>
                    <a:pt x="2029863" y="2375897"/>
                  </a:lnTo>
                  <a:lnTo>
                    <a:pt x="1962083" y="2375897"/>
                  </a:lnTo>
                  <a:lnTo>
                    <a:pt x="1962083" y="2325958"/>
                  </a:lnTo>
                  <a:lnTo>
                    <a:pt x="1929975" y="2325958"/>
                  </a:lnTo>
                  <a:lnTo>
                    <a:pt x="1929975" y="2261740"/>
                  </a:lnTo>
                  <a:lnTo>
                    <a:pt x="1905000" y="2261740"/>
                  </a:lnTo>
                  <a:lnTo>
                    <a:pt x="1905000" y="2222497"/>
                  </a:lnTo>
                  <a:lnTo>
                    <a:pt x="1880026" y="2222497"/>
                  </a:lnTo>
                  <a:lnTo>
                    <a:pt x="1880026" y="2151155"/>
                  </a:lnTo>
                  <a:lnTo>
                    <a:pt x="1844354" y="2151155"/>
                  </a:lnTo>
                  <a:lnTo>
                    <a:pt x="1844354" y="2104777"/>
                  </a:lnTo>
                  <a:lnTo>
                    <a:pt x="1808683" y="2104777"/>
                  </a:lnTo>
                  <a:lnTo>
                    <a:pt x="1808683" y="1858623"/>
                  </a:lnTo>
                  <a:lnTo>
                    <a:pt x="1780137" y="1858623"/>
                  </a:lnTo>
                  <a:lnTo>
                    <a:pt x="1780137" y="1812246"/>
                  </a:lnTo>
                  <a:lnTo>
                    <a:pt x="1744466" y="1812246"/>
                  </a:lnTo>
                  <a:lnTo>
                    <a:pt x="1744466" y="1755172"/>
                  </a:lnTo>
                  <a:lnTo>
                    <a:pt x="1673114" y="1755172"/>
                  </a:lnTo>
                  <a:lnTo>
                    <a:pt x="1673114" y="1708795"/>
                  </a:lnTo>
                  <a:lnTo>
                    <a:pt x="1605334" y="1708795"/>
                  </a:lnTo>
                  <a:lnTo>
                    <a:pt x="1605334" y="1655283"/>
                  </a:lnTo>
                  <a:lnTo>
                    <a:pt x="1569663" y="1655283"/>
                  </a:lnTo>
                  <a:lnTo>
                    <a:pt x="1569663" y="1601772"/>
                  </a:lnTo>
                  <a:lnTo>
                    <a:pt x="1526858" y="1601772"/>
                  </a:lnTo>
                  <a:lnTo>
                    <a:pt x="1526858" y="1544688"/>
                  </a:lnTo>
                  <a:lnTo>
                    <a:pt x="1509017" y="1544688"/>
                  </a:lnTo>
                  <a:lnTo>
                    <a:pt x="1509017" y="1434103"/>
                  </a:lnTo>
                  <a:lnTo>
                    <a:pt x="1462640" y="1434103"/>
                  </a:lnTo>
                  <a:lnTo>
                    <a:pt x="1462640" y="1401994"/>
                  </a:lnTo>
                  <a:lnTo>
                    <a:pt x="1434103" y="1401994"/>
                  </a:lnTo>
                  <a:lnTo>
                    <a:pt x="1434103" y="1341349"/>
                  </a:lnTo>
                  <a:lnTo>
                    <a:pt x="1401994" y="1341349"/>
                  </a:lnTo>
                  <a:lnTo>
                    <a:pt x="1401994" y="1284265"/>
                  </a:lnTo>
                  <a:lnTo>
                    <a:pt x="1377020" y="1284265"/>
                  </a:lnTo>
                  <a:lnTo>
                    <a:pt x="1377020" y="1198655"/>
                  </a:lnTo>
                  <a:lnTo>
                    <a:pt x="1366323" y="1198655"/>
                  </a:lnTo>
                  <a:lnTo>
                    <a:pt x="1366323" y="1138009"/>
                  </a:lnTo>
                  <a:lnTo>
                    <a:pt x="1330643" y="1138009"/>
                  </a:lnTo>
                  <a:lnTo>
                    <a:pt x="1330643" y="1073791"/>
                  </a:lnTo>
                  <a:lnTo>
                    <a:pt x="1312812" y="1073791"/>
                  </a:lnTo>
                  <a:lnTo>
                    <a:pt x="1312812" y="998877"/>
                  </a:lnTo>
                  <a:lnTo>
                    <a:pt x="1284265" y="998877"/>
                  </a:lnTo>
                  <a:lnTo>
                    <a:pt x="1284265" y="920393"/>
                  </a:lnTo>
                  <a:lnTo>
                    <a:pt x="1159412" y="920393"/>
                  </a:lnTo>
                  <a:lnTo>
                    <a:pt x="1159412" y="884719"/>
                  </a:lnTo>
                  <a:lnTo>
                    <a:pt x="1084498" y="884719"/>
                  </a:lnTo>
                  <a:lnTo>
                    <a:pt x="1084498" y="820505"/>
                  </a:lnTo>
                  <a:lnTo>
                    <a:pt x="1009583" y="820505"/>
                  </a:lnTo>
                  <a:lnTo>
                    <a:pt x="1009583" y="781263"/>
                  </a:lnTo>
                  <a:lnTo>
                    <a:pt x="988171" y="781263"/>
                  </a:lnTo>
                  <a:lnTo>
                    <a:pt x="988171" y="667106"/>
                  </a:lnTo>
                  <a:lnTo>
                    <a:pt x="906124" y="667106"/>
                  </a:lnTo>
                  <a:lnTo>
                    <a:pt x="906124" y="570787"/>
                  </a:lnTo>
                  <a:lnTo>
                    <a:pt x="877584" y="570787"/>
                  </a:lnTo>
                  <a:lnTo>
                    <a:pt x="877584" y="520842"/>
                  </a:lnTo>
                  <a:lnTo>
                    <a:pt x="841910" y="520842"/>
                  </a:lnTo>
                  <a:lnTo>
                    <a:pt x="841910" y="463764"/>
                  </a:lnTo>
                  <a:lnTo>
                    <a:pt x="816938" y="463764"/>
                  </a:lnTo>
                  <a:lnTo>
                    <a:pt x="816938" y="413820"/>
                  </a:lnTo>
                  <a:lnTo>
                    <a:pt x="702781" y="413820"/>
                  </a:lnTo>
                  <a:lnTo>
                    <a:pt x="702781" y="310365"/>
                  </a:lnTo>
                  <a:lnTo>
                    <a:pt x="613596" y="310365"/>
                  </a:lnTo>
                  <a:lnTo>
                    <a:pt x="613596" y="260421"/>
                  </a:lnTo>
                  <a:lnTo>
                    <a:pt x="577922" y="260421"/>
                  </a:lnTo>
                  <a:lnTo>
                    <a:pt x="577922" y="153399"/>
                  </a:lnTo>
                  <a:lnTo>
                    <a:pt x="470899" y="153399"/>
                  </a:lnTo>
                  <a:lnTo>
                    <a:pt x="470899" y="46376"/>
                  </a:lnTo>
                  <a:lnTo>
                    <a:pt x="385281" y="46376"/>
                  </a:lnTo>
                  <a:lnTo>
                    <a:pt x="385281" y="0"/>
                  </a:lnTo>
                  <a:lnTo>
                    <a:pt x="0" y="0"/>
                  </a:lnTo>
                </a:path>
              </a:pathLst>
            </a:custGeom>
            <a:noFill/>
            <a:ln w="25400" cap="flat">
              <a:solidFill>
                <a:srgbClr val="B60D27"/>
              </a:solidFill>
              <a:prstDash val="solid"/>
              <a:miter/>
            </a:ln>
          </p:spPr>
          <p:txBody>
            <a:bodyPr rtlCol="0" anchor="ctr"/>
            <a:lstStyle/>
            <a:p>
              <a:endParaRPr lang="fr-FR" sz="1600" dirty="0"/>
            </a:p>
          </p:txBody>
        </p:sp>
        <p:sp>
          <p:nvSpPr>
            <p:cNvPr id="92" name="Freeform: Shape 108">
              <a:extLst>
                <a:ext uri="{FF2B5EF4-FFF2-40B4-BE49-F238E27FC236}">
                  <a16:creationId xmlns:a16="http://schemas.microsoft.com/office/drawing/2014/main" xmlns="" id="{13AED262-2C81-45C3-B1EF-BFCF08B66EAA}"/>
                </a:ext>
              </a:extLst>
            </p:cNvPr>
            <p:cNvSpPr/>
            <p:nvPr/>
          </p:nvSpPr>
          <p:spPr>
            <a:xfrm>
              <a:off x="6787439" y="543603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fr-FR" sz="1600" dirty="0"/>
            </a:p>
          </p:txBody>
        </p:sp>
        <p:sp>
          <p:nvSpPr>
            <p:cNvPr id="93" name="Freeform: Shape 109">
              <a:extLst>
                <a:ext uri="{FF2B5EF4-FFF2-40B4-BE49-F238E27FC236}">
                  <a16:creationId xmlns:a16="http://schemas.microsoft.com/office/drawing/2014/main" xmlns="" id="{91067BF2-64AA-4850-A7D8-A8D1C1974B8A}"/>
                </a:ext>
              </a:extLst>
            </p:cNvPr>
            <p:cNvSpPr/>
            <p:nvPr/>
          </p:nvSpPr>
          <p:spPr>
            <a:xfrm>
              <a:off x="6958889" y="54931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fr-FR" sz="1600" dirty="0"/>
            </a:p>
          </p:txBody>
        </p:sp>
        <p:sp>
          <p:nvSpPr>
            <p:cNvPr id="94" name="Freeform: Shape 110">
              <a:extLst>
                <a:ext uri="{FF2B5EF4-FFF2-40B4-BE49-F238E27FC236}">
                  <a16:creationId xmlns:a16="http://schemas.microsoft.com/office/drawing/2014/main" xmlns="" id="{3573FB6A-E4F6-4891-9E30-2DEE94958C4A}"/>
                </a:ext>
              </a:extLst>
            </p:cNvPr>
            <p:cNvSpPr/>
            <p:nvPr/>
          </p:nvSpPr>
          <p:spPr>
            <a:xfrm>
              <a:off x="7778039" y="55693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fr-FR" sz="1600" dirty="0"/>
            </a:p>
          </p:txBody>
        </p:sp>
        <p:sp>
          <p:nvSpPr>
            <p:cNvPr id="95" name="Freeform: Shape 111">
              <a:extLst>
                <a:ext uri="{FF2B5EF4-FFF2-40B4-BE49-F238E27FC236}">
                  <a16:creationId xmlns:a16="http://schemas.microsoft.com/office/drawing/2014/main" xmlns="" id="{90B32A43-F1EE-44CB-9666-193702D6683A}"/>
                </a:ext>
              </a:extLst>
            </p:cNvPr>
            <p:cNvSpPr/>
            <p:nvPr/>
          </p:nvSpPr>
          <p:spPr>
            <a:xfrm>
              <a:off x="8311439" y="55693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fr-FR" sz="1600" dirty="0"/>
            </a:p>
          </p:txBody>
        </p:sp>
      </p:grpSp>
      <p:grpSp>
        <p:nvGrpSpPr>
          <p:cNvPr id="96" name="Group 95">
            <a:extLst>
              <a:ext uri="{FF2B5EF4-FFF2-40B4-BE49-F238E27FC236}">
                <a16:creationId xmlns:a16="http://schemas.microsoft.com/office/drawing/2014/main" xmlns="" id="{1159F68C-4960-4BF8-95B8-66394A4AC13B}"/>
              </a:ext>
            </a:extLst>
          </p:cNvPr>
          <p:cNvGrpSpPr/>
          <p:nvPr/>
        </p:nvGrpSpPr>
        <p:grpSpPr>
          <a:xfrm>
            <a:off x="1661661" y="2130766"/>
            <a:ext cx="4680000" cy="2880000"/>
            <a:chOff x="909637" y="1185863"/>
            <a:chExt cx="7315200" cy="4476750"/>
          </a:xfrm>
        </p:grpSpPr>
        <p:sp>
          <p:nvSpPr>
            <p:cNvPr id="97" name="Freeform: Shape 115">
              <a:extLst>
                <a:ext uri="{FF2B5EF4-FFF2-40B4-BE49-F238E27FC236}">
                  <a16:creationId xmlns:a16="http://schemas.microsoft.com/office/drawing/2014/main" xmlns="" id="{9ED45505-0458-47C4-BCA2-EB2574D7CFB7}"/>
                </a:ext>
              </a:extLst>
            </p:cNvPr>
            <p:cNvSpPr/>
            <p:nvPr/>
          </p:nvSpPr>
          <p:spPr>
            <a:xfrm>
              <a:off x="909637" y="1185863"/>
              <a:ext cx="7315200" cy="4476750"/>
            </a:xfrm>
            <a:custGeom>
              <a:avLst/>
              <a:gdLst>
                <a:gd name="connsiteX0" fmla="*/ 7321725 w 7315200"/>
                <a:gd name="connsiteY0" fmla="*/ 4484227 h 4476750"/>
                <a:gd name="connsiteX1" fmla="*/ 6029316 w 7315200"/>
                <a:gd name="connsiteY1" fmla="*/ 4484227 h 4476750"/>
                <a:gd name="connsiteX2" fmla="*/ 6029316 w 7315200"/>
                <a:gd name="connsiteY2" fmla="*/ 4440670 h 4476750"/>
                <a:gd name="connsiteX3" fmla="*/ 5866676 w 7315200"/>
                <a:gd name="connsiteY3" fmla="*/ 4440670 h 4476750"/>
                <a:gd name="connsiteX4" fmla="*/ 5866676 w 7315200"/>
                <a:gd name="connsiteY4" fmla="*/ 4391292 h 4476750"/>
                <a:gd name="connsiteX5" fmla="*/ 5146405 w 7315200"/>
                <a:gd name="connsiteY5" fmla="*/ 4391292 h 4476750"/>
                <a:gd name="connsiteX6" fmla="*/ 5146405 w 7315200"/>
                <a:gd name="connsiteY6" fmla="*/ 4312873 h 4476750"/>
                <a:gd name="connsiteX7" fmla="*/ 4937303 w 7315200"/>
                <a:gd name="connsiteY7" fmla="*/ 4312873 h 4476750"/>
                <a:gd name="connsiteX8" fmla="*/ 4937303 w 7315200"/>
                <a:gd name="connsiteY8" fmla="*/ 4269315 h 4476750"/>
                <a:gd name="connsiteX9" fmla="*/ 4606214 w 7315200"/>
                <a:gd name="connsiteY9" fmla="*/ 4269315 h 4476750"/>
                <a:gd name="connsiteX10" fmla="*/ 4606214 w 7315200"/>
                <a:gd name="connsiteY10" fmla="*/ 4231558 h 4476750"/>
                <a:gd name="connsiteX11" fmla="*/ 4170569 w 7315200"/>
                <a:gd name="connsiteY11" fmla="*/ 4231558 h 4476750"/>
                <a:gd name="connsiteX12" fmla="*/ 4170569 w 7315200"/>
                <a:gd name="connsiteY12" fmla="*/ 4170569 h 4476750"/>
                <a:gd name="connsiteX13" fmla="*/ 3842385 w 7315200"/>
                <a:gd name="connsiteY13" fmla="*/ 4170569 h 4476750"/>
                <a:gd name="connsiteX14" fmla="*/ 3842385 w 7315200"/>
                <a:gd name="connsiteY14" fmla="*/ 4153138 h 4476750"/>
                <a:gd name="connsiteX15" fmla="*/ 3520002 w 7315200"/>
                <a:gd name="connsiteY15" fmla="*/ 4153138 h 4476750"/>
                <a:gd name="connsiteX16" fmla="*/ 3520002 w 7315200"/>
                <a:gd name="connsiteY16" fmla="*/ 4124097 h 4476750"/>
                <a:gd name="connsiteX17" fmla="*/ 3490960 w 7315200"/>
                <a:gd name="connsiteY17" fmla="*/ 4124097 h 4476750"/>
                <a:gd name="connsiteX18" fmla="*/ 3490960 w 7315200"/>
                <a:gd name="connsiteY18" fmla="*/ 4028256 h 4476750"/>
                <a:gd name="connsiteX19" fmla="*/ 3406740 w 7315200"/>
                <a:gd name="connsiteY19" fmla="*/ 4028256 h 4476750"/>
                <a:gd name="connsiteX20" fmla="*/ 3406740 w 7315200"/>
                <a:gd name="connsiteY20" fmla="*/ 3967267 h 4476750"/>
                <a:gd name="connsiteX21" fmla="*/ 2982706 w 7315200"/>
                <a:gd name="connsiteY21" fmla="*/ 3967267 h 4476750"/>
                <a:gd name="connsiteX22" fmla="*/ 2982706 w 7315200"/>
                <a:gd name="connsiteY22" fmla="*/ 3935321 h 4476750"/>
                <a:gd name="connsiteX23" fmla="*/ 2886866 w 7315200"/>
                <a:gd name="connsiteY23" fmla="*/ 3935321 h 4476750"/>
                <a:gd name="connsiteX24" fmla="*/ 2886866 w 7315200"/>
                <a:gd name="connsiteY24" fmla="*/ 3853996 h 4476750"/>
                <a:gd name="connsiteX25" fmla="*/ 2703900 w 7315200"/>
                <a:gd name="connsiteY25" fmla="*/ 3853996 h 4476750"/>
                <a:gd name="connsiteX26" fmla="*/ 2703900 w 7315200"/>
                <a:gd name="connsiteY26" fmla="*/ 3816239 h 4476750"/>
                <a:gd name="connsiteX27" fmla="*/ 2663238 w 7315200"/>
                <a:gd name="connsiteY27" fmla="*/ 3816239 h 4476750"/>
                <a:gd name="connsiteX28" fmla="*/ 2663238 w 7315200"/>
                <a:gd name="connsiteY28" fmla="*/ 3734924 h 4476750"/>
                <a:gd name="connsiteX29" fmla="*/ 2587724 w 7315200"/>
                <a:gd name="connsiteY29" fmla="*/ 3734924 h 4476750"/>
                <a:gd name="connsiteX30" fmla="*/ 2587724 w 7315200"/>
                <a:gd name="connsiteY30" fmla="*/ 3644884 h 4476750"/>
                <a:gd name="connsiteX31" fmla="*/ 2483168 w 7315200"/>
                <a:gd name="connsiteY31" fmla="*/ 3644884 h 4476750"/>
                <a:gd name="connsiteX32" fmla="*/ 2483168 w 7315200"/>
                <a:gd name="connsiteY32" fmla="*/ 3572285 h 4476750"/>
                <a:gd name="connsiteX33" fmla="*/ 2384422 w 7315200"/>
                <a:gd name="connsiteY33" fmla="*/ 3572285 h 4476750"/>
                <a:gd name="connsiteX34" fmla="*/ 2384422 w 7315200"/>
                <a:gd name="connsiteY34" fmla="*/ 3525812 h 4476750"/>
                <a:gd name="connsiteX35" fmla="*/ 2326339 w 7315200"/>
                <a:gd name="connsiteY35" fmla="*/ 3525812 h 4476750"/>
                <a:gd name="connsiteX36" fmla="*/ 2326339 w 7315200"/>
                <a:gd name="connsiteY36" fmla="*/ 3488055 h 4476750"/>
                <a:gd name="connsiteX37" fmla="*/ 2288581 w 7315200"/>
                <a:gd name="connsiteY37" fmla="*/ 3488055 h 4476750"/>
                <a:gd name="connsiteX38" fmla="*/ 2288581 w 7315200"/>
                <a:gd name="connsiteY38" fmla="*/ 3453203 h 4476750"/>
                <a:gd name="connsiteX39" fmla="*/ 2181120 w 7315200"/>
                <a:gd name="connsiteY39" fmla="*/ 3453203 h 4476750"/>
                <a:gd name="connsiteX40" fmla="*/ 2181120 w 7315200"/>
                <a:gd name="connsiteY40" fmla="*/ 3427067 h 4476750"/>
                <a:gd name="connsiteX41" fmla="*/ 2149173 w 7315200"/>
                <a:gd name="connsiteY41" fmla="*/ 3427067 h 4476750"/>
                <a:gd name="connsiteX42" fmla="*/ 2149173 w 7315200"/>
                <a:gd name="connsiteY42" fmla="*/ 3331226 h 4476750"/>
                <a:gd name="connsiteX43" fmla="*/ 2105616 w 7315200"/>
                <a:gd name="connsiteY43" fmla="*/ 3331226 h 4476750"/>
                <a:gd name="connsiteX44" fmla="*/ 2105616 w 7315200"/>
                <a:gd name="connsiteY44" fmla="*/ 3287659 h 4476750"/>
                <a:gd name="connsiteX45" fmla="*/ 2012680 w 7315200"/>
                <a:gd name="connsiteY45" fmla="*/ 3287659 h 4476750"/>
                <a:gd name="connsiteX46" fmla="*/ 2012680 w 7315200"/>
                <a:gd name="connsiteY46" fmla="*/ 3194723 h 4476750"/>
                <a:gd name="connsiteX47" fmla="*/ 1948777 w 7315200"/>
                <a:gd name="connsiteY47" fmla="*/ 3194723 h 4476750"/>
                <a:gd name="connsiteX48" fmla="*/ 1948777 w 7315200"/>
                <a:gd name="connsiteY48" fmla="*/ 3156966 h 4476750"/>
                <a:gd name="connsiteX49" fmla="*/ 1911029 w 7315200"/>
                <a:gd name="connsiteY49" fmla="*/ 3156966 h 4476750"/>
                <a:gd name="connsiteX50" fmla="*/ 1911029 w 7315200"/>
                <a:gd name="connsiteY50" fmla="*/ 3078556 h 4476750"/>
                <a:gd name="connsiteX51" fmla="*/ 1847126 w 7315200"/>
                <a:gd name="connsiteY51" fmla="*/ 3078556 h 4476750"/>
                <a:gd name="connsiteX52" fmla="*/ 1847126 w 7315200"/>
                <a:gd name="connsiteY52" fmla="*/ 2944959 h 4476750"/>
                <a:gd name="connsiteX53" fmla="*/ 1771621 w 7315200"/>
                <a:gd name="connsiteY53" fmla="*/ 2944959 h 4476750"/>
                <a:gd name="connsiteX54" fmla="*/ 1771621 w 7315200"/>
                <a:gd name="connsiteY54" fmla="*/ 2872350 h 4476750"/>
                <a:gd name="connsiteX55" fmla="*/ 1739675 w 7315200"/>
                <a:gd name="connsiteY55" fmla="*/ 2872350 h 4476750"/>
                <a:gd name="connsiteX56" fmla="*/ 1739675 w 7315200"/>
                <a:gd name="connsiteY56" fmla="*/ 2747458 h 4476750"/>
                <a:gd name="connsiteX57" fmla="*/ 1672876 w 7315200"/>
                <a:gd name="connsiteY57" fmla="*/ 2747458 h 4476750"/>
                <a:gd name="connsiteX58" fmla="*/ 1672876 w 7315200"/>
                <a:gd name="connsiteY58" fmla="*/ 2648712 h 4476750"/>
                <a:gd name="connsiteX59" fmla="*/ 1626403 w 7315200"/>
                <a:gd name="connsiteY59" fmla="*/ 2648712 h 4476750"/>
                <a:gd name="connsiteX60" fmla="*/ 1626403 w 7315200"/>
                <a:gd name="connsiteY60" fmla="*/ 2581913 h 4476750"/>
                <a:gd name="connsiteX61" fmla="*/ 1594457 w 7315200"/>
                <a:gd name="connsiteY61" fmla="*/ 2581913 h 4476750"/>
                <a:gd name="connsiteX62" fmla="*/ 1594457 w 7315200"/>
                <a:gd name="connsiteY62" fmla="*/ 2538355 h 4476750"/>
                <a:gd name="connsiteX63" fmla="*/ 1568320 w 7315200"/>
                <a:gd name="connsiteY63" fmla="*/ 2538355 h 4476750"/>
                <a:gd name="connsiteX64" fmla="*/ 1568320 w 7315200"/>
                <a:gd name="connsiteY64" fmla="*/ 2468651 h 4476750"/>
                <a:gd name="connsiteX65" fmla="*/ 1510236 w 7315200"/>
                <a:gd name="connsiteY65" fmla="*/ 2468651 h 4476750"/>
                <a:gd name="connsiteX66" fmla="*/ 1510236 w 7315200"/>
                <a:gd name="connsiteY66" fmla="*/ 2352475 h 4476750"/>
                <a:gd name="connsiteX67" fmla="*/ 1486995 w 7315200"/>
                <a:gd name="connsiteY67" fmla="*/ 2352475 h 4476750"/>
                <a:gd name="connsiteX68" fmla="*/ 1486995 w 7315200"/>
                <a:gd name="connsiteY68" fmla="*/ 2247919 h 4476750"/>
                <a:gd name="connsiteX69" fmla="*/ 1463764 w 7315200"/>
                <a:gd name="connsiteY69" fmla="*/ 2247919 h 4476750"/>
                <a:gd name="connsiteX70" fmla="*/ 1463764 w 7315200"/>
                <a:gd name="connsiteY70" fmla="*/ 2195646 h 4476750"/>
                <a:gd name="connsiteX71" fmla="*/ 1426007 w 7315200"/>
                <a:gd name="connsiteY71" fmla="*/ 2195646 h 4476750"/>
                <a:gd name="connsiteX72" fmla="*/ 1426007 w 7315200"/>
                <a:gd name="connsiteY72" fmla="*/ 1972018 h 4476750"/>
                <a:gd name="connsiteX73" fmla="*/ 1382440 w 7315200"/>
                <a:gd name="connsiteY73" fmla="*/ 1972018 h 4476750"/>
                <a:gd name="connsiteX74" fmla="*/ 1382440 w 7315200"/>
                <a:gd name="connsiteY74" fmla="*/ 1893599 h 4476750"/>
                <a:gd name="connsiteX75" fmla="*/ 1359208 w 7315200"/>
                <a:gd name="connsiteY75" fmla="*/ 1893599 h 4476750"/>
                <a:gd name="connsiteX76" fmla="*/ 1359208 w 7315200"/>
                <a:gd name="connsiteY76" fmla="*/ 1829705 h 4476750"/>
                <a:gd name="connsiteX77" fmla="*/ 1330166 w 7315200"/>
                <a:gd name="connsiteY77" fmla="*/ 1829705 h 4476750"/>
                <a:gd name="connsiteX78" fmla="*/ 1330166 w 7315200"/>
                <a:gd name="connsiteY78" fmla="*/ 1716434 h 4476750"/>
                <a:gd name="connsiteX79" fmla="*/ 1283694 w 7315200"/>
                <a:gd name="connsiteY79" fmla="*/ 1716434 h 4476750"/>
                <a:gd name="connsiteX80" fmla="*/ 1283694 w 7315200"/>
                <a:gd name="connsiteY80" fmla="*/ 1553794 h 4476750"/>
                <a:gd name="connsiteX81" fmla="*/ 1260462 w 7315200"/>
                <a:gd name="connsiteY81" fmla="*/ 1553794 h 4476750"/>
                <a:gd name="connsiteX82" fmla="*/ 1260462 w 7315200"/>
                <a:gd name="connsiteY82" fmla="*/ 1408586 h 4476750"/>
                <a:gd name="connsiteX83" fmla="*/ 1245946 w 7315200"/>
                <a:gd name="connsiteY83" fmla="*/ 1408586 h 4476750"/>
                <a:gd name="connsiteX84" fmla="*/ 1245946 w 7315200"/>
                <a:gd name="connsiteY84" fmla="*/ 1272083 h 4476750"/>
                <a:gd name="connsiteX85" fmla="*/ 1213999 w 7315200"/>
                <a:gd name="connsiteY85" fmla="*/ 1272083 h 4476750"/>
                <a:gd name="connsiteX86" fmla="*/ 1213999 w 7315200"/>
                <a:gd name="connsiteY86" fmla="*/ 1147201 h 4476750"/>
                <a:gd name="connsiteX87" fmla="*/ 1184948 w 7315200"/>
                <a:gd name="connsiteY87" fmla="*/ 1147201 h 4476750"/>
                <a:gd name="connsiteX88" fmla="*/ 1184948 w 7315200"/>
                <a:gd name="connsiteY88" fmla="*/ 1077497 h 4476750"/>
                <a:gd name="connsiteX89" fmla="*/ 1170432 w 7315200"/>
                <a:gd name="connsiteY89" fmla="*/ 1077497 h 4476750"/>
                <a:gd name="connsiteX90" fmla="*/ 1170432 w 7315200"/>
                <a:gd name="connsiteY90" fmla="*/ 1022309 h 4476750"/>
                <a:gd name="connsiteX91" fmla="*/ 1147201 w 7315200"/>
                <a:gd name="connsiteY91" fmla="*/ 1022309 h 4476750"/>
                <a:gd name="connsiteX92" fmla="*/ 1147201 w 7315200"/>
                <a:gd name="connsiteY92" fmla="*/ 932278 h 4476750"/>
                <a:gd name="connsiteX93" fmla="*/ 1129770 w 7315200"/>
                <a:gd name="connsiteY93" fmla="*/ 932278 h 4476750"/>
                <a:gd name="connsiteX94" fmla="*/ 1129770 w 7315200"/>
                <a:gd name="connsiteY94" fmla="*/ 903236 h 4476750"/>
                <a:gd name="connsiteX95" fmla="*/ 1109443 w 7315200"/>
                <a:gd name="connsiteY95" fmla="*/ 903236 h 4476750"/>
                <a:gd name="connsiteX96" fmla="*/ 1109443 w 7315200"/>
                <a:gd name="connsiteY96" fmla="*/ 807394 h 4476750"/>
                <a:gd name="connsiteX97" fmla="*/ 1019404 w 7315200"/>
                <a:gd name="connsiteY97" fmla="*/ 807394 h 4476750"/>
                <a:gd name="connsiteX98" fmla="*/ 1019404 w 7315200"/>
                <a:gd name="connsiteY98" fmla="*/ 714456 h 4476750"/>
                <a:gd name="connsiteX99" fmla="*/ 967130 w 7315200"/>
                <a:gd name="connsiteY99" fmla="*/ 714456 h 4476750"/>
                <a:gd name="connsiteX100" fmla="*/ 967130 w 7315200"/>
                <a:gd name="connsiteY100" fmla="*/ 621520 h 4476750"/>
                <a:gd name="connsiteX101" fmla="*/ 816107 w 7315200"/>
                <a:gd name="connsiteY101" fmla="*/ 621520 h 4476750"/>
                <a:gd name="connsiteX102" fmla="*/ 816107 w 7315200"/>
                <a:gd name="connsiteY102" fmla="*/ 490826 h 4476750"/>
                <a:gd name="connsiteX103" fmla="*/ 763829 w 7315200"/>
                <a:gd name="connsiteY103" fmla="*/ 490826 h 4476750"/>
                <a:gd name="connsiteX104" fmla="*/ 763829 w 7315200"/>
                <a:gd name="connsiteY104" fmla="*/ 383367 h 4476750"/>
                <a:gd name="connsiteX105" fmla="*/ 699935 w 7315200"/>
                <a:gd name="connsiteY105" fmla="*/ 383367 h 4476750"/>
                <a:gd name="connsiteX106" fmla="*/ 699935 w 7315200"/>
                <a:gd name="connsiteY106" fmla="*/ 299142 h 4476750"/>
                <a:gd name="connsiteX107" fmla="*/ 656371 w 7315200"/>
                <a:gd name="connsiteY107" fmla="*/ 299142 h 4476750"/>
                <a:gd name="connsiteX108" fmla="*/ 656371 w 7315200"/>
                <a:gd name="connsiteY108" fmla="*/ 209109 h 4476750"/>
                <a:gd name="connsiteX109" fmla="*/ 528581 w 7315200"/>
                <a:gd name="connsiteY109" fmla="*/ 209109 h 4476750"/>
                <a:gd name="connsiteX110" fmla="*/ 528581 w 7315200"/>
                <a:gd name="connsiteY110" fmla="*/ 69703 h 4476750"/>
                <a:gd name="connsiteX111" fmla="*/ 255578 w 7315200"/>
                <a:gd name="connsiteY111" fmla="*/ 69703 h 4476750"/>
                <a:gd name="connsiteX112" fmla="*/ 255578 w 7315200"/>
                <a:gd name="connsiteY112" fmla="*/ 0 h 4476750"/>
                <a:gd name="connsiteX113" fmla="*/ 0 w 7315200"/>
                <a:gd name="connsiteY113" fmla="*/ 0 h 44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315200" h="4476750">
                  <a:moveTo>
                    <a:pt x="7321725" y="4484227"/>
                  </a:moveTo>
                  <a:lnTo>
                    <a:pt x="6029316" y="4484227"/>
                  </a:lnTo>
                  <a:lnTo>
                    <a:pt x="6029316" y="4440670"/>
                  </a:lnTo>
                  <a:lnTo>
                    <a:pt x="5866676" y="4440670"/>
                  </a:lnTo>
                  <a:lnTo>
                    <a:pt x="5866676" y="4391292"/>
                  </a:lnTo>
                  <a:lnTo>
                    <a:pt x="5146405" y="4391292"/>
                  </a:lnTo>
                  <a:lnTo>
                    <a:pt x="5146405" y="4312873"/>
                  </a:lnTo>
                  <a:lnTo>
                    <a:pt x="4937303" y="4312873"/>
                  </a:lnTo>
                  <a:lnTo>
                    <a:pt x="4937303" y="4269315"/>
                  </a:lnTo>
                  <a:lnTo>
                    <a:pt x="4606214" y="4269315"/>
                  </a:lnTo>
                  <a:lnTo>
                    <a:pt x="4606214" y="4231558"/>
                  </a:lnTo>
                  <a:lnTo>
                    <a:pt x="4170569" y="4231558"/>
                  </a:lnTo>
                  <a:lnTo>
                    <a:pt x="4170569" y="4170569"/>
                  </a:lnTo>
                  <a:lnTo>
                    <a:pt x="3842385" y="4170569"/>
                  </a:lnTo>
                  <a:lnTo>
                    <a:pt x="3842385" y="4153138"/>
                  </a:lnTo>
                  <a:lnTo>
                    <a:pt x="3520002" y="4153138"/>
                  </a:lnTo>
                  <a:lnTo>
                    <a:pt x="3520002" y="4124097"/>
                  </a:lnTo>
                  <a:lnTo>
                    <a:pt x="3490960" y="4124097"/>
                  </a:lnTo>
                  <a:lnTo>
                    <a:pt x="3490960" y="4028256"/>
                  </a:lnTo>
                  <a:lnTo>
                    <a:pt x="3406740" y="4028256"/>
                  </a:lnTo>
                  <a:lnTo>
                    <a:pt x="3406740" y="3967267"/>
                  </a:lnTo>
                  <a:lnTo>
                    <a:pt x="2982706" y="3967267"/>
                  </a:lnTo>
                  <a:lnTo>
                    <a:pt x="2982706" y="3935321"/>
                  </a:lnTo>
                  <a:lnTo>
                    <a:pt x="2886866" y="3935321"/>
                  </a:lnTo>
                  <a:lnTo>
                    <a:pt x="2886866" y="3853996"/>
                  </a:lnTo>
                  <a:lnTo>
                    <a:pt x="2703900" y="3853996"/>
                  </a:lnTo>
                  <a:lnTo>
                    <a:pt x="2703900" y="3816239"/>
                  </a:lnTo>
                  <a:lnTo>
                    <a:pt x="2663238" y="3816239"/>
                  </a:lnTo>
                  <a:lnTo>
                    <a:pt x="2663238" y="3734924"/>
                  </a:lnTo>
                  <a:lnTo>
                    <a:pt x="2587724" y="3734924"/>
                  </a:lnTo>
                  <a:lnTo>
                    <a:pt x="2587724" y="3644884"/>
                  </a:lnTo>
                  <a:lnTo>
                    <a:pt x="2483168" y="3644884"/>
                  </a:lnTo>
                  <a:lnTo>
                    <a:pt x="2483168" y="3572285"/>
                  </a:lnTo>
                  <a:lnTo>
                    <a:pt x="2384422" y="3572285"/>
                  </a:lnTo>
                  <a:lnTo>
                    <a:pt x="2384422" y="3525812"/>
                  </a:lnTo>
                  <a:lnTo>
                    <a:pt x="2326339" y="3525812"/>
                  </a:lnTo>
                  <a:lnTo>
                    <a:pt x="2326339" y="3488055"/>
                  </a:lnTo>
                  <a:lnTo>
                    <a:pt x="2288581" y="3488055"/>
                  </a:lnTo>
                  <a:lnTo>
                    <a:pt x="2288581" y="3453203"/>
                  </a:lnTo>
                  <a:lnTo>
                    <a:pt x="2181120" y="3453203"/>
                  </a:lnTo>
                  <a:lnTo>
                    <a:pt x="2181120" y="3427067"/>
                  </a:lnTo>
                  <a:lnTo>
                    <a:pt x="2149173" y="3427067"/>
                  </a:lnTo>
                  <a:lnTo>
                    <a:pt x="2149173" y="3331226"/>
                  </a:lnTo>
                  <a:lnTo>
                    <a:pt x="2105616" y="3331226"/>
                  </a:lnTo>
                  <a:lnTo>
                    <a:pt x="2105616" y="3287659"/>
                  </a:lnTo>
                  <a:lnTo>
                    <a:pt x="2012680" y="3287659"/>
                  </a:lnTo>
                  <a:lnTo>
                    <a:pt x="2012680" y="3194723"/>
                  </a:lnTo>
                  <a:lnTo>
                    <a:pt x="1948777" y="3194723"/>
                  </a:lnTo>
                  <a:lnTo>
                    <a:pt x="1948777" y="3156966"/>
                  </a:lnTo>
                  <a:lnTo>
                    <a:pt x="1911029" y="3156966"/>
                  </a:lnTo>
                  <a:lnTo>
                    <a:pt x="1911029" y="3078556"/>
                  </a:lnTo>
                  <a:lnTo>
                    <a:pt x="1847126" y="3078556"/>
                  </a:lnTo>
                  <a:lnTo>
                    <a:pt x="1847126" y="2944959"/>
                  </a:lnTo>
                  <a:lnTo>
                    <a:pt x="1771621" y="2944959"/>
                  </a:lnTo>
                  <a:lnTo>
                    <a:pt x="1771621" y="2872350"/>
                  </a:lnTo>
                  <a:lnTo>
                    <a:pt x="1739675" y="2872350"/>
                  </a:lnTo>
                  <a:lnTo>
                    <a:pt x="1739675" y="2747458"/>
                  </a:lnTo>
                  <a:lnTo>
                    <a:pt x="1672876" y="2747458"/>
                  </a:lnTo>
                  <a:lnTo>
                    <a:pt x="1672876" y="2648712"/>
                  </a:lnTo>
                  <a:lnTo>
                    <a:pt x="1626403" y="2648712"/>
                  </a:lnTo>
                  <a:lnTo>
                    <a:pt x="1626403" y="2581913"/>
                  </a:lnTo>
                  <a:lnTo>
                    <a:pt x="1594457" y="2581913"/>
                  </a:lnTo>
                  <a:lnTo>
                    <a:pt x="1594457" y="2538355"/>
                  </a:lnTo>
                  <a:lnTo>
                    <a:pt x="1568320" y="2538355"/>
                  </a:lnTo>
                  <a:lnTo>
                    <a:pt x="1568320" y="2468651"/>
                  </a:lnTo>
                  <a:lnTo>
                    <a:pt x="1510236" y="2468651"/>
                  </a:lnTo>
                  <a:lnTo>
                    <a:pt x="1510236" y="2352475"/>
                  </a:lnTo>
                  <a:lnTo>
                    <a:pt x="1486995" y="2352475"/>
                  </a:lnTo>
                  <a:lnTo>
                    <a:pt x="1486995" y="2247919"/>
                  </a:lnTo>
                  <a:lnTo>
                    <a:pt x="1463764" y="2247919"/>
                  </a:lnTo>
                  <a:lnTo>
                    <a:pt x="1463764" y="2195646"/>
                  </a:lnTo>
                  <a:lnTo>
                    <a:pt x="1426007" y="2195646"/>
                  </a:lnTo>
                  <a:lnTo>
                    <a:pt x="1426007" y="1972018"/>
                  </a:lnTo>
                  <a:lnTo>
                    <a:pt x="1382440" y="1972018"/>
                  </a:lnTo>
                  <a:lnTo>
                    <a:pt x="1382440" y="1893599"/>
                  </a:lnTo>
                  <a:lnTo>
                    <a:pt x="1359208" y="1893599"/>
                  </a:lnTo>
                  <a:lnTo>
                    <a:pt x="1359208" y="1829705"/>
                  </a:lnTo>
                  <a:lnTo>
                    <a:pt x="1330166" y="1829705"/>
                  </a:lnTo>
                  <a:lnTo>
                    <a:pt x="1330166" y="1716434"/>
                  </a:lnTo>
                  <a:lnTo>
                    <a:pt x="1283694" y="1716434"/>
                  </a:lnTo>
                  <a:lnTo>
                    <a:pt x="1283694" y="1553794"/>
                  </a:lnTo>
                  <a:lnTo>
                    <a:pt x="1260462" y="1553794"/>
                  </a:lnTo>
                  <a:lnTo>
                    <a:pt x="1260462" y="1408586"/>
                  </a:lnTo>
                  <a:lnTo>
                    <a:pt x="1245946" y="1408586"/>
                  </a:lnTo>
                  <a:lnTo>
                    <a:pt x="1245946" y="1272083"/>
                  </a:lnTo>
                  <a:lnTo>
                    <a:pt x="1213999" y="1272083"/>
                  </a:lnTo>
                  <a:lnTo>
                    <a:pt x="1213999" y="1147201"/>
                  </a:lnTo>
                  <a:lnTo>
                    <a:pt x="1184948" y="1147201"/>
                  </a:lnTo>
                  <a:lnTo>
                    <a:pt x="1184948" y="1077497"/>
                  </a:lnTo>
                  <a:lnTo>
                    <a:pt x="1170432" y="1077497"/>
                  </a:lnTo>
                  <a:lnTo>
                    <a:pt x="1170432" y="1022309"/>
                  </a:lnTo>
                  <a:lnTo>
                    <a:pt x="1147201" y="1022309"/>
                  </a:lnTo>
                  <a:lnTo>
                    <a:pt x="1147201" y="932278"/>
                  </a:lnTo>
                  <a:lnTo>
                    <a:pt x="1129770" y="932278"/>
                  </a:lnTo>
                  <a:lnTo>
                    <a:pt x="1129770" y="903236"/>
                  </a:lnTo>
                  <a:lnTo>
                    <a:pt x="1109443" y="903236"/>
                  </a:lnTo>
                  <a:lnTo>
                    <a:pt x="1109443" y="807394"/>
                  </a:lnTo>
                  <a:lnTo>
                    <a:pt x="1019404" y="807394"/>
                  </a:lnTo>
                  <a:lnTo>
                    <a:pt x="1019404" y="714456"/>
                  </a:lnTo>
                  <a:lnTo>
                    <a:pt x="967130" y="714456"/>
                  </a:lnTo>
                  <a:lnTo>
                    <a:pt x="967130" y="621520"/>
                  </a:lnTo>
                  <a:lnTo>
                    <a:pt x="816107" y="621520"/>
                  </a:lnTo>
                  <a:lnTo>
                    <a:pt x="816107" y="490826"/>
                  </a:lnTo>
                  <a:lnTo>
                    <a:pt x="763829" y="490826"/>
                  </a:lnTo>
                  <a:lnTo>
                    <a:pt x="763829" y="383367"/>
                  </a:lnTo>
                  <a:lnTo>
                    <a:pt x="699935" y="383367"/>
                  </a:lnTo>
                  <a:lnTo>
                    <a:pt x="699935" y="299142"/>
                  </a:lnTo>
                  <a:lnTo>
                    <a:pt x="656371" y="299142"/>
                  </a:lnTo>
                  <a:lnTo>
                    <a:pt x="656371" y="209109"/>
                  </a:lnTo>
                  <a:lnTo>
                    <a:pt x="528581" y="209109"/>
                  </a:lnTo>
                  <a:lnTo>
                    <a:pt x="528581" y="69703"/>
                  </a:lnTo>
                  <a:lnTo>
                    <a:pt x="255578" y="69703"/>
                  </a:lnTo>
                  <a:lnTo>
                    <a:pt x="255578" y="0"/>
                  </a:lnTo>
                  <a:lnTo>
                    <a:pt x="0" y="0"/>
                  </a:lnTo>
                </a:path>
              </a:pathLst>
            </a:custGeom>
            <a:noFill/>
            <a:ln w="25400" cap="flat">
              <a:solidFill>
                <a:schemeClr val="accent2"/>
              </a:solidFill>
              <a:prstDash val="solid"/>
              <a:miter/>
            </a:ln>
          </p:spPr>
          <p:txBody>
            <a:bodyPr rtlCol="0" anchor="ctr"/>
            <a:lstStyle/>
            <a:p>
              <a:endParaRPr lang="fr-FR" sz="1600" dirty="0"/>
            </a:p>
          </p:txBody>
        </p:sp>
        <p:sp>
          <p:nvSpPr>
            <p:cNvPr id="98" name="Freeform: Shape 116">
              <a:extLst>
                <a:ext uri="{FF2B5EF4-FFF2-40B4-BE49-F238E27FC236}">
                  <a16:creationId xmlns:a16="http://schemas.microsoft.com/office/drawing/2014/main" xmlns="" id="{D5CA64E9-0202-4BDF-8E98-89C3E47F267B}"/>
                </a:ext>
              </a:extLst>
            </p:cNvPr>
            <p:cNvSpPr/>
            <p:nvPr/>
          </p:nvSpPr>
          <p:spPr>
            <a:xfrm>
              <a:off x="6833463" y="55185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99" name="Freeform: Shape 117">
              <a:extLst>
                <a:ext uri="{FF2B5EF4-FFF2-40B4-BE49-F238E27FC236}">
                  <a16:creationId xmlns:a16="http://schemas.microsoft.com/office/drawing/2014/main" xmlns="" id="{9A88EDAA-E0CE-4B89-A336-F489CD357BCA}"/>
                </a:ext>
              </a:extLst>
            </p:cNvPr>
            <p:cNvSpPr/>
            <p:nvPr/>
          </p:nvSpPr>
          <p:spPr>
            <a:xfrm>
              <a:off x="6890613" y="55185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00" name="Freeform: Shape 118">
              <a:extLst>
                <a:ext uri="{FF2B5EF4-FFF2-40B4-BE49-F238E27FC236}">
                  <a16:creationId xmlns:a16="http://schemas.microsoft.com/office/drawing/2014/main" xmlns="" id="{B11C7DAA-2C5B-4904-8F59-8F53460D2F10}"/>
                </a:ext>
              </a:extLst>
            </p:cNvPr>
            <p:cNvSpPr/>
            <p:nvPr/>
          </p:nvSpPr>
          <p:spPr>
            <a:xfrm>
              <a:off x="7252563" y="55566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01" name="Freeform: Shape 119">
              <a:extLst>
                <a:ext uri="{FF2B5EF4-FFF2-40B4-BE49-F238E27FC236}">
                  <a16:creationId xmlns:a16="http://schemas.microsoft.com/office/drawing/2014/main" xmlns="" id="{FC1D2CE7-3DDD-47E4-BBCB-1E2913AE749C}"/>
                </a:ext>
              </a:extLst>
            </p:cNvPr>
            <p:cNvSpPr/>
            <p:nvPr/>
          </p:nvSpPr>
          <p:spPr>
            <a:xfrm>
              <a:off x="7481163" y="55566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02" name="Freeform: Shape 120">
              <a:extLst>
                <a:ext uri="{FF2B5EF4-FFF2-40B4-BE49-F238E27FC236}">
                  <a16:creationId xmlns:a16="http://schemas.microsoft.com/office/drawing/2014/main" xmlns="" id="{865F0385-BC23-49D5-9B40-7E3F99F9F14B}"/>
                </a:ext>
              </a:extLst>
            </p:cNvPr>
            <p:cNvSpPr/>
            <p:nvPr/>
          </p:nvSpPr>
          <p:spPr>
            <a:xfrm>
              <a:off x="7977647" y="555662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03" name="Freeform: Shape 121">
              <a:extLst>
                <a:ext uri="{FF2B5EF4-FFF2-40B4-BE49-F238E27FC236}">
                  <a16:creationId xmlns:a16="http://schemas.microsoft.com/office/drawing/2014/main" xmlns="" id="{C28212CA-8529-462A-9E85-240A5F87842A}"/>
                </a:ext>
              </a:extLst>
            </p:cNvPr>
            <p:cNvSpPr/>
            <p:nvPr/>
          </p:nvSpPr>
          <p:spPr>
            <a:xfrm>
              <a:off x="8039569" y="555662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04" name="Freeform: Shape 122">
              <a:extLst>
                <a:ext uri="{FF2B5EF4-FFF2-40B4-BE49-F238E27FC236}">
                  <a16:creationId xmlns:a16="http://schemas.microsoft.com/office/drawing/2014/main" xmlns="" id="{B2796E07-7299-4A62-A179-4266CB6D7F71}"/>
                </a:ext>
              </a:extLst>
            </p:cNvPr>
            <p:cNvSpPr/>
            <p:nvPr/>
          </p:nvSpPr>
          <p:spPr>
            <a:xfrm>
              <a:off x="8130047" y="555662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05" name="Freeform: Shape 123">
              <a:extLst>
                <a:ext uri="{FF2B5EF4-FFF2-40B4-BE49-F238E27FC236}">
                  <a16:creationId xmlns:a16="http://schemas.microsoft.com/office/drawing/2014/main" xmlns="" id="{772882AE-E4D9-44CA-AF59-DB1CB5120231}"/>
                </a:ext>
              </a:extLst>
            </p:cNvPr>
            <p:cNvSpPr/>
            <p:nvPr/>
          </p:nvSpPr>
          <p:spPr>
            <a:xfrm>
              <a:off x="8186013" y="55566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grpSp>
      <p:cxnSp>
        <p:nvCxnSpPr>
          <p:cNvPr id="106" name="Straight Connector 105">
            <a:extLst>
              <a:ext uri="{FF2B5EF4-FFF2-40B4-BE49-F238E27FC236}">
                <a16:creationId xmlns:a16="http://schemas.microsoft.com/office/drawing/2014/main" xmlns="" id="{D8330705-AE1D-4635-8780-54964F3EE06D}"/>
              </a:ext>
            </a:extLst>
          </p:cNvPr>
          <p:cNvCxnSpPr/>
          <p:nvPr/>
        </p:nvCxnSpPr>
        <p:spPr>
          <a:xfrm flipV="1">
            <a:off x="3898050" y="2773822"/>
            <a:ext cx="360000" cy="0"/>
          </a:xfrm>
          <a:prstGeom prst="line">
            <a:avLst/>
          </a:prstGeom>
          <a:noFill/>
          <a:ln w="25400" cap="flat">
            <a:solidFill>
              <a:srgbClr val="B60D27"/>
            </a:solidFill>
            <a:prstDash val="solid"/>
            <a:miter/>
          </a:ln>
        </p:spPr>
      </p:cxnSp>
      <p:cxnSp>
        <p:nvCxnSpPr>
          <p:cNvPr id="107" name="Straight Connector 106">
            <a:extLst>
              <a:ext uri="{FF2B5EF4-FFF2-40B4-BE49-F238E27FC236}">
                <a16:creationId xmlns:a16="http://schemas.microsoft.com/office/drawing/2014/main" xmlns="" id="{8C4768BE-D1C4-4501-9D67-2EB748F62A6A}"/>
              </a:ext>
            </a:extLst>
          </p:cNvPr>
          <p:cNvCxnSpPr/>
          <p:nvPr/>
        </p:nvCxnSpPr>
        <p:spPr>
          <a:xfrm flipV="1">
            <a:off x="3898050" y="3244679"/>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1527837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O-12: KEYNOTE-061: réponse au traitement ultérieur après 2</a:t>
            </a:r>
            <a:r>
              <a:rPr lang="fr-FR" baseline="30000" dirty="0"/>
              <a:t>e</a:t>
            </a:r>
            <a:r>
              <a:rPr lang="fr-FR" dirty="0"/>
              <a:t> ligne par pembrolizumab ou paclitaxel chez les patients avec adénocarcinome avancé de l’estomac ou de la jonction œsogastrique – Yoon HH, et al</a:t>
            </a:r>
          </a:p>
        </p:txBody>
      </p:sp>
      <p:sp>
        <p:nvSpPr>
          <p:cNvPr id="3" name="Content Placeholder 2"/>
          <p:cNvSpPr>
            <a:spLocks noGrp="1"/>
          </p:cNvSpPr>
          <p:nvPr>
            <p:ph idx="1"/>
          </p:nvPr>
        </p:nvSpPr>
        <p:spPr/>
        <p:txBody>
          <a:bodyPr/>
          <a:lstStyle/>
          <a:p>
            <a:pPr marL="0" indent="0">
              <a:buNone/>
            </a:pPr>
            <a:r>
              <a:rPr lang="fr-FR" b="1" dirty="0"/>
              <a:t>Résultats</a:t>
            </a:r>
          </a:p>
          <a:p>
            <a:pPr marL="0" indent="0">
              <a:spcBef>
                <a:spcPts val="24000"/>
              </a:spcBef>
              <a:buNone/>
            </a:pPr>
            <a:r>
              <a:rPr lang="fr-FR" b="1" dirty="0"/>
              <a:t>Conclusions</a:t>
            </a:r>
          </a:p>
          <a:p>
            <a:r>
              <a:rPr lang="fr-FR" b="1" dirty="0"/>
              <a:t>Chez ces patients avec adénocarcinome avancé de l’estomac ou JOG, le pembrolizumab apparaît potentialiser le traitement ultérieur et, lorsqu’il est combiné à un anti-VEGF/VEGFR et un </a:t>
            </a:r>
            <a:r>
              <a:rPr lang="fr-FR" b="1" dirty="0" err="1"/>
              <a:t>taxane</a:t>
            </a:r>
            <a:r>
              <a:rPr lang="fr-FR" b="1" dirty="0"/>
              <a:t>, il pourrait y avoir un effet antitumoral plus important, bien que ces données nécessitent confirmation dans d’autres études</a:t>
            </a:r>
            <a:endParaRPr lang="fr-FR" dirty="0"/>
          </a:p>
        </p:txBody>
      </p:sp>
      <p:sp>
        <p:nvSpPr>
          <p:cNvPr id="5" name="Text Placeholder 4"/>
          <p:cNvSpPr>
            <a:spLocks noGrp="1"/>
          </p:cNvSpPr>
          <p:nvPr>
            <p:ph type="body" sz="quarter" idx="11"/>
          </p:nvPr>
        </p:nvSpPr>
        <p:spPr/>
        <p:txBody>
          <a:bodyPr/>
          <a:lstStyle/>
          <a:p>
            <a:r>
              <a:rPr lang="fr-FR" dirty="0"/>
              <a:t>Yoon HH, et al, Ann </a:t>
            </a:r>
            <a:r>
              <a:rPr lang="fr-FR" dirty="0" err="1"/>
              <a:t>Oncol</a:t>
            </a:r>
            <a:r>
              <a:rPr lang="fr-FR" dirty="0"/>
              <a:t> 2020;31(</a:t>
            </a:r>
            <a:r>
              <a:rPr lang="fr-FR" dirty="0" err="1"/>
              <a:t>suppl</a:t>
            </a:r>
            <a:r>
              <a:rPr lang="fr-FR" dirty="0"/>
              <a:t>):</a:t>
            </a:r>
            <a:r>
              <a:rPr lang="fr-FR" dirty="0" err="1"/>
              <a:t>abstr</a:t>
            </a:r>
            <a:r>
              <a:rPr lang="fr-FR" dirty="0"/>
              <a:t> O-12</a:t>
            </a:r>
          </a:p>
        </p:txBody>
      </p:sp>
      <p:graphicFrame>
        <p:nvGraphicFramePr>
          <p:cNvPr id="4" name="Table 3"/>
          <p:cNvGraphicFramePr>
            <a:graphicFrameLocks noGrp="1"/>
          </p:cNvGraphicFramePr>
          <p:nvPr>
            <p:extLst>
              <p:ext uri="{D42A27DB-BD31-4B8C-83A1-F6EECF244321}">
                <p14:modId xmlns:p14="http://schemas.microsoft.com/office/powerpoint/2010/main" xmlns="" val="2958187759"/>
              </p:ext>
            </p:extLst>
          </p:nvPr>
        </p:nvGraphicFramePr>
        <p:xfrm>
          <a:off x="73281" y="1577000"/>
          <a:ext cx="8997438" cy="2946280"/>
        </p:xfrm>
        <a:graphic>
          <a:graphicData uri="http://schemas.openxmlformats.org/drawingml/2006/table">
            <a:tbl>
              <a:tblPr firstRow="1" bandRow="1">
                <a:tableStyleId>{5202B0CA-FC54-4496-8BCA-5EF66A818D29}</a:tableStyleId>
              </a:tblPr>
              <a:tblGrid>
                <a:gridCol w="3395476">
                  <a:extLst>
                    <a:ext uri="{9D8B030D-6E8A-4147-A177-3AD203B41FA5}">
                      <a16:colId xmlns:a16="http://schemas.microsoft.com/office/drawing/2014/main" xmlns="" val="1055944329"/>
                    </a:ext>
                  </a:extLst>
                </a:gridCol>
                <a:gridCol w="785191">
                  <a:extLst>
                    <a:ext uri="{9D8B030D-6E8A-4147-A177-3AD203B41FA5}">
                      <a16:colId xmlns:a16="http://schemas.microsoft.com/office/drawing/2014/main" xmlns="" val="820941868"/>
                    </a:ext>
                  </a:extLst>
                </a:gridCol>
                <a:gridCol w="1580322">
                  <a:extLst>
                    <a:ext uri="{9D8B030D-6E8A-4147-A177-3AD203B41FA5}">
                      <a16:colId xmlns:a16="http://schemas.microsoft.com/office/drawing/2014/main" xmlns="" val="3278867226"/>
                    </a:ext>
                  </a:extLst>
                </a:gridCol>
                <a:gridCol w="1580321">
                  <a:extLst>
                    <a:ext uri="{9D8B030D-6E8A-4147-A177-3AD203B41FA5}">
                      <a16:colId xmlns:a16="http://schemas.microsoft.com/office/drawing/2014/main" xmlns="" val="3480544068"/>
                    </a:ext>
                  </a:extLst>
                </a:gridCol>
                <a:gridCol w="1656128">
                  <a:extLst>
                    <a:ext uri="{9D8B030D-6E8A-4147-A177-3AD203B41FA5}">
                      <a16:colId xmlns:a16="http://schemas.microsoft.com/office/drawing/2014/main" xmlns="" val="624371782"/>
                    </a:ext>
                  </a:extLst>
                </a:gridCol>
              </a:tblGrid>
              <a:tr h="230200">
                <a:tc rowSpan="2">
                  <a:txBody>
                    <a:bodyPr/>
                    <a:lstStyle/>
                    <a:p>
                      <a:r>
                        <a:rPr lang="fr-FR" sz="1200" noProof="0">
                          <a:solidFill>
                            <a:schemeClr val="tx2"/>
                          </a:solidFill>
                        </a:rPr>
                        <a:t>SG</a:t>
                      </a:r>
                      <a:r>
                        <a:rPr lang="fr-FR" sz="1200" baseline="0" noProof="0">
                          <a:solidFill>
                            <a:schemeClr val="tx2"/>
                          </a:solidFill>
                        </a:rPr>
                        <a:t> à partir de la randomisation</a:t>
                      </a:r>
                      <a:endParaRPr lang="fr-FR" sz="1200" noProof="0">
                        <a:solidFill>
                          <a:schemeClr val="tx2"/>
                        </a:solidFill>
                      </a:endParaRPr>
                    </a:p>
                  </a:txBody>
                  <a:tcPr marT="18000" marB="18000" anchor="ctr"/>
                </a:tc>
                <a:tc rowSpan="2">
                  <a:txBody>
                    <a:bodyPr/>
                    <a:lstStyle/>
                    <a:p>
                      <a:pPr algn="ctr"/>
                      <a:r>
                        <a:rPr lang="fr-FR" sz="1200" noProof="0" dirty="0">
                          <a:solidFill>
                            <a:schemeClr val="tx2"/>
                          </a:solidFill>
                        </a:rPr>
                        <a:t>Evts/n</a:t>
                      </a:r>
                    </a:p>
                  </a:txBody>
                  <a:tcPr marT="18000" marB="18000" anchor="ctr"/>
                </a:tc>
                <a:tc rowSpan="2">
                  <a:txBody>
                    <a:bodyPr/>
                    <a:lstStyle/>
                    <a:p>
                      <a:pPr algn="ctr"/>
                      <a:r>
                        <a:rPr lang="fr-FR" sz="1200" noProof="0" dirty="0">
                          <a:solidFill>
                            <a:schemeClr val="tx2"/>
                          </a:solidFill>
                        </a:rPr>
                        <a:t>Médiane, mois (IC95%)</a:t>
                      </a:r>
                    </a:p>
                  </a:txBody>
                  <a:tcPr marT="18000" marB="18000" anchor="ctr"/>
                </a:tc>
                <a:tc gridSpan="2">
                  <a:txBody>
                    <a:bodyPr/>
                    <a:lstStyle/>
                    <a:p>
                      <a:pPr algn="ctr"/>
                      <a:r>
                        <a:rPr lang="fr-FR" sz="1200" noProof="0">
                          <a:solidFill>
                            <a:schemeClr val="tx2"/>
                          </a:solidFill>
                        </a:rPr>
                        <a:t>HR (IC95%)</a:t>
                      </a:r>
                    </a:p>
                  </a:txBody>
                  <a:tcPr marT="18000" marB="18000" anchor="ctr"/>
                </a:tc>
                <a:tc hMerge="1">
                  <a:txBody>
                    <a:bodyPr/>
                    <a:lstStyle/>
                    <a:p>
                      <a:pPr algn="ctr"/>
                      <a:endParaRPr lang="en-GB" sz="1200" dirty="0">
                        <a:solidFill>
                          <a:schemeClr val="tx2"/>
                        </a:solidFill>
                      </a:endParaRPr>
                    </a:p>
                  </a:txBody>
                  <a:tcPr/>
                </a:tc>
                <a:extLst>
                  <a:ext uri="{0D108BD9-81ED-4DB2-BD59-A6C34878D82A}">
                    <a16:rowId xmlns:a16="http://schemas.microsoft.com/office/drawing/2014/main" xmlns="" val="3036589022"/>
                  </a:ext>
                </a:extLst>
              </a:tr>
              <a:tr h="236680">
                <a:tc vMerge="1">
                  <a:txBody>
                    <a:bodyPr/>
                    <a:lstStyle/>
                    <a:p>
                      <a:endParaRPr lang="en-GB" sz="1200" dirty="0">
                        <a:solidFill>
                          <a:schemeClr val="tx2"/>
                        </a:solidFill>
                      </a:endParaRPr>
                    </a:p>
                  </a:txBody>
                  <a:tcPr/>
                </a:tc>
                <a:tc vMerge="1">
                  <a:txBody>
                    <a:bodyPr/>
                    <a:lstStyle/>
                    <a:p>
                      <a:pPr algn="ctr"/>
                      <a:endParaRPr lang="en-GB" sz="1200" dirty="0">
                        <a:solidFill>
                          <a:schemeClr val="tx2"/>
                        </a:solidFill>
                      </a:endParaRPr>
                    </a:p>
                  </a:txBody>
                  <a:tcPr/>
                </a:tc>
                <a:tc vMerge="1">
                  <a:txBody>
                    <a:bodyPr/>
                    <a:lstStyle/>
                    <a:p>
                      <a:pPr algn="ctr"/>
                      <a:endParaRPr lang="en-GB" sz="1200" dirty="0">
                        <a:solidFill>
                          <a:schemeClr val="tx2"/>
                        </a:solidFill>
                      </a:endParaRPr>
                    </a:p>
                  </a:txBody>
                  <a:tcPr/>
                </a:tc>
                <a:tc>
                  <a:txBody>
                    <a:bodyPr/>
                    <a:lstStyle/>
                    <a:p>
                      <a:pPr algn="ctr"/>
                      <a:r>
                        <a:rPr lang="fr-FR" sz="1200" b="1" noProof="0" dirty="0">
                          <a:solidFill>
                            <a:schemeClr val="tx2"/>
                          </a:solidFill>
                        </a:rPr>
                        <a:t>Univarié</a:t>
                      </a:r>
                    </a:p>
                  </a:txBody>
                  <a:tcPr marT="18000" marB="18000" anchor="ctr">
                    <a:solidFill>
                      <a:srgbClr val="A0A0A0"/>
                    </a:solidFill>
                  </a:tcPr>
                </a:tc>
                <a:tc>
                  <a:txBody>
                    <a:bodyPr/>
                    <a:lstStyle/>
                    <a:p>
                      <a:pPr algn="ctr"/>
                      <a:r>
                        <a:rPr lang="fr-FR" sz="1200" b="1" noProof="0" dirty="0">
                          <a:solidFill>
                            <a:schemeClr val="tx2"/>
                          </a:solidFill>
                        </a:rPr>
                        <a:t>Multivarié</a:t>
                      </a:r>
                    </a:p>
                  </a:txBody>
                  <a:tcPr marT="18000" marB="18000" anchor="ctr">
                    <a:solidFill>
                      <a:srgbClr val="A0A0A0"/>
                    </a:solidFill>
                  </a:tcPr>
                </a:tc>
                <a:extLst>
                  <a:ext uri="{0D108BD9-81ED-4DB2-BD59-A6C34878D82A}">
                    <a16:rowId xmlns:a16="http://schemas.microsoft.com/office/drawing/2014/main" xmlns="" val="1817215458"/>
                  </a:ext>
                </a:extLst>
              </a:tr>
              <a:tr h="279160">
                <a:tc>
                  <a:txBody>
                    <a:bodyPr/>
                    <a:lstStyle/>
                    <a:p>
                      <a:r>
                        <a:rPr lang="fr-FR" sz="1200" noProof="0" dirty="0">
                          <a:solidFill>
                            <a:schemeClr val="tx1"/>
                          </a:solidFill>
                        </a:rPr>
                        <a:t>Pembrolizumab</a:t>
                      </a:r>
                      <a:r>
                        <a:rPr lang="fr-FR" sz="1200" baseline="0" noProof="0" dirty="0">
                          <a:solidFill>
                            <a:schemeClr val="tx1"/>
                          </a:solidFill>
                        </a:rPr>
                        <a:t> sans traitement ultérieur</a:t>
                      </a:r>
                    </a:p>
                    <a:p>
                      <a:r>
                        <a:rPr lang="fr-FR" sz="1200" baseline="0" noProof="0" dirty="0">
                          <a:solidFill>
                            <a:schemeClr val="tx1"/>
                          </a:solidFill>
                        </a:rPr>
                        <a:t>Paclitaxel sans traitement ultérieur</a:t>
                      </a:r>
                      <a:endParaRPr lang="fr-FR" sz="1200" noProof="0" dirty="0">
                        <a:solidFill>
                          <a:schemeClr val="tx1"/>
                        </a:solidFill>
                      </a:endParaRPr>
                    </a:p>
                  </a:txBody>
                  <a:tcPr marT="18000" marB="18000">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89/103</a:t>
                      </a:r>
                    </a:p>
                    <a:p>
                      <a:pPr algn="ctr"/>
                      <a:r>
                        <a:rPr lang="fr-FR" sz="1200" noProof="0">
                          <a:solidFill>
                            <a:schemeClr val="tx1"/>
                          </a:solidFill>
                        </a:rPr>
                        <a:t>81/82</a:t>
                      </a:r>
                    </a:p>
                  </a:txBody>
                  <a:tcPr marT="18000" marB="18000">
                    <a:lnB w="9525" cap="flat" cmpd="sng" algn="ctr">
                      <a:solidFill>
                        <a:schemeClr val="tx2"/>
                      </a:solidFill>
                      <a:prstDash val="solid"/>
                      <a:round/>
                      <a:headEnd type="none" w="med" len="med"/>
                      <a:tailEnd type="none" w="med" len="med"/>
                    </a:lnB>
                  </a:tcPr>
                </a:tc>
                <a:tc>
                  <a:txBody>
                    <a:bodyPr/>
                    <a:lstStyle/>
                    <a:p>
                      <a:pPr algn="ctr"/>
                      <a:r>
                        <a:rPr lang="fr-FR" sz="1200" noProof="0" dirty="0">
                          <a:solidFill>
                            <a:schemeClr val="tx1"/>
                          </a:solidFill>
                        </a:rPr>
                        <a:t>3,2 (2,4 - 4,8)</a:t>
                      </a:r>
                    </a:p>
                    <a:p>
                      <a:pPr algn="ctr"/>
                      <a:r>
                        <a:rPr lang="fr-FR" sz="1200" noProof="0" dirty="0">
                          <a:solidFill>
                            <a:schemeClr val="tx1"/>
                          </a:solidFill>
                        </a:rPr>
                        <a:t>4,2 (3,3 - 5,2)</a:t>
                      </a:r>
                    </a:p>
                  </a:txBody>
                  <a:tcPr marT="18000" marB="18000">
                    <a:lnB w="9525" cap="flat" cmpd="sng" algn="ctr">
                      <a:solidFill>
                        <a:schemeClr val="tx2"/>
                      </a:solidFill>
                      <a:prstDash val="solid"/>
                      <a:round/>
                      <a:headEnd type="none" w="med" len="med"/>
                      <a:tailEnd type="none" w="med" len="med"/>
                    </a:lnB>
                  </a:tcPr>
                </a:tc>
                <a:tc>
                  <a:txBody>
                    <a:bodyPr/>
                    <a:lstStyle/>
                    <a:p>
                      <a:pPr algn="ctr"/>
                      <a:r>
                        <a:rPr lang="fr-FR" sz="1200" noProof="0" dirty="0">
                          <a:solidFill>
                            <a:schemeClr val="tx1"/>
                          </a:solidFill>
                        </a:rPr>
                        <a:t>0,84 (0,61 - 1,16)</a:t>
                      </a:r>
                    </a:p>
                  </a:txBody>
                  <a:tcPr marT="18000" marB="18000">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a:t>
                      </a:r>
                    </a:p>
                  </a:txBody>
                  <a:tcPr marT="18000" marB="18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748169712"/>
                  </a:ext>
                </a:extLst>
              </a:tr>
              <a:tr h="370840">
                <a:tc>
                  <a:txBody>
                    <a:bodyPr/>
                    <a:lstStyle/>
                    <a:p>
                      <a:r>
                        <a:rPr lang="fr-FR" sz="1200" noProof="0" dirty="0">
                          <a:solidFill>
                            <a:schemeClr val="tx1"/>
                          </a:solidFill>
                        </a:rPr>
                        <a:t>Pembrolizumab</a:t>
                      </a:r>
                      <a:r>
                        <a:rPr lang="fr-FR" sz="1200" baseline="0" noProof="0" dirty="0">
                          <a:solidFill>
                            <a:schemeClr val="tx1"/>
                          </a:solidFill>
                        </a:rPr>
                        <a:t> suivi de RAM + paclitaxel</a:t>
                      </a:r>
                    </a:p>
                    <a:p>
                      <a:r>
                        <a:rPr lang="fr-FR" sz="1200" baseline="0" noProof="0" dirty="0">
                          <a:solidFill>
                            <a:schemeClr val="tx1"/>
                          </a:solidFill>
                        </a:rPr>
                        <a:t>Paclitaxel suivi de tout traitement</a:t>
                      </a:r>
                      <a:endParaRPr lang="fr-FR" sz="1200" noProof="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25/26</a:t>
                      </a:r>
                    </a:p>
                    <a:p>
                      <a:pPr algn="ctr"/>
                      <a:r>
                        <a:rPr lang="fr-FR" sz="1200" noProof="0">
                          <a:solidFill>
                            <a:schemeClr val="tx1"/>
                          </a:solidFill>
                        </a:rPr>
                        <a:t>109/117</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dirty="0">
                          <a:solidFill>
                            <a:schemeClr val="tx1"/>
                          </a:solidFill>
                        </a:rPr>
                        <a:t>13,1 (10,4 - 17,0)</a:t>
                      </a:r>
                    </a:p>
                    <a:p>
                      <a:pPr algn="ctr"/>
                      <a:r>
                        <a:rPr lang="fr-FR" sz="1200" noProof="0" dirty="0">
                          <a:solidFill>
                            <a:schemeClr val="tx1"/>
                          </a:solidFill>
                        </a:rPr>
                        <a:t>10,1 (9,2 - 11,6)</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dirty="0">
                          <a:solidFill>
                            <a:schemeClr val="tx1"/>
                          </a:solidFill>
                        </a:rPr>
                        <a:t>0,70 (0,44 - 1,11)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dirty="0">
                          <a:solidFill>
                            <a:schemeClr val="tx1"/>
                          </a:solidFill>
                        </a:rPr>
                        <a:t>0,61 (0,37 - 1,00)</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48551677"/>
                  </a:ext>
                </a:extLst>
              </a:tr>
              <a:tr h="370840">
                <a:tc>
                  <a:txBody>
                    <a:bodyPr/>
                    <a:lstStyle/>
                    <a:p>
                      <a:r>
                        <a:rPr lang="fr-FR" sz="1200" noProof="0" dirty="0">
                          <a:solidFill>
                            <a:schemeClr val="tx1"/>
                          </a:solidFill>
                        </a:rPr>
                        <a:t>Pembrolizumab</a:t>
                      </a:r>
                      <a:r>
                        <a:rPr lang="fr-FR" sz="1200" baseline="0" noProof="0" dirty="0">
                          <a:solidFill>
                            <a:schemeClr val="tx1"/>
                          </a:solidFill>
                        </a:rPr>
                        <a:t> suivi de RAM + paclitaxel</a:t>
                      </a:r>
                    </a:p>
                    <a:p>
                      <a:r>
                        <a:rPr lang="fr-FR" sz="1200" baseline="0" noProof="0" dirty="0">
                          <a:solidFill>
                            <a:schemeClr val="tx1"/>
                          </a:solidFill>
                        </a:rPr>
                        <a:t>Paclitaxel suivi de traitement multi-agents</a:t>
                      </a:r>
                      <a:endParaRPr lang="fr-FR" sz="1200" noProof="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25/26</a:t>
                      </a:r>
                    </a:p>
                    <a:p>
                      <a:pPr algn="ctr"/>
                      <a:r>
                        <a:rPr lang="fr-FR" sz="1200" noProof="0">
                          <a:solidFill>
                            <a:schemeClr val="tx1"/>
                          </a:solidFill>
                        </a:rPr>
                        <a:t>46/38</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dirty="0">
                          <a:solidFill>
                            <a:schemeClr val="tx1"/>
                          </a:solidFill>
                        </a:rPr>
                        <a:t>13,1 (10,4 - 17,0)</a:t>
                      </a:r>
                    </a:p>
                    <a:p>
                      <a:pPr algn="ctr"/>
                      <a:r>
                        <a:rPr lang="fr-FR" sz="1200" noProof="0" dirty="0">
                          <a:solidFill>
                            <a:schemeClr val="tx1"/>
                          </a:solidFill>
                        </a:rPr>
                        <a:t>10,3 (8,9 - 12,8)</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dirty="0">
                          <a:solidFill>
                            <a:schemeClr val="tx1"/>
                          </a:solidFill>
                        </a:rPr>
                        <a:t>0,67 (0,39 - 1,15)</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dirty="0">
                          <a:solidFill>
                            <a:schemeClr val="tx1"/>
                          </a:solidFill>
                        </a:rPr>
                        <a:t>0,46 (0,25 - 0,85)</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009526375"/>
                  </a:ext>
                </a:extLst>
              </a:tr>
              <a:tr h="370840">
                <a:tc>
                  <a:txBody>
                    <a:bodyPr/>
                    <a:lstStyle/>
                    <a:p>
                      <a:r>
                        <a:rPr lang="fr-FR" sz="1200" noProof="0" dirty="0">
                          <a:solidFill>
                            <a:schemeClr val="tx1"/>
                          </a:solidFill>
                        </a:rPr>
                        <a:t>Pembrolizumab</a:t>
                      </a:r>
                      <a:r>
                        <a:rPr lang="fr-FR" sz="1200" baseline="0" noProof="0" dirty="0">
                          <a:solidFill>
                            <a:schemeClr val="tx1"/>
                          </a:solidFill>
                        </a:rPr>
                        <a:t> suivi de RAM + paclitaxel</a:t>
                      </a:r>
                    </a:p>
                    <a:p>
                      <a:r>
                        <a:rPr lang="fr-FR" sz="1200" baseline="0" noProof="0" dirty="0">
                          <a:solidFill>
                            <a:schemeClr val="tx1"/>
                          </a:solidFill>
                        </a:rPr>
                        <a:t>Pembrolizumab suivi de non-RAM + paclitaxel</a:t>
                      </a:r>
                      <a:endParaRPr lang="fr-FR" sz="1200" noProof="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25/26</a:t>
                      </a:r>
                    </a:p>
                    <a:p>
                      <a:pPr algn="ctr"/>
                      <a:r>
                        <a:rPr lang="fr-FR" sz="1200" noProof="0">
                          <a:solidFill>
                            <a:schemeClr val="tx1"/>
                          </a:solidFill>
                        </a:rPr>
                        <a:t>62/67</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dirty="0">
                          <a:solidFill>
                            <a:schemeClr val="tx1"/>
                          </a:solidFill>
                        </a:rPr>
                        <a:t>13,1 (10,4 - 17,0)</a:t>
                      </a:r>
                    </a:p>
                    <a:p>
                      <a:pPr algn="ctr"/>
                      <a:r>
                        <a:rPr lang="fr-FR" sz="1200" noProof="0" dirty="0">
                          <a:solidFill>
                            <a:schemeClr val="tx1"/>
                          </a:solidFill>
                        </a:rPr>
                        <a:t>14,7 (11,3 -</a:t>
                      </a:r>
                      <a:r>
                        <a:rPr lang="fr-FR" sz="1200" baseline="0" noProof="0" dirty="0">
                          <a:solidFill>
                            <a:schemeClr val="tx1"/>
                          </a:solidFill>
                        </a:rPr>
                        <a:t> 19,0)</a:t>
                      </a:r>
                      <a:endParaRPr lang="fr-FR" sz="1200" noProof="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dirty="0">
                          <a:solidFill>
                            <a:schemeClr val="tx1"/>
                          </a:solidFill>
                        </a:rPr>
                        <a:t>0,89 (0,49 - 1,59)</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dirty="0">
                          <a:solidFill>
                            <a:schemeClr val="tx1"/>
                          </a:solidFill>
                        </a:rPr>
                        <a:t>0,85 (0,46 - 1,58)</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25447902"/>
                  </a:ext>
                </a:extLst>
              </a:tr>
              <a:tr h="287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baseline="0" noProof="0" dirty="0">
                          <a:solidFill>
                            <a:schemeClr val="tx2"/>
                          </a:solidFill>
                        </a:rPr>
                        <a:t>SG après le début du traitement ultérieur</a:t>
                      </a:r>
                      <a:endParaRPr lang="fr-FR" sz="1200" b="1" noProof="0" dirty="0">
                        <a:solidFill>
                          <a:schemeClr val="tx2"/>
                        </a:solidFill>
                      </a:endParaRPr>
                    </a:p>
                  </a:txBody>
                  <a:tcPr marT="18000" marB="18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ctr"/>
                      <a:endParaRPr lang="fr-FR" sz="1200" b="1" noProof="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ctr"/>
                      <a:endParaRPr lang="fr-FR" sz="1200" b="1" noProof="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ctr"/>
                      <a:endParaRPr lang="fr-FR" sz="1200" b="1" noProof="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ctr"/>
                      <a:endParaRPr lang="fr-FR" sz="1200" b="1" noProof="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extLst>
                  <a:ext uri="{0D108BD9-81ED-4DB2-BD59-A6C34878D82A}">
                    <a16:rowId xmlns:a16="http://schemas.microsoft.com/office/drawing/2014/main" xmlns="" val="1679476536"/>
                  </a:ext>
                </a:extLst>
              </a:tr>
              <a:tr h="370840">
                <a:tc>
                  <a:txBody>
                    <a:bodyPr/>
                    <a:lstStyle/>
                    <a:p>
                      <a:r>
                        <a:rPr lang="fr-FR" sz="1200" noProof="0" dirty="0">
                          <a:solidFill>
                            <a:schemeClr val="tx1"/>
                          </a:solidFill>
                        </a:rPr>
                        <a:t>Pembrolizumab</a:t>
                      </a:r>
                      <a:r>
                        <a:rPr lang="fr-FR" sz="1200" baseline="0" noProof="0" dirty="0">
                          <a:solidFill>
                            <a:schemeClr val="tx1"/>
                          </a:solidFill>
                        </a:rPr>
                        <a:t> suivi de RAM + paclitaxel</a:t>
                      </a:r>
                    </a:p>
                    <a:p>
                      <a:r>
                        <a:rPr lang="fr-FR" sz="1200" baseline="0" noProof="0" dirty="0">
                          <a:solidFill>
                            <a:schemeClr val="tx1"/>
                          </a:solidFill>
                        </a:rPr>
                        <a:t>Pembrolizumab suivi de non-RAM + paclitaxel</a:t>
                      </a:r>
                      <a:endParaRPr lang="fr-FR"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aseline="0" noProof="0" dirty="0">
                          <a:solidFill>
                            <a:schemeClr val="tx1"/>
                          </a:solidFill>
                        </a:rPr>
                        <a:t>Paclitaxel suivi de tout traitement</a:t>
                      </a:r>
                      <a:endParaRPr lang="fr-FR" sz="1200" noProof="0" dirty="0">
                        <a:solidFill>
                          <a:schemeClr val="tx1"/>
                        </a:solidFill>
                      </a:endParaRPr>
                    </a:p>
                  </a:txBody>
                  <a:tcPr marT="18000" marB="18000">
                    <a:lnT w="9525" cap="flat" cmpd="sng" algn="ctr">
                      <a:solidFill>
                        <a:schemeClr val="tx2"/>
                      </a:solidFill>
                      <a:prstDash val="solid"/>
                      <a:round/>
                      <a:headEnd type="none" w="med" len="med"/>
                      <a:tailEnd type="none" w="med" len="med"/>
                    </a:lnT>
                  </a:tcPr>
                </a:tc>
                <a:tc>
                  <a:txBody>
                    <a:bodyPr/>
                    <a:lstStyle/>
                    <a:p>
                      <a:pPr algn="ctr"/>
                      <a:r>
                        <a:rPr lang="fr-FR" sz="1200" noProof="0">
                          <a:solidFill>
                            <a:schemeClr val="tx1"/>
                          </a:solidFill>
                        </a:rPr>
                        <a:t>25/26</a:t>
                      </a:r>
                    </a:p>
                    <a:p>
                      <a:pPr algn="ctr"/>
                      <a:r>
                        <a:rPr lang="fr-FR" sz="1200" noProof="0">
                          <a:solidFill>
                            <a:schemeClr val="tx1"/>
                          </a:solidFill>
                        </a:rPr>
                        <a:t>62/67</a:t>
                      </a:r>
                    </a:p>
                    <a:p>
                      <a:pPr algn="ctr"/>
                      <a:r>
                        <a:rPr lang="fr-FR" sz="1200" noProof="0">
                          <a:solidFill>
                            <a:schemeClr val="tx1"/>
                          </a:solidFill>
                        </a:rPr>
                        <a:t>109/117</a:t>
                      </a:r>
                    </a:p>
                  </a:txBody>
                  <a:tcPr marT="18000" marB="18000">
                    <a:lnT w="9525" cap="flat" cmpd="sng" algn="ctr">
                      <a:solidFill>
                        <a:schemeClr val="tx2"/>
                      </a:solidFill>
                      <a:prstDash val="solid"/>
                      <a:round/>
                      <a:headEnd type="none" w="med" len="med"/>
                      <a:tailEnd type="none" w="med" len="med"/>
                    </a:lnT>
                  </a:tcPr>
                </a:tc>
                <a:tc>
                  <a:txBody>
                    <a:bodyPr/>
                    <a:lstStyle/>
                    <a:p>
                      <a:pPr algn="ctr"/>
                      <a:r>
                        <a:rPr lang="fr-FR" sz="1200" noProof="0" dirty="0">
                          <a:solidFill>
                            <a:schemeClr val="tx1"/>
                          </a:solidFill>
                        </a:rPr>
                        <a:t>9,0 (6,5 - 12,5)</a:t>
                      </a:r>
                    </a:p>
                    <a:p>
                      <a:pPr algn="ctr"/>
                      <a:r>
                        <a:rPr lang="fr-FR" sz="1200" noProof="0" dirty="0">
                          <a:solidFill>
                            <a:schemeClr val="tx1"/>
                          </a:solidFill>
                        </a:rPr>
                        <a:t>8,0</a:t>
                      </a:r>
                      <a:r>
                        <a:rPr lang="fr-FR" sz="1200" baseline="0" noProof="0" dirty="0">
                          <a:solidFill>
                            <a:schemeClr val="tx1"/>
                          </a:solidFill>
                        </a:rPr>
                        <a:t> (4,3 - 10,5)</a:t>
                      </a:r>
                    </a:p>
                    <a:p>
                      <a:pPr algn="ctr"/>
                      <a:r>
                        <a:rPr lang="fr-FR" sz="1200" baseline="0" noProof="0" dirty="0">
                          <a:solidFill>
                            <a:schemeClr val="tx1"/>
                          </a:solidFill>
                        </a:rPr>
                        <a:t>6,0 (5,3 - 6,7)</a:t>
                      </a:r>
                      <a:endParaRPr lang="fr-FR" sz="1200" noProof="0" dirty="0">
                        <a:solidFill>
                          <a:schemeClr val="tx1"/>
                        </a:solidFill>
                      </a:endParaRPr>
                    </a:p>
                  </a:txBody>
                  <a:tcPr marT="18000" marB="18000">
                    <a:lnT w="9525" cap="flat" cmpd="sng" algn="ctr">
                      <a:solidFill>
                        <a:schemeClr val="tx2"/>
                      </a:solidFill>
                      <a:prstDash val="solid"/>
                      <a:round/>
                      <a:headEnd type="none" w="med" len="med"/>
                      <a:tailEnd type="none" w="med" len="med"/>
                    </a:lnT>
                  </a:tcPr>
                </a:tc>
                <a:tc>
                  <a:txBody>
                    <a:bodyPr/>
                    <a:lstStyle/>
                    <a:p>
                      <a:pPr algn="ctr"/>
                      <a:r>
                        <a:rPr lang="fr-FR" sz="1200" noProof="0" dirty="0">
                          <a:solidFill>
                            <a:schemeClr val="tx1"/>
                          </a:solidFill>
                        </a:rPr>
                        <a:t>0,98 (0,54 - 1,78)*</a:t>
                      </a:r>
                    </a:p>
                    <a:p>
                      <a:pPr algn="ctr"/>
                      <a:endParaRPr lang="fr-FR" sz="1200" noProof="0" dirty="0">
                        <a:solidFill>
                          <a:schemeClr val="tx1"/>
                        </a:solidFill>
                      </a:endParaRPr>
                    </a:p>
                    <a:p>
                      <a:pPr algn="ctr"/>
                      <a:r>
                        <a:rPr lang="fr-FR" sz="1200" noProof="0" dirty="0">
                          <a:solidFill>
                            <a:schemeClr val="tx1"/>
                          </a:solidFill>
                        </a:rPr>
                        <a:t>0,78 (0,49 - 1,23)</a:t>
                      </a:r>
                      <a:r>
                        <a:rPr lang="fr-FR" sz="1200" baseline="30000" noProof="0" dirty="0">
                          <a:solidFill>
                            <a:schemeClr val="tx1"/>
                          </a:solidFill>
                          <a:latin typeface="Arial" panose="020B0604020202020204" pitchFamily="34" charset="0"/>
                          <a:cs typeface="Arial" panose="020B0604020202020204" pitchFamily="34" charset="0"/>
                        </a:rPr>
                        <a:t>†</a:t>
                      </a:r>
                      <a:endParaRPr lang="fr-FR" sz="1200" baseline="30000" noProof="0" dirty="0">
                        <a:solidFill>
                          <a:schemeClr val="tx1"/>
                        </a:solidFill>
                      </a:endParaRPr>
                    </a:p>
                  </a:txBody>
                  <a:tcPr marT="18000" marB="18000">
                    <a:lnT w="9525" cap="flat" cmpd="sng" algn="ctr">
                      <a:solidFill>
                        <a:schemeClr val="tx2"/>
                      </a:solidFill>
                      <a:prstDash val="solid"/>
                      <a:round/>
                      <a:headEnd type="none" w="med" len="med"/>
                      <a:tailEnd type="none" w="med" len="med"/>
                    </a:lnT>
                  </a:tcPr>
                </a:tc>
                <a:tc>
                  <a:txBody>
                    <a:bodyPr/>
                    <a:lstStyle/>
                    <a:p>
                      <a:pPr algn="ctr"/>
                      <a:r>
                        <a:rPr lang="fr-FR" sz="1200" noProof="0" dirty="0">
                          <a:solidFill>
                            <a:schemeClr val="tx1"/>
                          </a:solidFill>
                        </a:rPr>
                        <a:t>0,69 (0,36 - 1,33)*</a:t>
                      </a:r>
                    </a:p>
                    <a:p>
                      <a:pPr algn="ctr"/>
                      <a:endParaRPr lang="fr-FR" sz="1200" noProof="0" dirty="0">
                        <a:solidFill>
                          <a:schemeClr val="tx1"/>
                        </a:solidFill>
                      </a:endParaRPr>
                    </a:p>
                    <a:p>
                      <a:pPr algn="ctr"/>
                      <a:r>
                        <a:rPr lang="fr-FR" sz="1200" noProof="0" dirty="0">
                          <a:solidFill>
                            <a:schemeClr val="tx1"/>
                          </a:solidFill>
                        </a:rPr>
                        <a:t>0,67 (0,41 - 1,11)</a:t>
                      </a:r>
                      <a:r>
                        <a:rPr lang="fr-FR" sz="1200" baseline="30000" noProof="0" dirty="0">
                          <a:solidFill>
                            <a:schemeClr val="tx1"/>
                          </a:solidFill>
                          <a:latin typeface="Arial" panose="020B0604020202020204" pitchFamily="34" charset="0"/>
                          <a:cs typeface="Arial" panose="020B0604020202020204" pitchFamily="34" charset="0"/>
                        </a:rPr>
                        <a:t>†</a:t>
                      </a:r>
                      <a:endParaRPr lang="fr-FR" sz="1200" baseline="30000" noProof="0" dirty="0">
                        <a:solidFill>
                          <a:schemeClr val="tx1"/>
                        </a:solidFill>
                      </a:endParaRPr>
                    </a:p>
                  </a:txBody>
                  <a:tcPr marT="18000" marB="18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79393894"/>
                  </a:ext>
                </a:extLst>
              </a:tr>
            </a:tbl>
          </a:graphicData>
        </a:graphic>
      </p:graphicFrame>
      <p:sp>
        <p:nvSpPr>
          <p:cNvPr id="6" name="Text Placeholder 3"/>
          <p:cNvSpPr>
            <a:spLocks noGrp="1"/>
          </p:cNvSpPr>
          <p:nvPr>
            <p:ph type="body" sz="quarter" idx="10"/>
          </p:nvPr>
        </p:nvSpPr>
        <p:spPr>
          <a:xfrm>
            <a:off x="365125" y="6096000"/>
            <a:ext cx="4062875" cy="487363"/>
          </a:xfrm>
        </p:spPr>
        <p:txBody>
          <a:bodyPr/>
          <a:lstStyle/>
          <a:p>
            <a:r>
              <a:rPr lang="fr-FR" dirty="0"/>
              <a:t>Pembrolizumab suivi de RAM + paclitaxel vs. *pembrolizumab suivi de non-RAM + paclitaxel ou </a:t>
            </a:r>
            <a:r>
              <a:rPr lang="fr-FR" baseline="30000" dirty="0">
                <a:latin typeface="Arial" panose="020B0604020202020204" pitchFamily="34" charset="0"/>
                <a:cs typeface="Arial" panose="020B0604020202020204" pitchFamily="34" charset="0"/>
              </a:rPr>
              <a:t>†</a:t>
            </a:r>
            <a:r>
              <a:rPr lang="fr-FR" dirty="0"/>
              <a:t>paclitaxel suivi de tout traitement ultérieur</a:t>
            </a:r>
          </a:p>
        </p:txBody>
      </p:sp>
    </p:spTree>
    <p:extLst>
      <p:ext uri="{BB962C8B-B14F-4D97-AF65-F5344CB8AC3E}">
        <p14:creationId xmlns:p14="http://schemas.microsoft.com/office/powerpoint/2010/main" xmlns="" val="88764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Cancers du pancréas, intestin grêle et tractus hépatobiliaire</a:t>
            </a:r>
          </a:p>
        </p:txBody>
      </p:sp>
    </p:spTree>
    <p:extLst>
      <p:ext uri="{BB962C8B-B14F-4D97-AF65-F5344CB8AC3E}">
        <p14:creationId xmlns:p14="http://schemas.microsoft.com/office/powerpoint/2010/main" xmlns="" val="160783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Cancer du pancréas</a:t>
            </a:r>
          </a:p>
        </p:txBody>
      </p:sp>
      <p:sp>
        <p:nvSpPr>
          <p:cNvPr id="3" name="Text Placeholder 2"/>
          <p:cNvSpPr>
            <a:spLocks noGrp="1"/>
          </p:cNvSpPr>
          <p:nvPr>
            <p:ph type="body" idx="1"/>
          </p:nvPr>
        </p:nvSpPr>
        <p:spPr/>
        <p:txBody>
          <a:bodyPr/>
          <a:lstStyle/>
          <a:p>
            <a:r>
              <a:rPr lang="fr-FR" b="1" dirty="0"/>
              <a:t>Cancers du pancréas, intestin grêle et tractus hépatobiliaire</a:t>
            </a:r>
          </a:p>
        </p:txBody>
      </p:sp>
    </p:spTree>
    <p:extLst>
      <p:ext uri="{BB962C8B-B14F-4D97-AF65-F5344CB8AC3E}">
        <p14:creationId xmlns:p14="http://schemas.microsoft.com/office/powerpoint/2010/main" xmlns="" val="3973543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LBA-1: Irinotécan liposomal + 5 fluorouracile/leucovorine + oxaliplatine en 1</a:t>
            </a:r>
            <a:r>
              <a:rPr lang="fr-FR" baseline="30000" dirty="0"/>
              <a:t>e</a:t>
            </a:r>
            <a:r>
              <a:rPr lang="fr-FR" dirty="0"/>
              <a:t> ligne chez les patients avec adénocarcinome canalaire pancréatique: analyse principale d’une étude de phase 1/2 – </a:t>
            </a:r>
            <a:r>
              <a:rPr lang="fr-FR" dirty="0" err="1"/>
              <a:t>Wainberg</a:t>
            </a:r>
            <a:r>
              <a:rPr lang="fr-FR" dirty="0"/>
              <a:t> ZA,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en 1</a:t>
            </a:r>
            <a:r>
              <a:rPr lang="fr-FR" baseline="30000" dirty="0"/>
              <a:t>e</a:t>
            </a:r>
            <a:r>
              <a:rPr lang="fr-FR" dirty="0"/>
              <a:t> ligne de l’irinotécan liposomal + 5FU/leucovorine + oxaliplatine (NALIRIFOX) chez des patients avec ADCP</a:t>
            </a:r>
          </a:p>
        </p:txBody>
      </p:sp>
      <p:sp>
        <p:nvSpPr>
          <p:cNvPr id="4" name="Text Placeholder 3"/>
          <p:cNvSpPr>
            <a:spLocks noGrp="1"/>
          </p:cNvSpPr>
          <p:nvPr>
            <p:ph type="body" sz="quarter" idx="10"/>
          </p:nvPr>
        </p:nvSpPr>
        <p:spPr>
          <a:xfrm>
            <a:off x="365125" y="6096000"/>
            <a:ext cx="3998075" cy="487363"/>
          </a:xfrm>
        </p:spPr>
        <p:txBody>
          <a:bodyPr/>
          <a:lstStyle/>
          <a:p>
            <a:r>
              <a:rPr lang="fr-FR" dirty="0"/>
              <a:t>*Cohorte extension de dose seulement; </a:t>
            </a:r>
            <a:r>
              <a:rPr lang="fr-FR" baseline="30000" dirty="0"/>
              <a:t>†</a:t>
            </a:r>
            <a:r>
              <a:rPr lang="fr-FR" dirty="0"/>
              <a:t>5FU 2400 mg/m</a:t>
            </a:r>
            <a:r>
              <a:rPr lang="fr-FR" baseline="30000" dirty="0"/>
              <a:t>2</a:t>
            </a:r>
            <a:r>
              <a:rPr lang="fr-FR" dirty="0"/>
              <a:t> et LV 400 mg/m</a:t>
            </a:r>
            <a:r>
              <a:rPr lang="fr-FR" baseline="30000" dirty="0"/>
              <a:t>2</a:t>
            </a:r>
            <a:endParaRPr lang="fr-FR" dirty="0"/>
          </a:p>
        </p:txBody>
      </p:sp>
      <p:sp>
        <p:nvSpPr>
          <p:cNvPr id="5" name="Text Placeholder 4"/>
          <p:cNvSpPr>
            <a:spLocks noGrp="1"/>
          </p:cNvSpPr>
          <p:nvPr>
            <p:ph type="body" sz="quarter" idx="11"/>
          </p:nvPr>
        </p:nvSpPr>
        <p:spPr/>
        <p:txBody>
          <a:bodyPr/>
          <a:lstStyle/>
          <a:p>
            <a:r>
              <a:rPr lang="fr-FR" dirty="0" err="1"/>
              <a:t>Wainberg</a:t>
            </a:r>
            <a:r>
              <a:rPr lang="fr-FR" dirty="0"/>
              <a:t> ZA, et al, Ann </a:t>
            </a:r>
            <a:r>
              <a:rPr lang="fr-FR" dirty="0" err="1"/>
              <a:t>Oncol</a:t>
            </a:r>
            <a:r>
              <a:rPr lang="fr-FR" dirty="0"/>
              <a:t> 2020;31(</a:t>
            </a:r>
            <a:r>
              <a:rPr lang="fr-FR" dirty="0" err="1"/>
              <a:t>suppl</a:t>
            </a:r>
            <a:r>
              <a:rPr lang="fr-FR" dirty="0"/>
              <a:t>):</a:t>
            </a:r>
            <a:r>
              <a:rPr lang="fr-FR" dirty="0" err="1"/>
              <a:t>abstr</a:t>
            </a:r>
            <a:r>
              <a:rPr lang="fr-FR" dirty="0"/>
              <a:t> LBA-1</a:t>
            </a:r>
          </a:p>
        </p:txBody>
      </p:sp>
      <p:cxnSp>
        <p:nvCxnSpPr>
          <p:cNvPr id="8" name="AutoShape 15"/>
          <p:cNvCxnSpPr>
            <a:cxnSpLocks noChangeShapeType="1"/>
            <a:stCxn id="17" idx="3"/>
            <a:endCxn id="16" idx="1"/>
          </p:cNvCxnSpPr>
          <p:nvPr/>
        </p:nvCxnSpPr>
        <p:spPr bwMode="auto">
          <a:xfrm flipV="1">
            <a:off x="3182400" y="2508780"/>
            <a:ext cx="552332" cy="1288404"/>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7" idx="3"/>
            <a:endCxn id="15" idx="1"/>
          </p:cNvCxnSpPr>
          <p:nvPr/>
        </p:nvCxnSpPr>
        <p:spPr bwMode="auto">
          <a:xfrm>
            <a:off x="3182400" y="3797184"/>
            <a:ext cx="552332" cy="423661"/>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3734732" y="3815825"/>
            <a:ext cx="3273230" cy="81004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sng" strike="noStrike" kern="1200" cap="none" spc="0" normalizeH="0" baseline="0" noProof="0" dirty="0">
                <a:ln>
                  <a:noFill/>
                </a:ln>
                <a:solidFill>
                  <a:srgbClr val="4D4D4D"/>
                </a:solidFill>
                <a:effectLst/>
                <a:uLnTx/>
                <a:uFillTx/>
                <a:latin typeface="Arial" charset="0"/>
                <a:ea typeface="SimSun" pitchFamily="2" charset="-122"/>
                <a:cs typeface="Arial" charset="0"/>
              </a:rPr>
              <a:t>Cohorte C (50/85)</a:t>
            </a:r>
            <a:r>
              <a:rPr kumimoji="0" lang="fr-FR"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irinotécan liposomal 50 mg/m</a:t>
            </a:r>
            <a:r>
              <a:rPr kumimoji="0" lang="fr-FR" altLang="zh-CN" sz="16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2</a:t>
            </a:r>
            <a:r>
              <a:rPr kumimoji="0" lang="fr-FR"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+ 5FU/LV</a:t>
            </a:r>
            <a:r>
              <a:rPr kumimoji="0" lang="fr-FR" altLang="zh-CN" sz="16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a:t>
            </a:r>
            <a:r>
              <a:rPr kumimoji="0" lang="fr-FR"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 oxaliplatine 85 mg/m</a:t>
            </a:r>
            <a:r>
              <a:rPr kumimoji="0" lang="fr-FR" altLang="zh-CN" sz="16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2 </a:t>
            </a:r>
            <a:r>
              <a:rPr kumimoji="0" lang="fr-FR"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/2S (n=10)</a:t>
            </a:r>
          </a:p>
        </p:txBody>
      </p:sp>
      <p:sp>
        <p:nvSpPr>
          <p:cNvPr id="16" name="AutoShape 8"/>
          <p:cNvSpPr>
            <a:spLocks noChangeArrowheads="1"/>
          </p:cNvSpPr>
          <p:nvPr/>
        </p:nvSpPr>
        <p:spPr bwMode="auto">
          <a:xfrm>
            <a:off x="3734732" y="2098411"/>
            <a:ext cx="3273230" cy="820737"/>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fr-FR" altLang="zh-CN" sz="1600" u="sng" dirty="0">
                <a:ea typeface="SimSun" pitchFamily="2" charset="-122"/>
              </a:rPr>
              <a:t>Cohorte A (70/60)</a:t>
            </a:r>
            <a:r>
              <a:rPr lang="fr-FR" altLang="zh-CN" sz="1600" dirty="0">
                <a:ea typeface="SimSun" pitchFamily="2" charset="-122"/>
              </a:rPr>
              <a:t>: irinotécan liposomal 70 mg/m</a:t>
            </a:r>
            <a:r>
              <a:rPr lang="fr-FR" altLang="zh-CN" sz="1600" baseline="30000" dirty="0">
                <a:ea typeface="SimSun" pitchFamily="2" charset="-122"/>
              </a:rPr>
              <a:t>2</a:t>
            </a:r>
            <a:r>
              <a:rPr lang="fr-FR" altLang="zh-CN" sz="1600" dirty="0">
                <a:ea typeface="SimSun" pitchFamily="2" charset="-122"/>
              </a:rPr>
              <a:t> + 5FU/LV</a:t>
            </a:r>
            <a:r>
              <a:rPr lang="fr-FR" altLang="zh-CN" sz="1600" baseline="30000" dirty="0">
                <a:ea typeface="SimSun" pitchFamily="2" charset="-122"/>
              </a:rPr>
              <a:t>†</a:t>
            </a:r>
            <a:r>
              <a:rPr lang="fr-FR" altLang="zh-CN" sz="1600" dirty="0">
                <a:ea typeface="SimSun" pitchFamily="2" charset="-122"/>
              </a:rPr>
              <a:t> + oxaliplatine 60 mg/m</a:t>
            </a:r>
            <a:r>
              <a:rPr lang="fr-FR" altLang="zh-CN" sz="1600" baseline="30000" dirty="0">
                <a:ea typeface="SimSun" pitchFamily="2" charset="-122"/>
              </a:rPr>
              <a:t>2 </a:t>
            </a:r>
            <a:r>
              <a:rPr lang="fr-FR" altLang="zh-CN" sz="1600" dirty="0">
                <a:ea typeface="SimSun" pitchFamily="2" charset="-122"/>
              </a:rPr>
              <a:t>/2S (n=7)</a:t>
            </a:r>
          </a:p>
        </p:txBody>
      </p:sp>
      <p:sp>
        <p:nvSpPr>
          <p:cNvPr id="17" name="AutoShape 9"/>
          <p:cNvSpPr>
            <a:spLocks noChangeArrowheads="1"/>
          </p:cNvSpPr>
          <p:nvPr/>
        </p:nvSpPr>
        <p:spPr bwMode="auto">
          <a:xfrm>
            <a:off x="114066" y="2459638"/>
            <a:ext cx="3068334"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Critères d'inclusion</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ADCP non résécable, localement avancé ou métastatique</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Diagnostic ≤6 semaines avant l’éligibilité</a:t>
            </a:r>
          </a:p>
          <a:p>
            <a:pPr marL="292100" indent="-292100" defTabSz="892175" eaLnBrk="0" hangingPunct="0">
              <a:spcAft>
                <a:spcPct val="30000"/>
              </a:spcAft>
              <a:buFont typeface="Arial" panose="020B0604020202020204" pitchFamily="34" charset="0"/>
              <a:buChar char="•"/>
              <a:defRPr/>
            </a:pPr>
            <a:r>
              <a:rPr lang="fr-FR" altLang="zh-CN" sz="1600" dirty="0">
                <a:solidFill>
                  <a:srgbClr val="FFFFFF"/>
                </a:solidFill>
                <a:ea typeface="SimSun" pitchFamily="2" charset="-122"/>
              </a:rPr>
              <a:t>KPS ≥70*</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(n=31)</a:t>
            </a:r>
          </a:p>
        </p:txBody>
      </p:sp>
      <p:cxnSp>
        <p:nvCxnSpPr>
          <p:cNvPr id="19" name="AutoShape 21"/>
          <p:cNvCxnSpPr>
            <a:cxnSpLocks noChangeShapeType="1"/>
            <a:stCxn id="20" idx="3"/>
            <a:endCxn id="32" idx="1"/>
          </p:cNvCxnSpPr>
          <p:nvPr/>
        </p:nvCxnSpPr>
        <p:spPr bwMode="auto">
          <a:xfrm flipV="1">
            <a:off x="7007962" y="3367486"/>
            <a:ext cx="230412" cy="1"/>
          </a:xfrm>
          <a:prstGeom prst="straightConnector1">
            <a:avLst/>
          </a:prstGeom>
          <a:noFill/>
          <a:ln w="57150">
            <a:solidFill>
              <a:schemeClr val="bg2">
                <a:lumMod val="60000"/>
                <a:lumOff val="40000"/>
              </a:schemeClr>
            </a:solidFill>
            <a:round/>
            <a:headEnd/>
            <a:tailEnd type="triangle" w="med" len="med"/>
          </a:ln>
        </p:spPr>
      </p:cxnSp>
      <p:sp>
        <p:nvSpPr>
          <p:cNvPr id="20" name="AutoShape 8"/>
          <p:cNvSpPr>
            <a:spLocks noChangeArrowheads="1"/>
          </p:cNvSpPr>
          <p:nvPr/>
        </p:nvSpPr>
        <p:spPr bwMode="auto">
          <a:xfrm>
            <a:off x="3734733" y="2957118"/>
            <a:ext cx="3273229"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fr-FR" altLang="zh-CN" sz="1600" u="sng" dirty="0">
                <a:solidFill>
                  <a:schemeClr val="tx2"/>
                </a:solidFill>
                <a:ea typeface="SimSun" pitchFamily="2" charset="-122"/>
              </a:rPr>
              <a:t>Cohorte B (50/60)</a:t>
            </a:r>
            <a:r>
              <a:rPr lang="fr-FR" altLang="zh-CN" sz="1600" dirty="0">
                <a:solidFill>
                  <a:schemeClr val="tx2"/>
                </a:solidFill>
                <a:ea typeface="SimSun" pitchFamily="2" charset="-122"/>
              </a:rPr>
              <a:t>: irinotécan liposomal 50 mg/m</a:t>
            </a:r>
            <a:r>
              <a:rPr lang="fr-FR" altLang="zh-CN" sz="1600" baseline="30000" dirty="0">
                <a:solidFill>
                  <a:schemeClr val="tx2"/>
                </a:solidFill>
                <a:ea typeface="SimSun" pitchFamily="2" charset="-122"/>
              </a:rPr>
              <a:t>2</a:t>
            </a:r>
            <a:r>
              <a:rPr lang="fr-FR" altLang="zh-CN" sz="1600" dirty="0">
                <a:solidFill>
                  <a:schemeClr val="tx2"/>
                </a:solidFill>
                <a:ea typeface="SimSun" pitchFamily="2" charset="-122"/>
              </a:rPr>
              <a:t> + 5FU/LV</a:t>
            </a:r>
            <a:r>
              <a:rPr lang="fr-FR" altLang="zh-CN" sz="1600" baseline="30000" dirty="0">
                <a:solidFill>
                  <a:schemeClr val="tx2"/>
                </a:solidFill>
                <a:ea typeface="SimSun" pitchFamily="2" charset="-122"/>
              </a:rPr>
              <a:t>†</a:t>
            </a:r>
            <a:r>
              <a:rPr lang="fr-FR" altLang="zh-CN" sz="1600" dirty="0">
                <a:solidFill>
                  <a:schemeClr val="tx2"/>
                </a:solidFill>
                <a:ea typeface="SimSun" pitchFamily="2" charset="-122"/>
              </a:rPr>
              <a:t> + oxaliplatine 60 mg/m</a:t>
            </a:r>
            <a:r>
              <a:rPr lang="fr-FR" altLang="zh-CN" sz="1600" baseline="30000" dirty="0">
                <a:solidFill>
                  <a:schemeClr val="tx2"/>
                </a:solidFill>
                <a:ea typeface="SimSun" pitchFamily="2" charset="-122"/>
              </a:rPr>
              <a:t>2 </a:t>
            </a:r>
            <a:r>
              <a:rPr lang="fr-FR" altLang="zh-CN" sz="1600" dirty="0">
                <a:solidFill>
                  <a:schemeClr val="tx2"/>
                </a:solidFill>
                <a:ea typeface="SimSun" pitchFamily="2" charset="-122"/>
              </a:rPr>
              <a:t>/2S (n=7)</a:t>
            </a:r>
          </a:p>
        </p:txBody>
      </p:sp>
      <p:sp>
        <p:nvSpPr>
          <p:cNvPr id="27" name="Rectangle 26"/>
          <p:cNvSpPr/>
          <p:nvPr/>
        </p:nvSpPr>
        <p:spPr>
          <a:xfrm>
            <a:off x="3734732" y="4663834"/>
            <a:ext cx="3273230" cy="809341"/>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sng" strike="noStrike" kern="1200" cap="none" spc="0" normalizeH="0" baseline="0" noProof="0" dirty="0">
                <a:ln>
                  <a:noFill/>
                </a:ln>
                <a:solidFill>
                  <a:srgbClr val="FFFFFF"/>
                </a:solidFill>
                <a:effectLst/>
                <a:uLnTx/>
                <a:uFillTx/>
                <a:latin typeface="Arial" charset="0"/>
                <a:ea typeface="SimSun" pitchFamily="2" charset="-122"/>
                <a:cs typeface="Arial" charset="0"/>
              </a:rPr>
              <a:t>Cohorte D (55/70)</a:t>
            </a: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irinotécan liposomal 55 mg/m</a:t>
            </a:r>
            <a:r>
              <a:rPr kumimoji="0" lang="fr-FR"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+ 5FU/LV</a:t>
            </a:r>
            <a:r>
              <a:rPr kumimoji="0" lang="fr-FR"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a:t>
            </a: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 oxaliplatine 70 mg/m</a:t>
            </a:r>
            <a:r>
              <a:rPr kumimoji="0" lang="fr-FR"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 </a:t>
            </a: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/2S (n=7)</a:t>
            </a:r>
          </a:p>
        </p:txBody>
      </p:sp>
      <p:cxnSp>
        <p:nvCxnSpPr>
          <p:cNvPr id="28" name="AutoShape 16"/>
          <p:cNvCxnSpPr>
            <a:cxnSpLocks noChangeShapeType="1"/>
            <a:stCxn id="17" idx="3"/>
            <a:endCxn id="27" idx="1"/>
          </p:cNvCxnSpPr>
          <p:nvPr/>
        </p:nvCxnSpPr>
        <p:spPr bwMode="auto">
          <a:xfrm>
            <a:off x="3182400" y="3797184"/>
            <a:ext cx="552332" cy="1271321"/>
          </a:xfrm>
          <a:prstGeom prst="bentConnector3">
            <a:avLst>
              <a:gd name="adj1" fmla="val 50000"/>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7238374" y="2158772"/>
            <a:ext cx="1791559" cy="241742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sng" strike="noStrike" kern="1200" cap="none" spc="0" normalizeH="0" baseline="0" noProof="0" dirty="0">
                <a:ln>
                  <a:noFill/>
                </a:ln>
                <a:solidFill>
                  <a:srgbClr val="FFFFFF"/>
                </a:solidFill>
                <a:effectLst/>
                <a:uLnTx/>
                <a:uFillTx/>
                <a:latin typeface="Arial" charset="0"/>
                <a:ea typeface="SimSun" pitchFamily="2" charset="-122"/>
                <a:cs typeface="Arial" charset="0"/>
              </a:rPr>
              <a:t>Extension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NALIRIFOX (50/60): </a:t>
            </a:r>
            <a:b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irinotécan liposomal </a:t>
            </a:r>
            <a:b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50 mg/m</a:t>
            </a:r>
            <a:r>
              <a:rPr kumimoji="0" lang="fr-FR"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 </a:t>
            </a:r>
            <a:b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5FU/LV + oxaliplatine </a:t>
            </a:r>
            <a:b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60 mg/m</a:t>
            </a:r>
            <a:r>
              <a:rPr kumimoji="0" lang="fr-FR"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 </a:t>
            </a: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/2S (n=25)</a:t>
            </a:r>
          </a:p>
        </p:txBody>
      </p:sp>
      <p:sp>
        <p:nvSpPr>
          <p:cNvPr id="48" name="Rectangle 9"/>
          <p:cNvSpPr txBox="1">
            <a:spLocks noChangeArrowheads="1"/>
          </p:cNvSpPr>
          <p:nvPr/>
        </p:nvSpPr>
        <p:spPr bwMode="auto">
          <a:xfrm>
            <a:off x="365124" y="5469069"/>
            <a:ext cx="4130676" cy="709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0" cap="none" spc="0" normalizeH="0" baseline="0" noProof="0" dirty="0" smtClean="0">
                <a:ln>
                  <a:noFill/>
                </a:ln>
                <a:solidFill>
                  <a:srgbClr val="A0A0A0"/>
                </a:solidFill>
                <a:effectLst/>
                <a:uLnTx/>
                <a:uFillTx/>
                <a:latin typeface="Arial"/>
                <a:ea typeface="+mn-ea"/>
                <a:cs typeface="Arial"/>
              </a:rPr>
              <a:t>CRITÈRES PRINCIPAUX</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0" cap="none" spc="0" normalizeH="0" baseline="0" noProof="0" dirty="0" smtClean="0">
                <a:ln>
                  <a:noFill/>
                </a:ln>
                <a:solidFill>
                  <a:srgbClr val="4D4D4D"/>
                </a:solidFill>
                <a:effectLst/>
                <a:uLnTx/>
                <a:uFillTx/>
                <a:latin typeface="Arial"/>
                <a:ea typeface="+mn-ea"/>
                <a:cs typeface="Arial"/>
              </a:rPr>
              <a:t>Tolérance</a:t>
            </a:r>
            <a:r>
              <a:rPr kumimoji="0" lang="fr-FR" sz="1600" b="0" i="0" u="none" strike="noStrike" kern="0" cap="none" spc="0" normalizeH="0" baseline="0" noProof="0" dirty="0">
                <a:ln>
                  <a:noFill/>
                </a:ln>
                <a:solidFill>
                  <a:srgbClr val="4D4D4D"/>
                </a:solidFill>
                <a:effectLst/>
                <a:uLnTx/>
                <a:uFillTx/>
                <a:latin typeface="Arial"/>
                <a:ea typeface="+mn-ea"/>
                <a:cs typeface="Arial"/>
              </a:rPr>
              <a:t>, </a:t>
            </a:r>
            <a:r>
              <a:rPr kumimoji="0" lang="fr-FR" sz="1600" b="0" i="0" u="none" strike="noStrike" kern="0" cap="none" spc="0" normalizeH="0" baseline="0" noProof="0" dirty="0" err="1">
                <a:ln>
                  <a:noFill/>
                </a:ln>
                <a:solidFill>
                  <a:srgbClr val="4D4D4D"/>
                </a:solidFill>
                <a:effectLst/>
                <a:uLnTx/>
                <a:uFillTx/>
                <a:latin typeface="Arial"/>
                <a:ea typeface="+mn-ea"/>
                <a:cs typeface="Arial"/>
              </a:rPr>
              <a:t>TLDs</a:t>
            </a:r>
            <a:endParaRPr kumimoji="0" lang="fr-FR"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49" name="Content Placeholder 26"/>
          <p:cNvSpPr txBox="1">
            <a:spLocks/>
          </p:cNvSpPr>
          <p:nvPr/>
        </p:nvSpPr>
        <p:spPr>
          <a:xfrm>
            <a:off x="4648200" y="5469069"/>
            <a:ext cx="4130675" cy="70928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0" cap="none" spc="0" normalizeH="0" baseline="0" noProof="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0" cap="none" spc="0" normalizeH="0" baseline="0" noProof="0" dirty="0" smtClean="0">
                <a:ln>
                  <a:noFill/>
                </a:ln>
                <a:solidFill>
                  <a:srgbClr val="4D4D4D"/>
                </a:solidFill>
                <a:effectLst/>
                <a:uLnTx/>
                <a:uFillTx/>
                <a:latin typeface="Arial"/>
                <a:ea typeface="+mn-ea"/>
                <a:cs typeface="Arial"/>
              </a:rPr>
              <a:t>SSP</a:t>
            </a:r>
            <a:r>
              <a:rPr kumimoji="0" lang="fr-FR" sz="1600" b="0" i="0" u="none" strike="noStrike" kern="0" cap="none" spc="0" normalizeH="0" baseline="0" noProof="0" dirty="0">
                <a:ln>
                  <a:noFill/>
                </a:ln>
                <a:solidFill>
                  <a:srgbClr val="4D4D4D"/>
                </a:solidFill>
                <a:effectLst/>
                <a:uLnTx/>
                <a:uFillTx/>
                <a:latin typeface="Arial"/>
                <a:ea typeface="+mn-ea"/>
                <a:cs typeface="Arial"/>
              </a:rPr>
              <a:t>, SG, TRO, TCM à 16 semaines, durée de réponse, profil génomique</a:t>
            </a:r>
          </a:p>
        </p:txBody>
      </p:sp>
      <p:cxnSp>
        <p:nvCxnSpPr>
          <p:cNvPr id="26" name="AutoShape 16"/>
          <p:cNvCxnSpPr>
            <a:cxnSpLocks noChangeShapeType="1"/>
            <a:stCxn id="17" idx="3"/>
            <a:endCxn id="20" idx="1"/>
          </p:cNvCxnSpPr>
          <p:nvPr/>
        </p:nvCxnSpPr>
        <p:spPr bwMode="auto">
          <a:xfrm flipV="1">
            <a:off x="3182400" y="3367487"/>
            <a:ext cx="552333" cy="429697"/>
          </a:xfrm>
          <a:prstGeom prst="bentConnector3">
            <a:avLst>
              <a:gd name="adj1" fmla="val 50000"/>
            </a:avLst>
          </a:prstGeom>
          <a:noFill/>
          <a:ln w="57150">
            <a:solidFill>
              <a:schemeClr val="bg2">
                <a:lumMod val="60000"/>
                <a:lumOff val="40000"/>
              </a:schemeClr>
            </a:solidFill>
            <a:round/>
            <a:headEnd/>
            <a:tailEnd type="triangle" w="med" len="med"/>
          </a:ln>
        </p:spPr>
      </p:cxnSp>
      <p:sp>
        <p:nvSpPr>
          <p:cNvPr id="6" name="Rectangle 5"/>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1</a:t>
            </a:r>
            <a:r>
              <a:rPr lang="fr-FR" sz="1000" baseline="30000" dirty="0"/>
              <a:t>e</a:t>
            </a:r>
            <a:r>
              <a:rPr lang="fr-FR" sz="1000" dirty="0"/>
              <a:t> juillet 2020 à 14H15</a:t>
            </a:r>
          </a:p>
        </p:txBody>
      </p:sp>
    </p:spTree>
    <p:extLst>
      <p:ext uri="{BB962C8B-B14F-4D97-AF65-F5344CB8AC3E}">
        <p14:creationId xmlns:p14="http://schemas.microsoft.com/office/powerpoint/2010/main" xmlns="" val="226398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LBA-1: Irinotécan liposomal + 5 fluorouracile/leucovorine + oxaliplatine en 1</a:t>
            </a:r>
            <a:r>
              <a:rPr lang="fr-FR" baseline="30000" dirty="0"/>
              <a:t>e</a:t>
            </a:r>
            <a:r>
              <a:rPr lang="fr-FR" dirty="0"/>
              <a:t> ligne chez les patients avec adénocarcinome canalaire pancréatique: analyse principale d’une étude de phase 1/2 – </a:t>
            </a:r>
            <a:r>
              <a:rPr lang="fr-FR" dirty="0" err="1"/>
              <a:t>Wainberg</a:t>
            </a:r>
            <a:r>
              <a:rPr lang="fr-FR" dirty="0"/>
              <a:t> ZA, et al</a:t>
            </a:r>
          </a:p>
        </p:txBody>
      </p:sp>
      <p:sp>
        <p:nvSpPr>
          <p:cNvPr id="3" name="Content Placeholder 2"/>
          <p:cNvSpPr>
            <a:spLocks noGrp="1"/>
          </p:cNvSpPr>
          <p:nvPr>
            <p:ph idx="1"/>
          </p:nvPr>
        </p:nvSpPr>
        <p:spPr/>
        <p:txBody>
          <a:bodyPr/>
          <a:lstStyle/>
          <a:p>
            <a:pPr marL="0" indent="0">
              <a:buNone/>
            </a:pPr>
            <a:r>
              <a:rPr lang="fr-FR" b="1" dirty="0"/>
              <a:t>Résultats</a:t>
            </a:r>
          </a:p>
          <a:p>
            <a:endParaRPr lang="fr-FR" dirty="0"/>
          </a:p>
        </p:txBody>
      </p:sp>
      <p:sp>
        <p:nvSpPr>
          <p:cNvPr id="4" name="Text Placeholder 3"/>
          <p:cNvSpPr>
            <a:spLocks noGrp="1"/>
          </p:cNvSpPr>
          <p:nvPr>
            <p:ph type="body" sz="quarter" idx="10"/>
          </p:nvPr>
        </p:nvSpPr>
        <p:spPr/>
        <p:txBody>
          <a:bodyPr/>
          <a:lstStyle/>
          <a:p>
            <a:r>
              <a:rPr lang="fr-FR" dirty="0"/>
              <a:t>*≥5% des patients dans la population totale 50/60</a:t>
            </a:r>
          </a:p>
        </p:txBody>
      </p:sp>
      <p:sp>
        <p:nvSpPr>
          <p:cNvPr id="5" name="Text Placeholder 4"/>
          <p:cNvSpPr>
            <a:spLocks noGrp="1"/>
          </p:cNvSpPr>
          <p:nvPr>
            <p:ph type="body" sz="quarter" idx="11"/>
          </p:nvPr>
        </p:nvSpPr>
        <p:spPr/>
        <p:txBody>
          <a:bodyPr/>
          <a:lstStyle/>
          <a:p>
            <a:r>
              <a:rPr lang="fr-FR" dirty="0" err="1"/>
              <a:t>Wainberg</a:t>
            </a:r>
            <a:r>
              <a:rPr lang="fr-FR" dirty="0"/>
              <a:t> ZA, et al, Ann </a:t>
            </a:r>
            <a:r>
              <a:rPr lang="fr-FR" dirty="0" err="1"/>
              <a:t>Oncol</a:t>
            </a:r>
            <a:r>
              <a:rPr lang="fr-FR" dirty="0"/>
              <a:t> 2020;31(</a:t>
            </a:r>
            <a:r>
              <a:rPr lang="fr-FR" dirty="0" err="1"/>
              <a:t>suppl</a:t>
            </a:r>
            <a:r>
              <a:rPr lang="fr-FR" dirty="0"/>
              <a:t>):</a:t>
            </a:r>
            <a:r>
              <a:rPr lang="fr-FR" dirty="0" err="1"/>
              <a:t>abstr</a:t>
            </a:r>
            <a:r>
              <a:rPr lang="fr-FR" dirty="0"/>
              <a:t> LBA-1</a:t>
            </a:r>
          </a:p>
        </p:txBody>
      </p:sp>
      <p:graphicFrame>
        <p:nvGraphicFramePr>
          <p:cNvPr id="6" name="Group 88"/>
          <p:cNvGraphicFramePr>
            <a:graphicFrameLocks noGrp="1"/>
          </p:cNvGraphicFramePr>
          <p:nvPr>
            <p:extLst>
              <p:ext uri="{D42A27DB-BD31-4B8C-83A1-F6EECF244321}">
                <p14:modId xmlns:p14="http://schemas.microsoft.com/office/powerpoint/2010/main" xmlns="" val="1070131853"/>
              </p:ext>
            </p:extLst>
          </p:nvPr>
        </p:nvGraphicFramePr>
        <p:xfrm>
          <a:off x="309600" y="1573979"/>
          <a:ext cx="8524800" cy="4713696"/>
        </p:xfrm>
        <a:graphic>
          <a:graphicData uri="http://schemas.openxmlformats.org/drawingml/2006/table">
            <a:tbl>
              <a:tblPr firstRow="1" bandRow="1">
                <a:tableStyleId>{5202B0CA-FC54-4496-8BCA-5EF66A818D29}</a:tableStyleId>
              </a:tblPr>
              <a:tblGrid>
                <a:gridCol w="2475624">
                  <a:extLst>
                    <a:ext uri="{9D8B030D-6E8A-4147-A177-3AD203B41FA5}">
                      <a16:colId xmlns:a16="http://schemas.microsoft.com/office/drawing/2014/main" xmlns="" val="20000"/>
                    </a:ext>
                  </a:extLst>
                </a:gridCol>
                <a:gridCol w="898006">
                  <a:extLst>
                    <a:ext uri="{9D8B030D-6E8A-4147-A177-3AD203B41FA5}">
                      <a16:colId xmlns:a16="http://schemas.microsoft.com/office/drawing/2014/main" xmlns="" val="20001"/>
                    </a:ext>
                  </a:extLst>
                </a:gridCol>
                <a:gridCol w="887594">
                  <a:extLst>
                    <a:ext uri="{9D8B030D-6E8A-4147-A177-3AD203B41FA5}">
                      <a16:colId xmlns:a16="http://schemas.microsoft.com/office/drawing/2014/main" xmlns="" val="2183421251"/>
                    </a:ext>
                  </a:extLst>
                </a:gridCol>
                <a:gridCol w="965976">
                  <a:extLst>
                    <a:ext uri="{9D8B030D-6E8A-4147-A177-3AD203B41FA5}">
                      <a16:colId xmlns:a16="http://schemas.microsoft.com/office/drawing/2014/main" xmlns="" val="20003"/>
                    </a:ext>
                  </a:extLst>
                </a:gridCol>
                <a:gridCol w="871200">
                  <a:extLst>
                    <a:ext uri="{9D8B030D-6E8A-4147-A177-3AD203B41FA5}">
                      <a16:colId xmlns:a16="http://schemas.microsoft.com/office/drawing/2014/main" xmlns="" val="20004"/>
                    </a:ext>
                  </a:extLst>
                </a:gridCol>
                <a:gridCol w="1411200">
                  <a:extLst>
                    <a:ext uri="{9D8B030D-6E8A-4147-A177-3AD203B41FA5}">
                      <a16:colId xmlns:a16="http://schemas.microsoft.com/office/drawing/2014/main" xmlns="" val="20005"/>
                    </a:ext>
                  </a:extLst>
                </a:gridCol>
                <a:gridCol w="1015200">
                  <a:extLst>
                    <a:ext uri="{9D8B030D-6E8A-4147-A177-3AD203B41FA5}">
                      <a16:colId xmlns:a16="http://schemas.microsoft.com/office/drawing/2014/main" xmlns="" val="20006"/>
                    </a:ext>
                  </a:extLst>
                </a:gridCol>
              </a:tblGrid>
              <a:tr h="24394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dirty="0">
                          <a:ln>
                            <a:noFill/>
                          </a:ln>
                          <a:solidFill>
                            <a:schemeClr val="tx2"/>
                          </a:solidFill>
                          <a:effectLst/>
                        </a:rPr>
                        <a:t>EIs, n (%)</a:t>
                      </a:r>
                      <a:endParaRPr kumimoji="0" lang="fr-FR" sz="12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dirty="0">
                          <a:ln>
                            <a:noFill/>
                          </a:ln>
                          <a:solidFill>
                            <a:schemeClr val="tx2"/>
                          </a:solidFill>
                          <a:effectLst/>
                        </a:rPr>
                        <a:t>Cohortes exploration de dose</a:t>
                      </a:r>
                      <a:endParaRPr kumimoji="0" lang="fr-FR" sz="12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dirty="0">
                          <a:ln>
                            <a:noFill/>
                          </a:ln>
                          <a:solidFill>
                            <a:schemeClr val="tx2"/>
                          </a:solidFill>
                          <a:effectLst/>
                        </a:rPr>
                        <a:t>Extension de dose (50/60)</a:t>
                      </a:r>
                      <a:br>
                        <a:rPr kumimoji="0" lang="fr-FR" sz="1200" b="1" u="none" strike="noStrike" cap="none" normalizeH="0" baseline="0" noProof="0" dirty="0">
                          <a:ln>
                            <a:noFill/>
                          </a:ln>
                          <a:solidFill>
                            <a:schemeClr val="tx2"/>
                          </a:solidFill>
                          <a:effectLst/>
                        </a:rPr>
                      </a:br>
                      <a:r>
                        <a:rPr kumimoji="0" lang="fr-FR" sz="1200" b="1" u="none" strike="noStrike" cap="none" normalizeH="0" baseline="0" noProof="0" dirty="0">
                          <a:ln>
                            <a:noFill/>
                          </a:ln>
                          <a:solidFill>
                            <a:schemeClr val="tx2"/>
                          </a:solidFill>
                          <a:effectLst/>
                        </a:rPr>
                        <a:t>(n=25)</a:t>
                      </a:r>
                      <a:endParaRPr kumimoji="0" lang="fr-FR" sz="12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dirty="0">
                          <a:ln>
                            <a:noFill/>
                          </a:ln>
                          <a:solidFill>
                            <a:schemeClr val="tx2"/>
                          </a:solidFill>
                          <a:effectLst/>
                        </a:rPr>
                        <a:t>Total </a:t>
                      </a:r>
                      <a:br>
                        <a:rPr kumimoji="0" lang="fr-FR" sz="1200" b="1" u="none" strike="noStrike" cap="none" normalizeH="0" baseline="0" noProof="0" dirty="0">
                          <a:ln>
                            <a:noFill/>
                          </a:ln>
                          <a:solidFill>
                            <a:schemeClr val="tx2"/>
                          </a:solidFill>
                          <a:effectLst/>
                        </a:rPr>
                      </a:br>
                      <a:r>
                        <a:rPr kumimoji="0" lang="fr-FR" sz="1200" b="1" u="none" strike="noStrike" cap="none" normalizeH="0" baseline="0" noProof="0" dirty="0">
                          <a:ln>
                            <a:noFill/>
                          </a:ln>
                          <a:solidFill>
                            <a:schemeClr val="tx2"/>
                          </a:solidFill>
                          <a:effectLst/>
                        </a:rPr>
                        <a:t>(50/60)</a:t>
                      </a:r>
                      <a:br>
                        <a:rPr kumimoji="0" lang="fr-FR" sz="1200" b="1" u="none" strike="noStrike" cap="none" normalizeH="0" baseline="0" noProof="0" dirty="0">
                          <a:ln>
                            <a:noFill/>
                          </a:ln>
                          <a:solidFill>
                            <a:schemeClr val="tx2"/>
                          </a:solidFill>
                          <a:effectLst/>
                        </a:rPr>
                      </a:br>
                      <a:r>
                        <a:rPr kumimoji="0" lang="fr-FR" sz="1200" b="1" u="none" strike="noStrike" cap="none" normalizeH="0" baseline="0" noProof="0" dirty="0">
                          <a:ln>
                            <a:noFill/>
                          </a:ln>
                          <a:solidFill>
                            <a:schemeClr val="tx2"/>
                          </a:solidFill>
                          <a:effectLst/>
                        </a:rPr>
                        <a:t>(n=32)</a:t>
                      </a:r>
                      <a:endParaRPr kumimoji="0" lang="fr-FR" sz="1200" b="1" i="0" u="none" strike="noStrike" cap="none" normalizeH="0" baseline="0" noProof="0" dirty="0">
                        <a:ln>
                          <a:noFill/>
                        </a:ln>
                        <a:solidFill>
                          <a:schemeClr val="tx2"/>
                        </a:solidFill>
                        <a:effectLst/>
                        <a:latin typeface="Arial" charset="0"/>
                        <a:cs typeface="Arial" charset="0"/>
                      </a:endParaRPr>
                    </a:p>
                  </a:txBody>
                  <a:tcPr marT="36000" marB="36000" anchor="ctr" horzOverflow="overflow"/>
                </a:tc>
                <a:extLst>
                  <a:ext uri="{0D108BD9-81ED-4DB2-BD59-A6C34878D82A}">
                    <a16:rowId xmlns:a16="http://schemas.microsoft.com/office/drawing/2014/main" xmlns="" val="10003"/>
                  </a:ext>
                </a:extLst>
              </a:tr>
              <a:tr h="43023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A (70/60)</a:t>
                      </a:r>
                      <a:br>
                        <a:rPr kumimoji="0" lang="fr-FR" sz="1200" b="1" u="none" strike="noStrike" cap="none" normalizeH="0" baseline="0" noProof="0">
                          <a:ln>
                            <a:noFill/>
                          </a:ln>
                          <a:solidFill>
                            <a:schemeClr val="tx2"/>
                          </a:solidFill>
                          <a:effectLst/>
                        </a:rPr>
                      </a:br>
                      <a:r>
                        <a:rPr kumimoji="0" lang="fr-FR" sz="1200" b="1" u="none" strike="noStrike" cap="none" normalizeH="0" baseline="0" noProof="0">
                          <a:ln>
                            <a:noFill/>
                          </a:ln>
                          <a:solidFill>
                            <a:schemeClr val="tx2"/>
                          </a:solidFill>
                          <a:effectLst/>
                        </a:rPr>
                        <a:t>(n=7)</a:t>
                      </a:r>
                      <a:endParaRPr kumimoji="0" lang="fr-FR" sz="1200" b="1" i="0" u="none" strike="noStrike" cap="none" normalizeH="0" baseline="0" noProof="0">
                        <a:ln>
                          <a:noFill/>
                        </a:ln>
                        <a:solidFill>
                          <a:schemeClr val="tx2"/>
                        </a:solidFill>
                        <a:effectLst/>
                        <a:latin typeface="Arial" charset="0"/>
                        <a:cs typeface="Arial" charset="0"/>
                      </a:endParaRPr>
                    </a:p>
                  </a:txBody>
                  <a:tcPr marT="36000" marB="36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B (50/60)</a:t>
                      </a:r>
                      <a:br>
                        <a:rPr kumimoji="0" lang="fr-FR" sz="1200" b="1" u="none" strike="noStrike" cap="none" normalizeH="0" baseline="0" noProof="0">
                          <a:ln>
                            <a:noFill/>
                          </a:ln>
                          <a:solidFill>
                            <a:schemeClr val="tx2"/>
                          </a:solidFill>
                          <a:effectLst/>
                        </a:rPr>
                      </a:br>
                      <a:r>
                        <a:rPr kumimoji="0" lang="fr-FR" sz="1200" b="1" u="none" strike="noStrike" cap="none" normalizeH="0" baseline="0" noProof="0">
                          <a:ln>
                            <a:noFill/>
                          </a:ln>
                          <a:solidFill>
                            <a:schemeClr val="tx2"/>
                          </a:solidFill>
                          <a:effectLst/>
                        </a:rPr>
                        <a:t>(n=7)</a:t>
                      </a:r>
                      <a:endParaRPr kumimoji="0" lang="fr-FR" sz="1200" b="1" i="0" u="none" strike="noStrike" cap="none" normalizeH="0" baseline="0" noProof="0">
                        <a:ln>
                          <a:noFill/>
                        </a:ln>
                        <a:solidFill>
                          <a:schemeClr val="tx2"/>
                        </a:solidFill>
                        <a:effectLst/>
                        <a:latin typeface="Arial" charset="0"/>
                        <a:cs typeface="Arial" charset="0"/>
                      </a:endParaRPr>
                    </a:p>
                  </a:txBody>
                  <a:tcPr marT="36000" marB="36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C (50/85)</a:t>
                      </a:r>
                      <a:br>
                        <a:rPr kumimoji="0" lang="fr-FR" sz="1200" b="1" u="none" strike="noStrike" cap="none" normalizeH="0" baseline="0" noProof="0">
                          <a:ln>
                            <a:noFill/>
                          </a:ln>
                          <a:solidFill>
                            <a:schemeClr val="tx2"/>
                          </a:solidFill>
                          <a:effectLst/>
                        </a:rPr>
                      </a:br>
                      <a:r>
                        <a:rPr kumimoji="0" lang="fr-FR" sz="1200" b="1" u="none" strike="noStrike" cap="none" normalizeH="0" baseline="0" noProof="0">
                          <a:ln>
                            <a:noFill/>
                          </a:ln>
                          <a:solidFill>
                            <a:schemeClr val="tx2"/>
                          </a:solidFill>
                          <a:effectLst/>
                        </a:rPr>
                        <a:t>(n=10)</a:t>
                      </a:r>
                      <a:endParaRPr kumimoji="0" lang="fr-FR" sz="1200" b="1" i="0" u="none" strike="noStrike" cap="none" normalizeH="0" baseline="0" noProof="0">
                        <a:ln>
                          <a:noFill/>
                        </a:ln>
                        <a:solidFill>
                          <a:schemeClr val="tx2"/>
                        </a:solidFill>
                        <a:effectLst/>
                        <a:latin typeface="Arial" charset="0"/>
                        <a:cs typeface="Arial" charset="0"/>
                      </a:endParaRPr>
                    </a:p>
                  </a:txBody>
                  <a:tcPr marT="36000" marB="36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D (55/70)</a:t>
                      </a:r>
                      <a:br>
                        <a:rPr kumimoji="0" lang="fr-FR" sz="1200" b="1" u="none" strike="noStrike" cap="none" normalizeH="0" baseline="0" noProof="0">
                          <a:ln>
                            <a:noFill/>
                          </a:ln>
                          <a:solidFill>
                            <a:schemeClr val="tx2"/>
                          </a:solidFill>
                          <a:effectLst/>
                        </a:rPr>
                      </a:br>
                      <a:r>
                        <a:rPr kumimoji="0" lang="fr-FR" sz="1200" b="1" u="none" strike="noStrike" cap="none" normalizeH="0" baseline="0" noProof="0">
                          <a:ln>
                            <a:noFill/>
                          </a:ln>
                          <a:solidFill>
                            <a:schemeClr val="tx2"/>
                          </a:solidFill>
                          <a:effectLst/>
                        </a:rPr>
                        <a:t>(n=7)</a:t>
                      </a:r>
                      <a:endParaRPr kumimoji="0" lang="fr-FR" sz="1200" b="1" i="0" u="none" strike="noStrike" cap="none" normalizeH="0" baseline="0" noProof="0">
                        <a:ln>
                          <a:noFill/>
                        </a:ln>
                        <a:solidFill>
                          <a:schemeClr val="tx2"/>
                        </a:solidFill>
                        <a:effectLst/>
                        <a:latin typeface="Arial" charset="0"/>
                        <a:cs typeface="Arial" charset="0"/>
                      </a:endParaRPr>
                    </a:p>
                  </a:txBody>
                  <a:tcPr marT="36000" marB="36000" anchor="ctr" horzOverflow="overflow">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7257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EIs provoquant</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Interruption traitement</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Ajustement traitement</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Décès</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5 (71,4)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endParaRPr kumimoji="0" lang="fr-FR" sz="1200" b="0" i="0" u="none" strike="noStrike" cap="none" normalizeH="0" baseline="0" noProof="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4 (57,1)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(14,3)</a:t>
                      </a:r>
                      <a:endParaRPr kumimoji="0" lang="fr-FR" sz="1200" b="0" i="0" u="none" strike="noStrike" cap="none" normalizeH="0" baseline="0" noProof="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7 (70,0)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(10,0)</a:t>
                      </a:r>
                      <a:endParaRPr kumimoji="0" lang="fr-FR" sz="1200" b="0" i="0" u="none" strike="noStrike" cap="none" normalizeH="0" baseline="0" noProof="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4 (57,1)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(14,3)</a:t>
                      </a:r>
                      <a:endParaRPr kumimoji="0" lang="fr-FR" sz="1200" b="0" i="0" u="none" strike="noStrike" cap="none" normalizeH="0" baseline="0" noProof="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7 (28,0)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22 (88,0)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(8,0)</a:t>
                      </a:r>
                      <a:endParaRPr kumimoji="0" lang="fr-FR" sz="1200" b="0" i="0" u="none" strike="noStrike" cap="none" normalizeH="0" baseline="0" noProof="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8 (25,0)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26 (81,3)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 (9,4)</a:t>
                      </a:r>
                      <a:endParaRPr kumimoji="0" lang="fr-FR" sz="1200" b="0" i="0" u="none" strike="noStrike" cap="none" normalizeH="0" baseline="0" noProof="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2665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EILTs grade ≥3*</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Neutropénie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Neutropénie fébrile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Hypokaliémie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Diminution neutrophiles</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Diarrhée</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Nausées</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Anémie</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Vomissements</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Hyponatrémie</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Augmentation ALT</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Augmentation GGT</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Diminution lymphocytes</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Diminution leucocytes</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6 (85,7)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endParaRPr kumimoji="0" lang="fr-FR" sz="1200" b="0" i="0" u="none" strike="noStrike" cap="none" normalizeH="0" baseline="0" noProof="0">
                        <a:ln>
                          <a:noFill/>
                        </a:ln>
                        <a:solidFill>
                          <a:schemeClr val="tx1"/>
                        </a:solidFill>
                        <a:effectLst/>
                        <a:latin typeface="Arial" charset="0"/>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4 (57,1)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endParaRPr kumimoji="0" lang="fr-FR" sz="1200" b="0" i="0" u="none" strike="noStrike" cap="none" normalizeH="0" baseline="0" noProof="0">
                        <a:ln>
                          <a:noFill/>
                        </a:ln>
                        <a:solidFill>
                          <a:schemeClr val="tx1"/>
                        </a:solidFill>
                        <a:effectLst/>
                        <a:latin typeface="+mn-lt"/>
                        <a:cs typeface="+mn-cs"/>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8 (80,0)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4 (40,0)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endParaRPr kumimoji="0" lang="fr-FR" sz="1200" b="0" i="0" u="none" strike="noStrike" cap="none" normalizeH="0" baseline="0" noProof="0">
                        <a:ln>
                          <a:noFill/>
                        </a:ln>
                        <a:solidFill>
                          <a:schemeClr val="tx1"/>
                        </a:solidFill>
                        <a:effectLst/>
                        <a:latin typeface="Arial" charset="0"/>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5 (71,4)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endParaRPr kumimoji="0" lang="fr-FR" sz="1200" b="0" i="0" u="none" strike="noStrike" cap="none" normalizeH="0" baseline="0" noProof="0">
                        <a:ln>
                          <a:noFill/>
                        </a:ln>
                        <a:solidFill>
                          <a:schemeClr val="tx1"/>
                        </a:solidFill>
                        <a:effectLst/>
                        <a:latin typeface="Arial" charset="0"/>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18 (72,0)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8 (32,0)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(8,0)</a:t>
                      </a:r>
                      <a:endParaRPr kumimoji="0" lang="fr-FR" sz="1200" b="0" i="0" u="none" strike="noStrike" cap="none" normalizeH="0" baseline="0" noProof="0">
                        <a:ln>
                          <a:noFill/>
                        </a:ln>
                        <a:solidFill>
                          <a:schemeClr val="tx1"/>
                        </a:solidFill>
                        <a:effectLst/>
                        <a:latin typeface="Arial" charset="0"/>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22 (68,8)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10 (31,3)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4 (12,5)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4 (12,5)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dirty="0">
                          <a:ln>
                            <a:noFill/>
                          </a:ln>
                          <a:solidFill>
                            <a:schemeClr val="tx1"/>
                          </a:solidFill>
                          <a:effectLst/>
                        </a:rPr>
                        <a:t>2 (6,3)</a:t>
                      </a:r>
                      <a:endParaRPr kumimoji="0" lang="fr-FR" sz="1200" b="0" i="0" u="none" strike="noStrike" cap="none" normalizeH="0" baseline="0" noProof="0" dirty="0">
                        <a:ln>
                          <a:noFill/>
                        </a:ln>
                        <a:solidFill>
                          <a:schemeClr val="tx1"/>
                        </a:solidFill>
                        <a:effectLst/>
                        <a:latin typeface="Arial" charset="0"/>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779437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LBA-1: Irinotécan liposomal + 5 fluorouracile/leucovorine + oxaliplatine en 1</a:t>
            </a:r>
            <a:r>
              <a:rPr lang="fr-FR" baseline="30000" dirty="0"/>
              <a:t>e</a:t>
            </a:r>
            <a:r>
              <a:rPr lang="fr-FR" dirty="0"/>
              <a:t> ligne chez les patients avec adénocarcinome canalaire pancréatique: analyse principale d’une étude de phase 1/2 – </a:t>
            </a:r>
            <a:r>
              <a:rPr lang="fr-FR" dirty="0" err="1"/>
              <a:t>Wainberg</a:t>
            </a:r>
            <a:r>
              <a:rPr lang="fr-FR" dirty="0"/>
              <a:t> ZA, et al</a:t>
            </a:r>
          </a:p>
        </p:txBody>
      </p:sp>
      <p:sp>
        <p:nvSpPr>
          <p:cNvPr id="3" name="Content Placeholder 2"/>
          <p:cNvSpPr>
            <a:spLocks noGrp="1"/>
          </p:cNvSpPr>
          <p:nvPr>
            <p:ph idx="1"/>
          </p:nvPr>
        </p:nvSpPr>
        <p:spPr/>
        <p:txBody>
          <a:bodyPr/>
          <a:lstStyle/>
          <a:p>
            <a:pPr marL="0" indent="0">
              <a:buNone/>
            </a:pPr>
            <a:r>
              <a:rPr lang="fr-FR" b="1" dirty="0"/>
              <a:t>Résultats</a:t>
            </a:r>
          </a:p>
          <a:p>
            <a:endParaRPr lang="fr-FR" dirty="0"/>
          </a:p>
        </p:txBody>
      </p:sp>
      <p:sp>
        <p:nvSpPr>
          <p:cNvPr id="5" name="Text Placeholder 4"/>
          <p:cNvSpPr>
            <a:spLocks noGrp="1"/>
          </p:cNvSpPr>
          <p:nvPr>
            <p:ph type="body" sz="quarter" idx="11"/>
          </p:nvPr>
        </p:nvSpPr>
        <p:spPr/>
        <p:txBody>
          <a:bodyPr/>
          <a:lstStyle/>
          <a:p>
            <a:r>
              <a:rPr lang="fr-FR" dirty="0" err="1"/>
              <a:t>Wainberg</a:t>
            </a:r>
            <a:r>
              <a:rPr lang="fr-FR" dirty="0"/>
              <a:t> ZA, et al, Ann </a:t>
            </a:r>
            <a:r>
              <a:rPr lang="fr-FR" dirty="0" err="1"/>
              <a:t>Oncol</a:t>
            </a:r>
            <a:r>
              <a:rPr lang="fr-FR" dirty="0"/>
              <a:t> 2020;31(</a:t>
            </a:r>
            <a:r>
              <a:rPr lang="fr-FR" dirty="0" err="1"/>
              <a:t>suppl</a:t>
            </a:r>
            <a:r>
              <a:rPr lang="fr-FR" dirty="0"/>
              <a:t>):</a:t>
            </a:r>
            <a:r>
              <a:rPr lang="fr-FR" dirty="0" err="1"/>
              <a:t>abstr</a:t>
            </a:r>
            <a:r>
              <a:rPr lang="fr-FR" dirty="0"/>
              <a:t> LBA-1</a:t>
            </a:r>
          </a:p>
        </p:txBody>
      </p:sp>
      <p:graphicFrame>
        <p:nvGraphicFramePr>
          <p:cNvPr id="6" name="Group 88"/>
          <p:cNvGraphicFramePr>
            <a:graphicFrameLocks noGrp="1"/>
          </p:cNvGraphicFramePr>
          <p:nvPr>
            <p:extLst>
              <p:ext uri="{D42A27DB-BD31-4B8C-83A1-F6EECF244321}">
                <p14:modId xmlns:p14="http://schemas.microsoft.com/office/powerpoint/2010/main" xmlns="" val="48581159"/>
              </p:ext>
            </p:extLst>
          </p:nvPr>
        </p:nvGraphicFramePr>
        <p:xfrm>
          <a:off x="71437" y="1624379"/>
          <a:ext cx="9001126" cy="3971445"/>
        </p:xfrm>
        <a:graphic>
          <a:graphicData uri="http://schemas.openxmlformats.org/drawingml/2006/table">
            <a:tbl>
              <a:tblPr firstRow="1" bandRow="1">
                <a:tableStyleId>{5202B0CA-FC54-4496-8BCA-5EF66A818D29}</a:tableStyleId>
              </a:tblPr>
              <a:tblGrid>
                <a:gridCol w="1747315">
                  <a:extLst>
                    <a:ext uri="{9D8B030D-6E8A-4147-A177-3AD203B41FA5}">
                      <a16:colId xmlns:a16="http://schemas.microsoft.com/office/drawing/2014/main" xmlns="" val="20000"/>
                    </a:ext>
                  </a:extLst>
                </a:gridCol>
                <a:gridCol w="1155560">
                  <a:extLst>
                    <a:ext uri="{9D8B030D-6E8A-4147-A177-3AD203B41FA5}">
                      <a16:colId xmlns:a16="http://schemas.microsoft.com/office/drawing/2014/main" xmlns="" val="20001"/>
                    </a:ext>
                  </a:extLst>
                </a:gridCol>
                <a:gridCol w="1316334">
                  <a:extLst>
                    <a:ext uri="{9D8B030D-6E8A-4147-A177-3AD203B41FA5}">
                      <a16:colId xmlns:a16="http://schemas.microsoft.com/office/drawing/2014/main" xmlns="" val="2020312413"/>
                    </a:ext>
                  </a:extLst>
                </a:gridCol>
                <a:gridCol w="1226728">
                  <a:extLst>
                    <a:ext uri="{9D8B030D-6E8A-4147-A177-3AD203B41FA5}">
                      <a16:colId xmlns:a16="http://schemas.microsoft.com/office/drawing/2014/main" xmlns="" val="20003"/>
                    </a:ext>
                  </a:extLst>
                </a:gridCol>
                <a:gridCol w="1164780">
                  <a:extLst>
                    <a:ext uri="{9D8B030D-6E8A-4147-A177-3AD203B41FA5}">
                      <a16:colId xmlns:a16="http://schemas.microsoft.com/office/drawing/2014/main" xmlns="" val="20004"/>
                    </a:ext>
                  </a:extLst>
                </a:gridCol>
                <a:gridCol w="1205346">
                  <a:extLst>
                    <a:ext uri="{9D8B030D-6E8A-4147-A177-3AD203B41FA5}">
                      <a16:colId xmlns:a16="http://schemas.microsoft.com/office/drawing/2014/main" xmlns="" val="20005"/>
                    </a:ext>
                  </a:extLst>
                </a:gridCol>
                <a:gridCol w="1185063">
                  <a:extLst>
                    <a:ext uri="{9D8B030D-6E8A-4147-A177-3AD203B41FA5}">
                      <a16:colId xmlns:a16="http://schemas.microsoft.com/office/drawing/2014/main" xmlns="" val="20006"/>
                    </a:ext>
                  </a:extLst>
                </a:gridCol>
              </a:tblGrid>
              <a:tr h="24394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50" b="1" u="none" strike="noStrike" cap="none" normalizeH="0" baseline="0" noProof="0" dirty="0">
                          <a:ln>
                            <a:noFill/>
                          </a:ln>
                          <a:solidFill>
                            <a:schemeClr val="tx2"/>
                          </a:solidFill>
                          <a:effectLst/>
                        </a:rPr>
                        <a:t>Réponse</a:t>
                      </a:r>
                      <a:endParaRPr kumimoji="0" lang="fr-FR" sz="1050" b="1" i="0" u="none" strike="noStrike" cap="none" normalizeH="0" baseline="0" noProof="0" dirty="0">
                        <a:ln>
                          <a:noFill/>
                        </a:ln>
                        <a:solidFill>
                          <a:schemeClr val="tx2"/>
                        </a:solidFill>
                        <a:effectLst/>
                        <a:latin typeface="Arial" charset="0"/>
                        <a:cs typeface="Arial" charset="0"/>
                      </a:endParaRPr>
                    </a:p>
                  </a:txBody>
                  <a:tcPr anchor="ctr" horzOverflow="overflow"/>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50" u="none" strike="noStrike" cap="none" normalizeH="0" baseline="0" noProof="0" dirty="0">
                          <a:ln>
                            <a:noFill/>
                          </a:ln>
                          <a:solidFill>
                            <a:schemeClr val="tx2"/>
                          </a:solidFill>
                          <a:effectLst/>
                        </a:rPr>
                        <a:t>Cohortes exploration de dose</a:t>
                      </a:r>
                      <a:endParaRPr kumimoji="0" lang="fr-FR" sz="1050" b="1" i="0" u="none" strike="noStrike" cap="none" normalizeH="0" baseline="0" noProof="0" dirty="0">
                        <a:ln>
                          <a:noFill/>
                        </a:ln>
                        <a:solidFill>
                          <a:schemeClr val="tx2"/>
                        </a:solidFill>
                        <a:effectLst/>
                        <a:latin typeface="Arial" charset="0"/>
                        <a:cs typeface="Arial" charset="0"/>
                      </a:endParaRPr>
                    </a:p>
                  </a:txBody>
                  <a:tcPr anchor="ctr" horzOverflow="overflow"/>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50" b="1" u="none" strike="noStrike" cap="none" normalizeH="0" baseline="0" noProof="0" dirty="0">
                          <a:ln>
                            <a:noFill/>
                          </a:ln>
                          <a:solidFill>
                            <a:schemeClr val="tx2"/>
                          </a:solidFill>
                          <a:effectLst/>
                        </a:rPr>
                        <a:t>Extension dose (50/60)</a:t>
                      </a:r>
                      <a:br>
                        <a:rPr kumimoji="0" lang="fr-FR" sz="1050" b="1" u="none" strike="noStrike" cap="none" normalizeH="0" baseline="0" noProof="0" dirty="0">
                          <a:ln>
                            <a:noFill/>
                          </a:ln>
                          <a:solidFill>
                            <a:schemeClr val="tx2"/>
                          </a:solidFill>
                          <a:effectLst/>
                        </a:rPr>
                      </a:br>
                      <a:r>
                        <a:rPr kumimoji="0" lang="fr-FR" sz="1050" b="1" u="none" strike="noStrike" cap="none" normalizeH="0" baseline="0" noProof="0" dirty="0">
                          <a:ln>
                            <a:noFill/>
                          </a:ln>
                          <a:solidFill>
                            <a:schemeClr val="tx2"/>
                          </a:solidFill>
                          <a:effectLst/>
                        </a:rPr>
                        <a:t>(n=25)</a:t>
                      </a:r>
                      <a:endParaRPr kumimoji="0" lang="fr-FR" sz="1050" b="1" i="0" u="none" strike="noStrike" cap="none" normalizeH="0" baseline="0" noProof="0" dirty="0">
                        <a:ln>
                          <a:noFill/>
                        </a:ln>
                        <a:solidFill>
                          <a:schemeClr val="tx2"/>
                        </a:solidFill>
                        <a:effectLst/>
                        <a:latin typeface="Arial" charset="0"/>
                        <a:cs typeface="Arial" charset="0"/>
                      </a:endParaRPr>
                    </a:p>
                  </a:txBody>
                  <a:tcPr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50" b="1" u="none" strike="noStrike" cap="none" normalizeH="0" baseline="0" noProof="0" dirty="0">
                          <a:ln>
                            <a:noFill/>
                          </a:ln>
                          <a:solidFill>
                            <a:schemeClr val="tx2"/>
                          </a:solidFill>
                          <a:effectLst/>
                        </a:rPr>
                        <a:t>Total </a:t>
                      </a:r>
                      <a:br>
                        <a:rPr kumimoji="0" lang="fr-FR" sz="1050" b="1" u="none" strike="noStrike" cap="none" normalizeH="0" baseline="0" noProof="0" dirty="0">
                          <a:ln>
                            <a:noFill/>
                          </a:ln>
                          <a:solidFill>
                            <a:schemeClr val="tx2"/>
                          </a:solidFill>
                          <a:effectLst/>
                        </a:rPr>
                      </a:br>
                      <a:r>
                        <a:rPr kumimoji="0" lang="fr-FR" sz="1050" b="1" u="none" strike="noStrike" cap="none" normalizeH="0" baseline="0" noProof="0" dirty="0">
                          <a:ln>
                            <a:noFill/>
                          </a:ln>
                          <a:solidFill>
                            <a:schemeClr val="tx2"/>
                          </a:solidFill>
                          <a:effectLst/>
                        </a:rPr>
                        <a:t>(50/60)</a:t>
                      </a:r>
                      <a:br>
                        <a:rPr kumimoji="0" lang="fr-FR" sz="1050" b="1" u="none" strike="noStrike" cap="none" normalizeH="0" baseline="0" noProof="0" dirty="0">
                          <a:ln>
                            <a:noFill/>
                          </a:ln>
                          <a:solidFill>
                            <a:schemeClr val="tx2"/>
                          </a:solidFill>
                          <a:effectLst/>
                        </a:rPr>
                      </a:br>
                      <a:r>
                        <a:rPr kumimoji="0" lang="fr-FR" sz="1050" b="1" u="none" strike="noStrike" cap="none" normalizeH="0" baseline="0" noProof="0" dirty="0">
                          <a:ln>
                            <a:noFill/>
                          </a:ln>
                          <a:solidFill>
                            <a:schemeClr val="tx2"/>
                          </a:solidFill>
                          <a:effectLst/>
                        </a:rPr>
                        <a:t>(n=32)</a:t>
                      </a:r>
                      <a:endParaRPr kumimoji="0" lang="fr-FR" sz="1050" b="1" i="0" u="none" strike="noStrike" cap="none" normalizeH="0" baseline="0" noProof="0" dirty="0">
                        <a:ln>
                          <a:noFill/>
                        </a:ln>
                        <a:solidFill>
                          <a:schemeClr val="tx2"/>
                        </a:solidFill>
                        <a:effectLst/>
                        <a:latin typeface="Arial" charset="0"/>
                        <a:cs typeface="Arial" charset="0"/>
                      </a:endParaRPr>
                    </a:p>
                  </a:txBody>
                  <a:tcPr anchor="ctr" horzOverflow="overflow"/>
                </a:tc>
                <a:extLst>
                  <a:ext uri="{0D108BD9-81ED-4DB2-BD59-A6C34878D82A}">
                    <a16:rowId xmlns:a16="http://schemas.microsoft.com/office/drawing/2014/main" xmlns="" val="10003"/>
                  </a:ext>
                </a:extLst>
              </a:tr>
              <a:tr h="384961">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50" b="1" u="none" strike="noStrike" cap="none" normalizeH="0" baseline="0" noProof="0">
                          <a:ln>
                            <a:noFill/>
                          </a:ln>
                          <a:solidFill>
                            <a:schemeClr val="tx2"/>
                          </a:solidFill>
                          <a:effectLst/>
                        </a:rPr>
                        <a:t>A (70/60)</a:t>
                      </a:r>
                      <a:br>
                        <a:rPr kumimoji="0" lang="fr-FR" sz="1050" b="1" u="none" strike="noStrike" cap="none" normalizeH="0" baseline="0" noProof="0">
                          <a:ln>
                            <a:noFill/>
                          </a:ln>
                          <a:solidFill>
                            <a:schemeClr val="tx2"/>
                          </a:solidFill>
                          <a:effectLst/>
                        </a:rPr>
                      </a:br>
                      <a:r>
                        <a:rPr kumimoji="0" lang="fr-FR" sz="1050" b="1" u="none" strike="noStrike" cap="none" normalizeH="0" baseline="0" noProof="0">
                          <a:ln>
                            <a:noFill/>
                          </a:ln>
                          <a:solidFill>
                            <a:schemeClr val="tx2"/>
                          </a:solidFill>
                          <a:effectLst/>
                        </a:rPr>
                        <a:t>(n=7)</a:t>
                      </a:r>
                      <a:endParaRPr kumimoji="0" lang="fr-FR" sz="105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50" b="1" u="none" strike="noStrike" cap="none" normalizeH="0" baseline="0" noProof="0">
                          <a:ln>
                            <a:noFill/>
                          </a:ln>
                          <a:solidFill>
                            <a:schemeClr val="tx2"/>
                          </a:solidFill>
                          <a:effectLst/>
                        </a:rPr>
                        <a:t>B (50/60)</a:t>
                      </a:r>
                      <a:br>
                        <a:rPr kumimoji="0" lang="fr-FR" sz="1050" b="1" u="none" strike="noStrike" cap="none" normalizeH="0" baseline="0" noProof="0">
                          <a:ln>
                            <a:noFill/>
                          </a:ln>
                          <a:solidFill>
                            <a:schemeClr val="tx2"/>
                          </a:solidFill>
                          <a:effectLst/>
                        </a:rPr>
                      </a:br>
                      <a:r>
                        <a:rPr kumimoji="0" lang="fr-FR" sz="1050" b="1" u="none" strike="noStrike" cap="none" normalizeH="0" baseline="0" noProof="0">
                          <a:ln>
                            <a:noFill/>
                          </a:ln>
                          <a:solidFill>
                            <a:schemeClr val="tx2"/>
                          </a:solidFill>
                          <a:effectLst/>
                        </a:rPr>
                        <a:t>(n=7)</a:t>
                      </a:r>
                      <a:endParaRPr kumimoji="0" lang="fr-FR" sz="105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50" b="1" u="none" strike="noStrike" cap="none" normalizeH="0" baseline="0" noProof="0">
                          <a:ln>
                            <a:noFill/>
                          </a:ln>
                          <a:solidFill>
                            <a:schemeClr val="tx2"/>
                          </a:solidFill>
                          <a:effectLst/>
                        </a:rPr>
                        <a:t>C (50/85)</a:t>
                      </a:r>
                      <a:br>
                        <a:rPr kumimoji="0" lang="fr-FR" sz="1050" b="1" u="none" strike="noStrike" cap="none" normalizeH="0" baseline="0" noProof="0">
                          <a:ln>
                            <a:noFill/>
                          </a:ln>
                          <a:solidFill>
                            <a:schemeClr val="tx2"/>
                          </a:solidFill>
                          <a:effectLst/>
                        </a:rPr>
                      </a:br>
                      <a:r>
                        <a:rPr kumimoji="0" lang="fr-FR" sz="1050" b="1" u="none" strike="noStrike" cap="none" normalizeH="0" baseline="0" noProof="0">
                          <a:ln>
                            <a:noFill/>
                          </a:ln>
                          <a:solidFill>
                            <a:schemeClr val="tx2"/>
                          </a:solidFill>
                          <a:effectLst/>
                        </a:rPr>
                        <a:t>(n=10)</a:t>
                      </a:r>
                      <a:endParaRPr kumimoji="0" lang="fr-FR" sz="105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50" b="1" u="none" strike="noStrike" cap="none" normalizeH="0" baseline="0" noProof="0">
                          <a:ln>
                            <a:noFill/>
                          </a:ln>
                          <a:solidFill>
                            <a:schemeClr val="tx2"/>
                          </a:solidFill>
                          <a:effectLst/>
                        </a:rPr>
                        <a:t>D (55/70)</a:t>
                      </a:r>
                      <a:br>
                        <a:rPr kumimoji="0" lang="fr-FR" sz="1050" b="1" u="none" strike="noStrike" cap="none" normalizeH="0" baseline="0" noProof="0">
                          <a:ln>
                            <a:noFill/>
                          </a:ln>
                          <a:solidFill>
                            <a:schemeClr val="tx2"/>
                          </a:solidFill>
                          <a:effectLst/>
                        </a:rPr>
                      </a:br>
                      <a:r>
                        <a:rPr kumimoji="0" lang="fr-FR" sz="1050" b="1" u="none" strike="noStrike" cap="none" normalizeH="0" baseline="0" noProof="0">
                          <a:ln>
                            <a:noFill/>
                          </a:ln>
                          <a:solidFill>
                            <a:schemeClr val="tx2"/>
                          </a:solidFill>
                          <a:effectLst/>
                        </a:rPr>
                        <a:t>(n=7)</a:t>
                      </a:r>
                      <a:endParaRPr kumimoji="0" lang="fr-FR" sz="105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95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Meilleure réponse, n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RC</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RP</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MS</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Progression</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Non progression/non RC</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NE</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3 (42,9)</a:t>
                      </a:r>
                      <a:endParaRPr kumimoji="0" lang="fr-FR" sz="1000" b="0" i="0" u="none" strike="noStrike" cap="none" normalizeH="0" baseline="0" noProof="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u="none" strike="noStrike"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1 (14,3)</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2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4 (40,0)</a:t>
                      </a:r>
                      <a:endParaRPr kumimoji="0" lang="fr-FR" sz="1000" b="0" i="0" u="none" strike="noStrike" cap="none" normalizeH="0" baseline="0" noProof="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2 (28,6)</a:t>
                      </a:r>
                      <a:endParaRPr kumimoji="0" lang="fr-FR" sz="1000" b="0" i="0" u="none" strike="noStrike" cap="none" normalizeH="0" baseline="0" noProof="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1 (4,0)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7 (28,0)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12 (48,0)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2 (8,0)</a:t>
                      </a:r>
                      <a:endParaRPr kumimoji="0" lang="fr-FR" sz="1000" b="0" i="0" u="none" strike="noStrike" cap="none" normalizeH="0" baseline="0" noProof="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1 (3,1)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10 (31,3)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15 (46,9)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3 (9,4)</a:t>
                      </a:r>
                      <a:endParaRPr kumimoji="0" lang="fr-FR" sz="1000" b="0" i="0" u="none" strike="noStrike" cap="none" normalizeH="0" baseline="0" noProof="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TRO, % (IC95%)</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0 (0 - 41,0)</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42,9 (9,9 - 81,6)</a:t>
                      </a:r>
                      <a:endParaRPr kumimoji="0" lang="fr-FR" sz="1000" b="0" i="0" u="none" strike="noStrike" cap="none" normalizeH="0" baseline="0" noProof="0" dirty="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30,0 (6,7 - 65,2)</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14,3 (0,4 - 57,9)</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32,0 (14,9 - 53,5)</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34,4 (18,6 - 53,2)</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TCM à 16 semaines, % (IC95%)</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42,9 (9,9 - 81,6)</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71,4 (29,0 - 96,3)</a:t>
                      </a:r>
                      <a:endParaRPr kumimoji="0" lang="fr-FR" sz="1000" b="0" i="0" u="none" strike="noStrike" cap="none" normalizeH="0" baseline="0" noProof="0" dirty="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40,0 (12,2 - 73,8)</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28,6 (3,7- 71,0)</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72,0 (50,6 - 87,9)</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71,9 (53,3 - 86,3)</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dirty="0">
                          <a:ln>
                            <a:noFill/>
                          </a:ln>
                          <a:solidFill>
                            <a:schemeClr val="tx1"/>
                          </a:solidFill>
                          <a:effectLst/>
                          <a:latin typeface="Arial" charset="0"/>
                          <a:cs typeface="Arial" charset="0"/>
                        </a:rPr>
                        <a:t>Durée de réponse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chemeClr val="tx1"/>
                          </a:solidFill>
                          <a:effectLst/>
                          <a:latin typeface="Arial" charset="0"/>
                          <a:cs typeface="Arial" charset="0"/>
                        </a:rPr>
                        <a:t>(n=0)</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000" b="0" i="0" u="none" strike="noStrike" cap="none" normalizeH="0" baseline="0" noProof="0">
                          <a:ln>
                            <a:noFill/>
                          </a:ln>
                          <a:solidFill>
                            <a:schemeClr val="tx1"/>
                          </a:solidFill>
                          <a:effectLst/>
                          <a:latin typeface="Arial" charset="0"/>
                          <a:cs typeface="Arial" charset="0"/>
                        </a:rPr>
                        <a:t>(n=3)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chemeClr val="tx1"/>
                          </a:solidFill>
                          <a:effectLst/>
                          <a:latin typeface="Arial" charset="0"/>
                          <a:cs typeface="Arial" charset="0"/>
                        </a:rPr>
                        <a:t>(n=3)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chemeClr val="tx1"/>
                          </a:solidFill>
                          <a:effectLst/>
                          <a:latin typeface="Arial" charset="0"/>
                          <a:cs typeface="Arial" charset="0"/>
                        </a:rPr>
                        <a:t>(n=1)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chemeClr val="tx1"/>
                          </a:solidFill>
                          <a:effectLst/>
                          <a:latin typeface="Arial" charset="0"/>
                          <a:cs typeface="Arial" charset="0"/>
                        </a:rPr>
                        <a:t>(n=8)</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b="0" i="0" u="none" strike="noStrike" cap="none" normalizeH="0" baseline="0" noProof="0">
                          <a:ln>
                            <a:noFill/>
                          </a:ln>
                          <a:solidFill>
                            <a:schemeClr val="tx1"/>
                          </a:solidFill>
                          <a:effectLst/>
                          <a:latin typeface="Arial" charset="0"/>
                          <a:cs typeface="Arial" charset="0"/>
                        </a:rPr>
                        <a:t>(n=11)</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8930150"/>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Médiane, mo (IC95%)</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NE (NE - NE)</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28,4 (3,52 - NE)</a:t>
                      </a:r>
                      <a:endParaRPr kumimoji="0" lang="fr-FR" sz="1000" b="0" i="0" u="none" strike="noStrike" cap="none" normalizeH="0" baseline="0" noProof="0" dirty="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NE (NE - 16,39)</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NE (NE - NE)</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9,4 (2,2 - NE)</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9,4 (3,52 - NE)</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3802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Taux à, % (IC95%)</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6 mois</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12 mois</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24 mois</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a:ln>
                            <a:noFill/>
                          </a:ln>
                          <a:solidFill>
                            <a:schemeClr val="tx1"/>
                          </a:solidFill>
                          <a:effectLst/>
                        </a:rPr>
                        <a:t>NE</a:t>
                      </a:r>
                      <a:endParaRPr kumimoji="0" lang="fr-FR" sz="1000" b="0" i="0" u="none" strike="noStrike" cap="none" normalizeH="0" baseline="0" noProof="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u="none" strike="noStrike"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66,7 (9,4 - 99,2)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33,3 (0,8 - 90,6)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33,3 (0,8 - 90,6)</a:t>
                      </a:r>
                      <a:endParaRPr kumimoji="0" lang="fr-FR" sz="1000" b="0" i="0" u="none" strike="noStrike" cap="none" normalizeH="0" baseline="0" noProof="0" dirty="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u="none" strike="noStrike"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100 (29,2 - 100)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100 (29,2 - 100)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0 (0 - 70,8)</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u="none" strike="noStrike"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0 (0 - 97,5)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000" u="none" strike="noStrike" cap="none" normalizeH="0" baseline="0" noProof="0" dirty="0">
                          <a:ln>
                            <a:noFill/>
                          </a:ln>
                          <a:solidFill>
                            <a:schemeClr val="tx1"/>
                          </a:solidFill>
                          <a:effectLst/>
                        </a:rPr>
                        <a:t>0 (0 - 97,5)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000" u="none" strike="noStrike" cap="none" normalizeH="0" baseline="0" noProof="0" dirty="0">
                          <a:ln>
                            <a:noFill/>
                          </a:ln>
                          <a:solidFill>
                            <a:schemeClr val="tx1"/>
                          </a:solidFill>
                          <a:effectLst/>
                        </a:rPr>
                        <a:t>0 (0 - 97,5)</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u="none" strike="noStrike"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62,5 (24,5 - 91,5)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25,0 (3,2 - 65,1)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0 (0 - 36,9)</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000" u="none" strike="noStrike"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63,6 (30,8 - 89,1)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27,3 (6,0 - 61,0)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000" u="none" strike="noStrike" cap="none" normalizeH="0" baseline="0" noProof="0" dirty="0">
                          <a:ln>
                            <a:noFill/>
                          </a:ln>
                          <a:solidFill>
                            <a:schemeClr val="tx1"/>
                          </a:solidFill>
                          <a:effectLst/>
                        </a:rPr>
                        <a:t>9,1 (0,2 - 41,3)</a:t>
                      </a:r>
                      <a:endParaRPr kumimoji="0" lang="fr-FR" sz="10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21786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r-FR" dirty="0"/>
              <a:t>Lettre de l’ESDO</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buNone/>
              <a:tabLst>
                <a:tab pos="441325" algn="l"/>
              </a:tabLst>
              <a:defRPr/>
            </a:pPr>
            <a:r>
              <a:rPr lang="fr-FR" sz="1400" b="1" dirty="0">
                <a:solidFill>
                  <a:schemeClr val="bg2"/>
                </a:solidFill>
              </a:rPr>
              <a:t>Chers collègues</a:t>
            </a:r>
          </a:p>
          <a:p>
            <a:pPr marL="0" indent="0">
              <a:buNone/>
              <a:tabLst>
                <a:tab pos="441325" algn="l"/>
              </a:tabLst>
              <a:defRPr/>
            </a:pPr>
            <a:r>
              <a:rPr lang="fr-FR" sz="1400" dirty="0"/>
              <a:t>Nous avons le plaisir de vous présenter ce diaporama de l’ESDO qui a été conçu pour mettre en avant et synthétiser les principaux résultats de congrès majeurs en 2020 dans les cancers digestifs. Celui ci est consacré au </a:t>
            </a:r>
            <a:r>
              <a:rPr lang="fr-FR" sz="1400" b="1" dirty="0"/>
              <a:t>Congrès virtuel ESMO</a:t>
            </a:r>
            <a:r>
              <a:rPr lang="fr-FR" sz="1400" dirty="0"/>
              <a:t> </a:t>
            </a:r>
            <a:r>
              <a:rPr lang="fr-FR" sz="1400" b="1" dirty="0"/>
              <a:t>World </a:t>
            </a:r>
            <a:r>
              <a:rPr lang="fr-FR" sz="1400" b="1" dirty="0" err="1"/>
              <a:t>Congress</a:t>
            </a:r>
            <a:r>
              <a:rPr lang="fr-FR" sz="1400" b="1" dirty="0"/>
              <a:t> on </a:t>
            </a:r>
            <a:r>
              <a:rPr lang="fr-FR" sz="1400" b="1" dirty="0" err="1"/>
              <a:t>Gastrointestinal</a:t>
            </a:r>
            <a:r>
              <a:rPr lang="fr-FR" sz="1400" b="1" dirty="0"/>
              <a:t> Cancer 2020 </a:t>
            </a:r>
            <a:r>
              <a:rPr lang="fr-FR" sz="1400" dirty="0"/>
              <a:t>et il est disponible en anglais, en français, en chinois et en japonais.</a:t>
            </a:r>
          </a:p>
          <a:p>
            <a:pPr marL="0" indent="0">
              <a:buNone/>
              <a:tabLst>
                <a:tab pos="441325" algn="l"/>
              </a:tabLst>
              <a:defRPr/>
            </a:pPr>
            <a:r>
              <a:rPr lang="fr-FR" sz="1400" dirty="0"/>
              <a:t>La recherche clinique en oncologie évolue dans un environnement en perpétuelle mutation, et constitue un défi permanent. Dans ce contexte, nous avons tous besoin d’avoir accès aux données scientifiques pour améliorer nos connaissances et progresser dans nos métiers de cliniciens, chercheurs et enseignants. J’espère que cette revue des derniers développements en oncologie digestive vous apportera beaucoup et enrichira votre pratique. Si vous souhaitez partager votre avis avec nous, nous serons très heureux de recevoir vos commentaires. Vous pouvez adresser toute correspondance à l’adresse suivante: </a:t>
            </a:r>
            <a:r>
              <a:rPr lang="fr-FR" sz="1400" dirty="0">
                <a:hlinkClick r:id="rId3"/>
              </a:rPr>
              <a:t>info@esdo.eu</a:t>
            </a:r>
            <a:r>
              <a:rPr lang="fr-FR" sz="1400" dirty="0">
                <a:solidFill>
                  <a:schemeClr val="bg1"/>
                </a:solidFill>
              </a:rPr>
              <a:t>.</a:t>
            </a:r>
            <a:endParaRPr lang="fr-FR" sz="1400" dirty="0">
              <a:solidFill>
                <a:srgbClr val="FF0000"/>
              </a:solidFill>
            </a:endParaRPr>
          </a:p>
          <a:p>
            <a:pPr marL="0" indent="0">
              <a:buNone/>
              <a:tabLst>
                <a:tab pos="441325" algn="l"/>
              </a:tabLst>
              <a:defRPr/>
            </a:pPr>
            <a:r>
              <a:rPr lang="fr-FR" sz="1400" dirty="0">
                <a:solidFill>
                  <a:srgbClr val="363636"/>
                </a:solidFill>
              </a:rPr>
              <a:t>Nous sommes également très reconnaissants à Lilly Oncologie pour leur support financier, administratif et logistique à cette activité</a:t>
            </a:r>
          </a:p>
          <a:p>
            <a:pPr marL="0" indent="0">
              <a:buNone/>
              <a:tabLst>
                <a:tab pos="441325" algn="l"/>
              </a:tabLst>
              <a:defRPr/>
            </a:pPr>
            <a:r>
              <a:rPr lang="fr-FR" sz="1400" dirty="0">
                <a:solidFill>
                  <a:schemeClr val="tx1"/>
                </a:solidFill>
              </a:rPr>
              <a:t>Sincèrement vôtres, </a:t>
            </a:r>
          </a:p>
          <a:p>
            <a:pPr marL="0" indent="0">
              <a:spcBef>
                <a:spcPts val="1200"/>
              </a:spcBef>
              <a:buNone/>
              <a:tabLst>
                <a:tab pos="441325" algn="l"/>
                <a:tab pos="2870200" algn="l"/>
              </a:tabLst>
              <a:defRPr/>
            </a:pPr>
            <a:r>
              <a:rPr lang="fr-FR" sz="1400" b="1" dirty="0" err="1">
                <a:solidFill>
                  <a:schemeClr val="tx1"/>
                </a:solidFill>
              </a:rPr>
              <a:t>Eric</a:t>
            </a:r>
            <a:r>
              <a:rPr lang="fr-FR" sz="1400" b="1" dirty="0">
                <a:solidFill>
                  <a:schemeClr val="tx1"/>
                </a:solidFill>
              </a:rPr>
              <a:t> Van </a:t>
            </a:r>
            <a:r>
              <a:rPr lang="fr-FR" sz="1400" b="1" dirty="0" err="1">
                <a:solidFill>
                  <a:schemeClr val="tx1"/>
                </a:solidFill>
              </a:rPr>
              <a:t>Cutsem</a:t>
            </a:r>
            <a:r>
              <a:rPr lang="fr-FR" sz="1400" b="1" dirty="0">
                <a:solidFill>
                  <a:schemeClr val="tx1"/>
                </a:solidFill>
              </a:rPr>
              <a:t>	Thomas </a:t>
            </a:r>
            <a:r>
              <a:rPr lang="fr-FR" sz="1400" b="1" dirty="0" err="1">
                <a:solidFill>
                  <a:schemeClr val="tx1"/>
                </a:solidFill>
              </a:rPr>
              <a:t>Grünberger</a:t>
            </a:r>
            <a:r>
              <a:rPr lang="fr-FR" sz="1400" b="1" dirty="0">
                <a:solidFill>
                  <a:schemeClr val="tx1"/>
                </a:solidFill>
              </a:rPr>
              <a:t/>
            </a:r>
            <a:br>
              <a:rPr lang="fr-FR" sz="1400" b="1" dirty="0">
                <a:solidFill>
                  <a:schemeClr val="tx1"/>
                </a:solidFill>
              </a:rPr>
            </a:br>
            <a:r>
              <a:rPr lang="fr-FR" sz="1400" b="1" dirty="0">
                <a:solidFill>
                  <a:schemeClr val="tx1"/>
                </a:solidFill>
              </a:rPr>
              <a:t>Thomas </a:t>
            </a:r>
            <a:r>
              <a:rPr lang="fr-FR" sz="1400" b="1" dirty="0" err="1">
                <a:solidFill>
                  <a:schemeClr val="tx1"/>
                </a:solidFill>
              </a:rPr>
              <a:t>Seufferlein</a:t>
            </a:r>
            <a:r>
              <a:rPr lang="fr-FR" sz="1400" b="1" dirty="0">
                <a:solidFill>
                  <a:schemeClr val="tx1"/>
                </a:solidFill>
              </a:rPr>
              <a:t> 	Tamara </a:t>
            </a:r>
            <a:r>
              <a:rPr lang="fr-FR" sz="1400" b="1" dirty="0" err="1">
                <a:solidFill>
                  <a:schemeClr val="tx1"/>
                </a:solidFill>
              </a:rPr>
              <a:t>Matysiak-Budnik</a:t>
            </a:r>
            <a:r>
              <a:rPr lang="fr-FR" sz="1400" b="1" dirty="0">
                <a:solidFill>
                  <a:schemeClr val="tx1"/>
                </a:solidFill>
              </a:rPr>
              <a:t/>
            </a:r>
            <a:br>
              <a:rPr lang="fr-FR" sz="1400" b="1" dirty="0">
                <a:solidFill>
                  <a:schemeClr val="tx1"/>
                </a:solidFill>
              </a:rPr>
            </a:br>
            <a:r>
              <a:rPr lang="fr-FR" sz="1400" b="1" dirty="0">
                <a:solidFill>
                  <a:schemeClr val="tx1"/>
                </a:solidFill>
              </a:rPr>
              <a:t>Côme Lepage 	Jaroslaw </a:t>
            </a:r>
            <a:r>
              <a:rPr lang="fr-FR" sz="1400" b="1" dirty="0" err="1">
                <a:solidFill>
                  <a:schemeClr val="tx1"/>
                </a:solidFill>
              </a:rPr>
              <a:t>Regula</a:t>
            </a:r>
            <a:r>
              <a:rPr lang="fr-FR" sz="1400" b="1" dirty="0">
                <a:solidFill>
                  <a:schemeClr val="tx1"/>
                </a:solidFill>
              </a:rPr>
              <a:t/>
            </a:r>
            <a:br>
              <a:rPr lang="fr-FR" sz="1400" b="1" dirty="0">
                <a:solidFill>
                  <a:schemeClr val="tx1"/>
                </a:solidFill>
              </a:rPr>
            </a:br>
            <a:r>
              <a:rPr lang="fr-FR" sz="1400" b="1" dirty="0" err="1">
                <a:solidFill>
                  <a:schemeClr val="tx1"/>
                </a:solidFill>
              </a:rPr>
              <a:t>Phillippe</a:t>
            </a:r>
            <a:r>
              <a:rPr lang="fr-FR" sz="1400" b="1" dirty="0">
                <a:solidFill>
                  <a:schemeClr val="tx1"/>
                </a:solidFill>
              </a:rPr>
              <a:t> Rougier </a:t>
            </a:r>
            <a:r>
              <a:rPr lang="fr-FR" sz="1400" dirty="0">
                <a:solidFill>
                  <a:schemeClr val="tx1"/>
                </a:solidFill>
              </a:rPr>
              <a:t>(hon,)	</a:t>
            </a:r>
            <a:r>
              <a:rPr lang="fr-FR" sz="1400" b="1" dirty="0">
                <a:solidFill>
                  <a:schemeClr val="tx1"/>
                </a:solidFill>
              </a:rPr>
              <a:t>Jean-Luc Van </a:t>
            </a:r>
            <a:r>
              <a:rPr lang="fr-FR" sz="1400" b="1" dirty="0" err="1">
                <a:solidFill>
                  <a:schemeClr val="tx1"/>
                </a:solidFill>
              </a:rPr>
              <a:t>Laethem</a:t>
            </a:r>
            <a:r>
              <a:rPr lang="fr-FR" sz="1400" b="1" dirty="0">
                <a:solidFill>
                  <a:schemeClr val="tx1"/>
                </a:solidFill>
              </a:rPr>
              <a:t/>
            </a:r>
            <a:br>
              <a:rPr lang="fr-FR" sz="1400" b="1" dirty="0">
                <a:solidFill>
                  <a:schemeClr val="tx1"/>
                </a:solidFill>
              </a:rPr>
            </a:br>
            <a:endParaRPr lang="fr-FR" sz="1400" dirty="0">
              <a:solidFill>
                <a:schemeClr val="tx1"/>
              </a:solidFill>
            </a:endParaRPr>
          </a:p>
          <a:p>
            <a:pPr marL="0" indent="0">
              <a:buNone/>
              <a:tabLst>
                <a:tab pos="441325" algn="l"/>
              </a:tabLst>
              <a:defRPr/>
            </a:pPr>
            <a:r>
              <a:rPr lang="fr-FR" sz="1400" dirty="0">
                <a:solidFill>
                  <a:schemeClr val="tx1"/>
                </a:solidFill>
              </a:rPr>
              <a:t>(ESDO </a:t>
            </a:r>
            <a:r>
              <a:rPr lang="fr-FR" sz="1400" dirty="0" err="1">
                <a:solidFill>
                  <a:schemeClr val="tx1"/>
                </a:solidFill>
              </a:rPr>
              <a:t>Governing</a:t>
            </a:r>
            <a:r>
              <a:rPr lang="fr-FR" sz="1400" dirty="0">
                <a:solidFill>
                  <a:schemeClr val="tx1"/>
                </a:solidFill>
              </a:rPr>
              <a:t> </a:t>
            </a:r>
            <a:r>
              <a:rPr lang="fr-FR" sz="1400" dirty="0" err="1">
                <a:solidFill>
                  <a:schemeClr val="tx1"/>
                </a:solidFill>
              </a:rPr>
              <a:t>Board</a:t>
            </a:r>
            <a:r>
              <a:rPr lang="fr-FR" sz="1400" dirty="0">
                <a:solidFill>
                  <a:schemeClr val="tx1"/>
                </a:solidFill>
              </a:rPr>
              <a:t>)</a:t>
            </a:r>
            <a:endParaRPr lang="fr-FR"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1678" y="5096745"/>
            <a:ext cx="1500059" cy="1403328"/>
          </a:xfrm>
          <a:prstGeom prst="rect">
            <a:avLst/>
          </a:prstGeom>
        </p:spPr>
      </p:pic>
    </p:spTree>
    <p:custDataLst>
      <p:tags r:id="rId1"/>
    </p:custDataLst>
    <p:extLst>
      <p:ext uri="{BB962C8B-B14F-4D97-AF65-F5344CB8AC3E}">
        <p14:creationId xmlns:p14="http://schemas.microsoft.com/office/powerpoint/2010/main" xmlns="" val="2384768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LBA-1: Irinotécan liposomal + 5 fluorouracile/leucovorine + oxaliplatine en 1</a:t>
            </a:r>
            <a:r>
              <a:rPr lang="fr-FR" baseline="30000" dirty="0"/>
              <a:t>e</a:t>
            </a:r>
            <a:r>
              <a:rPr lang="fr-FR" dirty="0"/>
              <a:t> ligne chez les patients avec adénocarcinome canalaire pancréatique: analyse principale d’une étude de phase 1/2 – </a:t>
            </a:r>
            <a:r>
              <a:rPr lang="fr-FR" dirty="0" err="1"/>
              <a:t>Wainberg</a:t>
            </a:r>
            <a:r>
              <a:rPr lang="fr-FR" dirty="0"/>
              <a:t> ZA, et al</a:t>
            </a:r>
          </a:p>
        </p:txBody>
      </p:sp>
      <p:sp>
        <p:nvSpPr>
          <p:cNvPr id="3" name="Content Placeholder 2"/>
          <p:cNvSpPr>
            <a:spLocks noGrp="1"/>
          </p:cNvSpPr>
          <p:nvPr>
            <p:ph idx="1"/>
          </p:nvPr>
        </p:nvSpPr>
        <p:spPr/>
        <p:txBody>
          <a:bodyPr/>
          <a:lstStyle/>
          <a:p>
            <a:pPr marL="0" indent="0">
              <a:buNone/>
            </a:pPr>
            <a:r>
              <a:rPr lang="fr-FR" b="1" dirty="0"/>
              <a:t>Résultats </a:t>
            </a:r>
          </a:p>
          <a:p>
            <a:pPr marL="0" indent="0">
              <a:spcBef>
                <a:spcPts val="27000"/>
              </a:spcBef>
              <a:buNone/>
            </a:pPr>
            <a:r>
              <a:rPr lang="fr-FR" b="1" dirty="0"/>
              <a:t>Conclusions</a:t>
            </a:r>
          </a:p>
          <a:p>
            <a:r>
              <a:rPr lang="fr-FR" b="1" dirty="0"/>
              <a:t>Chez ces patients avec ADCP, NALIRIFOX en 1</a:t>
            </a:r>
            <a:r>
              <a:rPr lang="fr-FR" b="1" baseline="30000" dirty="0"/>
              <a:t>e</a:t>
            </a:r>
            <a:r>
              <a:rPr lang="fr-FR" b="1" dirty="0"/>
              <a:t> ligne a été globalement bien toléré et a montré une activité antitumorale encourageante</a:t>
            </a:r>
          </a:p>
        </p:txBody>
      </p:sp>
      <p:sp>
        <p:nvSpPr>
          <p:cNvPr id="5" name="Text Placeholder 4"/>
          <p:cNvSpPr>
            <a:spLocks noGrp="1"/>
          </p:cNvSpPr>
          <p:nvPr>
            <p:ph type="body" sz="quarter" idx="11"/>
          </p:nvPr>
        </p:nvSpPr>
        <p:spPr/>
        <p:txBody>
          <a:bodyPr/>
          <a:lstStyle/>
          <a:p>
            <a:r>
              <a:rPr lang="fr-FR" dirty="0" err="1"/>
              <a:t>Wainberg</a:t>
            </a:r>
            <a:r>
              <a:rPr lang="fr-FR" dirty="0"/>
              <a:t> ZA, et al, Ann </a:t>
            </a:r>
            <a:r>
              <a:rPr lang="fr-FR" dirty="0" err="1"/>
              <a:t>Oncol</a:t>
            </a:r>
            <a:r>
              <a:rPr lang="fr-FR" dirty="0"/>
              <a:t> 2020;31(</a:t>
            </a:r>
            <a:r>
              <a:rPr lang="fr-FR" dirty="0" err="1"/>
              <a:t>suppl</a:t>
            </a:r>
            <a:r>
              <a:rPr lang="fr-FR" dirty="0"/>
              <a:t>):</a:t>
            </a:r>
            <a:r>
              <a:rPr lang="fr-FR" dirty="0" err="1"/>
              <a:t>abstr</a:t>
            </a:r>
            <a:r>
              <a:rPr lang="fr-FR" dirty="0"/>
              <a:t> LBA-1</a:t>
            </a:r>
          </a:p>
        </p:txBody>
      </p:sp>
      <p:grpSp>
        <p:nvGrpSpPr>
          <p:cNvPr id="6" name="Group 5">
            <a:extLst>
              <a:ext uri="{FF2B5EF4-FFF2-40B4-BE49-F238E27FC236}">
                <a16:creationId xmlns:a16="http://schemas.microsoft.com/office/drawing/2014/main" xmlns="" id="{3631CFC2-037B-4804-A1CB-F13A4BD830FC}"/>
              </a:ext>
            </a:extLst>
          </p:cNvPr>
          <p:cNvGrpSpPr/>
          <p:nvPr/>
        </p:nvGrpSpPr>
        <p:grpSpPr>
          <a:xfrm>
            <a:off x="260179" y="1977866"/>
            <a:ext cx="4315308" cy="2899723"/>
            <a:chOff x="226863" y="2413149"/>
            <a:chExt cx="4315308" cy="2899723"/>
          </a:xfrm>
        </p:grpSpPr>
        <p:sp>
          <p:nvSpPr>
            <p:cNvPr id="7" name="Freeform 21">
              <a:extLst>
                <a:ext uri="{FF2B5EF4-FFF2-40B4-BE49-F238E27FC236}">
                  <a16:creationId xmlns:a16="http://schemas.microsoft.com/office/drawing/2014/main" xmlns="" id="{AF5DA3A0-F7CF-43C2-BCC0-60ACA4FF2FA2}"/>
                </a:ext>
              </a:extLst>
            </p:cNvPr>
            <p:cNvSpPr>
              <a:spLocks/>
            </p:cNvSpPr>
            <p:nvPr/>
          </p:nvSpPr>
          <p:spPr bwMode="auto">
            <a:xfrm>
              <a:off x="939066" y="2542252"/>
              <a:ext cx="3494203" cy="212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grpSp>
          <p:nvGrpSpPr>
            <p:cNvPr id="8" name="Group 7">
              <a:extLst>
                <a:ext uri="{FF2B5EF4-FFF2-40B4-BE49-F238E27FC236}">
                  <a16:creationId xmlns:a16="http://schemas.microsoft.com/office/drawing/2014/main" xmlns="" id="{066AEA72-7D6E-4287-B909-D8519DACB02B}"/>
                </a:ext>
              </a:extLst>
            </p:cNvPr>
            <p:cNvGrpSpPr/>
            <p:nvPr/>
          </p:nvGrpSpPr>
          <p:grpSpPr>
            <a:xfrm>
              <a:off x="226863" y="2413149"/>
              <a:ext cx="701961" cy="2286377"/>
              <a:chOff x="1246593" y="1255007"/>
              <a:chExt cx="737762" cy="2880039"/>
            </a:xfrm>
          </p:grpSpPr>
          <p:sp>
            <p:nvSpPr>
              <p:cNvPr id="62" name="Line 6">
                <a:extLst>
                  <a:ext uri="{FF2B5EF4-FFF2-40B4-BE49-F238E27FC236}">
                    <a16:creationId xmlns:a16="http://schemas.microsoft.com/office/drawing/2014/main" xmlns="" id="{88DBB13E-4FFE-4948-A942-08B7BAC3BA53}"/>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63" name="Line 7">
                <a:extLst>
                  <a:ext uri="{FF2B5EF4-FFF2-40B4-BE49-F238E27FC236}">
                    <a16:creationId xmlns:a16="http://schemas.microsoft.com/office/drawing/2014/main" xmlns="" id="{6BF51B78-FADA-40FA-BD32-DD51AE4030DC}"/>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64" name="Line 8">
                <a:extLst>
                  <a:ext uri="{FF2B5EF4-FFF2-40B4-BE49-F238E27FC236}">
                    <a16:creationId xmlns:a16="http://schemas.microsoft.com/office/drawing/2014/main" xmlns="" id="{C3D62C85-DEB0-4C70-8AA4-1D6477297775}"/>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65" name="Line 9">
                <a:extLst>
                  <a:ext uri="{FF2B5EF4-FFF2-40B4-BE49-F238E27FC236}">
                    <a16:creationId xmlns:a16="http://schemas.microsoft.com/office/drawing/2014/main" xmlns="" id="{107D3E98-9E48-453F-B5C8-3AC5AC5A7322}"/>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66" name="Line 10">
                <a:extLst>
                  <a:ext uri="{FF2B5EF4-FFF2-40B4-BE49-F238E27FC236}">
                    <a16:creationId xmlns:a16="http://schemas.microsoft.com/office/drawing/2014/main" xmlns="" id="{7A767139-6C72-43D4-8FD2-6CAD08257D12}"/>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67" name="Line 11">
                <a:extLst>
                  <a:ext uri="{FF2B5EF4-FFF2-40B4-BE49-F238E27FC236}">
                    <a16:creationId xmlns:a16="http://schemas.microsoft.com/office/drawing/2014/main" xmlns="" id="{234EB367-9CAC-49C7-9D72-C85E2083096E}"/>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68" name="TextBox 67">
                <a:extLst>
                  <a:ext uri="{FF2B5EF4-FFF2-40B4-BE49-F238E27FC236}">
                    <a16:creationId xmlns:a16="http://schemas.microsoft.com/office/drawing/2014/main" xmlns="" id="{A9F1C4CB-FD10-4E46-BCDA-0701A51099A9}"/>
                  </a:ext>
                </a:extLst>
              </p:cNvPr>
              <p:cNvSpPr txBox="1"/>
              <p:nvPr/>
            </p:nvSpPr>
            <p:spPr>
              <a:xfrm rot="16200000">
                <a:off x="946715" y="2577740"/>
                <a:ext cx="890882" cy="291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SSP, %</a:t>
                </a:r>
              </a:p>
            </p:txBody>
          </p:sp>
          <p:sp>
            <p:nvSpPr>
              <p:cNvPr id="69" name="TextBox 68">
                <a:extLst>
                  <a:ext uri="{FF2B5EF4-FFF2-40B4-BE49-F238E27FC236}">
                    <a16:creationId xmlns:a16="http://schemas.microsoft.com/office/drawing/2014/main" xmlns="" id="{23199937-A572-4A07-9E9B-C7DA12ADD4F5}"/>
                  </a:ext>
                </a:extLst>
              </p:cNvPr>
              <p:cNvSpPr txBox="1"/>
              <p:nvPr/>
            </p:nvSpPr>
            <p:spPr>
              <a:xfrm>
                <a:off x="1454363" y="1255007"/>
                <a:ext cx="441744"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100</a:t>
                </a:r>
              </a:p>
            </p:txBody>
          </p:sp>
          <p:sp>
            <p:nvSpPr>
              <p:cNvPr id="70" name="TextBox 69">
                <a:extLst>
                  <a:ext uri="{FF2B5EF4-FFF2-40B4-BE49-F238E27FC236}">
                    <a16:creationId xmlns:a16="http://schemas.microsoft.com/office/drawing/2014/main" xmlns="" id="{59231B6D-8F43-4A71-8B46-C135FE2931BF}"/>
                  </a:ext>
                </a:extLst>
              </p:cNvPr>
              <p:cNvSpPr txBox="1"/>
              <p:nvPr/>
            </p:nvSpPr>
            <p:spPr>
              <a:xfrm>
                <a:off x="1536917" y="1779146"/>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80</a:t>
                </a:r>
              </a:p>
            </p:txBody>
          </p:sp>
          <p:sp>
            <p:nvSpPr>
              <p:cNvPr id="71" name="TextBox 70">
                <a:extLst>
                  <a:ext uri="{FF2B5EF4-FFF2-40B4-BE49-F238E27FC236}">
                    <a16:creationId xmlns:a16="http://schemas.microsoft.com/office/drawing/2014/main" xmlns="" id="{5F7C7C24-9813-43AA-A103-0AAB1CE6CC6B}"/>
                  </a:ext>
                </a:extLst>
              </p:cNvPr>
              <p:cNvSpPr txBox="1"/>
              <p:nvPr/>
            </p:nvSpPr>
            <p:spPr>
              <a:xfrm>
                <a:off x="1536917" y="2277677"/>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60</a:t>
                </a:r>
              </a:p>
            </p:txBody>
          </p:sp>
          <p:sp>
            <p:nvSpPr>
              <p:cNvPr id="72" name="TextBox 71">
                <a:extLst>
                  <a:ext uri="{FF2B5EF4-FFF2-40B4-BE49-F238E27FC236}">
                    <a16:creationId xmlns:a16="http://schemas.microsoft.com/office/drawing/2014/main" xmlns="" id="{F3F33313-898B-487D-9BFC-47BE9DDF5DA0}"/>
                  </a:ext>
                </a:extLst>
              </p:cNvPr>
              <p:cNvSpPr txBox="1"/>
              <p:nvPr/>
            </p:nvSpPr>
            <p:spPr>
              <a:xfrm>
                <a:off x="1536917" y="2792329"/>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40</a:t>
                </a:r>
              </a:p>
            </p:txBody>
          </p:sp>
          <p:sp>
            <p:nvSpPr>
              <p:cNvPr id="73" name="TextBox 72">
                <a:extLst>
                  <a:ext uri="{FF2B5EF4-FFF2-40B4-BE49-F238E27FC236}">
                    <a16:creationId xmlns:a16="http://schemas.microsoft.com/office/drawing/2014/main" xmlns="" id="{C82B136B-F44F-4B6F-9365-5CBC63182689}"/>
                  </a:ext>
                </a:extLst>
              </p:cNvPr>
              <p:cNvSpPr txBox="1"/>
              <p:nvPr/>
            </p:nvSpPr>
            <p:spPr>
              <a:xfrm>
                <a:off x="1536917" y="3296232"/>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20</a:t>
                </a:r>
              </a:p>
            </p:txBody>
          </p:sp>
          <p:sp>
            <p:nvSpPr>
              <p:cNvPr id="74" name="TextBox 73">
                <a:extLst>
                  <a:ext uri="{FF2B5EF4-FFF2-40B4-BE49-F238E27FC236}">
                    <a16:creationId xmlns:a16="http://schemas.microsoft.com/office/drawing/2014/main" xmlns="" id="{F7597BF0-3DF0-4C35-8037-998688B9DCC8}"/>
                  </a:ext>
                </a:extLst>
              </p:cNvPr>
              <p:cNvSpPr txBox="1"/>
              <p:nvPr/>
            </p:nvSpPr>
            <p:spPr>
              <a:xfrm>
                <a:off x="1619479" y="3805508"/>
                <a:ext cx="276637"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grpSp>
        <p:grpSp>
          <p:nvGrpSpPr>
            <p:cNvPr id="9" name="Group 8">
              <a:extLst>
                <a:ext uri="{FF2B5EF4-FFF2-40B4-BE49-F238E27FC236}">
                  <a16:creationId xmlns:a16="http://schemas.microsoft.com/office/drawing/2014/main" xmlns="" id="{7CF81360-55DD-47DE-A2CF-059D7C870FC6}"/>
                </a:ext>
              </a:extLst>
            </p:cNvPr>
            <p:cNvGrpSpPr/>
            <p:nvPr/>
          </p:nvGrpSpPr>
          <p:grpSpPr>
            <a:xfrm>
              <a:off x="924625" y="4676421"/>
              <a:ext cx="3617546" cy="313980"/>
              <a:chOff x="1467676" y="4939133"/>
              <a:chExt cx="6746765" cy="313980"/>
            </a:xfrm>
          </p:grpSpPr>
          <p:sp>
            <p:nvSpPr>
              <p:cNvPr id="26" name="TextBox 25">
                <a:extLst>
                  <a:ext uri="{FF2B5EF4-FFF2-40B4-BE49-F238E27FC236}">
                    <a16:creationId xmlns:a16="http://schemas.microsoft.com/office/drawing/2014/main" xmlns="" id="{2E67E427-8748-48A8-8B9E-270C5F7927C3}"/>
                  </a:ext>
                </a:extLst>
              </p:cNvPr>
              <p:cNvSpPr txBox="1"/>
              <p:nvPr/>
            </p:nvSpPr>
            <p:spPr>
              <a:xfrm>
                <a:off x="778586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34</a:t>
                </a:r>
              </a:p>
            </p:txBody>
          </p:sp>
          <p:sp>
            <p:nvSpPr>
              <p:cNvPr id="27" name="Line 21">
                <a:extLst>
                  <a:ext uri="{FF2B5EF4-FFF2-40B4-BE49-F238E27FC236}">
                    <a16:creationId xmlns:a16="http://schemas.microsoft.com/office/drawing/2014/main" xmlns="" id="{DAD4C4DC-3C77-42CC-A984-1958EAB1D825}"/>
                  </a:ext>
                </a:extLst>
              </p:cNvPr>
              <p:cNvSpPr>
                <a:spLocks noChangeShapeType="1"/>
              </p:cNvSpPr>
              <p:nvPr/>
            </p:nvSpPr>
            <p:spPr bwMode="auto">
              <a:xfrm>
                <a:off x="8000151"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8" name="Line 21">
                <a:extLst>
                  <a:ext uri="{FF2B5EF4-FFF2-40B4-BE49-F238E27FC236}">
                    <a16:creationId xmlns:a16="http://schemas.microsoft.com/office/drawing/2014/main" xmlns="" id="{DDD4D93E-BA2F-454C-A400-343286F20A85}"/>
                  </a:ext>
                </a:extLst>
              </p:cNvPr>
              <p:cNvSpPr>
                <a:spLocks noChangeShapeType="1"/>
              </p:cNvSpPr>
              <p:nvPr/>
            </p:nvSpPr>
            <p:spPr bwMode="auto">
              <a:xfrm>
                <a:off x="7622022"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xmlns="" id="{78517B4A-0B2E-4173-A9F3-3D550A88311A}"/>
                  </a:ext>
                </a:extLst>
              </p:cNvPr>
              <p:cNvSpPr txBox="1"/>
              <p:nvPr/>
            </p:nvSpPr>
            <p:spPr>
              <a:xfrm>
                <a:off x="7404625"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32</a:t>
                </a:r>
              </a:p>
            </p:txBody>
          </p:sp>
          <p:sp>
            <p:nvSpPr>
              <p:cNvPr id="30" name="Line 21">
                <a:extLst>
                  <a:ext uri="{FF2B5EF4-FFF2-40B4-BE49-F238E27FC236}">
                    <a16:creationId xmlns:a16="http://schemas.microsoft.com/office/drawing/2014/main" xmlns="" id="{6C3DDB2A-CD46-463E-9D8B-B18559127EE0}"/>
                  </a:ext>
                </a:extLst>
              </p:cNvPr>
              <p:cNvSpPr>
                <a:spLocks noChangeShapeType="1"/>
              </p:cNvSpPr>
              <p:nvPr/>
            </p:nvSpPr>
            <p:spPr bwMode="auto">
              <a:xfrm>
                <a:off x="7246385"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xmlns="" id="{7582FDC2-5F6A-49FC-8D4D-56571E41AFCE}"/>
                  </a:ext>
                </a:extLst>
              </p:cNvPr>
              <p:cNvSpPr txBox="1"/>
              <p:nvPr/>
            </p:nvSpPr>
            <p:spPr>
              <a:xfrm>
                <a:off x="702898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32" name="Line 21">
                <a:extLst>
                  <a:ext uri="{FF2B5EF4-FFF2-40B4-BE49-F238E27FC236}">
                    <a16:creationId xmlns:a16="http://schemas.microsoft.com/office/drawing/2014/main" xmlns="" id="{37FD2327-FA84-4D52-BBE5-B21598D63892}"/>
                  </a:ext>
                </a:extLst>
              </p:cNvPr>
              <p:cNvSpPr>
                <a:spLocks noChangeShapeType="1"/>
              </p:cNvSpPr>
              <p:nvPr/>
            </p:nvSpPr>
            <p:spPr bwMode="auto">
              <a:xfrm>
                <a:off x="6870748"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xmlns="" id="{DD54DF42-457B-42B1-BE1F-BF2C5C22C1C8}"/>
                  </a:ext>
                </a:extLst>
              </p:cNvPr>
              <p:cNvSpPr txBox="1"/>
              <p:nvPr/>
            </p:nvSpPr>
            <p:spPr>
              <a:xfrm>
                <a:off x="6653350"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28</a:t>
                </a:r>
              </a:p>
            </p:txBody>
          </p:sp>
          <p:sp>
            <p:nvSpPr>
              <p:cNvPr id="34" name="Line 21">
                <a:extLst>
                  <a:ext uri="{FF2B5EF4-FFF2-40B4-BE49-F238E27FC236}">
                    <a16:creationId xmlns:a16="http://schemas.microsoft.com/office/drawing/2014/main" xmlns="" id="{B8C8F5DF-27CC-46C8-BBE1-4054F47D98F9}"/>
                  </a:ext>
                </a:extLst>
              </p:cNvPr>
              <p:cNvSpPr>
                <a:spLocks noChangeShapeType="1"/>
              </p:cNvSpPr>
              <p:nvPr/>
            </p:nvSpPr>
            <p:spPr bwMode="auto">
              <a:xfrm>
                <a:off x="6495111"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xmlns="" id="{9ACF849F-EACF-4148-BE8E-4175E7A525E6}"/>
                  </a:ext>
                </a:extLst>
              </p:cNvPr>
              <p:cNvSpPr txBox="1"/>
              <p:nvPr/>
            </p:nvSpPr>
            <p:spPr>
              <a:xfrm>
                <a:off x="6277714"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26</a:t>
                </a:r>
              </a:p>
            </p:txBody>
          </p:sp>
          <p:sp>
            <p:nvSpPr>
              <p:cNvPr id="36" name="Line 21">
                <a:extLst>
                  <a:ext uri="{FF2B5EF4-FFF2-40B4-BE49-F238E27FC236}">
                    <a16:creationId xmlns:a16="http://schemas.microsoft.com/office/drawing/2014/main" xmlns="" id="{1A760657-A0B3-49F3-840D-954C7EB0960B}"/>
                  </a:ext>
                </a:extLst>
              </p:cNvPr>
              <p:cNvSpPr>
                <a:spLocks noChangeShapeType="1"/>
              </p:cNvSpPr>
              <p:nvPr/>
            </p:nvSpPr>
            <p:spPr bwMode="auto">
              <a:xfrm>
                <a:off x="6119474"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xmlns="" id="{49550F5B-9548-4B19-9687-79F0F011BF79}"/>
                  </a:ext>
                </a:extLst>
              </p:cNvPr>
              <p:cNvSpPr txBox="1"/>
              <p:nvPr/>
            </p:nvSpPr>
            <p:spPr>
              <a:xfrm>
                <a:off x="590207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38" name="Line 21">
                <a:extLst>
                  <a:ext uri="{FF2B5EF4-FFF2-40B4-BE49-F238E27FC236}">
                    <a16:creationId xmlns:a16="http://schemas.microsoft.com/office/drawing/2014/main" xmlns="" id="{C10E06D8-B16F-429D-9C0C-B86E7C7E3123}"/>
                  </a:ext>
                </a:extLst>
              </p:cNvPr>
              <p:cNvSpPr>
                <a:spLocks noChangeShapeType="1"/>
              </p:cNvSpPr>
              <p:nvPr/>
            </p:nvSpPr>
            <p:spPr bwMode="auto">
              <a:xfrm>
                <a:off x="5743837"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xmlns="" id="{5120B1FB-D636-44A1-87C7-291A3060BB03}"/>
                  </a:ext>
                </a:extLst>
              </p:cNvPr>
              <p:cNvSpPr txBox="1"/>
              <p:nvPr/>
            </p:nvSpPr>
            <p:spPr>
              <a:xfrm>
                <a:off x="5526441"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22</a:t>
                </a:r>
              </a:p>
            </p:txBody>
          </p:sp>
          <p:sp>
            <p:nvSpPr>
              <p:cNvPr id="40" name="Line 21">
                <a:extLst>
                  <a:ext uri="{FF2B5EF4-FFF2-40B4-BE49-F238E27FC236}">
                    <a16:creationId xmlns:a16="http://schemas.microsoft.com/office/drawing/2014/main" xmlns="" id="{C6F40A7C-A9DE-4F34-AE47-26EEB8BE25DD}"/>
                  </a:ext>
                </a:extLst>
              </p:cNvPr>
              <p:cNvSpPr>
                <a:spLocks noChangeShapeType="1"/>
              </p:cNvSpPr>
              <p:nvPr/>
            </p:nvSpPr>
            <p:spPr bwMode="auto">
              <a:xfrm>
                <a:off x="5368200"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4E29B87F-AA56-443F-82D5-7F700D2D037B}"/>
                  </a:ext>
                </a:extLst>
              </p:cNvPr>
              <p:cNvSpPr txBox="1"/>
              <p:nvPr/>
            </p:nvSpPr>
            <p:spPr>
              <a:xfrm>
                <a:off x="5150803"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42" name="Line 21">
                <a:extLst>
                  <a:ext uri="{FF2B5EF4-FFF2-40B4-BE49-F238E27FC236}">
                    <a16:creationId xmlns:a16="http://schemas.microsoft.com/office/drawing/2014/main" xmlns="" id="{4D13A1CE-9156-493F-9165-5EB6944306EB}"/>
                  </a:ext>
                </a:extLst>
              </p:cNvPr>
              <p:cNvSpPr>
                <a:spLocks noChangeShapeType="1"/>
              </p:cNvSpPr>
              <p:nvPr/>
            </p:nvSpPr>
            <p:spPr bwMode="auto">
              <a:xfrm>
                <a:off x="4992563"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xmlns="" id="{5618478F-594F-48D7-A9FB-D9B1F9879737}"/>
                  </a:ext>
                </a:extLst>
              </p:cNvPr>
              <p:cNvSpPr txBox="1"/>
              <p:nvPr/>
            </p:nvSpPr>
            <p:spPr>
              <a:xfrm>
                <a:off x="4775166"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44" name="Line 21">
                <a:extLst>
                  <a:ext uri="{FF2B5EF4-FFF2-40B4-BE49-F238E27FC236}">
                    <a16:creationId xmlns:a16="http://schemas.microsoft.com/office/drawing/2014/main" xmlns="" id="{385DB984-0AFE-4796-BBA1-923E35EDB6CC}"/>
                  </a:ext>
                </a:extLst>
              </p:cNvPr>
              <p:cNvSpPr>
                <a:spLocks noChangeShapeType="1"/>
              </p:cNvSpPr>
              <p:nvPr/>
            </p:nvSpPr>
            <p:spPr bwMode="auto">
              <a:xfrm>
                <a:off x="4616926"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xmlns="" id="{3FAD5B31-A2AE-437F-8918-8BD25C3DF8F3}"/>
                  </a:ext>
                </a:extLst>
              </p:cNvPr>
              <p:cNvSpPr txBox="1"/>
              <p:nvPr/>
            </p:nvSpPr>
            <p:spPr>
              <a:xfrm>
                <a:off x="4399530"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16</a:t>
                </a:r>
              </a:p>
            </p:txBody>
          </p:sp>
          <p:sp>
            <p:nvSpPr>
              <p:cNvPr id="46" name="Line 21">
                <a:extLst>
                  <a:ext uri="{FF2B5EF4-FFF2-40B4-BE49-F238E27FC236}">
                    <a16:creationId xmlns:a16="http://schemas.microsoft.com/office/drawing/2014/main" xmlns="" id="{467BB9B2-6DC7-4D50-9D2E-66EF2305074E}"/>
                  </a:ext>
                </a:extLst>
              </p:cNvPr>
              <p:cNvSpPr>
                <a:spLocks noChangeShapeType="1"/>
              </p:cNvSpPr>
              <p:nvPr/>
            </p:nvSpPr>
            <p:spPr bwMode="auto">
              <a:xfrm>
                <a:off x="4241289"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xmlns="" id="{4BA20C5B-1EC2-4156-8F4E-340F9B593437}"/>
                  </a:ext>
                </a:extLst>
              </p:cNvPr>
              <p:cNvSpPr txBox="1"/>
              <p:nvPr/>
            </p:nvSpPr>
            <p:spPr>
              <a:xfrm>
                <a:off x="4023893"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14</a:t>
                </a:r>
              </a:p>
            </p:txBody>
          </p:sp>
          <p:sp>
            <p:nvSpPr>
              <p:cNvPr id="48" name="Line 21">
                <a:extLst>
                  <a:ext uri="{FF2B5EF4-FFF2-40B4-BE49-F238E27FC236}">
                    <a16:creationId xmlns:a16="http://schemas.microsoft.com/office/drawing/2014/main" xmlns="" id="{87A5AF29-C4A3-439D-B820-06CCB50C9221}"/>
                  </a:ext>
                </a:extLst>
              </p:cNvPr>
              <p:cNvSpPr>
                <a:spLocks noChangeShapeType="1"/>
              </p:cNvSpPr>
              <p:nvPr/>
            </p:nvSpPr>
            <p:spPr bwMode="auto">
              <a:xfrm>
                <a:off x="3865652"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xmlns="" id="{4F2B33A4-E758-43F8-A155-84D6B4989372}"/>
                  </a:ext>
                </a:extLst>
              </p:cNvPr>
              <p:cNvSpPr txBox="1"/>
              <p:nvPr/>
            </p:nvSpPr>
            <p:spPr>
              <a:xfrm>
                <a:off x="364825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50" name="Line 21">
                <a:extLst>
                  <a:ext uri="{FF2B5EF4-FFF2-40B4-BE49-F238E27FC236}">
                    <a16:creationId xmlns:a16="http://schemas.microsoft.com/office/drawing/2014/main" xmlns="" id="{E20DAEAD-0BFE-476D-B1A9-47CE37C50CC7}"/>
                  </a:ext>
                </a:extLst>
              </p:cNvPr>
              <p:cNvSpPr>
                <a:spLocks noChangeShapeType="1"/>
              </p:cNvSpPr>
              <p:nvPr/>
            </p:nvSpPr>
            <p:spPr bwMode="auto">
              <a:xfrm>
                <a:off x="3490015"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xmlns="" id="{E7EFF3F0-749D-4738-80D1-6D2FA7F6622A}"/>
                  </a:ext>
                </a:extLst>
              </p:cNvPr>
              <p:cNvSpPr txBox="1"/>
              <p:nvPr/>
            </p:nvSpPr>
            <p:spPr>
              <a:xfrm>
                <a:off x="3272619"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52" name="Line 21">
                <a:extLst>
                  <a:ext uri="{FF2B5EF4-FFF2-40B4-BE49-F238E27FC236}">
                    <a16:creationId xmlns:a16="http://schemas.microsoft.com/office/drawing/2014/main" xmlns="" id="{5E91F9E7-4991-49A5-9935-389C4250B3FA}"/>
                  </a:ext>
                </a:extLst>
              </p:cNvPr>
              <p:cNvSpPr>
                <a:spLocks noChangeShapeType="1"/>
              </p:cNvSpPr>
              <p:nvPr/>
            </p:nvSpPr>
            <p:spPr bwMode="auto">
              <a:xfrm>
                <a:off x="3114378"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xmlns="" id="{36427D59-3B5D-4A1C-94D6-51F9B6433BDD}"/>
                  </a:ext>
                </a:extLst>
              </p:cNvPr>
              <p:cNvSpPr txBox="1"/>
              <p:nvPr/>
            </p:nvSpPr>
            <p:spPr>
              <a:xfrm>
                <a:off x="2970225"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54" name="Line 21">
                <a:extLst>
                  <a:ext uri="{FF2B5EF4-FFF2-40B4-BE49-F238E27FC236}">
                    <a16:creationId xmlns:a16="http://schemas.microsoft.com/office/drawing/2014/main" xmlns="" id="{ECC5DC27-51B1-4C02-BBDD-C5233EC405DC}"/>
                  </a:ext>
                </a:extLst>
              </p:cNvPr>
              <p:cNvSpPr>
                <a:spLocks noChangeShapeType="1"/>
              </p:cNvSpPr>
              <p:nvPr/>
            </p:nvSpPr>
            <p:spPr bwMode="auto">
              <a:xfrm>
                <a:off x="2738741"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xmlns="" id="{0857A230-ECA6-426C-93ED-BAAC0B50D240}"/>
                  </a:ext>
                </a:extLst>
              </p:cNvPr>
              <p:cNvSpPr txBox="1"/>
              <p:nvPr/>
            </p:nvSpPr>
            <p:spPr>
              <a:xfrm>
                <a:off x="2594587"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56" name="Line 21">
                <a:extLst>
                  <a:ext uri="{FF2B5EF4-FFF2-40B4-BE49-F238E27FC236}">
                    <a16:creationId xmlns:a16="http://schemas.microsoft.com/office/drawing/2014/main" xmlns="" id="{12A6D933-1530-4DED-A0FC-599EB67A2F90}"/>
                  </a:ext>
                </a:extLst>
              </p:cNvPr>
              <p:cNvSpPr>
                <a:spLocks noChangeShapeType="1"/>
              </p:cNvSpPr>
              <p:nvPr/>
            </p:nvSpPr>
            <p:spPr bwMode="auto">
              <a:xfrm>
                <a:off x="2363104"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xmlns="" id="{E1005101-D537-47B9-B5AA-EDC3F560DE28}"/>
                  </a:ext>
                </a:extLst>
              </p:cNvPr>
              <p:cNvSpPr txBox="1"/>
              <p:nvPr/>
            </p:nvSpPr>
            <p:spPr>
              <a:xfrm>
                <a:off x="2218949"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58" name="Line 21">
                <a:extLst>
                  <a:ext uri="{FF2B5EF4-FFF2-40B4-BE49-F238E27FC236}">
                    <a16:creationId xmlns:a16="http://schemas.microsoft.com/office/drawing/2014/main" xmlns="" id="{4DF37DFC-E671-4A0F-A88F-C53684DBC12A}"/>
                  </a:ext>
                </a:extLst>
              </p:cNvPr>
              <p:cNvSpPr>
                <a:spLocks noChangeShapeType="1"/>
              </p:cNvSpPr>
              <p:nvPr/>
            </p:nvSpPr>
            <p:spPr bwMode="auto">
              <a:xfrm>
                <a:off x="1987467"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9" name="TextBox 58">
                <a:extLst>
                  <a:ext uri="{FF2B5EF4-FFF2-40B4-BE49-F238E27FC236}">
                    <a16:creationId xmlns:a16="http://schemas.microsoft.com/office/drawing/2014/main" xmlns="" id="{2D90D63E-4D85-41A3-9E06-B98735364662}"/>
                  </a:ext>
                </a:extLst>
              </p:cNvPr>
              <p:cNvSpPr txBox="1"/>
              <p:nvPr/>
            </p:nvSpPr>
            <p:spPr>
              <a:xfrm>
                <a:off x="1843312"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a:t>
                </a:r>
              </a:p>
            </p:txBody>
          </p:sp>
          <p:sp>
            <p:nvSpPr>
              <p:cNvPr id="60" name="Line 21">
                <a:extLst>
                  <a:ext uri="{FF2B5EF4-FFF2-40B4-BE49-F238E27FC236}">
                    <a16:creationId xmlns:a16="http://schemas.microsoft.com/office/drawing/2014/main" xmlns="" id="{AEDCA727-D7C5-402C-AC8E-E403A42EFD72}"/>
                  </a:ext>
                </a:extLst>
              </p:cNvPr>
              <p:cNvSpPr>
                <a:spLocks noChangeShapeType="1"/>
              </p:cNvSpPr>
              <p:nvPr/>
            </p:nvSpPr>
            <p:spPr bwMode="auto">
              <a:xfrm>
                <a:off x="1611830"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1" name="TextBox 60">
                <a:extLst>
                  <a:ext uri="{FF2B5EF4-FFF2-40B4-BE49-F238E27FC236}">
                    <a16:creationId xmlns:a16="http://schemas.microsoft.com/office/drawing/2014/main" xmlns="" id="{985D0A74-C2FC-45DF-B4D9-28C93D9CBB79}"/>
                  </a:ext>
                </a:extLst>
              </p:cNvPr>
              <p:cNvSpPr txBox="1"/>
              <p:nvPr/>
            </p:nvSpPr>
            <p:spPr>
              <a:xfrm>
                <a:off x="1467676"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0" name="Group 9">
              <a:extLst>
                <a:ext uri="{FF2B5EF4-FFF2-40B4-BE49-F238E27FC236}">
                  <a16:creationId xmlns:a16="http://schemas.microsoft.com/office/drawing/2014/main" xmlns="" id="{146B7E02-0883-444A-BDF2-46C4E2E4BA8D}"/>
                </a:ext>
              </a:extLst>
            </p:cNvPr>
            <p:cNvGrpSpPr/>
            <p:nvPr/>
          </p:nvGrpSpPr>
          <p:grpSpPr>
            <a:xfrm>
              <a:off x="964996" y="2518849"/>
              <a:ext cx="3276000" cy="2052000"/>
              <a:chOff x="1988674" y="1824037"/>
              <a:chExt cx="5162550" cy="3203625"/>
            </a:xfrm>
          </p:grpSpPr>
          <p:sp>
            <p:nvSpPr>
              <p:cNvPr id="12" name="Freeform: Shape 1026">
                <a:extLst>
                  <a:ext uri="{FF2B5EF4-FFF2-40B4-BE49-F238E27FC236}">
                    <a16:creationId xmlns:a16="http://schemas.microsoft.com/office/drawing/2014/main" xmlns="" id="{DDCCB202-75CC-4C3D-8D20-F22C2E447A43}"/>
                  </a:ext>
                </a:extLst>
              </p:cNvPr>
              <p:cNvSpPr/>
              <p:nvPr/>
            </p:nvSpPr>
            <p:spPr>
              <a:xfrm>
                <a:off x="1988674" y="1893937"/>
                <a:ext cx="5162550" cy="3133725"/>
              </a:xfrm>
              <a:custGeom>
                <a:avLst/>
                <a:gdLst>
                  <a:gd name="connsiteX0" fmla="*/ 5162886 w 5162550"/>
                  <a:gd name="connsiteY0" fmla="*/ 3139882 h 3133725"/>
                  <a:gd name="connsiteX1" fmla="*/ 5162886 w 5162550"/>
                  <a:gd name="connsiteY1" fmla="*/ 2077797 h 3133725"/>
                  <a:gd name="connsiteX2" fmla="*/ 1934501 w 5162550"/>
                  <a:gd name="connsiteY2" fmla="*/ 2077797 h 3133725"/>
                  <a:gd name="connsiteX3" fmla="*/ 1934501 w 5162550"/>
                  <a:gd name="connsiteY3" fmla="*/ 1900785 h 3133725"/>
                  <a:gd name="connsiteX4" fmla="*/ 1812276 w 5162550"/>
                  <a:gd name="connsiteY4" fmla="*/ 1900785 h 3133725"/>
                  <a:gd name="connsiteX5" fmla="*/ 1812276 w 5162550"/>
                  <a:gd name="connsiteY5" fmla="*/ 1719562 h 3133725"/>
                  <a:gd name="connsiteX6" fmla="*/ 1584686 w 5162550"/>
                  <a:gd name="connsiteY6" fmla="*/ 1719562 h 3133725"/>
                  <a:gd name="connsiteX7" fmla="*/ 1584686 w 5162550"/>
                  <a:gd name="connsiteY7" fmla="*/ 1576258 h 3133725"/>
                  <a:gd name="connsiteX8" fmla="*/ 1517259 w 5162550"/>
                  <a:gd name="connsiteY8" fmla="*/ 1576258 h 3133725"/>
                  <a:gd name="connsiteX9" fmla="*/ 1517259 w 5162550"/>
                  <a:gd name="connsiteY9" fmla="*/ 1298100 h 3133725"/>
                  <a:gd name="connsiteX10" fmla="*/ 1314957 w 5162550"/>
                  <a:gd name="connsiteY10" fmla="*/ 1298100 h 3133725"/>
                  <a:gd name="connsiteX11" fmla="*/ 1314957 w 5162550"/>
                  <a:gd name="connsiteY11" fmla="*/ 1167445 h 3133725"/>
                  <a:gd name="connsiteX12" fmla="*/ 1289668 w 5162550"/>
                  <a:gd name="connsiteY12" fmla="*/ 1167445 h 3133725"/>
                  <a:gd name="connsiteX13" fmla="*/ 1289668 w 5162550"/>
                  <a:gd name="connsiteY13" fmla="*/ 1019932 h 3133725"/>
                  <a:gd name="connsiteX14" fmla="*/ 1260169 w 5162550"/>
                  <a:gd name="connsiteY14" fmla="*/ 1019932 h 3133725"/>
                  <a:gd name="connsiteX15" fmla="*/ 1260169 w 5162550"/>
                  <a:gd name="connsiteY15" fmla="*/ 880852 h 3133725"/>
                  <a:gd name="connsiteX16" fmla="*/ 1243310 w 5162550"/>
                  <a:gd name="connsiteY16" fmla="*/ 880852 h 3133725"/>
                  <a:gd name="connsiteX17" fmla="*/ 1243310 w 5162550"/>
                  <a:gd name="connsiteY17" fmla="*/ 767058 h 3133725"/>
                  <a:gd name="connsiteX18" fmla="*/ 1036789 w 5162550"/>
                  <a:gd name="connsiteY18" fmla="*/ 767058 h 3133725"/>
                  <a:gd name="connsiteX19" fmla="*/ 1036789 w 5162550"/>
                  <a:gd name="connsiteY19" fmla="*/ 657478 h 3133725"/>
                  <a:gd name="connsiteX20" fmla="*/ 922998 w 5162550"/>
                  <a:gd name="connsiteY20" fmla="*/ 657478 h 3133725"/>
                  <a:gd name="connsiteX21" fmla="*/ 922998 w 5162550"/>
                  <a:gd name="connsiteY21" fmla="*/ 539469 h 3133725"/>
                  <a:gd name="connsiteX22" fmla="*/ 838706 w 5162550"/>
                  <a:gd name="connsiteY22" fmla="*/ 539469 h 3133725"/>
                  <a:gd name="connsiteX23" fmla="*/ 838706 w 5162550"/>
                  <a:gd name="connsiteY23" fmla="*/ 417246 h 3133725"/>
                  <a:gd name="connsiteX24" fmla="*/ 345597 w 5162550"/>
                  <a:gd name="connsiteY24" fmla="*/ 417246 h 3133725"/>
                  <a:gd name="connsiteX25" fmla="*/ 345597 w 5162550"/>
                  <a:gd name="connsiteY25" fmla="*/ 307666 h 3133725"/>
                  <a:gd name="connsiteX26" fmla="*/ 320310 w 5162550"/>
                  <a:gd name="connsiteY26" fmla="*/ 307666 h 3133725"/>
                  <a:gd name="connsiteX27" fmla="*/ 320310 w 5162550"/>
                  <a:gd name="connsiteY27" fmla="*/ 202301 h 3133725"/>
                  <a:gd name="connsiteX28" fmla="*/ 282378 w 5162550"/>
                  <a:gd name="connsiteY28" fmla="*/ 202301 h 3133725"/>
                  <a:gd name="connsiteX29" fmla="*/ 282378 w 5162550"/>
                  <a:gd name="connsiteY29" fmla="*/ 105365 h 3133725"/>
                  <a:gd name="connsiteX30" fmla="*/ 143296 w 5162550"/>
                  <a:gd name="connsiteY30" fmla="*/ 105365 h 3133725"/>
                  <a:gd name="connsiteX31" fmla="*/ 143296 w 5162550"/>
                  <a:gd name="connsiteY31" fmla="*/ 0 h 3133725"/>
                  <a:gd name="connsiteX32" fmla="*/ 0 w 5162550"/>
                  <a:gd name="connsiteY32" fmla="*/ 0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62550" h="3133725">
                    <a:moveTo>
                      <a:pt x="5162886" y="3139882"/>
                    </a:moveTo>
                    <a:lnTo>
                      <a:pt x="5162886" y="2077797"/>
                    </a:lnTo>
                    <a:lnTo>
                      <a:pt x="1934501" y="2077797"/>
                    </a:lnTo>
                    <a:lnTo>
                      <a:pt x="1934501" y="1900785"/>
                    </a:lnTo>
                    <a:lnTo>
                      <a:pt x="1812276" y="1900785"/>
                    </a:lnTo>
                    <a:lnTo>
                      <a:pt x="1812276" y="1719562"/>
                    </a:lnTo>
                    <a:lnTo>
                      <a:pt x="1584686" y="1719562"/>
                    </a:lnTo>
                    <a:lnTo>
                      <a:pt x="1584686" y="1576258"/>
                    </a:lnTo>
                    <a:lnTo>
                      <a:pt x="1517259" y="1576258"/>
                    </a:lnTo>
                    <a:lnTo>
                      <a:pt x="1517259" y="1298100"/>
                    </a:lnTo>
                    <a:lnTo>
                      <a:pt x="1314957" y="1298100"/>
                    </a:lnTo>
                    <a:lnTo>
                      <a:pt x="1314957" y="1167445"/>
                    </a:lnTo>
                    <a:lnTo>
                      <a:pt x="1289668" y="1167445"/>
                    </a:lnTo>
                    <a:lnTo>
                      <a:pt x="1289668" y="1019932"/>
                    </a:lnTo>
                    <a:lnTo>
                      <a:pt x="1260169" y="1019932"/>
                    </a:lnTo>
                    <a:lnTo>
                      <a:pt x="1260169" y="880852"/>
                    </a:lnTo>
                    <a:lnTo>
                      <a:pt x="1243310" y="880852"/>
                    </a:lnTo>
                    <a:lnTo>
                      <a:pt x="1243310" y="767058"/>
                    </a:lnTo>
                    <a:lnTo>
                      <a:pt x="1036789" y="767058"/>
                    </a:lnTo>
                    <a:lnTo>
                      <a:pt x="1036789" y="657478"/>
                    </a:lnTo>
                    <a:lnTo>
                      <a:pt x="922998" y="657478"/>
                    </a:lnTo>
                    <a:lnTo>
                      <a:pt x="922998" y="539469"/>
                    </a:lnTo>
                    <a:lnTo>
                      <a:pt x="838706" y="539469"/>
                    </a:lnTo>
                    <a:lnTo>
                      <a:pt x="838706" y="417246"/>
                    </a:lnTo>
                    <a:lnTo>
                      <a:pt x="345597" y="417246"/>
                    </a:lnTo>
                    <a:lnTo>
                      <a:pt x="345597" y="307666"/>
                    </a:lnTo>
                    <a:lnTo>
                      <a:pt x="320310" y="307666"/>
                    </a:lnTo>
                    <a:lnTo>
                      <a:pt x="320310" y="202301"/>
                    </a:lnTo>
                    <a:lnTo>
                      <a:pt x="282378" y="202301"/>
                    </a:lnTo>
                    <a:lnTo>
                      <a:pt x="282378" y="105365"/>
                    </a:lnTo>
                    <a:lnTo>
                      <a:pt x="143296" y="105365"/>
                    </a:lnTo>
                    <a:lnTo>
                      <a:pt x="143296" y="0"/>
                    </a:ln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3" name="Freeform: Shape 1027">
                <a:extLst>
                  <a:ext uri="{FF2B5EF4-FFF2-40B4-BE49-F238E27FC236}">
                    <a16:creationId xmlns:a16="http://schemas.microsoft.com/office/drawing/2014/main" xmlns="" id="{842EFF7D-779B-4029-AFB8-E79ECAE49C21}"/>
                  </a:ext>
                </a:extLst>
              </p:cNvPr>
              <p:cNvSpPr/>
              <p:nvPr/>
            </p:nvSpPr>
            <p:spPr>
              <a:xfrm>
                <a:off x="2020278" y="18240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4" name="Freeform: Shape 1028">
                <a:extLst>
                  <a:ext uri="{FF2B5EF4-FFF2-40B4-BE49-F238E27FC236}">
                    <a16:creationId xmlns:a16="http://schemas.microsoft.com/office/drawing/2014/main" xmlns="" id="{BB8028DF-CCCC-4939-B4F2-775FE6032991}"/>
                  </a:ext>
                </a:extLst>
              </p:cNvPr>
              <p:cNvSpPr/>
              <p:nvPr/>
            </p:nvSpPr>
            <p:spPr>
              <a:xfrm>
                <a:off x="2350625" y="22621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5" name="Freeform: Shape 1029">
                <a:extLst>
                  <a:ext uri="{FF2B5EF4-FFF2-40B4-BE49-F238E27FC236}">
                    <a16:creationId xmlns:a16="http://schemas.microsoft.com/office/drawing/2014/main" xmlns="" id="{0F590FA3-3CA2-413C-9A3A-E5D271255EA1}"/>
                  </a:ext>
                </a:extLst>
              </p:cNvPr>
              <p:cNvSpPr/>
              <p:nvPr/>
            </p:nvSpPr>
            <p:spPr>
              <a:xfrm>
                <a:off x="2674475" y="22621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6" name="Freeform: Shape 1030">
                <a:extLst>
                  <a:ext uri="{FF2B5EF4-FFF2-40B4-BE49-F238E27FC236}">
                    <a16:creationId xmlns:a16="http://schemas.microsoft.com/office/drawing/2014/main" xmlns="" id="{5649DA38-748B-42C6-B915-BC3649C1A23B}"/>
                  </a:ext>
                </a:extLst>
              </p:cNvPr>
              <p:cNvSpPr/>
              <p:nvPr/>
            </p:nvSpPr>
            <p:spPr>
              <a:xfrm>
                <a:off x="3093577" y="26050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7" name="Freeform: Shape 1031">
                <a:extLst>
                  <a:ext uri="{FF2B5EF4-FFF2-40B4-BE49-F238E27FC236}">
                    <a16:creationId xmlns:a16="http://schemas.microsoft.com/office/drawing/2014/main" xmlns="" id="{6704CC82-3087-45A7-A093-4D84DDFD5CDE}"/>
                  </a:ext>
                </a:extLst>
              </p:cNvPr>
              <p:cNvSpPr/>
              <p:nvPr/>
            </p:nvSpPr>
            <p:spPr>
              <a:xfrm>
                <a:off x="3207877" y="26050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 name="Freeform: Shape 1032">
                <a:extLst>
                  <a:ext uri="{FF2B5EF4-FFF2-40B4-BE49-F238E27FC236}">
                    <a16:creationId xmlns:a16="http://schemas.microsoft.com/office/drawing/2014/main" xmlns="" id="{D6A6365D-796D-4008-9BCA-C94FC7E0E376}"/>
                  </a:ext>
                </a:extLst>
              </p:cNvPr>
              <p:cNvSpPr/>
              <p:nvPr/>
            </p:nvSpPr>
            <p:spPr>
              <a:xfrm>
                <a:off x="3379327" y="3138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 name="Freeform: Shape 1033">
                <a:extLst>
                  <a:ext uri="{FF2B5EF4-FFF2-40B4-BE49-F238E27FC236}">
                    <a16:creationId xmlns:a16="http://schemas.microsoft.com/office/drawing/2014/main" xmlns="" id="{7D0F5A26-29C6-4F8A-B5F4-B642A01A324B}"/>
                  </a:ext>
                </a:extLst>
              </p:cNvPr>
              <p:cNvSpPr/>
              <p:nvPr/>
            </p:nvSpPr>
            <p:spPr>
              <a:xfrm>
                <a:off x="3760327" y="35575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 name="Freeform: Shape 1034">
                <a:extLst>
                  <a:ext uri="{FF2B5EF4-FFF2-40B4-BE49-F238E27FC236}">
                    <a16:creationId xmlns:a16="http://schemas.microsoft.com/office/drawing/2014/main" xmlns="" id="{083E7E0F-EFC1-4D44-9410-6F963AA4F7C3}"/>
                  </a:ext>
                </a:extLst>
              </p:cNvPr>
              <p:cNvSpPr/>
              <p:nvPr/>
            </p:nvSpPr>
            <p:spPr>
              <a:xfrm>
                <a:off x="408417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 name="Freeform: Shape 1035">
                <a:extLst>
                  <a:ext uri="{FF2B5EF4-FFF2-40B4-BE49-F238E27FC236}">
                    <a16:creationId xmlns:a16="http://schemas.microsoft.com/office/drawing/2014/main" xmlns="" id="{7EE1369B-4D38-47D7-9A03-1A37FF56658F}"/>
                  </a:ext>
                </a:extLst>
              </p:cNvPr>
              <p:cNvSpPr/>
              <p:nvPr/>
            </p:nvSpPr>
            <p:spPr>
              <a:xfrm>
                <a:off x="435087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 name="Freeform: Shape 1036">
                <a:extLst>
                  <a:ext uri="{FF2B5EF4-FFF2-40B4-BE49-F238E27FC236}">
                    <a16:creationId xmlns:a16="http://schemas.microsoft.com/office/drawing/2014/main" xmlns="" id="{C24318ED-4F48-4F03-BE68-3639AE545594}"/>
                  </a:ext>
                </a:extLst>
              </p:cNvPr>
              <p:cNvSpPr/>
              <p:nvPr/>
            </p:nvSpPr>
            <p:spPr>
              <a:xfrm>
                <a:off x="440802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 name="Freeform: Shape 1037">
                <a:extLst>
                  <a:ext uri="{FF2B5EF4-FFF2-40B4-BE49-F238E27FC236}">
                    <a16:creationId xmlns:a16="http://schemas.microsoft.com/office/drawing/2014/main" xmlns="" id="{44D9C61E-C7F0-47CB-B4E2-FE9C5126FA0A}"/>
                  </a:ext>
                </a:extLst>
              </p:cNvPr>
              <p:cNvSpPr/>
              <p:nvPr/>
            </p:nvSpPr>
            <p:spPr>
              <a:xfrm>
                <a:off x="457947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 name="Freeform: Shape 1038">
                <a:extLst>
                  <a:ext uri="{FF2B5EF4-FFF2-40B4-BE49-F238E27FC236}">
                    <a16:creationId xmlns:a16="http://schemas.microsoft.com/office/drawing/2014/main" xmlns="" id="{726FA9EE-8F6F-4D75-83B3-D206B1040725}"/>
                  </a:ext>
                </a:extLst>
              </p:cNvPr>
              <p:cNvSpPr/>
              <p:nvPr/>
            </p:nvSpPr>
            <p:spPr>
              <a:xfrm>
                <a:off x="486522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 name="Freeform: Shape 1039">
                <a:extLst>
                  <a:ext uri="{FF2B5EF4-FFF2-40B4-BE49-F238E27FC236}">
                    <a16:creationId xmlns:a16="http://schemas.microsoft.com/office/drawing/2014/main" xmlns="" id="{055A48D4-A8FF-4C1E-814E-5F4A49B7F38B}"/>
                  </a:ext>
                </a:extLst>
              </p:cNvPr>
              <p:cNvSpPr/>
              <p:nvPr/>
            </p:nvSpPr>
            <p:spPr>
              <a:xfrm>
                <a:off x="2239475" y="2085566"/>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grpSp>
        <p:sp>
          <p:nvSpPr>
            <p:cNvPr id="11" name="TextBox 10">
              <a:extLst>
                <a:ext uri="{FF2B5EF4-FFF2-40B4-BE49-F238E27FC236}">
                  <a16:creationId xmlns:a16="http://schemas.microsoft.com/office/drawing/2014/main" xmlns="" id="{3AD983D5-823F-4AB6-AECA-EE496BD5471A}"/>
                </a:ext>
              </a:extLst>
            </p:cNvPr>
            <p:cNvSpPr txBox="1"/>
            <p:nvPr/>
          </p:nvSpPr>
          <p:spPr>
            <a:xfrm>
              <a:off x="2348759" y="5035873"/>
              <a:ext cx="50847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charset="0"/>
                </a:rPr>
                <a:t>Mois</a:t>
              </a:r>
            </a:p>
          </p:txBody>
        </p:sp>
      </p:grpSp>
      <p:sp>
        <p:nvSpPr>
          <p:cNvPr id="75" name="TextBox 74">
            <a:extLst>
              <a:ext uri="{FF2B5EF4-FFF2-40B4-BE49-F238E27FC236}">
                <a16:creationId xmlns:a16="http://schemas.microsoft.com/office/drawing/2014/main" xmlns="" id="{E84881AE-6758-455A-8B70-9369969C59FC}"/>
              </a:ext>
            </a:extLst>
          </p:cNvPr>
          <p:cNvSpPr txBox="1"/>
          <p:nvPr/>
        </p:nvSpPr>
        <p:spPr>
          <a:xfrm>
            <a:off x="1253374" y="1740169"/>
            <a:ext cx="263565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Survie sans progression</a:t>
            </a:r>
          </a:p>
        </p:txBody>
      </p:sp>
      <p:sp>
        <p:nvSpPr>
          <p:cNvPr id="76" name="TextBox 75">
            <a:extLst>
              <a:ext uri="{FF2B5EF4-FFF2-40B4-BE49-F238E27FC236}">
                <a16:creationId xmlns:a16="http://schemas.microsoft.com/office/drawing/2014/main" xmlns="" id="{E84881AE-6758-455A-8B70-9369969C59FC}"/>
              </a:ext>
            </a:extLst>
          </p:cNvPr>
          <p:cNvSpPr txBox="1"/>
          <p:nvPr/>
        </p:nvSpPr>
        <p:spPr>
          <a:xfrm>
            <a:off x="6319192" y="1736165"/>
            <a:ext cx="16450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b="1" dirty="0">
                <a:solidFill>
                  <a:srgbClr val="4D4D4D"/>
                </a:solidFill>
              </a:rPr>
              <a:t>Survie globale</a:t>
            </a:r>
            <a:endParaRPr kumimoji="0" lang="fr-FR" sz="1600" b="1" i="0" u="none" strike="noStrike" kern="1200" cap="none" spc="0" normalizeH="0" baseline="0" dirty="0">
              <a:ln>
                <a:noFill/>
              </a:ln>
              <a:solidFill>
                <a:srgbClr val="4D4D4D"/>
              </a:solidFill>
              <a:effectLst/>
              <a:uLnTx/>
              <a:uFillTx/>
            </a:endParaRPr>
          </a:p>
        </p:txBody>
      </p:sp>
      <p:grpSp>
        <p:nvGrpSpPr>
          <p:cNvPr id="77" name="Group 76">
            <a:extLst>
              <a:ext uri="{FF2B5EF4-FFF2-40B4-BE49-F238E27FC236}">
                <a16:creationId xmlns:a16="http://schemas.microsoft.com/office/drawing/2014/main" xmlns="" id="{8A31E5D5-FAB5-408D-B218-BEFA916E1EA6}"/>
              </a:ext>
            </a:extLst>
          </p:cNvPr>
          <p:cNvGrpSpPr/>
          <p:nvPr/>
        </p:nvGrpSpPr>
        <p:grpSpPr>
          <a:xfrm>
            <a:off x="4719865" y="1976594"/>
            <a:ext cx="4206406" cy="2899723"/>
            <a:chOff x="4458256" y="2426761"/>
            <a:chExt cx="4206406" cy="2899723"/>
          </a:xfrm>
        </p:grpSpPr>
        <p:sp>
          <p:nvSpPr>
            <p:cNvPr id="78" name="Freeform 21">
              <a:extLst>
                <a:ext uri="{FF2B5EF4-FFF2-40B4-BE49-F238E27FC236}">
                  <a16:creationId xmlns:a16="http://schemas.microsoft.com/office/drawing/2014/main" xmlns="" id="{20FD1051-D660-4DF8-9B62-5423802A3284}"/>
                </a:ext>
              </a:extLst>
            </p:cNvPr>
            <p:cNvSpPr>
              <a:spLocks/>
            </p:cNvSpPr>
            <p:nvPr/>
          </p:nvSpPr>
          <p:spPr bwMode="auto">
            <a:xfrm>
              <a:off x="5170459" y="2562688"/>
              <a:ext cx="3494203" cy="212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grpSp>
          <p:nvGrpSpPr>
            <p:cNvPr id="79" name="Group 78">
              <a:extLst>
                <a:ext uri="{FF2B5EF4-FFF2-40B4-BE49-F238E27FC236}">
                  <a16:creationId xmlns:a16="http://schemas.microsoft.com/office/drawing/2014/main" xmlns="" id="{A35173CF-4EB7-4702-9FDE-658D2870811F}"/>
                </a:ext>
              </a:extLst>
            </p:cNvPr>
            <p:cNvGrpSpPr/>
            <p:nvPr/>
          </p:nvGrpSpPr>
          <p:grpSpPr>
            <a:xfrm>
              <a:off x="4458256" y="2426761"/>
              <a:ext cx="701962" cy="2286377"/>
              <a:chOff x="1246592" y="1255007"/>
              <a:chExt cx="737763" cy="2880039"/>
            </a:xfrm>
          </p:grpSpPr>
          <p:sp>
            <p:nvSpPr>
              <p:cNvPr id="121" name="Line 6">
                <a:extLst>
                  <a:ext uri="{FF2B5EF4-FFF2-40B4-BE49-F238E27FC236}">
                    <a16:creationId xmlns:a16="http://schemas.microsoft.com/office/drawing/2014/main" xmlns="" id="{DAB7376C-69F7-41F1-BF2A-4F1AD534622F}"/>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2" name="Line 7">
                <a:extLst>
                  <a:ext uri="{FF2B5EF4-FFF2-40B4-BE49-F238E27FC236}">
                    <a16:creationId xmlns:a16="http://schemas.microsoft.com/office/drawing/2014/main" xmlns="" id="{2B62990F-4FD2-4267-A26A-5983426EEF6A}"/>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3" name="Line 8">
                <a:extLst>
                  <a:ext uri="{FF2B5EF4-FFF2-40B4-BE49-F238E27FC236}">
                    <a16:creationId xmlns:a16="http://schemas.microsoft.com/office/drawing/2014/main" xmlns="" id="{A9F8170E-D763-48FA-9F9A-1F94C838C9FB}"/>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4" name="Line 9">
                <a:extLst>
                  <a:ext uri="{FF2B5EF4-FFF2-40B4-BE49-F238E27FC236}">
                    <a16:creationId xmlns:a16="http://schemas.microsoft.com/office/drawing/2014/main" xmlns="" id="{8B53C7B3-A807-4A17-9FB7-93B7C3799851}"/>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5" name="Line 10">
                <a:extLst>
                  <a:ext uri="{FF2B5EF4-FFF2-40B4-BE49-F238E27FC236}">
                    <a16:creationId xmlns:a16="http://schemas.microsoft.com/office/drawing/2014/main" xmlns="" id="{2F39971F-D999-4542-9671-B859CD49AE3C}"/>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6" name="Line 11">
                <a:extLst>
                  <a:ext uri="{FF2B5EF4-FFF2-40B4-BE49-F238E27FC236}">
                    <a16:creationId xmlns:a16="http://schemas.microsoft.com/office/drawing/2014/main" xmlns="" id="{BC69A027-6ABF-495E-9BCD-ACB6E0798032}"/>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1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27" name="TextBox 126">
                <a:extLst>
                  <a:ext uri="{FF2B5EF4-FFF2-40B4-BE49-F238E27FC236}">
                    <a16:creationId xmlns:a16="http://schemas.microsoft.com/office/drawing/2014/main" xmlns="" id="{CF33D72C-0846-486A-91D0-C08809927458}"/>
                  </a:ext>
                </a:extLst>
              </p:cNvPr>
              <p:cNvSpPr txBox="1"/>
              <p:nvPr/>
            </p:nvSpPr>
            <p:spPr>
              <a:xfrm rot="16200000">
                <a:off x="995175" y="2577739"/>
                <a:ext cx="793960" cy="291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SG, %</a:t>
                </a:r>
              </a:p>
            </p:txBody>
          </p:sp>
          <p:sp>
            <p:nvSpPr>
              <p:cNvPr id="128" name="TextBox 127">
                <a:extLst>
                  <a:ext uri="{FF2B5EF4-FFF2-40B4-BE49-F238E27FC236}">
                    <a16:creationId xmlns:a16="http://schemas.microsoft.com/office/drawing/2014/main" xmlns="" id="{630205AC-2FDE-4652-9064-8A33811180B8}"/>
                  </a:ext>
                </a:extLst>
              </p:cNvPr>
              <p:cNvSpPr txBox="1"/>
              <p:nvPr/>
            </p:nvSpPr>
            <p:spPr>
              <a:xfrm>
                <a:off x="1454363" y="1255007"/>
                <a:ext cx="441744"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100</a:t>
                </a:r>
              </a:p>
            </p:txBody>
          </p:sp>
          <p:sp>
            <p:nvSpPr>
              <p:cNvPr id="129" name="TextBox 128">
                <a:extLst>
                  <a:ext uri="{FF2B5EF4-FFF2-40B4-BE49-F238E27FC236}">
                    <a16:creationId xmlns:a16="http://schemas.microsoft.com/office/drawing/2014/main" xmlns="" id="{D7C8D81C-24CB-42B6-9457-E772C8AD319B}"/>
                  </a:ext>
                </a:extLst>
              </p:cNvPr>
              <p:cNvSpPr txBox="1"/>
              <p:nvPr/>
            </p:nvSpPr>
            <p:spPr>
              <a:xfrm>
                <a:off x="1536917" y="1779146"/>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80</a:t>
                </a:r>
              </a:p>
            </p:txBody>
          </p:sp>
          <p:sp>
            <p:nvSpPr>
              <p:cNvPr id="130" name="TextBox 129">
                <a:extLst>
                  <a:ext uri="{FF2B5EF4-FFF2-40B4-BE49-F238E27FC236}">
                    <a16:creationId xmlns:a16="http://schemas.microsoft.com/office/drawing/2014/main" xmlns="" id="{F7EA8F75-AB71-4EF1-A524-F700708F30E5}"/>
                  </a:ext>
                </a:extLst>
              </p:cNvPr>
              <p:cNvSpPr txBox="1"/>
              <p:nvPr/>
            </p:nvSpPr>
            <p:spPr>
              <a:xfrm>
                <a:off x="1536917" y="2277677"/>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60</a:t>
                </a:r>
              </a:p>
            </p:txBody>
          </p:sp>
          <p:sp>
            <p:nvSpPr>
              <p:cNvPr id="131" name="TextBox 130">
                <a:extLst>
                  <a:ext uri="{FF2B5EF4-FFF2-40B4-BE49-F238E27FC236}">
                    <a16:creationId xmlns:a16="http://schemas.microsoft.com/office/drawing/2014/main" xmlns="" id="{ED33D99D-3322-4E85-9A53-ACFA49B38D17}"/>
                  </a:ext>
                </a:extLst>
              </p:cNvPr>
              <p:cNvSpPr txBox="1"/>
              <p:nvPr/>
            </p:nvSpPr>
            <p:spPr>
              <a:xfrm>
                <a:off x="1536917" y="2792329"/>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40</a:t>
                </a:r>
              </a:p>
            </p:txBody>
          </p:sp>
          <p:sp>
            <p:nvSpPr>
              <p:cNvPr id="132" name="TextBox 131">
                <a:extLst>
                  <a:ext uri="{FF2B5EF4-FFF2-40B4-BE49-F238E27FC236}">
                    <a16:creationId xmlns:a16="http://schemas.microsoft.com/office/drawing/2014/main" xmlns="" id="{F8773364-036A-450D-B7E5-7F2847ED837F}"/>
                  </a:ext>
                </a:extLst>
              </p:cNvPr>
              <p:cNvSpPr txBox="1"/>
              <p:nvPr/>
            </p:nvSpPr>
            <p:spPr>
              <a:xfrm>
                <a:off x="1536917" y="3296232"/>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20</a:t>
                </a:r>
              </a:p>
            </p:txBody>
          </p:sp>
          <p:sp>
            <p:nvSpPr>
              <p:cNvPr id="133" name="TextBox 132">
                <a:extLst>
                  <a:ext uri="{FF2B5EF4-FFF2-40B4-BE49-F238E27FC236}">
                    <a16:creationId xmlns:a16="http://schemas.microsoft.com/office/drawing/2014/main" xmlns="" id="{A52E61CD-BFCB-4A72-9A72-FFF036FBDCE6}"/>
                  </a:ext>
                </a:extLst>
              </p:cNvPr>
              <p:cNvSpPr txBox="1"/>
              <p:nvPr/>
            </p:nvSpPr>
            <p:spPr>
              <a:xfrm>
                <a:off x="1619479" y="3805508"/>
                <a:ext cx="276637"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grpSp>
        <p:sp>
          <p:nvSpPr>
            <p:cNvPr id="80" name="TextBox 79">
              <a:extLst>
                <a:ext uri="{FF2B5EF4-FFF2-40B4-BE49-F238E27FC236}">
                  <a16:creationId xmlns:a16="http://schemas.microsoft.com/office/drawing/2014/main" xmlns="" id="{8D98971A-2AF7-43E4-A5E0-771D277B046D}"/>
                </a:ext>
              </a:extLst>
            </p:cNvPr>
            <p:cNvSpPr txBox="1"/>
            <p:nvPr/>
          </p:nvSpPr>
          <p:spPr>
            <a:xfrm>
              <a:off x="6580152" y="5049485"/>
              <a:ext cx="50847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charset="0"/>
                </a:rPr>
                <a:t>Mois</a:t>
              </a:r>
            </a:p>
          </p:txBody>
        </p:sp>
        <p:grpSp>
          <p:nvGrpSpPr>
            <p:cNvPr id="81" name="Group 80">
              <a:extLst>
                <a:ext uri="{FF2B5EF4-FFF2-40B4-BE49-F238E27FC236}">
                  <a16:creationId xmlns:a16="http://schemas.microsoft.com/office/drawing/2014/main" xmlns="" id="{0B8A6D7C-099A-4518-96EB-0325475FCFB8}"/>
                </a:ext>
              </a:extLst>
            </p:cNvPr>
            <p:cNvGrpSpPr/>
            <p:nvPr/>
          </p:nvGrpSpPr>
          <p:grpSpPr>
            <a:xfrm>
              <a:off x="5148679" y="4679196"/>
              <a:ext cx="3484458" cy="313980"/>
              <a:chOff x="1456458" y="5847756"/>
              <a:chExt cx="4768370" cy="313980"/>
            </a:xfrm>
          </p:grpSpPr>
          <p:sp>
            <p:nvSpPr>
              <p:cNvPr id="95" name="Line 21">
                <a:extLst>
                  <a:ext uri="{FF2B5EF4-FFF2-40B4-BE49-F238E27FC236}">
                    <a16:creationId xmlns:a16="http://schemas.microsoft.com/office/drawing/2014/main" xmlns="" id="{62AF7D4F-34B9-4547-9510-4F3265B186C1}"/>
                  </a:ext>
                </a:extLst>
              </p:cNvPr>
              <p:cNvSpPr>
                <a:spLocks noChangeShapeType="1"/>
              </p:cNvSpPr>
              <p:nvPr/>
            </p:nvSpPr>
            <p:spPr bwMode="auto">
              <a:xfrm>
                <a:off x="6070705"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6" name="TextBox 95">
                <a:extLst>
                  <a:ext uri="{FF2B5EF4-FFF2-40B4-BE49-F238E27FC236}">
                    <a16:creationId xmlns:a16="http://schemas.microsoft.com/office/drawing/2014/main" xmlns="" id="{7B2FEC2F-1EAD-49E8-A490-BB7214E3E84E}"/>
                  </a:ext>
                </a:extLst>
              </p:cNvPr>
              <p:cNvSpPr txBox="1"/>
              <p:nvPr/>
            </p:nvSpPr>
            <p:spPr>
              <a:xfrm>
                <a:off x="5910358"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44</a:t>
                </a:r>
              </a:p>
            </p:txBody>
          </p:sp>
          <p:sp>
            <p:nvSpPr>
              <p:cNvPr id="97" name="Line 21">
                <a:extLst>
                  <a:ext uri="{FF2B5EF4-FFF2-40B4-BE49-F238E27FC236}">
                    <a16:creationId xmlns:a16="http://schemas.microsoft.com/office/drawing/2014/main" xmlns="" id="{39F11612-C015-4F9F-B10F-81B6A7719BD0}"/>
                  </a:ext>
                </a:extLst>
              </p:cNvPr>
              <p:cNvSpPr>
                <a:spLocks noChangeShapeType="1"/>
              </p:cNvSpPr>
              <p:nvPr/>
            </p:nvSpPr>
            <p:spPr bwMode="auto">
              <a:xfrm>
                <a:off x="5695068"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8" name="TextBox 97">
                <a:extLst>
                  <a:ext uri="{FF2B5EF4-FFF2-40B4-BE49-F238E27FC236}">
                    <a16:creationId xmlns:a16="http://schemas.microsoft.com/office/drawing/2014/main" xmlns="" id="{ED0C3B0C-E0A6-4EAE-9423-4C73430FCC9F}"/>
                  </a:ext>
                </a:extLst>
              </p:cNvPr>
              <p:cNvSpPr txBox="1"/>
              <p:nvPr/>
            </p:nvSpPr>
            <p:spPr>
              <a:xfrm>
                <a:off x="5534722"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99" name="Line 21">
                <a:extLst>
                  <a:ext uri="{FF2B5EF4-FFF2-40B4-BE49-F238E27FC236}">
                    <a16:creationId xmlns:a16="http://schemas.microsoft.com/office/drawing/2014/main" xmlns="" id="{E9EAAA24-F4F5-4D1E-858F-20DC7104BA51}"/>
                  </a:ext>
                </a:extLst>
              </p:cNvPr>
              <p:cNvSpPr>
                <a:spLocks noChangeShapeType="1"/>
              </p:cNvSpPr>
              <p:nvPr/>
            </p:nvSpPr>
            <p:spPr bwMode="auto">
              <a:xfrm>
                <a:off x="5319431"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0" name="TextBox 99">
                <a:extLst>
                  <a:ext uri="{FF2B5EF4-FFF2-40B4-BE49-F238E27FC236}">
                    <a16:creationId xmlns:a16="http://schemas.microsoft.com/office/drawing/2014/main" xmlns="" id="{CDB18B57-810F-4026-9807-54D17C8851BB}"/>
                  </a:ext>
                </a:extLst>
              </p:cNvPr>
              <p:cNvSpPr txBox="1"/>
              <p:nvPr/>
            </p:nvSpPr>
            <p:spPr>
              <a:xfrm>
                <a:off x="5159084"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101" name="Line 21">
                <a:extLst>
                  <a:ext uri="{FF2B5EF4-FFF2-40B4-BE49-F238E27FC236}">
                    <a16:creationId xmlns:a16="http://schemas.microsoft.com/office/drawing/2014/main" xmlns="" id="{92478778-226A-406F-81C7-9D57E78EA4EE}"/>
                  </a:ext>
                </a:extLst>
              </p:cNvPr>
              <p:cNvSpPr>
                <a:spLocks noChangeShapeType="1"/>
              </p:cNvSpPr>
              <p:nvPr/>
            </p:nvSpPr>
            <p:spPr bwMode="auto">
              <a:xfrm>
                <a:off x="4943794"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2" name="TextBox 101">
                <a:extLst>
                  <a:ext uri="{FF2B5EF4-FFF2-40B4-BE49-F238E27FC236}">
                    <a16:creationId xmlns:a16="http://schemas.microsoft.com/office/drawing/2014/main" xmlns="" id="{742783DE-0384-4ABA-A7F2-BC17808EE846}"/>
                  </a:ext>
                </a:extLst>
              </p:cNvPr>
              <p:cNvSpPr txBox="1"/>
              <p:nvPr/>
            </p:nvSpPr>
            <p:spPr>
              <a:xfrm>
                <a:off x="4783448"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32</a:t>
                </a:r>
              </a:p>
            </p:txBody>
          </p:sp>
          <p:sp>
            <p:nvSpPr>
              <p:cNvPr id="103" name="Line 21">
                <a:extLst>
                  <a:ext uri="{FF2B5EF4-FFF2-40B4-BE49-F238E27FC236}">
                    <a16:creationId xmlns:a16="http://schemas.microsoft.com/office/drawing/2014/main" xmlns="" id="{4D369732-FB85-4F88-A2B2-AFE4CF49D193}"/>
                  </a:ext>
                </a:extLst>
              </p:cNvPr>
              <p:cNvSpPr>
                <a:spLocks noChangeShapeType="1"/>
              </p:cNvSpPr>
              <p:nvPr/>
            </p:nvSpPr>
            <p:spPr bwMode="auto">
              <a:xfrm>
                <a:off x="4568157"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4" name="TextBox 103">
                <a:extLst>
                  <a:ext uri="{FF2B5EF4-FFF2-40B4-BE49-F238E27FC236}">
                    <a16:creationId xmlns:a16="http://schemas.microsoft.com/office/drawing/2014/main" xmlns="" id="{9C0EDB7A-C1AD-4D82-BD82-CF939E7A1102}"/>
                  </a:ext>
                </a:extLst>
              </p:cNvPr>
              <p:cNvSpPr txBox="1"/>
              <p:nvPr/>
            </p:nvSpPr>
            <p:spPr>
              <a:xfrm>
                <a:off x="4407810"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28</a:t>
                </a:r>
              </a:p>
            </p:txBody>
          </p:sp>
          <p:sp>
            <p:nvSpPr>
              <p:cNvPr id="105" name="Line 21">
                <a:extLst>
                  <a:ext uri="{FF2B5EF4-FFF2-40B4-BE49-F238E27FC236}">
                    <a16:creationId xmlns:a16="http://schemas.microsoft.com/office/drawing/2014/main" xmlns="" id="{0A2FC5D9-B262-454B-8EDA-9C13BECAC5C1}"/>
                  </a:ext>
                </a:extLst>
              </p:cNvPr>
              <p:cNvSpPr>
                <a:spLocks noChangeShapeType="1"/>
              </p:cNvSpPr>
              <p:nvPr/>
            </p:nvSpPr>
            <p:spPr bwMode="auto">
              <a:xfrm>
                <a:off x="4192520"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6" name="TextBox 105">
                <a:extLst>
                  <a:ext uri="{FF2B5EF4-FFF2-40B4-BE49-F238E27FC236}">
                    <a16:creationId xmlns:a16="http://schemas.microsoft.com/office/drawing/2014/main" xmlns="" id="{69F4936D-4C3C-4E25-A633-E2D013C3AAEF}"/>
                  </a:ext>
                </a:extLst>
              </p:cNvPr>
              <p:cNvSpPr txBox="1"/>
              <p:nvPr/>
            </p:nvSpPr>
            <p:spPr>
              <a:xfrm>
                <a:off x="4032174"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107" name="Line 21">
                <a:extLst>
                  <a:ext uri="{FF2B5EF4-FFF2-40B4-BE49-F238E27FC236}">
                    <a16:creationId xmlns:a16="http://schemas.microsoft.com/office/drawing/2014/main" xmlns="" id="{BF460BC8-2690-42FD-B051-E4957ADD33D0}"/>
                  </a:ext>
                </a:extLst>
              </p:cNvPr>
              <p:cNvSpPr>
                <a:spLocks noChangeShapeType="1"/>
              </p:cNvSpPr>
              <p:nvPr/>
            </p:nvSpPr>
            <p:spPr bwMode="auto">
              <a:xfrm>
                <a:off x="3816883"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8" name="TextBox 107">
                <a:extLst>
                  <a:ext uri="{FF2B5EF4-FFF2-40B4-BE49-F238E27FC236}">
                    <a16:creationId xmlns:a16="http://schemas.microsoft.com/office/drawing/2014/main" xmlns="" id="{3D5EF46B-3D10-4EDF-885B-0F130B49FADB}"/>
                  </a:ext>
                </a:extLst>
              </p:cNvPr>
              <p:cNvSpPr txBox="1"/>
              <p:nvPr/>
            </p:nvSpPr>
            <p:spPr>
              <a:xfrm>
                <a:off x="3656536"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109" name="Line 21">
                <a:extLst>
                  <a:ext uri="{FF2B5EF4-FFF2-40B4-BE49-F238E27FC236}">
                    <a16:creationId xmlns:a16="http://schemas.microsoft.com/office/drawing/2014/main" xmlns="" id="{9A5C1543-AA9F-4FCD-A3E9-29D49C5063CC}"/>
                  </a:ext>
                </a:extLst>
              </p:cNvPr>
              <p:cNvSpPr>
                <a:spLocks noChangeShapeType="1"/>
              </p:cNvSpPr>
              <p:nvPr/>
            </p:nvSpPr>
            <p:spPr bwMode="auto">
              <a:xfrm>
                <a:off x="3441246"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0" name="TextBox 109">
                <a:extLst>
                  <a:ext uri="{FF2B5EF4-FFF2-40B4-BE49-F238E27FC236}">
                    <a16:creationId xmlns:a16="http://schemas.microsoft.com/office/drawing/2014/main" xmlns="" id="{277BC7AA-DEBC-4F8D-A3F3-FC37895FE7FE}"/>
                  </a:ext>
                </a:extLst>
              </p:cNvPr>
              <p:cNvSpPr txBox="1"/>
              <p:nvPr/>
            </p:nvSpPr>
            <p:spPr>
              <a:xfrm>
                <a:off x="3280900"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11" name="Line 21">
                <a:extLst>
                  <a:ext uri="{FF2B5EF4-FFF2-40B4-BE49-F238E27FC236}">
                    <a16:creationId xmlns:a16="http://schemas.microsoft.com/office/drawing/2014/main" xmlns="" id="{D5AB84ED-2A18-4419-9F77-9CACB1E39BA4}"/>
                  </a:ext>
                </a:extLst>
              </p:cNvPr>
              <p:cNvSpPr>
                <a:spLocks noChangeShapeType="1"/>
              </p:cNvSpPr>
              <p:nvPr/>
            </p:nvSpPr>
            <p:spPr bwMode="auto">
              <a:xfrm>
                <a:off x="3065609"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2" name="TextBox 111">
                <a:extLst>
                  <a:ext uri="{FF2B5EF4-FFF2-40B4-BE49-F238E27FC236}">
                    <a16:creationId xmlns:a16="http://schemas.microsoft.com/office/drawing/2014/main" xmlns="" id="{BDE91D50-B55F-4C7D-BD20-7298AD077AFF}"/>
                  </a:ext>
                </a:extLst>
              </p:cNvPr>
              <p:cNvSpPr txBox="1"/>
              <p:nvPr/>
            </p:nvSpPr>
            <p:spPr>
              <a:xfrm>
                <a:off x="2905262"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16</a:t>
                </a:r>
              </a:p>
            </p:txBody>
          </p:sp>
          <p:sp>
            <p:nvSpPr>
              <p:cNvPr id="113" name="Line 21">
                <a:extLst>
                  <a:ext uri="{FF2B5EF4-FFF2-40B4-BE49-F238E27FC236}">
                    <a16:creationId xmlns:a16="http://schemas.microsoft.com/office/drawing/2014/main" xmlns="" id="{C7860205-FAD7-4AF4-B039-68002806D700}"/>
                  </a:ext>
                </a:extLst>
              </p:cNvPr>
              <p:cNvSpPr>
                <a:spLocks noChangeShapeType="1"/>
              </p:cNvSpPr>
              <p:nvPr/>
            </p:nvSpPr>
            <p:spPr bwMode="auto">
              <a:xfrm>
                <a:off x="2689972"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4" name="TextBox 113">
                <a:extLst>
                  <a:ext uri="{FF2B5EF4-FFF2-40B4-BE49-F238E27FC236}">
                    <a16:creationId xmlns:a16="http://schemas.microsoft.com/office/drawing/2014/main" xmlns="" id="{71D4742B-B990-4976-8B8B-E5890ABE7697}"/>
                  </a:ext>
                </a:extLst>
              </p:cNvPr>
              <p:cNvSpPr txBox="1"/>
              <p:nvPr/>
            </p:nvSpPr>
            <p:spPr>
              <a:xfrm>
                <a:off x="2529626"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115" name="Line 21">
                <a:extLst>
                  <a:ext uri="{FF2B5EF4-FFF2-40B4-BE49-F238E27FC236}">
                    <a16:creationId xmlns:a16="http://schemas.microsoft.com/office/drawing/2014/main" xmlns="" id="{B81A8A88-331A-4057-AC64-A668E6D1532B}"/>
                  </a:ext>
                </a:extLst>
              </p:cNvPr>
              <p:cNvSpPr>
                <a:spLocks noChangeShapeType="1"/>
              </p:cNvSpPr>
              <p:nvPr/>
            </p:nvSpPr>
            <p:spPr bwMode="auto">
              <a:xfrm>
                <a:off x="2314335"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6" name="TextBox 115">
                <a:extLst>
                  <a:ext uri="{FF2B5EF4-FFF2-40B4-BE49-F238E27FC236}">
                    <a16:creationId xmlns:a16="http://schemas.microsoft.com/office/drawing/2014/main" xmlns="" id="{F48D9177-7265-4486-8045-45356EB4D4CA}"/>
                  </a:ext>
                </a:extLst>
              </p:cNvPr>
              <p:cNvSpPr txBox="1"/>
              <p:nvPr/>
            </p:nvSpPr>
            <p:spPr>
              <a:xfrm>
                <a:off x="2207732" y="5919756"/>
                <a:ext cx="206982"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117" name="Line 21">
                <a:extLst>
                  <a:ext uri="{FF2B5EF4-FFF2-40B4-BE49-F238E27FC236}">
                    <a16:creationId xmlns:a16="http://schemas.microsoft.com/office/drawing/2014/main" xmlns="" id="{4D3D06C7-5191-466E-9524-429999D79E1B}"/>
                  </a:ext>
                </a:extLst>
              </p:cNvPr>
              <p:cNvSpPr>
                <a:spLocks noChangeShapeType="1"/>
              </p:cNvSpPr>
              <p:nvPr/>
            </p:nvSpPr>
            <p:spPr bwMode="auto">
              <a:xfrm>
                <a:off x="1938698"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8" name="TextBox 117">
                <a:extLst>
                  <a:ext uri="{FF2B5EF4-FFF2-40B4-BE49-F238E27FC236}">
                    <a16:creationId xmlns:a16="http://schemas.microsoft.com/office/drawing/2014/main" xmlns="" id="{40161A36-C8A6-4672-80DB-976AB59D2CC1}"/>
                  </a:ext>
                </a:extLst>
              </p:cNvPr>
              <p:cNvSpPr txBox="1"/>
              <p:nvPr/>
            </p:nvSpPr>
            <p:spPr>
              <a:xfrm>
                <a:off x="1832096" y="5919756"/>
                <a:ext cx="206982"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119" name="Line 21">
                <a:extLst>
                  <a:ext uri="{FF2B5EF4-FFF2-40B4-BE49-F238E27FC236}">
                    <a16:creationId xmlns:a16="http://schemas.microsoft.com/office/drawing/2014/main" xmlns="" id="{9EB068FC-8D47-4F9D-93D5-9BAFD49BC8EA}"/>
                  </a:ext>
                </a:extLst>
              </p:cNvPr>
              <p:cNvSpPr>
                <a:spLocks noChangeShapeType="1"/>
              </p:cNvSpPr>
              <p:nvPr/>
            </p:nvSpPr>
            <p:spPr bwMode="auto">
              <a:xfrm>
                <a:off x="1563061"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0" name="TextBox 119">
                <a:extLst>
                  <a:ext uri="{FF2B5EF4-FFF2-40B4-BE49-F238E27FC236}">
                    <a16:creationId xmlns:a16="http://schemas.microsoft.com/office/drawing/2014/main" xmlns="" id="{E22C3AA0-C895-4F92-97DC-E5E9D2DDF408}"/>
                  </a:ext>
                </a:extLst>
              </p:cNvPr>
              <p:cNvSpPr txBox="1"/>
              <p:nvPr/>
            </p:nvSpPr>
            <p:spPr>
              <a:xfrm>
                <a:off x="1456458" y="5919756"/>
                <a:ext cx="206982"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82" name="Group 81">
              <a:extLst>
                <a:ext uri="{FF2B5EF4-FFF2-40B4-BE49-F238E27FC236}">
                  <a16:creationId xmlns:a16="http://schemas.microsoft.com/office/drawing/2014/main" xmlns="" id="{80383422-75FB-4E2D-B28F-9B5578AFE7AF}"/>
                </a:ext>
              </a:extLst>
            </p:cNvPr>
            <p:cNvGrpSpPr/>
            <p:nvPr/>
          </p:nvGrpSpPr>
          <p:grpSpPr>
            <a:xfrm>
              <a:off x="5218998" y="2558375"/>
              <a:ext cx="3240000" cy="1759275"/>
              <a:chOff x="6140537" y="1621212"/>
              <a:chExt cx="5048250" cy="2752744"/>
            </a:xfrm>
          </p:grpSpPr>
          <p:sp>
            <p:nvSpPr>
              <p:cNvPr id="83" name="Freeform: Shape 1046">
                <a:extLst>
                  <a:ext uri="{FF2B5EF4-FFF2-40B4-BE49-F238E27FC236}">
                    <a16:creationId xmlns:a16="http://schemas.microsoft.com/office/drawing/2014/main" xmlns="" id="{115F6224-4047-4E9B-92B7-E65968B30E4D}"/>
                  </a:ext>
                </a:extLst>
              </p:cNvPr>
              <p:cNvSpPr/>
              <p:nvPr/>
            </p:nvSpPr>
            <p:spPr>
              <a:xfrm>
                <a:off x="6140537" y="1621212"/>
                <a:ext cx="5048250" cy="2705100"/>
              </a:xfrm>
              <a:custGeom>
                <a:avLst/>
                <a:gdLst>
                  <a:gd name="connsiteX0" fmla="*/ 5051460 w 5048250"/>
                  <a:gd name="connsiteY0" fmla="*/ 2707672 h 2705100"/>
                  <a:gd name="connsiteX1" fmla="*/ 2639892 w 5048250"/>
                  <a:gd name="connsiteY1" fmla="*/ 2707672 h 2705100"/>
                  <a:gd name="connsiteX2" fmla="*/ 2639892 w 5048250"/>
                  <a:gd name="connsiteY2" fmla="*/ 2258178 h 2705100"/>
                  <a:gd name="connsiteX3" fmla="*/ 2197532 w 5048250"/>
                  <a:gd name="connsiteY3" fmla="*/ 2258178 h 2705100"/>
                  <a:gd name="connsiteX4" fmla="*/ 2197532 w 5048250"/>
                  <a:gd name="connsiteY4" fmla="*/ 1819380 h 2705100"/>
                  <a:gd name="connsiteX5" fmla="*/ 1523286 w 5048250"/>
                  <a:gd name="connsiteY5" fmla="*/ 1819380 h 2705100"/>
                  <a:gd name="connsiteX6" fmla="*/ 1523286 w 5048250"/>
                  <a:gd name="connsiteY6" fmla="*/ 1680248 h 2705100"/>
                  <a:gd name="connsiteX7" fmla="*/ 1491177 w 5048250"/>
                  <a:gd name="connsiteY7" fmla="*/ 1680248 h 2705100"/>
                  <a:gd name="connsiteX8" fmla="*/ 1491177 w 5048250"/>
                  <a:gd name="connsiteY8" fmla="*/ 1505445 h 2705100"/>
                  <a:gd name="connsiteX9" fmla="*/ 1469774 w 5048250"/>
                  <a:gd name="connsiteY9" fmla="*/ 1505445 h 2705100"/>
                  <a:gd name="connsiteX10" fmla="*/ 1469774 w 5048250"/>
                  <a:gd name="connsiteY10" fmla="*/ 1401994 h 2705100"/>
                  <a:gd name="connsiteX11" fmla="*/ 1448372 w 5048250"/>
                  <a:gd name="connsiteY11" fmla="*/ 1401994 h 2705100"/>
                  <a:gd name="connsiteX12" fmla="*/ 1448372 w 5048250"/>
                  <a:gd name="connsiteY12" fmla="*/ 1305677 h 2705100"/>
                  <a:gd name="connsiteX13" fmla="*/ 1362751 w 5048250"/>
                  <a:gd name="connsiteY13" fmla="*/ 1305677 h 2705100"/>
                  <a:gd name="connsiteX14" fmla="*/ 1362751 w 5048250"/>
                  <a:gd name="connsiteY14" fmla="*/ 1212923 h 2705100"/>
                  <a:gd name="connsiteX15" fmla="*/ 1138009 w 5048250"/>
                  <a:gd name="connsiteY15" fmla="*/ 1212923 h 2705100"/>
                  <a:gd name="connsiteX16" fmla="*/ 1138009 w 5048250"/>
                  <a:gd name="connsiteY16" fmla="*/ 1116597 h 2705100"/>
                  <a:gd name="connsiteX17" fmla="*/ 1088060 w 5048250"/>
                  <a:gd name="connsiteY17" fmla="*/ 1116597 h 2705100"/>
                  <a:gd name="connsiteX18" fmla="*/ 1088060 w 5048250"/>
                  <a:gd name="connsiteY18" fmla="*/ 1013146 h 2705100"/>
                  <a:gd name="connsiteX19" fmla="*/ 1034548 w 5048250"/>
                  <a:gd name="connsiteY19" fmla="*/ 1013146 h 2705100"/>
                  <a:gd name="connsiteX20" fmla="*/ 1034548 w 5048250"/>
                  <a:gd name="connsiteY20" fmla="*/ 906124 h 2705100"/>
                  <a:gd name="connsiteX21" fmla="*/ 991743 w 5048250"/>
                  <a:gd name="connsiteY21" fmla="*/ 906124 h 2705100"/>
                  <a:gd name="connsiteX22" fmla="*/ 991743 w 5048250"/>
                  <a:gd name="connsiteY22" fmla="*/ 788399 h 2705100"/>
                  <a:gd name="connsiteX23" fmla="*/ 963206 w 5048250"/>
                  <a:gd name="connsiteY23" fmla="*/ 788399 h 2705100"/>
                  <a:gd name="connsiteX24" fmla="*/ 963206 w 5048250"/>
                  <a:gd name="connsiteY24" fmla="*/ 692079 h 2705100"/>
                  <a:gd name="connsiteX25" fmla="*/ 938231 w 5048250"/>
                  <a:gd name="connsiteY25" fmla="*/ 692079 h 2705100"/>
                  <a:gd name="connsiteX26" fmla="*/ 938231 w 5048250"/>
                  <a:gd name="connsiteY26" fmla="*/ 595758 h 2705100"/>
                  <a:gd name="connsiteX27" fmla="*/ 898989 w 5048250"/>
                  <a:gd name="connsiteY27" fmla="*/ 595758 h 2705100"/>
                  <a:gd name="connsiteX28" fmla="*/ 898989 w 5048250"/>
                  <a:gd name="connsiteY28" fmla="*/ 495871 h 2705100"/>
                  <a:gd name="connsiteX29" fmla="*/ 863315 w 5048250"/>
                  <a:gd name="connsiteY29" fmla="*/ 495871 h 2705100"/>
                  <a:gd name="connsiteX30" fmla="*/ 863315 w 5048250"/>
                  <a:gd name="connsiteY30" fmla="*/ 406685 h 2705100"/>
                  <a:gd name="connsiteX31" fmla="*/ 749158 w 5048250"/>
                  <a:gd name="connsiteY31" fmla="*/ 406685 h 2705100"/>
                  <a:gd name="connsiteX32" fmla="*/ 749158 w 5048250"/>
                  <a:gd name="connsiteY32" fmla="*/ 296096 h 2705100"/>
                  <a:gd name="connsiteX33" fmla="*/ 570787 w 5048250"/>
                  <a:gd name="connsiteY33" fmla="*/ 296096 h 2705100"/>
                  <a:gd name="connsiteX34" fmla="*/ 570787 w 5048250"/>
                  <a:gd name="connsiteY34" fmla="*/ 210478 h 2705100"/>
                  <a:gd name="connsiteX35" fmla="*/ 303230 w 5048250"/>
                  <a:gd name="connsiteY35" fmla="*/ 210478 h 2705100"/>
                  <a:gd name="connsiteX36" fmla="*/ 303230 w 5048250"/>
                  <a:gd name="connsiteY36" fmla="*/ 92753 h 2705100"/>
                  <a:gd name="connsiteX37" fmla="*/ 82050 w 5048250"/>
                  <a:gd name="connsiteY37" fmla="*/ 92753 h 2705100"/>
                  <a:gd name="connsiteX38" fmla="*/ 82050 w 5048250"/>
                  <a:gd name="connsiteY38" fmla="*/ 0 h 2705100"/>
                  <a:gd name="connsiteX39" fmla="*/ 0 w 5048250"/>
                  <a:gd name="connsiteY39"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048250" h="2705100">
                    <a:moveTo>
                      <a:pt x="5051460" y="2707672"/>
                    </a:moveTo>
                    <a:lnTo>
                      <a:pt x="2639892" y="2707672"/>
                    </a:lnTo>
                    <a:lnTo>
                      <a:pt x="2639892" y="2258178"/>
                    </a:lnTo>
                    <a:lnTo>
                      <a:pt x="2197532" y="2258178"/>
                    </a:lnTo>
                    <a:lnTo>
                      <a:pt x="2197532" y="1819380"/>
                    </a:lnTo>
                    <a:lnTo>
                      <a:pt x="1523286" y="1819380"/>
                    </a:lnTo>
                    <a:lnTo>
                      <a:pt x="1523286" y="1680248"/>
                    </a:lnTo>
                    <a:lnTo>
                      <a:pt x="1491177" y="1680248"/>
                    </a:lnTo>
                    <a:lnTo>
                      <a:pt x="1491177" y="1505445"/>
                    </a:lnTo>
                    <a:lnTo>
                      <a:pt x="1469774" y="1505445"/>
                    </a:lnTo>
                    <a:lnTo>
                      <a:pt x="1469774" y="1401994"/>
                    </a:lnTo>
                    <a:lnTo>
                      <a:pt x="1448372" y="1401994"/>
                    </a:lnTo>
                    <a:lnTo>
                      <a:pt x="1448372" y="1305677"/>
                    </a:lnTo>
                    <a:lnTo>
                      <a:pt x="1362751" y="1305677"/>
                    </a:lnTo>
                    <a:lnTo>
                      <a:pt x="1362751" y="1212923"/>
                    </a:lnTo>
                    <a:lnTo>
                      <a:pt x="1138009" y="1212923"/>
                    </a:lnTo>
                    <a:lnTo>
                      <a:pt x="1138009" y="1116597"/>
                    </a:lnTo>
                    <a:lnTo>
                      <a:pt x="1088060" y="1116597"/>
                    </a:lnTo>
                    <a:lnTo>
                      <a:pt x="1088060" y="1013146"/>
                    </a:lnTo>
                    <a:lnTo>
                      <a:pt x="1034548" y="1013146"/>
                    </a:lnTo>
                    <a:lnTo>
                      <a:pt x="1034548" y="906124"/>
                    </a:lnTo>
                    <a:lnTo>
                      <a:pt x="991743" y="906124"/>
                    </a:lnTo>
                    <a:lnTo>
                      <a:pt x="991743" y="788399"/>
                    </a:lnTo>
                    <a:lnTo>
                      <a:pt x="963206" y="788399"/>
                    </a:lnTo>
                    <a:lnTo>
                      <a:pt x="963206" y="692079"/>
                    </a:lnTo>
                    <a:lnTo>
                      <a:pt x="938231" y="692079"/>
                    </a:lnTo>
                    <a:lnTo>
                      <a:pt x="938231" y="595758"/>
                    </a:lnTo>
                    <a:lnTo>
                      <a:pt x="898989" y="595758"/>
                    </a:lnTo>
                    <a:lnTo>
                      <a:pt x="898989" y="495871"/>
                    </a:lnTo>
                    <a:lnTo>
                      <a:pt x="863315" y="495871"/>
                    </a:lnTo>
                    <a:lnTo>
                      <a:pt x="863315" y="406685"/>
                    </a:lnTo>
                    <a:lnTo>
                      <a:pt x="749158" y="406685"/>
                    </a:lnTo>
                    <a:lnTo>
                      <a:pt x="749158" y="296096"/>
                    </a:lnTo>
                    <a:lnTo>
                      <a:pt x="570787" y="296096"/>
                    </a:lnTo>
                    <a:lnTo>
                      <a:pt x="570787" y="210478"/>
                    </a:lnTo>
                    <a:lnTo>
                      <a:pt x="303230" y="210478"/>
                    </a:lnTo>
                    <a:lnTo>
                      <a:pt x="303230" y="92753"/>
                    </a:lnTo>
                    <a:lnTo>
                      <a:pt x="82050" y="92753"/>
                    </a:lnTo>
                    <a:lnTo>
                      <a:pt x="82050" y="0"/>
                    </a:lnTo>
                    <a:lnTo>
                      <a:pt x="0" y="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4" name="Freeform: Shape 1047">
                <a:extLst>
                  <a:ext uri="{FF2B5EF4-FFF2-40B4-BE49-F238E27FC236}">
                    <a16:creationId xmlns:a16="http://schemas.microsoft.com/office/drawing/2014/main" xmlns="" id="{7B3EDC2C-126F-47D5-9B25-4EBC67C338F6}"/>
                  </a:ext>
                </a:extLst>
              </p:cNvPr>
              <p:cNvSpPr/>
              <p:nvPr/>
            </p:nvSpPr>
            <p:spPr>
              <a:xfrm>
                <a:off x="6279738" y="16593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5" name="Freeform: Shape 1048">
                <a:extLst>
                  <a:ext uri="{FF2B5EF4-FFF2-40B4-BE49-F238E27FC236}">
                    <a16:creationId xmlns:a16="http://schemas.microsoft.com/office/drawing/2014/main" xmlns="" id="{AFEDB18E-D773-4596-A340-B194E26B1CF9}"/>
                  </a:ext>
                </a:extLst>
              </p:cNvPr>
              <p:cNvSpPr/>
              <p:nvPr/>
            </p:nvSpPr>
            <p:spPr>
              <a:xfrm>
                <a:off x="772754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6" name="Freeform: Shape 1049">
                <a:extLst>
                  <a:ext uri="{FF2B5EF4-FFF2-40B4-BE49-F238E27FC236}">
                    <a16:creationId xmlns:a16="http://schemas.microsoft.com/office/drawing/2014/main" xmlns="" id="{DBC5FC46-65A8-40A7-B009-24F03EE62E40}"/>
                  </a:ext>
                </a:extLst>
              </p:cNvPr>
              <p:cNvSpPr/>
              <p:nvPr/>
            </p:nvSpPr>
            <p:spPr>
              <a:xfrm>
                <a:off x="78227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7" name="Freeform: Shape 1050">
                <a:extLst>
                  <a:ext uri="{FF2B5EF4-FFF2-40B4-BE49-F238E27FC236}">
                    <a16:creationId xmlns:a16="http://schemas.microsoft.com/office/drawing/2014/main" xmlns="" id="{85730EBE-C410-4486-9329-FD10BC839C69}"/>
                  </a:ext>
                </a:extLst>
              </p:cNvPr>
              <p:cNvSpPr/>
              <p:nvPr/>
            </p:nvSpPr>
            <p:spPr>
              <a:xfrm>
                <a:off x="78608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8" name="Freeform: Shape 1051">
                <a:extLst>
                  <a:ext uri="{FF2B5EF4-FFF2-40B4-BE49-F238E27FC236}">
                    <a16:creationId xmlns:a16="http://schemas.microsoft.com/office/drawing/2014/main" xmlns="" id="{89A318AC-EAD4-4CAA-A72D-DE08BC17B4C1}"/>
                  </a:ext>
                </a:extLst>
              </p:cNvPr>
              <p:cNvSpPr/>
              <p:nvPr/>
            </p:nvSpPr>
            <p:spPr>
              <a:xfrm>
                <a:off x="78989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9" name="Freeform: Shape 1052">
                <a:extLst>
                  <a:ext uri="{FF2B5EF4-FFF2-40B4-BE49-F238E27FC236}">
                    <a16:creationId xmlns:a16="http://schemas.microsoft.com/office/drawing/2014/main" xmlns="" id="{79B701A6-C959-457E-A4C9-443766EC13AE}"/>
                  </a:ext>
                </a:extLst>
              </p:cNvPr>
              <p:cNvSpPr/>
              <p:nvPr/>
            </p:nvSpPr>
            <p:spPr>
              <a:xfrm>
                <a:off x="795614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0" name="Freeform: Shape 1053">
                <a:extLst>
                  <a:ext uri="{FF2B5EF4-FFF2-40B4-BE49-F238E27FC236}">
                    <a16:creationId xmlns:a16="http://schemas.microsoft.com/office/drawing/2014/main" xmlns="" id="{EA684534-BF56-4CB0-AB3C-96FC889A75F7}"/>
                  </a:ext>
                </a:extLst>
              </p:cNvPr>
              <p:cNvSpPr/>
              <p:nvPr/>
            </p:nvSpPr>
            <p:spPr>
              <a:xfrm>
                <a:off x="80513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1" name="Freeform: Shape 1054">
                <a:extLst>
                  <a:ext uri="{FF2B5EF4-FFF2-40B4-BE49-F238E27FC236}">
                    <a16:creationId xmlns:a16="http://schemas.microsoft.com/office/drawing/2014/main" xmlns="" id="{511FD6F9-6A64-4540-94C6-461530B64834}"/>
                  </a:ext>
                </a:extLst>
              </p:cNvPr>
              <p:cNvSpPr/>
              <p:nvPr/>
            </p:nvSpPr>
            <p:spPr>
              <a:xfrm>
                <a:off x="8165704"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2" name="Freeform: Shape 245">
                <a:extLst>
                  <a:ext uri="{FF2B5EF4-FFF2-40B4-BE49-F238E27FC236}">
                    <a16:creationId xmlns:a16="http://schemas.microsoft.com/office/drawing/2014/main" xmlns="" id="{F0ED2BAC-E75B-456A-AB67-4EFDACCCB2BA}"/>
                  </a:ext>
                </a:extLst>
              </p:cNvPr>
              <p:cNvSpPr/>
              <p:nvPr/>
            </p:nvSpPr>
            <p:spPr>
              <a:xfrm>
                <a:off x="8299054"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3" name="Freeform: Shape 246">
                <a:extLst>
                  <a:ext uri="{FF2B5EF4-FFF2-40B4-BE49-F238E27FC236}">
                    <a16:creationId xmlns:a16="http://schemas.microsoft.com/office/drawing/2014/main" xmlns="" id="{49BB9697-ECAF-4B5F-9736-F43CC0BD8CF6}"/>
                  </a:ext>
                </a:extLst>
              </p:cNvPr>
              <p:cNvSpPr/>
              <p:nvPr/>
            </p:nvSpPr>
            <p:spPr>
              <a:xfrm>
                <a:off x="8225998" y="3446868"/>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4" name="Freeform: Shape 247">
                <a:extLst>
                  <a:ext uri="{FF2B5EF4-FFF2-40B4-BE49-F238E27FC236}">
                    <a16:creationId xmlns:a16="http://schemas.microsoft.com/office/drawing/2014/main" xmlns="" id="{0AC0F671-54D4-40FE-8D55-179F82B8FE00}"/>
                  </a:ext>
                </a:extLst>
              </p:cNvPr>
              <p:cNvSpPr/>
              <p:nvPr/>
            </p:nvSpPr>
            <p:spPr>
              <a:xfrm>
                <a:off x="11137514" y="42691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grpSp>
      </p:grpSp>
      <p:sp>
        <p:nvSpPr>
          <p:cNvPr id="134" name="TextBox 133">
            <a:extLst>
              <a:ext uri="{FF2B5EF4-FFF2-40B4-BE49-F238E27FC236}">
                <a16:creationId xmlns:a16="http://schemas.microsoft.com/office/drawing/2014/main" xmlns="" id="{E84881AE-6758-455A-8B70-9369969C59FC}"/>
              </a:ext>
            </a:extLst>
          </p:cNvPr>
          <p:cNvSpPr txBox="1"/>
          <p:nvPr/>
        </p:nvSpPr>
        <p:spPr>
          <a:xfrm>
            <a:off x="3681925" y="1397611"/>
            <a:ext cx="189904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Total 50/60 (n=32)</a:t>
            </a:r>
          </a:p>
        </p:txBody>
      </p:sp>
      <p:sp>
        <p:nvSpPr>
          <p:cNvPr id="135" name="TextBox 134">
            <a:extLst>
              <a:ext uri="{FF2B5EF4-FFF2-40B4-BE49-F238E27FC236}">
                <a16:creationId xmlns:a16="http://schemas.microsoft.com/office/drawing/2014/main" xmlns="" id="{E84881AE-6758-455A-8B70-9369969C59FC}"/>
              </a:ext>
            </a:extLst>
          </p:cNvPr>
          <p:cNvSpPr txBox="1"/>
          <p:nvPr/>
        </p:nvSpPr>
        <p:spPr>
          <a:xfrm>
            <a:off x="2497784" y="2404835"/>
            <a:ext cx="1641603"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dirty="0">
                <a:ln>
                  <a:noFill/>
                </a:ln>
                <a:solidFill>
                  <a:srgbClr val="4D4D4D"/>
                </a:solidFill>
                <a:effectLst/>
                <a:uLnTx/>
                <a:uFillTx/>
                <a:latin typeface="Arial" charset="0"/>
                <a:ea typeface="+mn-ea"/>
                <a:cs typeface="Arial" charset="0"/>
              </a:rPr>
              <a:t>SSPm: 9,2 mois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charset="0"/>
              </a:rPr>
              <a:t>(IC95% 7,69 - 11,96)</a:t>
            </a:r>
          </a:p>
        </p:txBody>
      </p:sp>
      <p:sp>
        <p:nvSpPr>
          <p:cNvPr id="136" name="TextBox 135">
            <a:extLst>
              <a:ext uri="{FF2B5EF4-FFF2-40B4-BE49-F238E27FC236}">
                <a16:creationId xmlns:a16="http://schemas.microsoft.com/office/drawing/2014/main" xmlns="" id="{E84881AE-6758-455A-8B70-9369969C59FC}"/>
              </a:ext>
            </a:extLst>
          </p:cNvPr>
          <p:cNvSpPr txBox="1"/>
          <p:nvPr/>
        </p:nvSpPr>
        <p:spPr>
          <a:xfrm>
            <a:off x="6885966" y="2385450"/>
            <a:ext cx="1653018"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dirty="0">
                <a:ln>
                  <a:noFill/>
                </a:ln>
                <a:solidFill>
                  <a:srgbClr val="4D4D4D"/>
                </a:solidFill>
                <a:effectLst/>
                <a:uLnTx/>
                <a:uFillTx/>
                <a:latin typeface="Arial" charset="0"/>
                <a:ea typeface="+mn-ea"/>
                <a:cs typeface="Arial" charset="0"/>
              </a:rPr>
              <a:t>SGm: 12,6 mois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charset="0"/>
              </a:rPr>
              <a:t>(IC95% 8,74 - 18,69)</a:t>
            </a:r>
          </a:p>
        </p:txBody>
      </p:sp>
    </p:spTree>
    <p:extLst>
      <p:ext uri="{BB962C8B-B14F-4D97-AF65-F5344CB8AC3E}">
        <p14:creationId xmlns:p14="http://schemas.microsoft.com/office/powerpoint/2010/main" xmlns="" val="349559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O-1: </a:t>
            </a:r>
            <a:r>
              <a:rPr lang="fr-FR" dirty="0" err="1" smtClean="0"/>
              <a:t>PanCO</a:t>
            </a:r>
            <a:r>
              <a:rPr lang="fr-FR" dirty="0" smtClean="0"/>
              <a:t>: résultats actualisés d’une étude pilote </a:t>
            </a:r>
            <a:r>
              <a:rPr lang="fr-FR" dirty="0" err="1" smtClean="0"/>
              <a:t>monobras</a:t>
            </a:r>
            <a:r>
              <a:rPr lang="fr-FR" dirty="0" smtClean="0"/>
              <a:t> en ouvert évaluant les microparticules de phosphore 32 OncoSil dans l’adénocarcinome pancréatique non </a:t>
            </a:r>
            <a:r>
              <a:rPr lang="fr-FR" dirty="0" err="1" smtClean="0"/>
              <a:t>résécable</a:t>
            </a:r>
            <a:r>
              <a:rPr lang="fr-FR" dirty="0" smtClean="0"/>
              <a:t> localement avancé en association à </a:t>
            </a:r>
            <a:r>
              <a:rPr lang="fr-FR" dirty="0" err="1" smtClean="0"/>
              <a:t>gemcitabine</a:t>
            </a:r>
            <a:r>
              <a:rPr lang="fr-FR" dirty="0" smtClean="0"/>
              <a:t> + </a:t>
            </a:r>
            <a:r>
              <a:rPr lang="fr-FR" dirty="0" err="1" smtClean="0"/>
              <a:t>nab</a:t>
            </a:r>
            <a:r>
              <a:rPr lang="fr-FR" dirty="0" smtClean="0"/>
              <a:t>-paclitaxel ou FOLFIRINOX – Ross P, et al</a:t>
            </a:r>
            <a:endParaRPr lang="fr-FR" dirty="0"/>
          </a:p>
        </p:txBody>
      </p:sp>
      <p:cxnSp>
        <p:nvCxnSpPr>
          <p:cNvPr id="22" name="AutoShape 19"/>
          <p:cNvCxnSpPr>
            <a:cxnSpLocks noChangeShapeType="1"/>
            <a:stCxn id="30" idx="3"/>
            <a:endCxn id="29" idx="1"/>
          </p:cNvCxnSpPr>
          <p:nvPr/>
        </p:nvCxnSpPr>
        <p:spPr bwMode="auto">
          <a:xfrm>
            <a:off x="3188817" y="3875957"/>
            <a:ext cx="5129246" cy="0"/>
          </a:xfrm>
          <a:prstGeom prst="straightConnector1">
            <a:avLst/>
          </a:prstGeom>
          <a:noFill/>
          <a:ln w="57150">
            <a:solidFill>
              <a:schemeClr val="bg2">
                <a:lumMod val="60000"/>
                <a:lumOff val="40000"/>
              </a:schemeClr>
            </a:solidFill>
            <a:round/>
            <a:headEnd/>
            <a:tailEnd type="triangle" w="med" len="med"/>
          </a:ln>
        </p:spPr>
      </p:cxnSp>
      <p:sp>
        <p:nvSpPr>
          <p:cNvPr id="23" name="Content Placeholder 2"/>
          <p:cNvSpPr>
            <a:spLocks noGrp="1"/>
          </p:cNvSpPr>
          <p:nvPr>
            <p:ph idx="1"/>
          </p:nvPr>
        </p:nvSpPr>
        <p:spPr>
          <a:xfrm>
            <a:off x="345994" y="1321412"/>
            <a:ext cx="8686402" cy="4746172"/>
          </a:xfrm>
        </p:spPr>
        <p:txBody>
          <a:bodyPr/>
          <a:lstStyle/>
          <a:p>
            <a:pPr marL="0" indent="0">
              <a:buNone/>
            </a:pPr>
            <a:r>
              <a:rPr lang="fr-FR" b="1" dirty="0"/>
              <a:t>Objectif</a:t>
            </a:r>
          </a:p>
          <a:p>
            <a:r>
              <a:rPr lang="fr-FR" dirty="0"/>
              <a:t>Evaluer l'efficacité et la tolérance des microparticules </a:t>
            </a:r>
            <a:r>
              <a:rPr lang="fr-FR" dirty="0" err="1"/>
              <a:t>OncoSil</a:t>
            </a:r>
            <a:r>
              <a:rPr lang="fr-FR" dirty="0"/>
              <a:t> de phosphore 32 avec gemcitabine + nab-paclitaxel ou FOLFIRINOX chez des patients avec ADCP non résécable localement avancé</a:t>
            </a:r>
          </a:p>
        </p:txBody>
      </p:sp>
      <p:sp>
        <p:nvSpPr>
          <p:cNvPr id="24" name="Text Placeholder 3"/>
          <p:cNvSpPr>
            <a:spLocks noGrp="1"/>
          </p:cNvSpPr>
          <p:nvPr>
            <p:ph type="body" sz="quarter" idx="10"/>
          </p:nvPr>
        </p:nvSpPr>
        <p:spPr>
          <a:xfrm>
            <a:off x="365125" y="6096000"/>
            <a:ext cx="4682075" cy="487363"/>
          </a:xfrm>
        </p:spPr>
        <p:txBody>
          <a:bodyPr/>
          <a:lstStyle/>
          <a:p>
            <a:r>
              <a:rPr lang="fr-FR" dirty="0"/>
              <a:t>*FOLIRINOX cycles de 14 jours ou gemcitabine + nab-paclitaxel cycles de 28 jours; </a:t>
            </a:r>
            <a:r>
              <a:rPr lang="fr-FR" altLang="zh-CN" kern="1200" baseline="30000" dirty="0">
                <a:solidFill>
                  <a:schemeClr val="tx1"/>
                </a:solidFill>
                <a:latin typeface="Arial" charset="0"/>
                <a:ea typeface="SimSun" pitchFamily="2" charset="-122"/>
                <a:cs typeface="Arial" charset="0"/>
              </a:rPr>
              <a:t>†</a:t>
            </a:r>
            <a:r>
              <a:rPr lang="fr-FR" altLang="zh-CN" kern="1200" dirty="0">
                <a:solidFill>
                  <a:schemeClr val="tx1"/>
                </a:solidFill>
                <a:latin typeface="Arial" charset="0"/>
                <a:ea typeface="SimSun" pitchFamily="2" charset="-122"/>
                <a:cs typeface="Arial" charset="0"/>
              </a:rPr>
              <a:t>activité de P32 calculée à partir du volume tumoral pour délivrer 100 Gy </a:t>
            </a:r>
            <a:endParaRPr lang="fr-FR" altLang="zh-CN" kern="1200" baseline="30000" dirty="0">
              <a:solidFill>
                <a:schemeClr val="tx1"/>
              </a:solidFill>
              <a:latin typeface="Arial" charset="0"/>
              <a:ea typeface="SimSun" pitchFamily="2" charset="-122"/>
              <a:cs typeface="Arial" charset="0"/>
            </a:endParaRPr>
          </a:p>
        </p:txBody>
      </p:sp>
      <p:sp>
        <p:nvSpPr>
          <p:cNvPr id="27" name="Text Placeholder 4"/>
          <p:cNvSpPr>
            <a:spLocks noGrp="1"/>
          </p:cNvSpPr>
          <p:nvPr>
            <p:ph type="body" sz="quarter" idx="11"/>
          </p:nvPr>
        </p:nvSpPr>
        <p:spPr>
          <a:xfrm>
            <a:off x="4648200" y="6096000"/>
            <a:ext cx="4130675" cy="487363"/>
          </a:xfrm>
        </p:spPr>
        <p:txBody>
          <a:bodyPr/>
          <a:lstStyle/>
          <a:p>
            <a:r>
              <a:rPr lang="fr-FR" dirty="0"/>
              <a:t>Ross P, et al, Ann </a:t>
            </a:r>
            <a:r>
              <a:rPr lang="fr-FR" dirty="0" err="1"/>
              <a:t>Oncol</a:t>
            </a:r>
            <a:r>
              <a:rPr lang="fr-FR" dirty="0"/>
              <a:t> 2020;31(</a:t>
            </a:r>
            <a:r>
              <a:rPr lang="fr-FR" dirty="0" err="1"/>
              <a:t>suppl</a:t>
            </a:r>
            <a:r>
              <a:rPr lang="fr-FR" dirty="0"/>
              <a:t>):</a:t>
            </a:r>
            <a:r>
              <a:rPr lang="fr-FR" dirty="0" err="1"/>
              <a:t>abstr</a:t>
            </a:r>
            <a:r>
              <a:rPr lang="fr-FR" dirty="0"/>
              <a:t> O-1</a:t>
            </a:r>
          </a:p>
        </p:txBody>
      </p:sp>
      <p:sp>
        <p:nvSpPr>
          <p:cNvPr id="28" name="AutoShape 12"/>
          <p:cNvSpPr>
            <a:spLocks noChangeArrowheads="1"/>
          </p:cNvSpPr>
          <p:nvPr/>
        </p:nvSpPr>
        <p:spPr bwMode="auto">
          <a:xfrm>
            <a:off x="4881784" y="3217156"/>
            <a:ext cx="1743312" cy="13176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Implantation du dispositif </a:t>
            </a:r>
            <a:r>
              <a:rPr kumimoji="0" lang="fr-FR" altLang="zh-CN" sz="1600" b="0" i="0" u="none" strike="noStrike" kern="1200" cap="none" spc="0" normalizeH="0" baseline="0" dirty="0" err="1">
                <a:ln>
                  <a:noFill/>
                </a:ln>
                <a:solidFill>
                  <a:srgbClr val="FFFFFF"/>
                </a:solidFill>
                <a:effectLst/>
                <a:uLnTx/>
                <a:uFillTx/>
                <a:latin typeface="Arial" charset="0"/>
                <a:ea typeface="SimSun" pitchFamily="2" charset="-122"/>
                <a:cs typeface="Arial" charset="0"/>
              </a:rPr>
              <a:t>OncoSil</a:t>
            </a:r>
            <a:r>
              <a:rPr kumimoji="0" lang="fr-FR" altLang="zh-CN" sz="1600" b="0" i="0" u="none" strike="noStrike" kern="1200" cap="none" spc="0" normalizeH="0" baseline="30000" dirty="0">
                <a:ln>
                  <a:noFill/>
                </a:ln>
                <a:solidFill>
                  <a:srgbClr val="FFFFFF"/>
                </a:solidFill>
                <a:effectLst/>
                <a:uLnTx/>
                <a:uFillTx/>
                <a:latin typeface="Arial" charset="0"/>
                <a:ea typeface="SimSun" pitchFamily="2" charset="-122"/>
                <a:cs typeface="Arial" charset="0"/>
              </a:rPr>
              <a:t>† </a:t>
            </a:r>
            <a:r>
              <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rPr>
              <a:t>à la semaine </a:t>
            </a: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4</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(n=42)</a:t>
            </a:r>
          </a:p>
        </p:txBody>
      </p:sp>
      <p:sp>
        <p:nvSpPr>
          <p:cNvPr id="29" name="AutoShape 12"/>
          <p:cNvSpPr>
            <a:spLocks noChangeArrowheads="1"/>
          </p:cNvSpPr>
          <p:nvPr/>
        </p:nvSpPr>
        <p:spPr bwMode="auto">
          <a:xfrm>
            <a:off x="8318063" y="3639865"/>
            <a:ext cx="733463" cy="472183"/>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rPr>
              <a:t>Prog</a:t>
            </a:r>
          </a:p>
        </p:txBody>
      </p:sp>
      <p:sp>
        <p:nvSpPr>
          <p:cNvPr id="30" name="AutoShape 9"/>
          <p:cNvSpPr>
            <a:spLocks noChangeArrowheads="1"/>
          </p:cNvSpPr>
          <p:nvPr/>
        </p:nvSpPr>
        <p:spPr bwMode="auto">
          <a:xfrm>
            <a:off x="92473" y="2538411"/>
            <a:ext cx="3096344"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rPr>
              <a:t>Adénocarcinome pancréatique localement avancé non résécable</a:t>
            </a:r>
            <a:endPar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Pas de RT ni CT préalables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 Diamètre tumoral cible </a:t>
            </a:r>
            <a:b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2–6 cm</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(n=50)</a:t>
            </a:r>
          </a:p>
        </p:txBody>
      </p:sp>
      <p:sp>
        <p:nvSpPr>
          <p:cNvPr id="31" name="AutoShape 12"/>
          <p:cNvSpPr>
            <a:spLocks noChangeArrowheads="1"/>
          </p:cNvSpPr>
          <p:nvPr/>
        </p:nvSpPr>
        <p:spPr bwMode="auto">
          <a:xfrm>
            <a:off x="3309406" y="3469472"/>
            <a:ext cx="1379789" cy="812968"/>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3 semaines CT* </a:t>
            </a:r>
          </a:p>
        </p:txBody>
      </p:sp>
      <p:sp>
        <p:nvSpPr>
          <p:cNvPr id="32" name="AutoShape 12"/>
          <p:cNvSpPr>
            <a:spLocks noChangeArrowheads="1"/>
          </p:cNvSpPr>
          <p:nvPr/>
        </p:nvSpPr>
        <p:spPr bwMode="auto">
          <a:xfrm>
            <a:off x="6817685" y="3469472"/>
            <a:ext cx="1133619" cy="812968"/>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400" b="0" i="0" u="none" strike="noStrike" kern="1200" cap="none" spc="0" normalizeH="0" baseline="0" dirty="0">
                <a:ln>
                  <a:noFill/>
                </a:ln>
                <a:solidFill>
                  <a:srgbClr val="FFFFFF"/>
                </a:solidFill>
                <a:effectLst/>
                <a:uLnTx/>
                <a:uFillTx/>
                <a:latin typeface="Arial" charset="0"/>
                <a:ea typeface="SimSun" pitchFamily="2" charset="-122"/>
                <a:cs typeface="Arial" charset="0"/>
              </a:rPr>
              <a:t>Poursuite de la CT* </a:t>
            </a:r>
          </a:p>
        </p:txBody>
      </p:sp>
      <p:sp>
        <p:nvSpPr>
          <p:cNvPr id="33" name="Rectangle 9"/>
          <p:cNvSpPr txBox="1">
            <a:spLocks noChangeArrowheads="1"/>
          </p:cNvSpPr>
          <p:nvPr/>
        </p:nvSpPr>
        <p:spPr bwMode="auto">
          <a:xfrm>
            <a:off x="365124" y="5256459"/>
            <a:ext cx="4130676" cy="768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0" cap="none" spc="0" normalizeH="0" baseline="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kern="0" dirty="0" smtClean="0">
                <a:latin typeface="Arial"/>
                <a:cs typeface="Arial"/>
              </a:rPr>
              <a:t>To</a:t>
            </a:r>
            <a:r>
              <a:rPr kumimoji="0" lang="fr-FR" sz="1600" b="0" i="0" u="none" strike="noStrike" kern="0" cap="none" spc="0" normalizeH="0" baseline="0" dirty="0" smtClean="0">
                <a:ln>
                  <a:noFill/>
                </a:ln>
                <a:solidFill>
                  <a:srgbClr val="4D4D4D"/>
                </a:solidFill>
                <a:effectLst/>
                <a:uLnTx/>
                <a:uFillTx/>
                <a:latin typeface="Arial"/>
                <a:ea typeface="+mn-ea"/>
                <a:cs typeface="Arial"/>
              </a:rPr>
              <a:t>lérance</a:t>
            </a:r>
            <a:endParaRPr kumimoji="0" lang="fr-FR" sz="1600" b="0" i="0" u="none" strike="noStrike" kern="0" cap="none" spc="0" normalizeH="0" baseline="0" dirty="0">
              <a:ln>
                <a:noFill/>
              </a:ln>
              <a:solidFill>
                <a:srgbClr val="4D4D4D"/>
              </a:solidFill>
              <a:effectLst/>
              <a:uLnTx/>
              <a:uFillTx/>
              <a:latin typeface="Arial"/>
              <a:ea typeface="+mn-ea"/>
              <a:cs typeface="Arial"/>
            </a:endParaRPr>
          </a:p>
        </p:txBody>
      </p:sp>
      <p:sp>
        <p:nvSpPr>
          <p:cNvPr id="34" name="Content Placeholder 26"/>
          <p:cNvSpPr txBox="1">
            <a:spLocks/>
          </p:cNvSpPr>
          <p:nvPr/>
        </p:nvSpPr>
        <p:spPr>
          <a:xfrm>
            <a:off x="4648200" y="5256459"/>
            <a:ext cx="4130675" cy="7681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lang="fr-FR" b="1" kern="0" dirty="0" smtClean="0">
                <a:solidFill>
                  <a:srgbClr val="A0A0A0"/>
                </a:solidFill>
                <a:latin typeface="Arial"/>
                <a:cs typeface="Arial"/>
              </a:rPr>
              <a:t>CRITÈRE SECONDAIRE</a:t>
            </a:r>
            <a:endParaRPr kumimoji="0" lang="fr-FR" sz="1600" b="1" i="0" u="none" strike="noStrike" kern="0" cap="none" spc="0" normalizeH="0" baseline="0" dirty="0" smtClean="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0" cap="none" spc="0" normalizeH="0" baseline="0" dirty="0" smtClean="0">
                <a:ln>
                  <a:noFill/>
                </a:ln>
                <a:solidFill>
                  <a:srgbClr val="4D4D4D"/>
                </a:solidFill>
                <a:effectLst/>
                <a:uLnTx/>
                <a:uFillTx/>
                <a:latin typeface="Arial"/>
                <a:ea typeface="+mn-ea"/>
                <a:cs typeface="Arial"/>
              </a:rPr>
              <a:t>TCM </a:t>
            </a:r>
            <a:r>
              <a:rPr kumimoji="0" lang="fr-FR" sz="1600" b="0" i="0" u="none" strike="noStrike" kern="0" cap="none" spc="0" normalizeH="0" baseline="0" dirty="0">
                <a:ln>
                  <a:noFill/>
                </a:ln>
                <a:solidFill>
                  <a:srgbClr val="4D4D4D"/>
                </a:solidFill>
                <a:effectLst/>
                <a:uLnTx/>
                <a:uFillTx/>
                <a:latin typeface="Arial"/>
                <a:ea typeface="+mn-ea"/>
                <a:cs typeface="Arial"/>
              </a:rPr>
              <a:t>local </a:t>
            </a:r>
            <a:r>
              <a:rPr lang="fr-FR" kern="0" dirty="0">
                <a:latin typeface="Arial"/>
                <a:cs typeface="Arial"/>
              </a:rPr>
              <a:t>à</a:t>
            </a:r>
            <a:r>
              <a:rPr kumimoji="0" lang="fr-FR" sz="1600" b="0" i="0" u="none" strike="noStrike" kern="0" cap="none" spc="0" normalizeH="0" baseline="0" dirty="0">
                <a:ln>
                  <a:noFill/>
                </a:ln>
                <a:solidFill>
                  <a:srgbClr val="4D4D4D"/>
                </a:solidFill>
                <a:effectLst/>
                <a:uLnTx/>
                <a:uFillTx/>
                <a:latin typeface="Arial"/>
                <a:ea typeface="+mn-ea"/>
                <a:cs typeface="Arial"/>
              </a:rPr>
              <a:t> 16 semaines </a:t>
            </a:r>
          </a:p>
        </p:txBody>
      </p:sp>
      <p:sp>
        <p:nvSpPr>
          <p:cNvPr id="35" name="Rectangle 34"/>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1</a:t>
            </a:r>
            <a:r>
              <a:rPr lang="fr-FR" sz="1000" baseline="30000" dirty="0"/>
              <a:t>e</a:t>
            </a:r>
            <a:r>
              <a:rPr lang="fr-FR" sz="1000" dirty="0"/>
              <a:t> juillet 2020 à 14H26</a:t>
            </a:r>
          </a:p>
        </p:txBody>
      </p:sp>
    </p:spTree>
    <p:extLst>
      <p:ext uri="{BB962C8B-B14F-4D97-AF65-F5344CB8AC3E}">
        <p14:creationId xmlns:p14="http://schemas.microsoft.com/office/powerpoint/2010/main" xmlns="" val="3150955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 </a:t>
            </a:r>
            <a:r>
              <a:rPr lang="fr-FR" dirty="0" err="1"/>
              <a:t>PanCO</a:t>
            </a:r>
            <a:r>
              <a:rPr lang="fr-FR" dirty="0"/>
              <a:t>: résultats actualisés d’une étude pilote monobras en ouvert </a:t>
            </a:r>
            <a:r>
              <a:rPr lang="fr-FR" dirty="0" smtClean="0"/>
              <a:t>évaluant </a:t>
            </a:r>
            <a:r>
              <a:rPr lang="fr-FR" dirty="0"/>
              <a:t>les microparticules de phosphore 32 OncoSil dans l’adénocarcinome </a:t>
            </a:r>
            <a:r>
              <a:rPr lang="fr-FR" dirty="0" smtClean="0"/>
              <a:t>pancréatique </a:t>
            </a:r>
            <a:r>
              <a:rPr lang="fr-FR" dirty="0"/>
              <a:t>non résécable localement avancé en association à gemcitabine + nab-paclitaxel ou FOLFIRINOX – Ross P, et al</a:t>
            </a:r>
          </a:p>
        </p:txBody>
      </p:sp>
      <p:sp>
        <p:nvSpPr>
          <p:cNvPr id="3" name="Content Placeholder 2"/>
          <p:cNvSpPr>
            <a:spLocks noGrp="1"/>
          </p:cNvSpPr>
          <p:nvPr>
            <p:ph idx="1"/>
          </p:nvPr>
        </p:nvSpPr>
        <p:spPr>
          <a:xfrm>
            <a:off x="365124" y="1254034"/>
            <a:ext cx="8606076" cy="5424351"/>
          </a:xfrm>
        </p:spPr>
        <p:txBody>
          <a:bodyPr/>
          <a:lstStyle/>
          <a:p>
            <a:pPr marL="0" indent="0">
              <a:buNone/>
            </a:pPr>
            <a:r>
              <a:rPr lang="fr-FR" b="1" dirty="0"/>
              <a:t>Résultats</a:t>
            </a:r>
          </a:p>
          <a:p>
            <a:pPr>
              <a:spcBef>
                <a:spcPts val="33600"/>
              </a:spcBef>
              <a:spcAft>
                <a:spcPts val="600"/>
              </a:spcAft>
            </a:pPr>
            <a:r>
              <a:rPr lang="fr-FR" dirty="0"/>
              <a:t>33% des EIs sont survenus avant l’implantation d’</a:t>
            </a:r>
            <a:r>
              <a:rPr lang="fr-FR" dirty="0" err="1"/>
              <a:t>OncoSil</a:t>
            </a:r>
            <a:r>
              <a:rPr lang="fr-FR" dirty="0"/>
              <a:t> vs. 67% post implantation, </a:t>
            </a:r>
            <a:r>
              <a:rPr lang="fr-FR" dirty="0" smtClean="0"/>
              <a:t>avec </a:t>
            </a:r>
            <a:r>
              <a:rPr lang="fr-FR" dirty="0"/>
              <a:t>6% vs. 94% attribués au dispositif </a:t>
            </a:r>
            <a:r>
              <a:rPr lang="fr-FR" dirty="0" err="1"/>
              <a:t>OncoSil</a:t>
            </a:r>
            <a:r>
              <a:rPr lang="fr-FR" dirty="0"/>
              <a:t> et/ou procédure d’implantation vs. chimiothérapie </a:t>
            </a:r>
            <a:endParaRPr lang="fr-FR" b="1" dirty="0"/>
          </a:p>
        </p:txBody>
      </p:sp>
      <p:sp>
        <p:nvSpPr>
          <p:cNvPr id="5" name="Text Placeholder 4"/>
          <p:cNvSpPr>
            <a:spLocks noGrp="1"/>
          </p:cNvSpPr>
          <p:nvPr>
            <p:ph type="body" sz="quarter" idx="11"/>
          </p:nvPr>
        </p:nvSpPr>
        <p:spPr/>
        <p:txBody>
          <a:bodyPr/>
          <a:lstStyle/>
          <a:p>
            <a:r>
              <a:rPr lang="fr-FR" dirty="0"/>
              <a:t>Ross P, et al, Ann </a:t>
            </a:r>
            <a:r>
              <a:rPr lang="fr-FR" dirty="0" err="1"/>
              <a:t>Oncol</a:t>
            </a:r>
            <a:r>
              <a:rPr lang="fr-FR" dirty="0"/>
              <a:t> 2020;31(</a:t>
            </a:r>
            <a:r>
              <a:rPr lang="fr-FR" dirty="0" err="1"/>
              <a:t>suppl</a:t>
            </a:r>
            <a:r>
              <a:rPr lang="fr-FR" dirty="0"/>
              <a:t>):</a:t>
            </a:r>
            <a:r>
              <a:rPr lang="fr-FR" dirty="0" err="1"/>
              <a:t>abstr</a:t>
            </a:r>
            <a:r>
              <a:rPr lang="fr-FR" dirty="0"/>
              <a:t> O-1</a:t>
            </a:r>
          </a:p>
        </p:txBody>
      </p:sp>
      <p:graphicFrame>
        <p:nvGraphicFramePr>
          <p:cNvPr id="7" name="Group 88"/>
          <p:cNvGraphicFramePr>
            <a:graphicFrameLocks noGrp="1"/>
          </p:cNvGraphicFramePr>
          <p:nvPr>
            <p:extLst>
              <p:ext uri="{D42A27DB-BD31-4B8C-83A1-F6EECF244321}">
                <p14:modId xmlns:p14="http://schemas.microsoft.com/office/powerpoint/2010/main" xmlns="" val="2159220980"/>
              </p:ext>
            </p:extLst>
          </p:nvPr>
        </p:nvGraphicFramePr>
        <p:xfrm>
          <a:off x="367506" y="1585600"/>
          <a:ext cx="8408988" cy="4167936"/>
        </p:xfrm>
        <a:graphic>
          <a:graphicData uri="http://schemas.openxmlformats.org/drawingml/2006/table">
            <a:tbl>
              <a:tblPr firstRow="1" bandRow="1">
                <a:tableStyleId>{5202B0CA-FC54-4496-8BCA-5EF66A818D29}</a:tableStyleId>
              </a:tblPr>
              <a:tblGrid>
                <a:gridCol w="2182792">
                  <a:extLst>
                    <a:ext uri="{9D8B030D-6E8A-4147-A177-3AD203B41FA5}">
                      <a16:colId xmlns:a16="http://schemas.microsoft.com/office/drawing/2014/main" xmlns="" val="20000"/>
                    </a:ext>
                  </a:extLst>
                </a:gridCol>
                <a:gridCol w="1556549">
                  <a:extLst>
                    <a:ext uri="{9D8B030D-6E8A-4147-A177-3AD203B41FA5}">
                      <a16:colId xmlns:a16="http://schemas.microsoft.com/office/drawing/2014/main" xmlns="" val="20001"/>
                    </a:ext>
                  </a:extLst>
                </a:gridCol>
                <a:gridCol w="1556549">
                  <a:extLst>
                    <a:ext uri="{9D8B030D-6E8A-4147-A177-3AD203B41FA5}">
                      <a16:colId xmlns:a16="http://schemas.microsoft.com/office/drawing/2014/main" xmlns="" val="20002"/>
                    </a:ext>
                  </a:extLst>
                </a:gridCol>
                <a:gridCol w="1556549">
                  <a:extLst>
                    <a:ext uri="{9D8B030D-6E8A-4147-A177-3AD203B41FA5}">
                      <a16:colId xmlns:a16="http://schemas.microsoft.com/office/drawing/2014/main" xmlns="" val="20003"/>
                    </a:ext>
                  </a:extLst>
                </a:gridCol>
                <a:gridCol w="1556549">
                  <a:extLst>
                    <a:ext uri="{9D8B030D-6E8A-4147-A177-3AD203B41FA5}">
                      <a16:colId xmlns:a16="http://schemas.microsoft.com/office/drawing/2014/main" xmlns="" val="20004"/>
                    </a:ext>
                  </a:extLst>
                </a:gridCol>
              </a:tblGrid>
              <a:tr h="2144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dirty="0">
                          <a:ln>
                            <a:noFill/>
                          </a:ln>
                          <a:solidFill>
                            <a:schemeClr val="tx2"/>
                          </a:solidFill>
                          <a:effectLst/>
                        </a:rPr>
                        <a:t>EIs chez ≥20% of patients, n (%)</a:t>
                      </a:r>
                      <a:endParaRPr kumimoji="0" lang="fr-FR" sz="1200" b="1" i="0" u="none" strike="noStrike" cap="none" normalizeH="0" baseline="0" noProof="0" dirty="0">
                        <a:ln>
                          <a:noFill/>
                        </a:ln>
                        <a:solidFill>
                          <a:schemeClr val="tx2"/>
                        </a:solidFill>
                        <a:effectLst/>
                        <a:latin typeface="+mn-lt"/>
                        <a:cs typeface="Arial" charset="0"/>
                      </a:endParaRPr>
                    </a:p>
                  </a:txBody>
                  <a:tcPr marT="18000" marB="18000"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2"/>
                          </a:solidFill>
                          <a:effectLst/>
                        </a:rPr>
                        <a:t>EIs liés à </a:t>
                      </a:r>
                      <a:r>
                        <a:rPr kumimoji="0" lang="fr-FR" sz="1200" u="none" strike="noStrike" cap="none" normalizeH="0" baseline="0" noProof="0" dirty="0" err="1">
                          <a:ln>
                            <a:noFill/>
                          </a:ln>
                          <a:solidFill>
                            <a:schemeClr val="tx2"/>
                          </a:solidFill>
                          <a:effectLst/>
                        </a:rPr>
                        <a:t>OncoSil</a:t>
                      </a:r>
                      <a:endParaRPr kumimoji="0" lang="fr-FR" sz="1200" b="1" i="0" u="none" strike="noStrike" cap="none" normalizeH="0" baseline="0" noProof="0" dirty="0">
                        <a:ln>
                          <a:noFill/>
                        </a:ln>
                        <a:solidFill>
                          <a:schemeClr val="tx2"/>
                        </a:solidFill>
                        <a:effectLst/>
                        <a:latin typeface="+mn-lt"/>
                        <a:cs typeface="Arial" charset="0"/>
                      </a:endParaRPr>
                    </a:p>
                  </a:txBody>
                  <a:tcPr marT="18000" marB="1800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2"/>
                          </a:solidFill>
                          <a:effectLst/>
                        </a:rPr>
                        <a:t>EIs liés à la chimiothérapie</a:t>
                      </a:r>
                      <a:endParaRPr kumimoji="0" lang="fr-FR" sz="1200" b="1" i="0" u="none" strike="noStrike" cap="none" normalizeH="0" baseline="0" noProof="0" dirty="0">
                        <a:ln>
                          <a:noFill/>
                        </a:ln>
                        <a:solidFill>
                          <a:schemeClr val="tx2"/>
                        </a:solidFill>
                        <a:effectLst/>
                        <a:latin typeface="+mn-lt"/>
                        <a:cs typeface="Arial" charset="0"/>
                      </a:endParaRPr>
                    </a:p>
                  </a:txBody>
                  <a:tcPr marT="18000" marB="1800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12728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dirty="0">
                          <a:ln>
                            <a:noFill/>
                          </a:ln>
                          <a:solidFill>
                            <a:schemeClr val="tx2"/>
                          </a:solidFill>
                          <a:effectLst/>
                        </a:rPr>
                        <a:t>Tous grades</a:t>
                      </a:r>
                      <a:endParaRPr kumimoji="0" lang="fr-FR" sz="1200" b="1" i="0" u="none" strike="noStrike" cap="none" normalizeH="0" baseline="0" noProof="0" dirty="0">
                        <a:ln>
                          <a:noFill/>
                        </a:ln>
                        <a:solidFill>
                          <a:schemeClr val="tx2"/>
                        </a:solidFill>
                        <a:effectLst/>
                        <a:latin typeface="+mn-lt"/>
                        <a:cs typeface="Arial" charset="0"/>
                      </a:endParaRPr>
                    </a:p>
                  </a:txBody>
                  <a:tcPr marT="18000" marB="18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Grade ≥3</a:t>
                      </a:r>
                      <a:endParaRPr kumimoji="0" lang="fr-FR" sz="1200" b="1" i="0" u="none" strike="noStrike" cap="none" normalizeH="0" baseline="0" noProof="0">
                        <a:ln>
                          <a:noFill/>
                        </a:ln>
                        <a:solidFill>
                          <a:schemeClr val="tx2"/>
                        </a:solidFill>
                        <a:effectLst/>
                        <a:latin typeface="+mn-lt"/>
                        <a:cs typeface="Arial" charset="0"/>
                      </a:endParaRPr>
                    </a:p>
                  </a:txBody>
                  <a:tcPr marT="18000" marB="18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dirty="0">
                          <a:ln>
                            <a:noFill/>
                          </a:ln>
                          <a:solidFill>
                            <a:schemeClr val="tx2"/>
                          </a:solidFill>
                          <a:effectLst/>
                        </a:rPr>
                        <a:t>Tous grades</a:t>
                      </a:r>
                      <a:endParaRPr kumimoji="0" lang="fr-FR" sz="1200" b="1" i="0" u="none" strike="noStrike" cap="none" normalizeH="0" baseline="0" noProof="0" dirty="0">
                        <a:ln>
                          <a:noFill/>
                        </a:ln>
                        <a:solidFill>
                          <a:schemeClr val="tx2"/>
                        </a:solidFill>
                        <a:effectLst/>
                        <a:latin typeface="+mn-lt"/>
                        <a:cs typeface="Arial" charset="0"/>
                      </a:endParaRPr>
                    </a:p>
                  </a:txBody>
                  <a:tcPr marT="18000" marB="18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1" u="none" strike="noStrike" cap="none" normalizeH="0" baseline="0" noProof="0">
                          <a:ln>
                            <a:noFill/>
                          </a:ln>
                          <a:solidFill>
                            <a:schemeClr val="tx2"/>
                          </a:solidFill>
                          <a:effectLst/>
                        </a:rPr>
                        <a:t>Grade ≥3</a:t>
                      </a:r>
                      <a:endParaRPr kumimoji="0" lang="fr-FR" sz="1200" b="1" i="0" u="none" strike="noStrike" cap="none" normalizeH="0" baseline="0" noProof="0">
                        <a:ln>
                          <a:noFill/>
                        </a:ln>
                        <a:solidFill>
                          <a:schemeClr val="tx2"/>
                        </a:solidFill>
                        <a:effectLst/>
                        <a:latin typeface="+mn-lt"/>
                        <a:cs typeface="Arial" charset="0"/>
                      </a:endParaRPr>
                    </a:p>
                  </a:txBody>
                  <a:tcPr marT="18000" marB="18000" anchor="ctr" horzOverflow="overflow">
                    <a:solidFill>
                      <a:srgbClr val="A0A0A0"/>
                    </a:solidFill>
                  </a:tcPr>
                </a:tc>
                <a:extLst>
                  <a:ext uri="{0D108BD9-81ED-4DB2-BD59-A6C34878D82A}">
                    <a16:rowId xmlns:a16="http://schemas.microsoft.com/office/drawing/2014/main" xmlns="" val="10000"/>
                  </a:ext>
                </a:extLst>
              </a:tr>
              <a:tr h="4329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Tous</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Diarrhée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Nausées</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Douleur abdominale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Constipation</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Vomissements</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Fatigue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Fièvre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Œdème périphérique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Neutropénie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Thrombocytopénie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Anémie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Alopécie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Rash</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Diminution appétit</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Neuropathie périphérique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Diminution du poids</a:t>
                      </a:r>
                      <a:endParaRPr kumimoji="0" lang="fr-FR" sz="1200" b="0" i="0" u="none" strike="noStrike" cap="none" normalizeH="0" baseline="0" noProof="0" dirty="0">
                        <a:ln>
                          <a:noFill/>
                        </a:ln>
                        <a:solidFill>
                          <a:schemeClr val="tx1"/>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 (7,1)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(2,4)</a:t>
                      </a:r>
                      <a:endParaRPr kumimoji="0" lang="fr-FR" sz="1200" b="0" i="0" u="none" strike="noStrike" cap="none" normalizeH="0" baseline="0" noProof="0">
                        <a:ln>
                          <a:noFill/>
                        </a:ln>
                        <a:solidFill>
                          <a:schemeClr val="tx1"/>
                        </a:solidFill>
                        <a:effectLst/>
                        <a:latin typeface="+mn-lt"/>
                        <a:cs typeface="+mn-cs"/>
                      </a:endParaRP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 (7,1)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endParaRPr kumimoji="0" lang="fr-FR" sz="1200" b="0" i="0" u="none" strike="noStrike" cap="none" normalizeH="0" baseline="0" noProof="0">
                        <a:ln>
                          <a:noFill/>
                        </a:ln>
                        <a:solidFill>
                          <a:schemeClr val="tx1"/>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42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22 (52,4)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23 (54,8)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34 (81,0)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8 (19,0)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21 (50,0)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13 (31,0)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15 (35,7)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10 (23,8)</a:t>
                      </a:r>
                      <a:endParaRPr kumimoji="0" lang="fr-FR" sz="1200" b="0" i="0" u="none" strike="noStrike" cap="none" normalizeH="0" baseline="0" noProof="0">
                        <a:ln>
                          <a:noFill/>
                        </a:ln>
                        <a:solidFill>
                          <a:schemeClr val="tx1"/>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28 (66,7)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2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2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3 (7,1)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1 (2,4)</a:t>
                      </a:r>
                      <a:endParaRPr kumimoji="0" lang="fr-FR" sz="1200" b="0" i="0" u="none" strike="noStrike" cap="none" normalizeH="0" baseline="0" noProof="0" dirty="0">
                        <a:ln>
                          <a:noFill/>
                        </a:ln>
                        <a:solidFill>
                          <a:schemeClr val="tx1"/>
                        </a:solidFill>
                        <a:effectLst/>
                        <a:latin typeface="+mn-lt"/>
                        <a:cs typeface="Arial" charset="0"/>
                      </a:endParaRPr>
                    </a:p>
                  </a:txBody>
                  <a:tcPr marT="18000" marB="18000" anchor="ctr" horzOverflow="overflow"/>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897875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 </a:t>
            </a:r>
            <a:r>
              <a:rPr lang="fr-FR" dirty="0" err="1"/>
              <a:t>PanCO</a:t>
            </a:r>
            <a:r>
              <a:rPr lang="fr-FR" dirty="0"/>
              <a:t>: résultats actualisés d’une étude pilote monobras en ouvert </a:t>
            </a:r>
            <a:r>
              <a:rPr lang="fr-FR" dirty="0" smtClean="0"/>
              <a:t>évaluant </a:t>
            </a:r>
            <a:r>
              <a:rPr lang="fr-FR" dirty="0"/>
              <a:t>les microparticules de phosphore 32 OncoSil dans l’adénocarcinome </a:t>
            </a:r>
            <a:r>
              <a:rPr lang="fr-FR" dirty="0" smtClean="0"/>
              <a:t>pancréatique </a:t>
            </a:r>
            <a:r>
              <a:rPr lang="fr-FR" dirty="0"/>
              <a:t>non résécable localement avancé en association à gemcitabine + nab-paclitaxel ou FOLFIRINOX – Ross P, et al</a:t>
            </a:r>
          </a:p>
        </p:txBody>
      </p:sp>
      <p:sp>
        <p:nvSpPr>
          <p:cNvPr id="3" name="Content Placeholder 2"/>
          <p:cNvSpPr>
            <a:spLocks noGrp="1"/>
          </p:cNvSpPr>
          <p:nvPr>
            <p:ph idx="1"/>
          </p:nvPr>
        </p:nvSpPr>
        <p:spPr/>
        <p:txBody>
          <a:bodyPr/>
          <a:lstStyle/>
          <a:p>
            <a:pPr marL="0" indent="0">
              <a:buNone/>
            </a:pPr>
            <a:r>
              <a:rPr lang="fr-FR" b="1" dirty="0"/>
              <a:t>Résultats</a:t>
            </a:r>
          </a:p>
          <a:p>
            <a:pPr marL="0" indent="0">
              <a:spcBef>
                <a:spcPts val="28200"/>
              </a:spcBef>
              <a:buNone/>
            </a:pPr>
            <a:r>
              <a:rPr lang="fr-FR" b="1" dirty="0"/>
              <a:t>Conclusions</a:t>
            </a:r>
          </a:p>
          <a:p>
            <a:r>
              <a:rPr lang="fr-FR" b="1" dirty="0"/>
              <a:t>Chez ces patients avec ADCP non résécable localement avancé, l’implantation du dispositif </a:t>
            </a:r>
            <a:r>
              <a:rPr lang="fr-FR" b="1" dirty="0" err="1"/>
              <a:t>OncoSil</a:t>
            </a:r>
            <a:r>
              <a:rPr lang="fr-FR" b="1" dirty="0"/>
              <a:t> a été faisable, bien tolérée et elle a apporté un bénéfice clinique en association à la chimiothérapie systémique</a:t>
            </a:r>
          </a:p>
        </p:txBody>
      </p:sp>
      <p:sp>
        <p:nvSpPr>
          <p:cNvPr id="5" name="Text Placeholder 4"/>
          <p:cNvSpPr>
            <a:spLocks noGrp="1"/>
          </p:cNvSpPr>
          <p:nvPr>
            <p:ph type="body" sz="quarter" idx="11"/>
          </p:nvPr>
        </p:nvSpPr>
        <p:spPr/>
        <p:txBody>
          <a:bodyPr/>
          <a:lstStyle/>
          <a:p>
            <a:r>
              <a:rPr lang="fr-FR" dirty="0"/>
              <a:t>Ross P, et al, Ann </a:t>
            </a:r>
            <a:r>
              <a:rPr lang="fr-FR" dirty="0" err="1"/>
              <a:t>Oncol</a:t>
            </a:r>
            <a:r>
              <a:rPr lang="fr-FR" dirty="0"/>
              <a:t> 2020;31(</a:t>
            </a:r>
            <a:r>
              <a:rPr lang="fr-FR" dirty="0" err="1"/>
              <a:t>suppl</a:t>
            </a:r>
            <a:r>
              <a:rPr lang="fr-FR" dirty="0"/>
              <a:t>):</a:t>
            </a:r>
            <a:r>
              <a:rPr lang="fr-FR" dirty="0" err="1"/>
              <a:t>abstr</a:t>
            </a:r>
            <a:r>
              <a:rPr lang="fr-FR" dirty="0"/>
              <a:t> O-1</a:t>
            </a:r>
          </a:p>
        </p:txBody>
      </p:sp>
      <p:graphicFrame>
        <p:nvGraphicFramePr>
          <p:cNvPr id="6" name="Group 88"/>
          <p:cNvGraphicFramePr>
            <a:graphicFrameLocks noGrp="1"/>
          </p:cNvGraphicFramePr>
          <p:nvPr>
            <p:extLst>
              <p:ext uri="{D42A27DB-BD31-4B8C-83A1-F6EECF244321}">
                <p14:modId xmlns:p14="http://schemas.microsoft.com/office/powerpoint/2010/main" xmlns="" val="36854207"/>
              </p:ext>
            </p:extLst>
          </p:nvPr>
        </p:nvGraphicFramePr>
        <p:xfrm>
          <a:off x="64336" y="1591479"/>
          <a:ext cx="3766064" cy="3381712"/>
        </p:xfrm>
        <a:graphic>
          <a:graphicData uri="http://schemas.openxmlformats.org/drawingml/2006/table">
            <a:tbl>
              <a:tblPr firstRow="1" bandRow="1">
                <a:tableStyleId>{5202B0CA-FC54-4496-8BCA-5EF66A818D29}</a:tableStyleId>
              </a:tblPr>
              <a:tblGrid>
                <a:gridCol w="2225264">
                  <a:extLst>
                    <a:ext uri="{9D8B030D-6E8A-4147-A177-3AD203B41FA5}">
                      <a16:colId xmlns:a16="http://schemas.microsoft.com/office/drawing/2014/main" xmlns="" val="20000"/>
                    </a:ext>
                  </a:extLst>
                </a:gridCol>
                <a:gridCol w="1540800">
                  <a:extLst>
                    <a:ext uri="{9D8B030D-6E8A-4147-A177-3AD203B41FA5}">
                      <a16:colId xmlns:a16="http://schemas.microsoft.com/office/drawing/2014/main" xmlns="" val="20001"/>
                    </a:ext>
                  </a:extLst>
                </a:gridCol>
              </a:tblGrid>
              <a:tr h="14401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Réponse</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OncoSil (n=42)</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tc>
                <a:extLst>
                  <a:ext uri="{0D108BD9-81ED-4DB2-BD59-A6C34878D82A}">
                    <a16:rowId xmlns:a16="http://schemas.microsoft.com/office/drawing/2014/main" xmlns="" val="10000"/>
                  </a:ext>
                </a:extLst>
              </a:tr>
              <a:tr h="12793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Meilleure réponse, n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RC</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RP</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MS</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Progression</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R w="9525"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u="none" strike="noStrike"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0 (0)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13 (31,0)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29 (69,0)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0</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9525"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1664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TRO, n (%)</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13 (31,0)</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2415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SSPm, mois (IC95%)</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9,3 (7,2 - 12,2) </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1501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SSP à 12 mois, % (IC95%)</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32,3 (20,4 - 51,3)</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2601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SGm, mois (IC95%)</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16,0 (11,1 - NE)</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31542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SG à 12 mois, % (IC95%)</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64,0 (47,5 - 76,5)</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558017331"/>
              </p:ext>
            </p:extLst>
          </p:nvPr>
        </p:nvGraphicFramePr>
        <p:xfrm>
          <a:off x="3880800" y="1591479"/>
          <a:ext cx="5198400" cy="2504341"/>
        </p:xfrm>
        <a:graphic>
          <a:graphicData uri="http://schemas.openxmlformats.org/drawingml/2006/table">
            <a:tbl>
              <a:tblPr firstRow="1" bandRow="1">
                <a:tableStyleId>{5202B0CA-FC54-4496-8BCA-5EF66A818D29}</a:tableStyleId>
              </a:tblPr>
              <a:tblGrid>
                <a:gridCol w="3405600">
                  <a:extLst>
                    <a:ext uri="{9D8B030D-6E8A-4147-A177-3AD203B41FA5}">
                      <a16:colId xmlns:a16="http://schemas.microsoft.com/office/drawing/2014/main" xmlns="" val="20000"/>
                    </a:ext>
                  </a:extLst>
                </a:gridCol>
                <a:gridCol w="1792800">
                  <a:extLst>
                    <a:ext uri="{9D8B030D-6E8A-4147-A177-3AD203B41FA5}">
                      <a16:colId xmlns:a16="http://schemas.microsoft.com/office/drawing/2014/main" xmlns="" val="20001"/>
                    </a:ext>
                  </a:extLst>
                </a:gridCol>
              </a:tblGrid>
              <a:tr h="431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Implantation </a:t>
                      </a:r>
                      <a:r>
                        <a:rPr kumimoji="0" lang="fr-FR" sz="1400" u="none" strike="noStrike" cap="none" normalizeH="0" baseline="0" noProof="0" dirty="0" err="1">
                          <a:ln>
                            <a:noFill/>
                          </a:ln>
                          <a:solidFill>
                            <a:schemeClr val="tx2"/>
                          </a:solidFill>
                          <a:effectLst/>
                        </a:rPr>
                        <a:t>OncoSil</a:t>
                      </a:r>
                      <a:r>
                        <a:rPr kumimoji="0" lang="fr-FR" sz="1400" u="none" strike="noStrike" cap="none" normalizeH="0" baseline="0" noProof="0" dirty="0">
                          <a:ln>
                            <a:noFill/>
                          </a:ln>
                          <a:solidFill>
                            <a:schemeClr val="tx2"/>
                          </a:solidFill>
                          <a:effectLst/>
                        </a:rPr>
                        <a:t> (n=42)</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tc>
                <a:extLst>
                  <a:ext uri="{0D108BD9-81ED-4DB2-BD59-A6C34878D82A}">
                    <a16:rowId xmlns:a16="http://schemas.microsoft.com/office/drawing/2014/main" xmlns="" val="10000"/>
                  </a:ext>
                </a:extLst>
              </a:tr>
              <a:tr h="4328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TCM, n (%) [IC95%]</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42 (100) [91,6 - 100]</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4328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TCM local à 16 semaines, n (%) [IC95%]</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p</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38 (90,5) [77 - 97]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&lt;0,0001</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31627">
                <a:tc>
                  <a:txBody>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400" u="none" strike="noStrike" kern="1200" cap="none" spc="0" normalizeH="0" baseline="0" noProof="0" dirty="0">
                          <a:ln>
                            <a:noFill/>
                          </a:ln>
                          <a:solidFill>
                            <a:schemeClr val="tx1"/>
                          </a:solidFill>
                          <a:effectLst/>
                          <a:uLnTx/>
                          <a:uFillTx/>
                        </a:rPr>
                        <a:t>TCM local à 24 semaines, n (%) [IC95%]</a:t>
                      </a:r>
                      <a:endParaRPr kumimoji="0" lang="fr-FR" sz="1400" b="0" i="0" u="none" strike="noStrike" kern="1200" cap="none" spc="0" normalizeH="0" baseline="0" noProof="0" dirty="0">
                        <a:ln>
                          <a:noFill/>
                        </a:ln>
                        <a:solidFill>
                          <a:schemeClr val="tx1"/>
                        </a:solidFill>
                        <a:effectLst/>
                        <a:uLnTx/>
                        <a:uFillTx/>
                        <a:latin typeface="Arial" charset="0"/>
                        <a:ea typeface="+mn-ea"/>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30 (71,4) [55 - 84]</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431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Résection chirurgicale, n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R0 vs. R1</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8 (80) vs. 2 (20)</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97052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SO-4: Etude de phase </a:t>
            </a:r>
            <a:r>
              <a:rPr lang="fr-FR" dirty="0" err="1"/>
              <a:t>Ib</a:t>
            </a:r>
            <a:r>
              <a:rPr lang="fr-FR" dirty="0"/>
              <a:t>/II, ouverte, randomisée évaluant atézolizumab plus RO6874281 vs contrôle dans l’adénocarcinome canalaire pancréatique – MORPHEUS – Chung V,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de RO6874281 + atézolizumab chez des patients avec ADCP métastatique</a:t>
            </a:r>
          </a:p>
        </p:txBody>
      </p:sp>
      <p:sp>
        <p:nvSpPr>
          <p:cNvPr id="5" name="Text Placeholder 4"/>
          <p:cNvSpPr>
            <a:spLocks noGrp="1"/>
          </p:cNvSpPr>
          <p:nvPr>
            <p:ph type="body" sz="quarter" idx="11"/>
          </p:nvPr>
        </p:nvSpPr>
        <p:spPr/>
        <p:txBody>
          <a:bodyPr/>
          <a:lstStyle/>
          <a:p>
            <a:r>
              <a:rPr lang="fr-FR" dirty="0"/>
              <a:t>Chung V, et al, Ann </a:t>
            </a:r>
            <a:r>
              <a:rPr lang="fr-FR" dirty="0" err="1"/>
              <a:t>Oncol</a:t>
            </a:r>
            <a:r>
              <a:rPr lang="fr-FR" dirty="0"/>
              <a:t> 2020;31(</a:t>
            </a:r>
            <a:r>
              <a:rPr lang="fr-FR" dirty="0" err="1"/>
              <a:t>suppl</a:t>
            </a:r>
            <a:r>
              <a:rPr lang="fr-FR" dirty="0"/>
              <a:t>):</a:t>
            </a:r>
            <a:r>
              <a:rPr lang="fr-FR" dirty="0" err="1"/>
              <a:t>abstr</a:t>
            </a:r>
            <a:r>
              <a:rPr lang="fr-FR" dirty="0"/>
              <a:t> SO-4</a:t>
            </a:r>
          </a:p>
        </p:txBody>
      </p:sp>
      <p:sp>
        <p:nvSpPr>
          <p:cNvPr id="7" name="Oval 14"/>
          <p:cNvSpPr>
            <a:spLocks noChangeArrowheads="1"/>
          </p:cNvSpPr>
          <p:nvPr/>
        </p:nvSpPr>
        <p:spPr bwMode="auto">
          <a:xfrm>
            <a:off x="3189298" y="351865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600" b="1" dirty="0">
                <a:solidFill>
                  <a:srgbClr val="043882"/>
                </a:solidFill>
                <a:latin typeface="Arial"/>
                <a:ea typeface="SimSun" pitchFamily="2" charset="-122"/>
                <a:cs typeface="Arial"/>
              </a:rPr>
              <a:t>R</a:t>
            </a:r>
          </a:p>
        </p:txBody>
      </p:sp>
      <p:cxnSp>
        <p:nvCxnSpPr>
          <p:cNvPr id="8" name="AutoShape 15"/>
          <p:cNvCxnSpPr>
            <a:cxnSpLocks noChangeShapeType="1"/>
            <a:stCxn id="7" idx="0"/>
            <a:endCxn id="13" idx="1"/>
          </p:cNvCxnSpPr>
          <p:nvPr/>
        </p:nvCxnSpPr>
        <p:spPr bwMode="auto">
          <a:xfrm rot="5400000" flipH="1" flipV="1">
            <a:off x="3180062" y="2787959"/>
            <a:ext cx="1031733" cy="429665"/>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26" idx="1"/>
          </p:cNvCxnSpPr>
          <p:nvPr/>
        </p:nvCxnSpPr>
        <p:spPr bwMode="auto">
          <a:xfrm rot="16200000" flipH="1">
            <a:off x="3617900" y="3966052"/>
            <a:ext cx="156057" cy="42966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416001" y="2396600"/>
            <a:ext cx="1672512" cy="104627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RO6874281 + atézolizumab</a:t>
            </a:r>
            <a:r>
              <a:rPr lang="fr-FR" altLang="zh-CN" baseline="30000" dirty="0">
                <a:solidFill>
                  <a:srgbClr val="FFFFFF"/>
                </a:solidFill>
                <a:latin typeface="Arial"/>
                <a:ea typeface="SimSun" pitchFamily="2" charset="-122"/>
                <a:cs typeface="Arial"/>
              </a:rPr>
              <a:t>¥</a:t>
            </a:r>
            <a:r>
              <a:rPr lang="fr-FR" altLang="zh-CN" dirty="0">
                <a:solidFill>
                  <a:srgbClr val="FFFFFF"/>
                </a:solidFill>
                <a:latin typeface="Arial"/>
                <a:ea typeface="SimSun" pitchFamily="2" charset="-122"/>
                <a:cs typeface="Arial"/>
              </a:rPr>
              <a:t> (L3)</a:t>
            </a:r>
          </a:p>
        </p:txBody>
      </p:sp>
      <p:cxnSp>
        <p:nvCxnSpPr>
          <p:cNvPr id="11" name="AutoShape 19"/>
          <p:cNvCxnSpPr>
            <a:cxnSpLocks noChangeShapeType="1"/>
            <a:stCxn id="14" idx="3"/>
            <a:endCxn id="7" idx="2"/>
          </p:cNvCxnSpPr>
          <p:nvPr/>
        </p:nvCxnSpPr>
        <p:spPr bwMode="auto">
          <a:xfrm flipV="1">
            <a:off x="3112506" y="3810757"/>
            <a:ext cx="76792" cy="1"/>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3910761" y="2060849"/>
            <a:ext cx="2698838" cy="85215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sz="1600" dirty="0">
                <a:solidFill>
                  <a:srgbClr val="FFFFFF"/>
                </a:solidFill>
                <a:latin typeface="Arial"/>
                <a:ea typeface="SimSun" pitchFamily="2" charset="-122"/>
                <a:cs typeface="Arial"/>
              </a:rPr>
              <a:t>RO6874281* + atézolizumab</a:t>
            </a:r>
            <a:r>
              <a:rPr lang="fr-FR" altLang="zh-CN" sz="1600" baseline="30000" dirty="0">
                <a:solidFill>
                  <a:srgbClr val="FFFFFF"/>
                </a:solidFill>
                <a:latin typeface="Arial" panose="020B0604020202020204" pitchFamily="34" charset="0"/>
                <a:ea typeface="SimSun" pitchFamily="2" charset="-122"/>
                <a:cs typeface="Arial" panose="020B0604020202020204" pitchFamily="34" charset="0"/>
              </a:rPr>
              <a:t>†</a:t>
            </a:r>
            <a:r>
              <a:rPr lang="fr-FR" altLang="zh-CN" sz="1600" dirty="0">
                <a:solidFill>
                  <a:srgbClr val="FFFFFF"/>
                </a:solidFill>
                <a:latin typeface="Arial"/>
                <a:ea typeface="SimSun" pitchFamily="2" charset="-122"/>
                <a:cs typeface="Arial"/>
              </a:rPr>
              <a:t> /2S (L2) (n=14)</a:t>
            </a:r>
          </a:p>
        </p:txBody>
      </p:sp>
      <p:sp>
        <p:nvSpPr>
          <p:cNvPr id="14" name="AutoShape 9"/>
          <p:cNvSpPr>
            <a:spLocks noChangeArrowheads="1"/>
          </p:cNvSpPr>
          <p:nvPr/>
        </p:nvSpPr>
        <p:spPr bwMode="auto">
          <a:xfrm>
            <a:off x="70796" y="2916410"/>
            <a:ext cx="3041710"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ADCP métastatique</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Progression après 1</a:t>
            </a:r>
            <a:r>
              <a:rPr lang="fr-FR" altLang="zh-CN" sz="1600" baseline="30000" dirty="0">
                <a:solidFill>
                  <a:srgbClr val="FFFFFF"/>
                </a:solidFill>
                <a:latin typeface="Arial"/>
                <a:ea typeface="SimSun" pitchFamily="2" charset="-122"/>
                <a:cs typeface="Arial"/>
              </a:rPr>
              <a:t>e</a:t>
            </a:r>
            <a:r>
              <a:rPr lang="fr-FR" altLang="zh-CN" sz="1600" dirty="0">
                <a:solidFill>
                  <a:srgbClr val="FFFFFF"/>
                </a:solidFill>
                <a:latin typeface="Arial"/>
                <a:ea typeface="SimSun" pitchFamily="2" charset="-122"/>
                <a:cs typeface="Arial"/>
              </a:rPr>
              <a:t> ligne à base de 5FU ou gemcitabine au stade métastatique</a:t>
            </a:r>
          </a:p>
          <a:p>
            <a:pPr marL="292100" indent="-292100" defTabSz="892175" eaLnBrk="0" hangingPunct="0">
              <a:spcAft>
                <a:spcPct val="30000"/>
              </a:spcAft>
              <a:buFont typeface="Wingdings" pitchFamily="2" charset="2"/>
              <a:buNone/>
              <a:defRPr/>
            </a:pPr>
            <a:r>
              <a:rPr lang="fr-FR" altLang="zh-CN" sz="1600" dirty="0">
                <a:solidFill>
                  <a:srgbClr val="FFFFFF"/>
                </a:solidFill>
                <a:latin typeface="Arial"/>
                <a:ea typeface="SimSun" pitchFamily="2" charset="-122"/>
                <a:cs typeface="Arial"/>
              </a:rPr>
              <a:t>(n=75)</a:t>
            </a:r>
          </a:p>
        </p:txBody>
      </p:sp>
      <p:sp>
        <p:nvSpPr>
          <p:cNvPr id="15" name="AutoShape 12"/>
          <p:cNvSpPr>
            <a:spLocks noChangeArrowheads="1"/>
          </p:cNvSpPr>
          <p:nvPr/>
        </p:nvSpPr>
        <p:spPr bwMode="auto">
          <a:xfrm>
            <a:off x="6844489" y="2060849"/>
            <a:ext cx="366700" cy="3504749"/>
          </a:xfrm>
          <a:prstGeom prst="rect">
            <a:avLst/>
          </a:prstGeom>
          <a:solidFill>
            <a:schemeClr val="tx1"/>
          </a:solidFill>
          <a:ln w="9525" algn="ctr">
            <a:noFill/>
            <a:round/>
            <a:headEnd/>
            <a:tailEnd/>
          </a:ln>
        </p:spPr>
        <p:txBody>
          <a:bodyPr vert="vert270"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Progression</a:t>
            </a:r>
          </a:p>
        </p:txBody>
      </p:sp>
      <p:sp>
        <p:nvSpPr>
          <p:cNvPr id="17" name="AutoShape 8"/>
          <p:cNvSpPr>
            <a:spLocks noChangeArrowheads="1"/>
          </p:cNvSpPr>
          <p:nvPr/>
        </p:nvSpPr>
        <p:spPr bwMode="auto">
          <a:xfrm>
            <a:off x="3910761" y="2952228"/>
            <a:ext cx="2698838" cy="8449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sz="1600" dirty="0">
                <a:solidFill>
                  <a:srgbClr val="FFFFFF"/>
                </a:solidFill>
                <a:latin typeface="Arial"/>
                <a:ea typeface="SimSun" pitchFamily="2" charset="-122"/>
                <a:cs typeface="Arial"/>
              </a:rPr>
              <a:t>RO6874281</a:t>
            </a:r>
            <a:r>
              <a:rPr lang="fr-FR" altLang="zh-CN" sz="1600" baseline="30000" dirty="0">
                <a:solidFill>
                  <a:srgbClr val="FFFFFF"/>
                </a:solidFill>
                <a:latin typeface="Arial"/>
                <a:ea typeface="SimSun" pitchFamily="2" charset="-122"/>
                <a:cs typeface="Arial"/>
              </a:rPr>
              <a:t>#</a:t>
            </a:r>
            <a:r>
              <a:rPr lang="fr-FR" altLang="zh-CN" sz="1600" dirty="0">
                <a:solidFill>
                  <a:srgbClr val="FFFFFF"/>
                </a:solidFill>
                <a:latin typeface="Arial"/>
                <a:ea typeface="SimSun" pitchFamily="2" charset="-122"/>
                <a:cs typeface="Arial"/>
              </a:rPr>
              <a:t> + atézolizumab</a:t>
            </a:r>
            <a:r>
              <a:rPr lang="fr-FR" altLang="zh-CN" sz="1600" baseline="30000" dirty="0">
                <a:solidFill>
                  <a:srgbClr val="FFFFFF"/>
                </a:solidFill>
                <a:latin typeface="Arial"/>
                <a:ea typeface="SimSun" pitchFamily="2" charset="-122"/>
                <a:cs typeface="Arial"/>
              </a:rPr>
              <a:t>‡</a:t>
            </a:r>
            <a:r>
              <a:rPr lang="fr-FR" altLang="zh-CN" sz="1600" dirty="0">
                <a:solidFill>
                  <a:srgbClr val="FFFFFF"/>
                </a:solidFill>
                <a:latin typeface="Arial"/>
                <a:ea typeface="SimSun" pitchFamily="2" charset="-122"/>
                <a:cs typeface="Arial"/>
              </a:rPr>
              <a:t> /3S (L2) (n=15)</a:t>
            </a:r>
          </a:p>
        </p:txBody>
      </p:sp>
      <p:sp>
        <p:nvSpPr>
          <p:cNvPr id="18" name="Rectangle 9"/>
          <p:cNvSpPr txBox="1">
            <a:spLocks noChangeArrowheads="1"/>
          </p:cNvSpPr>
          <p:nvPr/>
        </p:nvSpPr>
        <p:spPr bwMode="auto">
          <a:xfrm>
            <a:off x="234174" y="4955827"/>
            <a:ext cx="4130676"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DE JUGEMENT</a:t>
            </a:r>
          </a:p>
          <a:p>
            <a:pPr>
              <a:buClr>
                <a:srgbClr val="043882"/>
              </a:buClr>
            </a:pPr>
            <a:r>
              <a:rPr lang="fr-FR" kern="0" dirty="0" smtClean="0"/>
              <a:t>TRO</a:t>
            </a:r>
            <a:r>
              <a:rPr lang="fr-FR" kern="0" dirty="0"/>
              <a:t>, SSP, SG, tolérance</a:t>
            </a:r>
          </a:p>
        </p:txBody>
      </p:sp>
      <p:sp>
        <p:nvSpPr>
          <p:cNvPr id="26" name="AutoShape 8"/>
          <p:cNvSpPr>
            <a:spLocks noChangeArrowheads="1"/>
          </p:cNvSpPr>
          <p:nvPr/>
        </p:nvSpPr>
        <p:spPr bwMode="auto">
          <a:xfrm>
            <a:off x="3910761" y="3836428"/>
            <a:ext cx="2698838" cy="844971"/>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fr-FR" altLang="zh-CN" sz="1600" dirty="0">
                <a:solidFill>
                  <a:srgbClr val="4D4D4D"/>
                </a:solidFill>
                <a:latin typeface="Arial"/>
                <a:ea typeface="SimSun" pitchFamily="2" charset="-122"/>
                <a:cs typeface="Arial"/>
              </a:rPr>
              <a:t>Autres combinaisons (L2)</a:t>
            </a:r>
          </a:p>
        </p:txBody>
      </p:sp>
      <p:sp>
        <p:nvSpPr>
          <p:cNvPr id="22" name="Rectangle 21"/>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1</a:t>
            </a:r>
            <a:r>
              <a:rPr lang="fr-FR" sz="1000" baseline="30000" dirty="0"/>
              <a:t>e</a:t>
            </a:r>
            <a:r>
              <a:rPr lang="fr-FR" sz="1000" dirty="0"/>
              <a:t> juillet 2020 à 15H08</a:t>
            </a:r>
          </a:p>
        </p:txBody>
      </p:sp>
      <p:sp>
        <p:nvSpPr>
          <p:cNvPr id="31" name="AutoShape 8"/>
          <p:cNvSpPr>
            <a:spLocks noChangeArrowheads="1"/>
          </p:cNvSpPr>
          <p:nvPr/>
        </p:nvSpPr>
        <p:spPr bwMode="auto">
          <a:xfrm>
            <a:off x="3910760" y="4720628"/>
            <a:ext cx="2698839" cy="8449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sz="1600" dirty="0">
                <a:solidFill>
                  <a:srgbClr val="4D4D4D"/>
                </a:solidFill>
                <a:latin typeface="Arial"/>
                <a:ea typeface="SimSun" pitchFamily="2" charset="-122"/>
                <a:cs typeface="Arial"/>
              </a:rPr>
              <a:t>Gemcitabine + nab-paclitaxel ou mFOLFOX6 (L2 contrôle) (n=46)</a:t>
            </a:r>
          </a:p>
        </p:txBody>
      </p:sp>
      <p:cxnSp>
        <p:nvCxnSpPr>
          <p:cNvPr id="32" name="AutoShape 15"/>
          <p:cNvCxnSpPr>
            <a:cxnSpLocks noChangeShapeType="1"/>
            <a:stCxn id="7" idx="0"/>
            <a:endCxn id="17" idx="1"/>
          </p:cNvCxnSpPr>
          <p:nvPr/>
        </p:nvCxnSpPr>
        <p:spPr bwMode="auto">
          <a:xfrm rot="5400000" flipH="1" flipV="1">
            <a:off x="3623957" y="3231854"/>
            <a:ext cx="143943" cy="429665"/>
          </a:xfrm>
          <a:prstGeom prst="bentConnector2">
            <a:avLst/>
          </a:prstGeom>
          <a:noFill/>
          <a:ln w="57150">
            <a:solidFill>
              <a:schemeClr val="bg2">
                <a:lumMod val="60000"/>
                <a:lumOff val="40000"/>
              </a:schemeClr>
            </a:solidFill>
            <a:round/>
            <a:headEnd/>
            <a:tailEnd type="triangle" w="med" len="med"/>
          </a:ln>
        </p:spPr>
      </p:cxnSp>
      <p:cxnSp>
        <p:nvCxnSpPr>
          <p:cNvPr id="35" name="AutoShape 15"/>
          <p:cNvCxnSpPr>
            <a:cxnSpLocks noChangeShapeType="1"/>
            <a:stCxn id="7" idx="4"/>
            <a:endCxn id="31" idx="1"/>
          </p:cNvCxnSpPr>
          <p:nvPr/>
        </p:nvCxnSpPr>
        <p:spPr bwMode="auto">
          <a:xfrm rot="16200000" flipH="1">
            <a:off x="3175800" y="4408153"/>
            <a:ext cx="1040257" cy="429664"/>
          </a:xfrm>
          <a:prstGeom prst="bentConnector2">
            <a:avLst/>
          </a:prstGeom>
          <a:noFill/>
          <a:ln w="57150">
            <a:solidFill>
              <a:schemeClr val="bg2">
                <a:lumMod val="60000"/>
                <a:lumOff val="40000"/>
              </a:schemeClr>
            </a:solidFill>
            <a:round/>
            <a:headEnd/>
            <a:tailEnd type="triangle" w="med" len="med"/>
          </a:ln>
        </p:spPr>
      </p:cxnSp>
      <p:sp>
        <p:nvSpPr>
          <p:cNvPr id="38" name="Text Placeholder 3"/>
          <p:cNvSpPr>
            <a:spLocks noGrp="1"/>
          </p:cNvSpPr>
          <p:nvPr>
            <p:ph type="body" sz="quarter" idx="10"/>
          </p:nvPr>
        </p:nvSpPr>
        <p:spPr>
          <a:xfrm>
            <a:off x="365125" y="6096000"/>
            <a:ext cx="4667675" cy="487363"/>
          </a:xfrm>
        </p:spPr>
        <p:txBody>
          <a:bodyPr/>
          <a:lstStyle/>
          <a:p>
            <a:r>
              <a:rPr lang="fr-FR" dirty="0"/>
              <a:t>*10 mg iv J1, 15 mg iv J8, 15, 22 du cycle 1 puis 15 mg J1, 15 à chaque cycle de 28 jours; </a:t>
            </a:r>
            <a:r>
              <a:rPr lang="fr-FR" baseline="30000"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840 mg iv en cycles de 28 jours; </a:t>
            </a:r>
            <a:r>
              <a:rPr lang="fr-FR" baseline="30000"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10 mg iv en cycles de 21 jours; </a:t>
            </a:r>
            <a:r>
              <a:rPr lang="fr-FR" baseline="30000"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1200 mg iv en cycles de 21 jours; </a:t>
            </a:r>
            <a:r>
              <a:rPr lang="fr-FR" baseline="30000"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patients recevant en 2</a:t>
            </a:r>
            <a:r>
              <a:rPr lang="fr-FR" baseline="30000" dirty="0">
                <a:latin typeface="Arial" panose="020B0604020202020204" pitchFamily="34" charset="0"/>
                <a:cs typeface="Arial" panose="020B0604020202020204" pitchFamily="34" charset="0"/>
              </a:rPr>
              <a:t>e</a:t>
            </a:r>
            <a:r>
              <a:rPr lang="fr-FR" dirty="0">
                <a:latin typeface="Arial" panose="020B0604020202020204" pitchFamily="34" charset="0"/>
                <a:cs typeface="Arial" panose="020B0604020202020204" pitchFamily="34" charset="0"/>
              </a:rPr>
              <a:t> ligne RO6874281 + atézolizumab non éligibles à le poursuivre en 3</a:t>
            </a:r>
            <a:r>
              <a:rPr lang="fr-FR" baseline="30000" dirty="0">
                <a:latin typeface="Arial" panose="020B0604020202020204" pitchFamily="34" charset="0"/>
                <a:cs typeface="Arial" panose="020B0604020202020204" pitchFamily="34" charset="0"/>
              </a:rPr>
              <a:t>e</a:t>
            </a:r>
            <a:r>
              <a:rPr lang="fr-FR" dirty="0">
                <a:latin typeface="Arial" panose="020B0604020202020204" pitchFamily="34" charset="0"/>
                <a:cs typeface="Arial" panose="020B0604020202020204" pitchFamily="34" charset="0"/>
              </a:rPr>
              <a:t> ligne</a:t>
            </a:r>
            <a:endParaRPr lang="fr-FR" altLang="zh-CN" kern="1200" baseline="30000" dirty="0">
              <a:solidFill>
                <a:schemeClr val="tx1"/>
              </a:solidFill>
              <a:latin typeface="Arial" charset="0"/>
              <a:ea typeface="SimSun" pitchFamily="2" charset="-122"/>
              <a:cs typeface="Arial" charset="0"/>
            </a:endParaRPr>
          </a:p>
        </p:txBody>
      </p:sp>
      <p:sp>
        <p:nvSpPr>
          <p:cNvPr id="53" name="AutoShape 8"/>
          <p:cNvSpPr>
            <a:spLocks noChangeArrowheads="1"/>
          </p:cNvSpPr>
          <p:nvPr/>
        </p:nvSpPr>
        <p:spPr bwMode="auto">
          <a:xfrm>
            <a:off x="7416001" y="4125480"/>
            <a:ext cx="1680113" cy="1056285"/>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fr-FR" altLang="zh-CN" dirty="0">
                <a:solidFill>
                  <a:srgbClr val="4D4D4D"/>
                </a:solidFill>
                <a:latin typeface="Arial"/>
                <a:ea typeface="SimSun" pitchFamily="2" charset="-122"/>
                <a:cs typeface="Arial"/>
              </a:rPr>
              <a:t>Autre combinaison</a:t>
            </a:r>
          </a:p>
        </p:txBody>
      </p:sp>
      <p:cxnSp>
        <p:nvCxnSpPr>
          <p:cNvPr id="54" name="AutoShape 15"/>
          <p:cNvCxnSpPr>
            <a:cxnSpLocks noChangeShapeType="1"/>
            <a:stCxn id="13" idx="3"/>
            <a:endCxn id="15" idx="1"/>
          </p:cNvCxnSpPr>
          <p:nvPr/>
        </p:nvCxnSpPr>
        <p:spPr bwMode="auto">
          <a:xfrm>
            <a:off x="6609599" y="2486924"/>
            <a:ext cx="234890" cy="132630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58" name="AutoShape 15"/>
          <p:cNvCxnSpPr>
            <a:cxnSpLocks noChangeShapeType="1"/>
            <a:stCxn id="17" idx="3"/>
            <a:endCxn id="15" idx="1"/>
          </p:cNvCxnSpPr>
          <p:nvPr/>
        </p:nvCxnSpPr>
        <p:spPr bwMode="auto">
          <a:xfrm>
            <a:off x="6609599" y="3374714"/>
            <a:ext cx="234890" cy="43851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61" name="AutoShape 15"/>
          <p:cNvCxnSpPr>
            <a:cxnSpLocks noChangeShapeType="1"/>
            <a:stCxn id="26" idx="3"/>
            <a:endCxn id="15" idx="1"/>
          </p:cNvCxnSpPr>
          <p:nvPr/>
        </p:nvCxnSpPr>
        <p:spPr bwMode="auto">
          <a:xfrm flipV="1">
            <a:off x="6609599" y="3813224"/>
            <a:ext cx="234890" cy="44569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64" name="AutoShape 15"/>
          <p:cNvCxnSpPr>
            <a:cxnSpLocks noChangeShapeType="1"/>
            <a:stCxn id="31" idx="3"/>
            <a:endCxn id="15" idx="1"/>
          </p:cNvCxnSpPr>
          <p:nvPr/>
        </p:nvCxnSpPr>
        <p:spPr bwMode="auto">
          <a:xfrm flipV="1">
            <a:off x="6609599" y="3813224"/>
            <a:ext cx="234890" cy="132989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67" name="AutoShape 15"/>
          <p:cNvCxnSpPr>
            <a:cxnSpLocks noChangeShapeType="1"/>
            <a:stCxn id="15" idx="3"/>
            <a:endCxn id="10" idx="1"/>
          </p:cNvCxnSpPr>
          <p:nvPr/>
        </p:nvCxnSpPr>
        <p:spPr bwMode="auto">
          <a:xfrm flipV="1">
            <a:off x="7211189" y="2919737"/>
            <a:ext cx="204812" cy="893487"/>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70" name="AutoShape 15"/>
          <p:cNvCxnSpPr>
            <a:cxnSpLocks noChangeShapeType="1"/>
            <a:stCxn id="15" idx="3"/>
            <a:endCxn id="53" idx="1"/>
          </p:cNvCxnSpPr>
          <p:nvPr/>
        </p:nvCxnSpPr>
        <p:spPr bwMode="auto">
          <a:xfrm>
            <a:off x="7211189" y="3813224"/>
            <a:ext cx="204812" cy="840399"/>
          </a:xfrm>
          <a:prstGeom prst="bentConnector3">
            <a:avLst>
              <a:gd name="adj1" fmla="val 50000"/>
            </a:avLst>
          </a:prstGeom>
          <a:noFill/>
          <a:ln w="57150">
            <a:solidFill>
              <a:schemeClr val="bg2">
                <a:lumMod val="60000"/>
                <a:lumOff val="40000"/>
              </a:schemeClr>
            </a:solidFill>
            <a:round/>
            <a:headEnd type="none" w="med" len="med"/>
            <a:tailEnd type="none" w="med" len="med"/>
          </a:ln>
        </p:spPr>
      </p:cxnSp>
    </p:spTree>
    <p:extLst>
      <p:ext uri="{BB962C8B-B14F-4D97-AF65-F5344CB8AC3E}">
        <p14:creationId xmlns:p14="http://schemas.microsoft.com/office/powerpoint/2010/main" xmlns="" val="148637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SO-4: Etude de phase </a:t>
            </a:r>
            <a:r>
              <a:rPr lang="fr-FR" dirty="0" err="1"/>
              <a:t>Ib</a:t>
            </a:r>
            <a:r>
              <a:rPr lang="fr-FR" dirty="0"/>
              <a:t>/II, ouverte, randomisée évaluant atézolizumab plus RO6874281 vs contrôle dans l’adénocarcinome canalaire pancréatique – MORPHEUS – Chung V,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Chung V, et al, Ann </a:t>
            </a:r>
            <a:r>
              <a:rPr lang="fr-FR" dirty="0" err="1"/>
              <a:t>Oncol</a:t>
            </a:r>
            <a:r>
              <a:rPr lang="fr-FR" dirty="0"/>
              <a:t> 2020;31(</a:t>
            </a:r>
            <a:r>
              <a:rPr lang="fr-FR" dirty="0" err="1"/>
              <a:t>suppl</a:t>
            </a:r>
            <a:r>
              <a:rPr lang="fr-FR" dirty="0"/>
              <a:t>):</a:t>
            </a:r>
            <a:r>
              <a:rPr lang="fr-FR" dirty="0" err="1"/>
              <a:t>abstr</a:t>
            </a:r>
            <a:r>
              <a:rPr lang="fr-FR" dirty="0"/>
              <a:t> SO-4</a:t>
            </a:r>
          </a:p>
        </p:txBody>
      </p:sp>
      <p:graphicFrame>
        <p:nvGraphicFramePr>
          <p:cNvPr id="4" name="Table 3"/>
          <p:cNvGraphicFramePr>
            <a:graphicFrameLocks noGrp="1"/>
          </p:cNvGraphicFramePr>
          <p:nvPr>
            <p:extLst>
              <p:ext uri="{D42A27DB-BD31-4B8C-83A1-F6EECF244321}">
                <p14:modId xmlns:p14="http://schemas.microsoft.com/office/powerpoint/2010/main" xmlns="" val="3317736579"/>
              </p:ext>
            </p:extLst>
          </p:nvPr>
        </p:nvGraphicFramePr>
        <p:xfrm>
          <a:off x="144000" y="1656200"/>
          <a:ext cx="8827200" cy="3830320"/>
        </p:xfrm>
        <a:graphic>
          <a:graphicData uri="http://schemas.openxmlformats.org/drawingml/2006/table">
            <a:tbl>
              <a:tblPr firstRow="1" bandRow="1">
                <a:tableStyleId>{5202B0CA-FC54-4496-8BCA-5EF66A818D29}</a:tableStyleId>
              </a:tblPr>
              <a:tblGrid>
                <a:gridCol w="2376000">
                  <a:extLst>
                    <a:ext uri="{9D8B030D-6E8A-4147-A177-3AD203B41FA5}">
                      <a16:colId xmlns:a16="http://schemas.microsoft.com/office/drawing/2014/main" xmlns="" val="1391770029"/>
                    </a:ext>
                  </a:extLst>
                </a:gridCol>
                <a:gridCol w="1612800">
                  <a:extLst>
                    <a:ext uri="{9D8B030D-6E8A-4147-A177-3AD203B41FA5}">
                      <a16:colId xmlns:a16="http://schemas.microsoft.com/office/drawing/2014/main" xmlns="" val="651664284"/>
                    </a:ext>
                  </a:extLst>
                </a:gridCol>
                <a:gridCol w="1612800">
                  <a:extLst>
                    <a:ext uri="{9D8B030D-6E8A-4147-A177-3AD203B41FA5}">
                      <a16:colId xmlns:a16="http://schemas.microsoft.com/office/drawing/2014/main" xmlns="" val="2984560482"/>
                    </a:ext>
                  </a:extLst>
                </a:gridCol>
                <a:gridCol w="1612800">
                  <a:extLst>
                    <a:ext uri="{9D8B030D-6E8A-4147-A177-3AD203B41FA5}">
                      <a16:colId xmlns:a16="http://schemas.microsoft.com/office/drawing/2014/main" xmlns="" val="1335059453"/>
                    </a:ext>
                  </a:extLst>
                </a:gridCol>
                <a:gridCol w="1612800">
                  <a:extLst>
                    <a:ext uri="{9D8B030D-6E8A-4147-A177-3AD203B41FA5}">
                      <a16:colId xmlns:a16="http://schemas.microsoft.com/office/drawing/2014/main" xmlns="" val="2856379265"/>
                    </a:ext>
                  </a:extLst>
                </a:gridCol>
              </a:tblGrid>
              <a:tr h="370840">
                <a:tc>
                  <a:txBody>
                    <a:bodyPr/>
                    <a:lstStyle/>
                    <a:p>
                      <a:endParaRPr lang="fr-FR" sz="1200" noProof="0">
                        <a:solidFill>
                          <a:schemeClr val="tx2"/>
                        </a:solidFill>
                      </a:endParaRPr>
                    </a:p>
                  </a:txBody>
                  <a:tcPr/>
                </a:tc>
                <a:tc>
                  <a:txBody>
                    <a:bodyPr/>
                    <a:lstStyle/>
                    <a:p>
                      <a:pPr algn="ctr"/>
                      <a:r>
                        <a:rPr lang="fr-FR" sz="1200" noProof="0" dirty="0">
                          <a:solidFill>
                            <a:schemeClr val="tx2"/>
                          </a:solidFill>
                        </a:rPr>
                        <a:t>RO6874281 + atézolizumab /2S (L2) </a:t>
                      </a:r>
                      <a:br>
                        <a:rPr lang="fr-FR" sz="1200" noProof="0" dirty="0">
                          <a:solidFill>
                            <a:schemeClr val="tx2"/>
                          </a:solidFill>
                        </a:rPr>
                      </a:br>
                      <a:r>
                        <a:rPr lang="fr-FR" sz="1200" noProof="0" dirty="0">
                          <a:solidFill>
                            <a:schemeClr val="tx2"/>
                          </a:solidFill>
                        </a:rPr>
                        <a:t>(n=14)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dirty="0">
                          <a:solidFill>
                            <a:schemeClr val="tx2"/>
                          </a:solidFill>
                        </a:rPr>
                        <a:t>RO6874281 + atézolizumab /3S (L2) </a:t>
                      </a:r>
                      <a:br>
                        <a:rPr lang="fr-FR" sz="1200" noProof="0" dirty="0">
                          <a:solidFill>
                            <a:schemeClr val="tx2"/>
                          </a:solidFill>
                        </a:rPr>
                      </a:br>
                      <a:r>
                        <a:rPr lang="fr-FR" sz="1200" noProof="0" dirty="0">
                          <a:solidFill>
                            <a:schemeClr val="tx2"/>
                          </a:solidFill>
                        </a:rPr>
                        <a:t>(n=15)</a:t>
                      </a:r>
                    </a:p>
                  </a:txBody>
                  <a:tcPr anchor="ctr"/>
                </a:tc>
                <a:tc>
                  <a:txBody>
                    <a:bodyPr/>
                    <a:lstStyle/>
                    <a:p>
                      <a:pPr algn="ctr"/>
                      <a:r>
                        <a:rPr lang="fr-FR" sz="1200" noProof="0" dirty="0">
                          <a:solidFill>
                            <a:schemeClr val="tx2"/>
                          </a:solidFill>
                        </a:rPr>
                        <a:t>Contrôle</a:t>
                      </a:r>
                      <a:r>
                        <a:rPr lang="fr-FR" sz="1200" baseline="0" noProof="0" dirty="0">
                          <a:solidFill>
                            <a:schemeClr val="tx2"/>
                          </a:solidFill>
                        </a:rPr>
                        <a:t> </a:t>
                      </a:r>
                      <a:br>
                        <a:rPr lang="fr-FR" sz="1200" baseline="0" noProof="0" dirty="0">
                          <a:solidFill>
                            <a:schemeClr val="tx2"/>
                          </a:solidFill>
                        </a:rPr>
                      </a:br>
                      <a:r>
                        <a:rPr lang="fr-FR" sz="1200" baseline="0" noProof="0" dirty="0">
                          <a:solidFill>
                            <a:schemeClr val="tx2"/>
                          </a:solidFill>
                        </a:rPr>
                        <a:t>(L2)</a:t>
                      </a:r>
                      <a:br>
                        <a:rPr lang="fr-FR" sz="1200" baseline="0" noProof="0" dirty="0">
                          <a:solidFill>
                            <a:schemeClr val="tx2"/>
                          </a:solidFill>
                        </a:rPr>
                      </a:br>
                      <a:r>
                        <a:rPr lang="fr-FR" sz="1200" baseline="0" noProof="0" dirty="0">
                          <a:solidFill>
                            <a:schemeClr val="tx2"/>
                          </a:solidFill>
                        </a:rPr>
                        <a:t>(n=46)</a:t>
                      </a:r>
                      <a:endParaRPr lang="fr-FR" sz="1200" noProof="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dirty="0">
                          <a:solidFill>
                            <a:schemeClr val="tx2"/>
                          </a:solidFill>
                        </a:rPr>
                        <a:t>RO6874281 + atézolizumab /3S* (L3) </a:t>
                      </a:r>
                      <a:br>
                        <a:rPr lang="fr-FR" sz="1200" noProof="0" dirty="0">
                          <a:solidFill>
                            <a:schemeClr val="tx2"/>
                          </a:solidFill>
                        </a:rPr>
                      </a:br>
                      <a:r>
                        <a:rPr lang="fr-FR" sz="1200" noProof="0" dirty="0">
                          <a:solidFill>
                            <a:schemeClr val="tx2"/>
                          </a:solidFill>
                        </a:rPr>
                        <a:t>(n=6)</a:t>
                      </a:r>
                    </a:p>
                  </a:txBody>
                  <a:tcPr anchor="ctr"/>
                </a:tc>
                <a:extLst>
                  <a:ext uri="{0D108BD9-81ED-4DB2-BD59-A6C34878D82A}">
                    <a16:rowId xmlns:a16="http://schemas.microsoft.com/office/drawing/2014/main" xmlns="" val="3927365494"/>
                  </a:ext>
                </a:extLst>
              </a:tr>
              <a:tr h="370840">
                <a:tc>
                  <a:txBody>
                    <a:bodyPr/>
                    <a:lstStyle/>
                    <a:p>
                      <a:r>
                        <a:rPr lang="fr-FR" sz="1100" noProof="0" dirty="0">
                          <a:solidFill>
                            <a:schemeClr val="tx1"/>
                          </a:solidFill>
                        </a:rPr>
                        <a:t>Meilleure réponse, n (%) [IC95%]</a:t>
                      </a:r>
                    </a:p>
                    <a:p>
                      <a:pPr marL="85725" indent="0"/>
                      <a:r>
                        <a:rPr lang="fr-FR" sz="1100" noProof="0" dirty="0">
                          <a:solidFill>
                            <a:schemeClr val="tx1"/>
                          </a:solidFill>
                        </a:rPr>
                        <a:t>RC</a:t>
                      </a:r>
                    </a:p>
                    <a:p>
                      <a:pPr marL="85725" indent="0"/>
                      <a:r>
                        <a:rPr lang="fr-FR" sz="1100" noProof="0" dirty="0">
                          <a:solidFill>
                            <a:schemeClr val="tx1"/>
                          </a:solidFill>
                        </a:rPr>
                        <a:t>RP</a:t>
                      </a:r>
                    </a:p>
                    <a:p>
                      <a:pPr marL="85725" indent="0"/>
                      <a:r>
                        <a:rPr lang="fr-FR" sz="1100" noProof="0" dirty="0">
                          <a:solidFill>
                            <a:schemeClr val="tx1"/>
                          </a:solidFill>
                        </a:rPr>
                        <a:t>MS</a:t>
                      </a:r>
                    </a:p>
                    <a:p>
                      <a:pPr marL="85725" indent="0"/>
                      <a:r>
                        <a:rPr lang="fr-FR" sz="1100" noProof="0" dirty="0">
                          <a:solidFill>
                            <a:schemeClr val="tx1"/>
                          </a:solidFill>
                        </a:rPr>
                        <a:t>Progression</a:t>
                      </a:r>
                    </a:p>
                    <a:p>
                      <a:pPr marL="85725" indent="0"/>
                      <a:r>
                        <a:rPr lang="fr-FR" sz="1100" noProof="0" dirty="0">
                          <a:solidFill>
                            <a:schemeClr val="tx1"/>
                          </a:solidFill>
                        </a:rPr>
                        <a:t>NE</a:t>
                      </a:r>
                    </a:p>
                  </a:txBody>
                  <a:tcPr>
                    <a:lnB w="9525" cap="flat" cmpd="sng" algn="ctr">
                      <a:solidFill>
                        <a:schemeClr val="tx2"/>
                      </a:solidFill>
                      <a:prstDash val="solid"/>
                      <a:round/>
                      <a:headEnd type="none" w="med" len="med"/>
                      <a:tailEnd type="none" w="med" len="med"/>
                    </a:lnB>
                  </a:tcPr>
                </a:tc>
                <a:tc>
                  <a:txBody>
                    <a:bodyPr/>
                    <a:lstStyle/>
                    <a:p>
                      <a:pPr algn="ctr"/>
                      <a:endParaRPr lang="fr-FR" sz="1100" noProof="0" dirty="0">
                        <a:solidFill>
                          <a:schemeClr val="tx1"/>
                        </a:solidFill>
                      </a:endParaRPr>
                    </a:p>
                    <a:p>
                      <a:pPr algn="ctr"/>
                      <a:r>
                        <a:rPr lang="fr-FR" sz="1100" noProof="0" dirty="0">
                          <a:solidFill>
                            <a:schemeClr val="tx1"/>
                          </a:solidFill>
                        </a:rPr>
                        <a:t>0 (0) [</a:t>
                      </a:r>
                      <a:r>
                        <a:rPr lang="fr-FR" sz="1100" noProof="0" dirty="0" smtClean="0">
                          <a:solidFill>
                            <a:schemeClr val="tx1"/>
                          </a:solidFill>
                        </a:rPr>
                        <a:t>0 - 23,2</a:t>
                      </a:r>
                      <a:r>
                        <a:rPr lang="fr-FR" sz="1100" noProof="0" dirty="0">
                          <a:solidFill>
                            <a:schemeClr val="tx1"/>
                          </a:solidFill>
                        </a:rPr>
                        <a:t>]</a:t>
                      </a:r>
                    </a:p>
                    <a:p>
                      <a:pPr algn="ctr"/>
                      <a:r>
                        <a:rPr lang="fr-FR" sz="1100" noProof="0" dirty="0">
                          <a:solidFill>
                            <a:schemeClr val="tx1"/>
                          </a:solidFill>
                        </a:rPr>
                        <a:t>1 (7,1) [0,2 - 33,9]</a:t>
                      </a:r>
                    </a:p>
                    <a:p>
                      <a:pPr algn="ctr"/>
                      <a:r>
                        <a:rPr lang="fr-FR" sz="1100" noProof="0" dirty="0">
                          <a:solidFill>
                            <a:schemeClr val="tx1"/>
                          </a:solidFill>
                        </a:rPr>
                        <a:t>2 (14,3) [1,8 - 42,8]</a:t>
                      </a:r>
                    </a:p>
                    <a:p>
                      <a:pPr algn="ctr"/>
                      <a:r>
                        <a:rPr lang="fr-FR" sz="1100" noProof="0" dirty="0">
                          <a:solidFill>
                            <a:schemeClr val="tx1"/>
                          </a:solidFill>
                        </a:rPr>
                        <a:t>11 (78,6)</a:t>
                      </a:r>
                      <a:r>
                        <a:rPr lang="fr-FR" sz="1100" baseline="0" noProof="0" dirty="0">
                          <a:solidFill>
                            <a:schemeClr val="tx1"/>
                          </a:solidFill>
                        </a:rPr>
                        <a:t> [49,2 - 95,3]</a:t>
                      </a:r>
                    </a:p>
                    <a:p>
                      <a:pPr algn="ctr"/>
                      <a:r>
                        <a:rPr lang="fr-FR" sz="1100" baseline="0" noProof="0" dirty="0">
                          <a:solidFill>
                            <a:schemeClr val="tx1"/>
                          </a:solidFill>
                        </a:rPr>
                        <a:t>0</a:t>
                      </a:r>
                      <a:endParaRPr lang="fr-FR" sz="1100" noProof="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endParaRPr lang="fr-FR" sz="1100" noProof="0" dirty="0">
                        <a:solidFill>
                          <a:schemeClr val="tx1"/>
                        </a:solidFill>
                      </a:endParaRPr>
                    </a:p>
                    <a:p>
                      <a:pPr algn="ctr"/>
                      <a:r>
                        <a:rPr lang="fr-FR" sz="1100" noProof="0" dirty="0">
                          <a:solidFill>
                            <a:schemeClr val="tx1"/>
                          </a:solidFill>
                        </a:rPr>
                        <a:t>0 (0) [0 - 21,8]</a:t>
                      </a:r>
                    </a:p>
                    <a:p>
                      <a:pPr algn="ctr"/>
                      <a:r>
                        <a:rPr lang="fr-FR" sz="1100" noProof="0" dirty="0">
                          <a:solidFill>
                            <a:schemeClr val="tx1"/>
                          </a:solidFill>
                        </a:rPr>
                        <a:t>0 (0) [0 - 21,8]</a:t>
                      </a:r>
                    </a:p>
                    <a:p>
                      <a:pPr algn="ctr"/>
                      <a:r>
                        <a:rPr lang="fr-FR" sz="1100" noProof="0" dirty="0">
                          <a:solidFill>
                            <a:schemeClr val="tx1"/>
                          </a:solidFill>
                        </a:rPr>
                        <a:t>2 (13,3) [1,7 - 40,5]</a:t>
                      </a:r>
                    </a:p>
                    <a:p>
                      <a:pPr algn="ctr"/>
                      <a:r>
                        <a:rPr lang="fr-FR" sz="1100" noProof="0" dirty="0">
                          <a:solidFill>
                            <a:schemeClr val="tx1"/>
                          </a:solidFill>
                        </a:rPr>
                        <a:t>10 (66,7) [38,4 - 88,2]</a:t>
                      </a:r>
                    </a:p>
                    <a:p>
                      <a:pPr algn="ctr"/>
                      <a:r>
                        <a:rPr lang="fr-FR" sz="1100" noProof="0" dirty="0">
                          <a:solidFill>
                            <a:schemeClr val="tx1"/>
                          </a:solidFill>
                        </a:rPr>
                        <a:t>3 (20,0)</a:t>
                      </a:r>
                    </a:p>
                  </a:txBody>
                  <a:tcPr>
                    <a:lnB w="9525" cap="flat" cmpd="sng" algn="ctr">
                      <a:solidFill>
                        <a:schemeClr val="tx2"/>
                      </a:solidFill>
                      <a:prstDash val="solid"/>
                      <a:round/>
                      <a:headEnd type="none" w="med" len="med"/>
                      <a:tailEnd type="none" w="med" len="med"/>
                    </a:lnB>
                  </a:tcPr>
                </a:tc>
                <a:tc>
                  <a:txBody>
                    <a:bodyPr/>
                    <a:lstStyle/>
                    <a:p>
                      <a:pPr algn="ctr"/>
                      <a:endParaRPr lang="fr-FR" sz="1100" noProof="0" dirty="0">
                        <a:solidFill>
                          <a:schemeClr val="tx1"/>
                        </a:solidFill>
                      </a:endParaRPr>
                    </a:p>
                    <a:p>
                      <a:pPr algn="ctr"/>
                      <a:r>
                        <a:rPr lang="fr-FR" sz="1100" noProof="0" dirty="0">
                          <a:solidFill>
                            <a:schemeClr val="tx1"/>
                          </a:solidFill>
                        </a:rPr>
                        <a:t>0 (0) [0 - 7,7]</a:t>
                      </a:r>
                    </a:p>
                    <a:p>
                      <a:pPr algn="ctr"/>
                      <a:r>
                        <a:rPr lang="fr-FR" sz="1100" noProof="0" dirty="0">
                          <a:solidFill>
                            <a:schemeClr val="tx1"/>
                          </a:solidFill>
                        </a:rPr>
                        <a:t>1 (2,2) [0,1 - 11,5]</a:t>
                      </a:r>
                    </a:p>
                    <a:p>
                      <a:pPr algn="ctr"/>
                      <a:r>
                        <a:rPr lang="fr-FR" sz="1100" noProof="0" dirty="0">
                          <a:solidFill>
                            <a:schemeClr val="tx1"/>
                          </a:solidFill>
                        </a:rPr>
                        <a:t>19 (41,3) [27,0 - 56,8]</a:t>
                      </a:r>
                    </a:p>
                    <a:p>
                      <a:pPr algn="ctr"/>
                      <a:r>
                        <a:rPr lang="fr-FR" sz="1100" noProof="0" dirty="0">
                          <a:solidFill>
                            <a:schemeClr val="tx1"/>
                          </a:solidFill>
                        </a:rPr>
                        <a:t>17 (37,0) [23,2 - 52,5]</a:t>
                      </a:r>
                    </a:p>
                    <a:p>
                      <a:pPr algn="ctr"/>
                      <a:r>
                        <a:rPr lang="fr-FR" sz="1100" noProof="0" dirty="0">
                          <a:solidFill>
                            <a:schemeClr val="tx1"/>
                          </a:solidFill>
                        </a:rPr>
                        <a:t>9 (19,6)</a:t>
                      </a:r>
                    </a:p>
                  </a:txBody>
                  <a:tcPr>
                    <a:lnB w="9525" cap="flat" cmpd="sng" algn="ctr">
                      <a:solidFill>
                        <a:schemeClr val="tx2"/>
                      </a:solidFill>
                      <a:prstDash val="solid"/>
                      <a:round/>
                      <a:headEnd type="none" w="med" len="med"/>
                      <a:tailEnd type="none" w="med" len="med"/>
                    </a:lnB>
                  </a:tcPr>
                </a:tc>
                <a:tc>
                  <a:txBody>
                    <a:bodyPr/>
                    <a:lstStyle/>
                    <a:p>
                      <a:pPr algn="ctr"/>
                      <a:endParaRPr lang="fr-FR" sz="1100" noProof="0" dirty="0">
                        <a:solidFill>
                          <a:schemeClr val="tx1"/>
                        </a:solidFill>
                      </a:endParaRPr>
                    </a:p>
                    <a:p>
                      <a:pPr algn="ctr"/>
                      <a:r>
                        <a:rPr lang="fr-FR" sz="1100" noProof="0" dirty="0">
                          <a:solidFill>
                            <a:schemeClr val="tx1"/>
                          </a:solidFill>
                        </a:rPr>
                        <a:t>0 (0) [0 -</a:t>
                      </a:r>
                      <a:r>
                        <a:rPr lang="fr-FR" sz="1100" baseline="0" noProof="0" dirty="0">
                          <a:solidFill>
                            <a:schemeClr val="tx1"/>
                          </a:solidFill>
                        </a:rPr>
                        <a:t> 45,9]</a:t>
                      </a:r>
                    </a:p>
                    <a:p>
                      <a:pPr algn="ctr"/>
                      <a:r>
                        <a:rPr lang="fr-FR" sz="1100" baseline="0" noProof="0" dirty="0">
                          <a:solidFill>
                            <a:schemeClr val="tx1"/>
                          </a:solidFill>
                        </a:rPr>
                        <a:t>1 (16,7) [0,4 - 64,1]</a:t>
                      </a:r>
                    </a:p>
                    <a:p>
                      <a:pPr algn="ctr"/>
                      <a:r>
                        <a:rPr lang="fr-FR" sz="1100" baseline="0" noProof="0" dirty="0">
                          <a:solidFill>
                            <a:schemeClr val="tx1"/>
                          </a:solidFill>
                        </a:rPr>
                        <a:t>1 (16,7) [0,4 - 64,1]</a:t>
                      </a:r>
                    </a:p>
                    <a:p>
                      <a:pPr algn="ctr"/>
                      <a:r>
                        <a:rPr lang="fr-FR" sz="1100" baseline="0" noProof="0" dirty="0">
                          <a:solidFill>
                            <a:schemeClr val="tx1"/>
                          </a:solidFill>
                        </a:rPr>
                        <a:t>2 (33,3) [4,3 - 77,7]</a:t>
                      </a:r>
                    </a:p>
                    <a:p>
                      <a:pPr algn="ctr"/>
                      <a:r>
                        <a:rPr lang="fr-FR" sz="1100" baseline="0" noProof="0" dirty="0">
                          <a:solidFill>
                            <a:schemeClr val="tx1"/>
                          </a:solidFill>
                        </a:rPr>
                        <a:t>2 (33,3)</a:t>
                      </a:r>
                      <a:endParaRPr lang="fr-FR" sz="1100" noProof="0" dirty="0">
                        <a:solidFill>
                          <a:schemeClr val="tx1"/>
                        </a:solidFill>
                      </a:endParaRP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484913778"/>
                  </a:ext>
                </a:extLst>
              </a:tr>
              <a:tr h="370840">
                <a:tc>
                  <a:txBody>
                    <a:bodyPr/>
                    <a:lstStyle/>
                    <a:p>
                      <a:r>
                        <a:rPr lang="fr-FR" sz="1100" noProof="0" dirty="0">
                          <a:solidFill>
                            <a:schemeClr val="tx1"/>
                          </a:solidFill>
                        </a:rPr>
                        <a:t>TRO confirmé</a:t>
                      </a:r>
                      <a:r>
                        <a:rPr lang="fr-FR" sz="1100" baseline="0" noProof="0" dirty="0">
                          <a:solidFill>
                            <a:schemeClr val="tx1"/>
                          </a:solidFill>
                        </a:rPr>
                        <a:t>, n (%) [IC95%]</a:t>
                      </a:r>
                      <a:endParaRPr lang="fr-FR" sz="1100" noProof="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1 (7,1) [0,2 - 33,9]</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0 (0) [0 - 21,8]</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1 (2,2) [0,1 - 11,5]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1 (16,7) [0,4 - 64,1]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982457419"/>
                  </a:ext>
                </a:extLst>
              </a:tr>
              <a:tr h="370840">
                <a:tc>
                  <a:txBody>
                    <a:bodyPr/>
                    <a:lstStyle/>
                    <a:p>
                      <a:r>
                        <a:rPr lang="fr-FR" sz="1100" noProof="0" dirty="0">
                          <a:solidFill>
                            <a:schemeClr val="tx1"/>
                          </a:solidFill>
                        </a:rPr>
                        <a:t>TCM, n (%) [IC95%]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1 (7,1) [0,2 - 33,9]</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0 (0) [0 - 21,8]</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15 (32,6)</a:t>
                      </a:r>
                      <a:r>
                        <a:rPr lang="fr-FR" sz="1100" baseline="0" noProof="0" dirty="0">
                          <a:solidFill>
                            <a:schemeClr val="tx1"/>
                          </a:solidFill>
                        </a:rPr>
                        <a:t> [19,5 - 48,0]</a:t>
                      </a:r>
                      <a:endParaRPr lang="fr-FR" sz="1100" noProof="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2 (33,3) [4,3 - 77,7]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50929648"/>
                  </a:ext>
                </a:extLst>
              </a:tr>
              <a:tr h="370840">
                <a:tc>
                  <a:txBody>
                    <a:bodyPr/>
                    <a:lstStyle/>
                    <a:p>
                      <a:r>
                        <a:rPr lang="fr-FR" sz="1100" noProof="0" dirty="0">
                          <a:solidFill>
                            <a:schemeClr val="tx1"/>
                          </a:solidFill>
                        </a:rPr>
                        <a:t>SSPm,</a:t>
                      </a:r>
                      <a:r>
                        <a:rPr lang="fr-FR" sz="1100" baseline="0" noProof="0" dirty="0">
                          <a:solidFill>
                            <a:schemeClr val="tx1"/>
                          </a:solidFill>
                        </a:rPr>
                        <a:t> mois (IC95%)</a:t>
                      </a:r>
                      <a:endParaRPr lang="fr-FR" sz="1100" noProof="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1,5 (1,3 - 1,6)</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1,4 (1,4 - 2,7)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2,5 (1,6 - 4,1)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1,7 (1,4 - 4,7)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811660402"/>
                  </a:ext>
                </a:extLst>
              </a:tr>
              <a:tr h="370840">
                <a:tc>
                  <a:txBody>
                    <a:bodyPr/>
                    <a:lstStyle/>
                    <a:p>
                      <a:r>
                        <a:rPr lang="fr-FR" sz="1100" noProof="0" dirty="0">
                          <a:solidFill>
                            <a:schemeClr val="tx1"/>
                          </a:solidFill>
                        </a:rPr>
                        <a:t>SGm, mois</a:t>
                      </a:r>
                      <a:r>
                        <a:rPr lang="fr-FR" sz="1100" baseline="0" noProof="0" dirty="0">
                          <a:solidFill>
                            <a:schemeClr val="tx1"/>
                          </a:solidFill>
                        </a:rPr>
                        <a:t> (IC95%)</a:t>
                      </a:r>
                      <a:endParaRPr lang="fr-FR" sz="1100" noProof="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7,3 (4,9 - 9,7)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4,7 (3,8 - 11,0)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7,0 (6,3 - 9,6)</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100" noProof="0" dirty="0">
                          <a:solidFill>
                            <a:schemeClr val="tx1"/>
                          </a:solidFill>
                        </a:rPr>
                        <a:t>6,8 (1,9 - NE)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582287344"/>
                  </a:ext>
                </a:extLst>
              </a:tr>
              <a:tr h="370840">
                <a:tc>
                  <a:txBody>
                    <a:bodyPr/>
                    <a:lstStyle/>
                    <a:p>
                      <a:r>
                        <a:rPr lang="fr-FR" sz="1100" noProof="0" dirty="0">
                          <a:solidFill>
                            <a:schemeClr val="tx1"/>
                          </a:solidFill>
                        </a:rPr>
                        <a:t>Durée médiane du suivi pour la survie</a:t>
                      </a:r>
                      <a:r>
                        <a:rPr lang="fr-FR" sz="1100" baseline="0" noProof="0" dirty="0">
                          <a:solidFill>
                            <a:schemeClr val="tx1"/>
                          </a:solidFill>
                        </a:rPr>
                        <a:t>, mois (range)</a:t>
                      </a:r>
                      <a:endParaRPr lang="fr-FR" sz="1100" noProof="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fr-FR" sz="1100" noProof="0">
                          <a:solidFill>
                            <a:schemeClr val="tx1"/>
                          </a:solidFill>
                        </a:rPr>
                        <a:t>6,6 (1,9–11,8)</a:t>
                      </a:r>
                    </a:p>
                  </a:txBody>
                  <a:tcPr>
                    <a:lnT w="9525" cap="flat" cmpd="sng" algn="ctr">
                      <a:solidFill>
                        <a:schemeClr val="tx2"/>
                      </a:solidFill>
                      <a:prstDash val="solid"/>
                      <a:round/>
                      <a:headEnd type="none" w="med" len="med"/>
                      <a:tailEnd type="none" w="med" len="med"/>
                    </a:lnT>
                  </a:tcPr>
                </a:tc>
                <a:tc>
                  <a:txBody>
                    <a:bodyPr/>
                    <a:lstStyle/>
                    <a:p>
                      <a:pPr algn="ctr"/>
                      <a:r>
                        <a:rPr lang="fr-FR" sz="1100" noProof="0" dirty="0">
                          <a:solidFill>
                            <a:schemeClr val="tx1"/>
                          </a:solidFill>
                        </a:rPr>
                        <a:t>4,4 (</a:t>
                      </a:r>
                      <a:r>
                        <a:rPr lang="fr-FR" sz="1100" noProof="0" dirty="0" smtClean="0">
                          <a:solidFill>
                            <a:schemeClr val="tx1"/>
                          </a:solidFill>
                        </a:rPr>
                        <a:t>1,4–13,0</a:t>
                      </a:r>
                      <a:r>
                        <a:rPr lang="fr-FR" sz="1100" noProof="0" dirty="0">
                          <a:solidFill>
                            <a:schemeClr val="tx1"/>
                          </a:solidFill>
                        </a:rPr>
                        <a:t>)</a:t>
                      </a:r>
                    </a:p>
                  </a:txBody>
                  <a:tcPr>
                    <a:lnT w="9525" cap="flat" cmpd="sng" algn="ctr">
                      <a:solidFill>
                        <a:schemeClr val="tx2"/>
                      </a:solidFill>
                      <a:prstDash val="solid"/>
                      <a:round/>
                      <a:headEnd type="none" w="med" len="med"/>
                      <a:tailEnd type="none" w="med" len="med"/>
                    </a:lnT>
                  </a:tcPr>
                </a:tc>
                <a:tc>
                  <a:txBody>
                    <a:bodyPr/>
                    <a:lstStyle/>
                    <a:p>
                      <a:pPr algn="ctr"/>
                      <a:r>
                        <a:rPr lang="fr-FR" sz="1100" noProof="0" dirty="0">
                          <a:solidFill>
                            <a:schemeClr val="tx1"/>
                          </a:solidFill>
                        </a:rPr>
                        <a:t>6,6 (0,3–17,9)</a:t>
                      </a:r>
                    </a:p>
                  </a:txBody>
                  <a:tcPr>
                    <a:lnT w="9525" cap="flat" cmpd="sng" algn="ctr">
                      <a:solidFill>
                        <a:schemeClr val="tx2"/>
                      </a:solidFill>
                      <a:prstDash val="solid"/>
                      <a:round/>
                      <a:headEnd type="none" w="med" len="med"/>
                      <a:tailEnd type="none" w="med" len="med"/>
                    </a:lnT>
                  </a:tcPr>
                </a:tc>
                <a:tc>
                  <a:txBody>
                    <a:bodyPr/>
                    <a:lstStyle/>
                    <a:p>
                      <a:pPr algn="ctr"/>
                      <a:r>
                        <a:rPr lang="fr-FR" sz="1100" noProof="0" dirty="0">
                          <a:solidFill>
                            <a:schemeClr val="tx1"/>
                          </a:solidFill>
                        </a:rPr>
                        <a:t>4,4 (1,5</a:t>
                      </a:r>
                      <a:r>
                        <a:rPr lang="fr-FR" sz="1100" baseline="0" noProof="0" dirty="0">
                          <a:solidFill>
                            <a:schemeClr val="tx1"/>
                          </a:solidFill>
                        </a:rPr>
                        <a:t>–</a:t>
                      </a:r>
                      <a:r>
                        <a:rPr lang="fr-FR" sz="1100" noProof="0" dirty="0">
                          <a:solidFill>
                            <a:schemeClr val="tx1"/>
                          </a:solidFill>
                        </a:rPr>
                        <a:t>12,2)</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916534242"/>
                  </a:ext>
                </a:extLst>
              </a:tr>
            </a:tbl>
          </a:graphicData>
        </a:graphic>
      </p:graphicFrame>
      <p:sp>
        <p:nvSpPr>
          <p:cNvPr id="29" name="Text Placeholder 3"/>
          <p:cNvSpPr>
            <a:spLocks noGrp="1"/>
          </p:cNvSpPr>
          <p:nvPr>
            <p:ph type="body" sz="quarter" idx="10"/>
          </p:nvPr>
        </p:nvSpPr>
        <p:spPr>
          <a:xfrm>
            <a:off x="365125" y="6096000"/>
            <a:ext cx="4667675" cy="487363"/>
          </a:xfrm>
        </p:spPr>
        <p:txBody>
          <a:bodyPr/>
          <a:lstStyle/>
          <a:p>
            <a:r>
              <a:rPr lang="fr-FR" altLang="zh-CN" kern="1200" dirty="0">
                <a:solidFill>
                  <a:schemeClr val="tx1"/>
                </a:solidFill>
                <a:latin typeface="Arial" charset="0"/>
                <a:ea typeface="SimSun" pitchFamily="2" charset="-122"/>
                <a:cs typeface="Arial" charset="0"/>
              </a:rPr>
              <a:t>*Un patient a reçu un </a:t>
            </a:r>
            <a:r>
              <a:rPr lang="fr-FR" altLang="zh-CN" kern="1200" dirty="0" err="1">
                <a:solidFill>
                  <a:schemeClr val="tx1"/>
                </a:solidFill>
                <a:latin typeface="Arial" charset="0"/>
                <a:ea typeface="SimSun" pitchFamily="2" charset="-122"/>
                <a:cs typeface="Arial" charset="0"/>
              </a:rPr>
              <a:t>schema</a:t>
            </a:r>
            <a:r>
              <a:rPr lang="fr-FR" altLang="zh-CN" kern="1200" dirty="0">
                <a:solidFill>
                  <a:schemeClr val="tx1"/>
                </a:solidFill>
                <a:latin typeface="Arial" charset="0"/>
                <a:ea typeface="SimSun" pitchFamily="2" charset="-122"/>
                <a:cs typeface="Arial" charset="0"/>
              </a:rPr>
              <a:t> /2S</a:t>
            </a:r>
          </a:p>
        </p:txBody>
      </p:sp>
    </p:spTree>
    <p:extLst>
      <p:ext uri="{BB962C8B-B14F-4D97-AF65-F5344CB8AC3E}">
        <p14:creationId xmlns:p14="http://schemas.microsoft.com/office/powerpoint/2010/main" xmlns="" val="2497063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SO-4: Etude de phase </a:t>
            </a:r>
            <a:r>
              <a:rPr lang="fr-FR" dirty="0" err="1"/>
              <a:t>Ib</a:t>
            </a:r>
            <a:r>
              <a:rPr lang="fr-FR" dirty="0"/>
              <a:t>/II, ouverte, randomisée évaluant atézolizumab plus RO6874281 vs contrôle dans l’adénocarcinome canalaire pancréatique – MORPHEUS – Chung V, et al</a:t>
            </a:r>
          </a:p>
        </p:txBody>
      </p:sp>
      <p:sp>
        <p:nvSpPr>
          <p:cNvPr id="3" name="Content Placeholder 2"/>
          <p:cNvSpPr>
            <a:spLocks noGrp="1"/>
          </p:cNvSpPr>
          <p:nvPr>
            <p:ph idx="1"/>
          </p:nvPr>
        </p:nvSpPr>
        <p:spPr/>
        <p:txBody>
          <a:bodyPr/>
          <a:lstStyle/>
          <a:p>
            <a:pPr marL="0" indent="0">
              <a:buNone/>
            </a:pPr>
            <a:r>
              <a:rPr lang="fr-FR" b="1" dirty="0"/>
              <a:t>Résultats </a:t>
            </a:r>
          </a:p>
          <a:p>
            <a:pPr marL="0" indent="0">
              <a:spcBef>
                <a:spcPts val="23400"/>
              </a:spcBef>
              <a:buNone/>
            </a:pPr>
            <a:r>
              <a:rPr lang="fr-FR" b="1" dirty="0"/>
              <a:t>Conclusions</a:t>
            </a:r>
          </a:p>
          <a:p>
            <a:r>
              <a:rPr lang="fr-FR" b="1" dirty="0"/>
              <a:t>Chez ces patients avec ADCP métastatique, RO6874281 + atézolizumab a montré des réponses limitées comparativement à la chimiothérapie de 2</a:t>
            </a:r>
            <a:r>
              <a:rPr lang="fr-FR" b="1" baseline="30000" dirty="0"/>
              <a:t>e</a:t>
            </a:r>
            <a:r>
              <a:rPr lang="fr-FR" b="1" dirty="0"/>
              <a:t> ligne, mais la combinaison a été globalement bien tolérée</a:t>
            </a:r>
          </a:p>
        </p:txBody>
      </p:sp>
      <p:sp>
        <p:nvSpPr>
          <p:cNvPr id="5" name="Text Placeholder 4"/>
          <p:cNvSpPr>
            <a:spLocks noGrp="1"/>
          </p:cNvSpPr>
          <p:nvPr>
            <p:ph type="body" sz="quarter" idx="11"/>
          </p:nvPr>
        </p:nvSpPr>
        <p:spPr/>
        <p:txBody>
          <a:bodyPr/>
          <a:lstStyle/>
          <a:p>
            <a:r>
              <a:rPr lang="fr-FR" dirty="0"/>
              <a:t>Chung V, et al, Ann </a:t>
            </a:r>
            <a:r>
              <a:rPr lang="fr-FR" dirty="0" err="1"/>
              <a:t>Oncol</a:t>
            </a:r>
            <a:r>
              <a:rPr lang="fr-FR" dirty="0"/>
              <a:t> 2020;31(</a:t>
            </a:r>
            <a:r>
              <a:rPr lang="fr-FR" dirty="0" err="1"/>
              <a:t>suppl</a:t>
            </a:r>
            <a:r>
              <a:rPr lang="fr-FR" dirty="0"/>
              <a:t>):</a:t>
            </a:r>
            <a:r>
              <a:rPr lang="fr-FR" dirty="0" err="1"/>
              <a:t>abstr</a:t>
            </a:r>
            <a:r>
              <a:rPr lang="fr-FR" dirty="0"/>
              <a:t> SO-4</a:t>
            </a:r>
          </a:p>
        </p:txBody>
      </p:sp>
      <p:sp>
        <p:nvSpPr>
          <p:cNvPr id="38" name="Text Placeholder 3"/>
          <p:cNvSpPr>
            <a:spLocks noGrp="1"/>
          </p:cNvSpPr>
          <p:nvPr>
            <p:ph type="body" sz="quarter" idx="10"/>
          </p:nvPr>
        </p:nvSpPr>
        <p:spPr>
          <a:xfrm>
            <a:off x="365125" y="6096000"/>
            <a:ext cx="4667675" cy="487363"/>
          </a:xfrm>
        </p:spPr>
        <p:txBody>
          <a:bodyPr/>
          <a:lstStyle/>
          <a:p>
            <a:r>
              <a:rPr lang="fr-FR" altLang="zh-CN" kern="1200" dirty="0">
                <a:solidFill>
                  <a:schemeClr val="tx1"/>
                </a:solidFill>
                <a:latin typeface="Arial" charset="0"/>
                <a:ea typeface="SimSun" pitchFamily="2" charset="-122"/>
                <a:cs typeface="Arial" charset="0"/>
              </a:rPr>
              <a:t>*Un patient a reçu un schéma /2S</a:t>
            </a:r>
          </a:p>
        </p:txBody>
      </p:sp>
      <p:graphicFrame>
        <p:nvGraphicFramePr>
          <p:cNvPr id="6" name="Table 5"/>
          <p:cNvGraphicFramePr>
            <a:graphicFrameLocks noGrp="1"/>
          </p:cNvGraphicFramePr>
          <p:nvPr>
            <p:extLst>
              <p:ext uri="{D42A27DB-BD31-4B8C-83A1-F6EECF244321}">
                <p14:modId xmlns:p14="http://schemas.microsoft.com/office/powerpoint/2010/main" xmlns="" val="1142956198"/>
              </p:ext>
            </p:extLst>
          </p:nvPr>
        </p:nvGraphicFramePr>
        <p:xfrm>
          <a:off x="158400" y="1656200"/>
          <a:ext cx="8827200" cy="2699040"/>
        </p:xfrm>
        <a:graphic>
          <a:graphicData uri="http://schemas.openxmlformats.org/drawingml/2006/table">
            <a:tbl>
              <a:tblPr firstRow="1" bandRow="1">
                <a:tableStyleId>{5202B0CA-FC54-4496-8BCA-5EF66A818D29}</a:tableStyleId>
              </a:tblPr>
              <a:tblGrid>
                <a:gridCol w="3247200">
                  <a:extLst>
                    <a:ext uri="{9D8B030D-6E8A-4147-A177-3AD203B41FA5}">
                      <a16:colId xmlns:a16="http://schemas.microsoft.com/office/drawing/2014/main" xmlns="" val="1391770029"/>
                    </a:ext>
                  </a:extLst>
                </a:gridCol>
                <a:gridCol w="1395000">
                  <a:extLst>
                    <a:ext uri="{9D8B030D-6E8A-4147-A177-3AD203B41FA5}">
                      <a16:colId xmlns:a16="http://schemas.microsoft.com/office/drawing/2014/main" xmlns="" val="651664284"/>
                    </a:ext>
                  </a:extLst>
                </a:gridCol>
                <a:gridCol w="1395000">
                  <a:extLst>
                    <a:ext uri="{9D8B030D-6E8A-4147-A177-3AD203B41FA5}">
                      <a16:colId xmlns:a16="http://schemas.microsoft.com/office/drawing/2014/main" xmlns="" val="2984560482"/>
                    </a:ext>
                  </a:extLst>
                </a:gridCol>
                <a:gridCol w="1395000">
                  <a:extLst>
                    <a:ext uri="{9D8B030D-6E8A-4147-A177-3AD203B41FA5}">
                      <a16:colId xmlns:a16="http://schemas.microsoft.com/office/drawing/2014/main" xmlns="" val="1335059453"/>
                    </a:ext>
                  </a:extLst>
                </a:gridCol>
                <a:gridCol w="1395000">
                  <a:extLst>
                    <a:ext uri="{9D8B030D-6E8A-4147-A177-3AD203B41FA5}">
                      <a16:colId xmlns:a16="http://schemas.microsoft.com/office/drawing/2014/main" xmlns="" val="2856379265"/>
                    </a:ext>
                  </a:extLst>
                </a:gridCol>
              </a:tblGrid>
              <a:tr h="370840">
                <a:tc>
                  <a:txBody>
                    <a:bodyPr/>
                    <a:lstStyle/>
                    <a:p>
                      <a:r>
                        <a:rPr lang="fr-FR" sz="1200" noProof="0" dirty="0">
                          <a:solidFill>
                            <a:schemeClr val="tx2"/>
                          </a:solidFill>
                        </a:rPr>
                        <a:t>EIs, n (%)</a:t>
                      </a:r>
                    </a:p>
                  </a:txBody>
                  <a:tcPr anchor="ctr"/>
                </a:tc>
                <a:tc>
                  <a:txBody>
                    <a:bodyPr/>
                    <a:lstStyle/>
                    <a:p>
                      <a:pPr algn="ctr"/>
                      <a:r>
                        <a:rPr lang="fr-FR" sz="1200" noProof="0" dirty="0">
                          <a:solidFill>
                            <a:schemeClr val="tx2"/>
                          </a:solidFill>
                        </a:rPr>
                        <a:t>RO6874281 + atézolizumab /2S (L2) </a:t>
                      </a:r>
                      <a:br>
                        <a:rPr lang="fr-FR" sz="1200" noProof="0" dirty="0">
                          <a:solidFill>
                            <a:schemeClr val="tx2"/>
                          </a:solidFill>
                        </a:rPr>
                      </a:br>
                      <a:r>
                        <a:rPr lang="fr-FR" sz="1200" noProof="0" dirty="0">
                          <a:solidFill>
                            <a:schemeClr val="tx2"/>
                          </a:solidFill>
                        </a:rPr>
                        <a:t>(n=14)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dirty="0">
                          <a:solidFill>
                            <a:schemeClr val="tx2"/>
                          </a:solidFill>
                        </a:rPr>
                        <a:t>RO6874281 + atézolizumab /3S (L2) </a:t>
                      </a:r>
                      <a:br>
                        <a:rPr lang="fr-FR" sz="1200" noProof="0" dirty="0">
                          <a:solidFill>
                            <a:schemeClr val="tx2"/>
                          </a:solidFill>
                        </a:rPr>
                      </a:br>
                      <a:r>
                        <a:rPr lang="fr-FR" sz="1200" noProof="0" dirty="0">
                          <a:solidFill>
                            <a:schemeClr val="tx2"/>
                          </a:solidFill>
                        </a:rPr>
                        <a:t>(n=15)</a:t>
                      </a:r>
                    </a:p>
                  </a:txBody>
                  <a:tcPr anchor="ctr"/>
                </a:tc>
                <a:tc>
                  <a:txBody>
                    <a:bodyPr/>
                    <a:lstStyle/>
                    <a:p>
                      <a:pPr algn="ctr"/>
                      <a:r>
                        <a:rPr lang="fr-FR" sz="1200" noProof="0" dirty="0">
                          <a:solidFill>
                            <a:schemeClr val="tx2"/>
                          </a:solidFill>
                        </a:rPr>
                        <a:t>Contrôle</a:t>
                      </a:r>
                      <a:r>
                        <a:rPr lang="fr-FR" sz="1200" baseline="0" noProof="0" dirty="0">
                          <a:solidFill>
                            <a:schemeClr val="tx2"/>
                          </a:solidFill>
                        </a:rPr>
                        <a:t> </a:t>
                      </a:r>
                      <a:br>
                        <a:rPr lang="fr-FR" sz="1200" baseline="0" noProof="0" dirty="0">
                          <a:solidFill>
                            <a:schemeClr val="tx2"/>
                          </a:solidFill>
                        </a:rPr>
                      </a:br>
                      <a:r>
                        <a:rPr lang="fr-FR" sz="1200" baseline="0" noProof="0" dirty="0">
                          <a:solidFill>
                            <a:schemeClr val="tx2"/>
                          </a:solidFill>
                        </a:rPr>
                        <a:t>(L2)</a:t>
                      </a:r>
                      <a:br>
                        <a:rPr lang="fr-FR" sz="1200" baseline="0" noProof="0" dirty="0">
                          <a:solidFill>
                            <a:schemeClr val="tx2"/>
                          </a:solidFill>
                        </a:rPr>
                      </a:br>
                      <a:r>
                        <a:rPr lang="fr-FR" sz="1200" baseline="0" noProof="0" dirty="0">
                          <a:solidFill>
                            <a:schemeClr val="tx2"/>
                          </a:solidFill>
                        </a:rPr>
                        <a:t>(n=46)</a:t>
                      </a:r>
                      <a:endParaRPr lang="fr-FR" sz="1200" noProof="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dirty="0">
                          <a:solidFill>
                            <a:schemeClr val="tx2"/>
                          </a:solidFill>
                        </a:rPr>
                        <a:t>RO6874281 + atézolizumab /3S* (L3) </a:t>
                      </a:r>
                      <a:br>
                        <a:rPr lang="fr-FR" sz="1200" noProof="0" dirty="0">
                          <a:solidFill>
                            <a:schemeClr val="tx2"/>
                          </a:solidFill>
                        </a:rPr>
                      </a:br>
                      <a:r>
                        <a:rPr lang="fr-FR" sz="1200" noProof="0" dirty="0">
                          <a:solidFill>
                            <a:schemeClr val="tx2"/>
                          </a:solidFill>
                        </a:rPr>
                        <a:t>(n=6)</a:t>
                      </a:r>
                    </a:p>
                  </a:txBody>
                  <a:tcPr anchor="ctr"/>
                </a:tc>
                <a:extLst>
                  <a:ext uri="{0D108BD9-81ED-4DB2-BD59-A6C34878D82A}">
                    <a16:rowId xmlns:a16="http://schemas.microsoft.com/office/drawing/2014/main" xmlns="" val="3927365494"/>
                  </a:ext>
                </a:extLst>
              </a:tr>
              <a:tr h="370840">
                <a:tc>
                  <a:txBody>
                    <a:bodyPr/>
                    <a:lstStyle/>
                    <a:p>
                      <a:r>
                        <a:rPr lang="fr-FR" sz="1200" noProof="0" dirty="0">
                          <a:solidFill>
                            <a:schemeClr val="tx1"/>
                          </a:solidFill>
                          <a:latin typeface="Arial" panose="020B0604020202020204" pitchFamily="34" charset="0"/>
                          <a:cs typeface="Arial" panose="020B0604020202020204" pitchFamily="34" charset="0"/>
                        </a:rPr>
                        <a:t>≥</a:t>
                      </a:r>
                      <a:r>
                        <a:rPr lang="fr-FR" sz="1200" noProof="0" dirty="0">
                          <a:solidFill>
                            <a:schemeClr val="tx1"/>
                          </a:solidFill>
                        </a:rPr>
                        <a:t>1 EI</a:t>
                      </a:r>
                    </a:p>
                    <a:p>
                      <a:pPr marL="85725" indent="0"/>
                      <a:r>
                        <a:rPr lang="fr-FR" sz="1200" noProof="0" dirty="0">
                          <a:solidFill>
                            <a:schemeClr val="tx1"/>
                          </a:solidFill>
                        </a:rPr>
                        <a:t>EILT</a:t>
                      </a:r>
                    </a:p>
                  </a:txBody>
                  <a:tcPr>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14 (100)</a:t>
                      </a:r>
                    </a:p>
                    <a:p>
                      <a:pPr algn="ctr"/>
                      <a:r>
                        <a:rPr lang="fr-FR" sz="1200" noProof="0">
                          <a:solidFill>
                            <a:schemeClr val="tx1"/>
                          </a:solidFill>
                        </a:rPr>
                        <a:t>13 (92,9)</a:t>
                      </a:r>
                    </a:p>
                  </a:txBody>
                  <a:tcPr>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15 (100)</a:t>
                      </a:r>
                    </a:p>
                    <a:p>
                      <a:pPr algn="ctr"/>
                      <a:r>
                        <a:rPr lang="fr-FR" sz="1200" noProof="0">
                          <a:solidFill>
                            <a:schemeClr val="tx1"/>
                          </a:solidFill>
                        </a:rPr>
                        <a:t>13 (86,7)</a:t>
                      </a:r>
                    </a:p>
                  </a:txBody>
                  <a:tcPr>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45 (97,8)</a:t>
                      </a:r>
                    </a:p>
                    <a:p>
                      <a:pPr algn="ctr"/>
                      <a:r>
                        <a:rPr lang="fr-FR" sz="1200" noProof="0">
                          <a:solidFill>
                            <a:schemeClr val="tx1"/>
                          </a:solidFill>
                        </a:rPr>
                        <a:t>40 (87,0)</a:t>
                      </a:r>
                    </a:p>
                  </a:txBody>
                  <a:tcPr>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6 (100)</a:t>
                      </a:r>
                    </a:p>
                    <a:p>
                      <a:pPr algn="ctr"/>
                      <a:r>
                        <a:rPr lang="fr-FR" sz="1200" noProof="0">
                          <a:solidFill>
                            <a:schemeClr val="tx1"/>
                          </a:solidFill>
                        </a:rPr>
                        <a:t>5</a:t>
                      </a:r>
                      <a:r>
                        <a:rPr lang="fr-FR" sz="1200" baseline="0" noProof="0">
                          <a:solidFill>
                            <a:schemeClr val="tx1"/>
                          </a:solidFill>
                        </a:rPr>
                        <a:t> (83,3)</a:t>
                      </a:r>
                      <a:endParaRPr lang="fr-FR" sz="1200" noProof="0">
                        <a:solidFill>
                          <a:schemeClr val="tx1"/>
                        </a:solidFill>
                      </a:endParaRP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484913778"/>
                  </a:ext>
                </a:extLst>
              </a:tr>
              <a:tr h="297960">
                <a:tc>
                  <a:txBody>
                    <a:bodyPr/>
                    <a:lstStyle/>
                    <a:p>
                      <a:r>
                        <a:rPr lang="fr-FR" sz="1200" noProof="0" dirty="0">
                          <a:solidFill>
                            <a:schemeClr val="tx1"/>
                          </a:solidFill>
                        </a:rPr>
                        <a:t>EIs grade 3/4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7 (50,0)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8 (53,3)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28 (60,9)</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6 (100)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982457419"/>
                  </a:ext>
                </a:extLst>
              </a:tr>
              <a:tr h="297960">
                <a:tc>
                  <a:txBody>
                    <a:bodyPr/>
                    <a:lstStyle/>
                    <a:p>
                      <a:r>
                        <a:rPr lang="fr-FR" sz="1200" noProof="0" dirty="0">
                          <a:solidFill>
                            <a:schemeClr val="tx1"/>
                          </a:solidFill>
                        </a:rPr>
                        <a:t>EIs grade 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1 (2,2)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50929648"/>
                  </a:ext>
                </a:extLst>
              </a:tr>
              <a:tr h="370840">
                <a:tc>
                  <a:txBody>
                    <a:bodyPr/>
                    <a:lstStyle/>
                    <a:p>
                      <a:r>
                        <a:rPr lang="fr-FR" sz="1200" noProof="0" dirty="0">
                          <a:solidFill>
                            <a:schemeClr val="tx1"/>
                          </a:solidFill>
                        </a:rPr>
                        <a:t>EIGs</a:t>
                      </a:r>
                    </a:p>
                    <a:p>
                      <a:pPr marL="85725" indent="0"/>
                      <a:r>
                        <a:rPr lang="fr-FR" sz="1200" noProof="0" dirty="0">
                          <a:solidFill>
                            <a:schemeClr val="tx1"/>
                          </a:solidFill>
                        </a:rPr>
                        <a:t>Liés au traitement</a:t>
                      </a:r>
                    </a:p>
                    <a:p>
                      <a:pPr marL="266700" indent="0"/>
                      <a:r>
                        <a:rPr lang="fr-FR" sz="1200" noProof="0" dirty="0">
                          <a:solidFill>
                            <a:schemeClr val="tx1"/>
                          </a:solidFill>
                        </a:rPr>
                        <a:t>Provoquant modification/interruption</a:t>
                      </a:r>
                    </a:p>
                    <a:p>
                      <a:pPr marL="266700" indent="0"/>
                      <a:r>
                        <a:rPr lang="fr-FR" sz="1200" noProof="0" dirty="0">
                          <a:solidFill>
                            <a:schemeClr val="tx1"/>
                          </a:solidFill>
                        </a:rPr>
                        <a:t>Provoquant arrêt de </a:t>
                      </a:r>
                      <a:r>
                        <a:rPr lang="fr-FR" sz="1200" baseline="0" noProof="0" dirty="0">
                          <a:solidFill>
                            <a:schemeClr val="tx1"/>
                          </a:solidFill>
                        </a:rPr>
                        <a:t>traitement</a:t>
                      </a:r>
                      <a:endParaRPr lang="fr-FR" sz="1200" noProof="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fr-FR" sz="1200" noProof="0">
                          <a:solidFill>
                            <a:schemeClr val="tx1"/>
                          </a:solidFill>
                        </a:rPr>
                        <a:t>1 (7,1)</a:t>
                      </a:r>
                    </a:p>
                    <a:p>
                      <a:pPr algn="ctr"/>
                      <a:r>
                        <a:rPr lang="fr-FR" sz="1200" noProof="0">
                          <a:solidFill>
                            <a:schemeClr val="tx1"/>
                          </a:solidFill>
                        </a:rPr>
                        <a:t>0</a:t>
                      </a:r>
                    </a:p>
                    <a:p>
                      <a:pPr algn="ctr"/>
                      <a:r>
                        <a:rPr lang="fr-FR" sz="1200" noProof="0">
                          <a:solidFill>
                            <a:schemeClr val="tx1"/>
                          </a:solidFill>
                        </a:rPr>
                        <a:t>3</a:t>
                      </a:r>
                      <a:r>
                        <a:rPr lang="fr-FR" sz="1200" baseline="0" noProof="0">
                          <a:solidFill>
                            <a:schemeClr val="tx1"/>
                          </a:solidFill>
                        </a:rPr>
                        <a:t> (21,4)</a:t>
                      </a:r>
                    </a:p>
                    <a:p>
                      <a:pPr algn="ctr"/>
                      <a:r>
                        <a:rPr lang="fr-FR" sz="1200" baseline="0" noProof="0">
                          <a:solidFill>
                            <a:schemeClr val="tx1"/>
                          </a:solidFill>
                        </a:rPr>
                        <a:t>0</a:t>
                      </a:r>
                      <a:endParaRPr lang="fr-FR" sz="1200" noProof="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fr-FR" sz="1200" noProof="0">
                          <a:solidFill>
                            <a:schemeClr val="tx1"/>
                          </a:solidFill>
                        </a:rPr>
                        <a:t>7 (46,7)</a:t>
                      </a:r>
                    </a:p>
                    <a:p>
                      <a:pPr algn="ctr"/>
                      <a:r>
                        <a:rPr lang="fr-FR" sz="1200" noProof="0">
                          <a:solidFill>
                            <a:schemeClr val="tx1"/>
                          </a:solidFill>
                        </a:rPr>
                        <a:t>5 (33,3)</a:t>
                      </a:r>
                    </a:p>
                    <a:p>
                      <a:pPr algn="ctr"/>
                      <a:r>
                        <a:rPr lang="fr-FR" sz="1200" noProof="0">
                          <a:solidFill>
                            <a:schemeClr val="tx1"/>
                          </a:solidFill>
                        </a:rPr>
                        <a:t>0</a:t>
                      </a:r>
                    </a:p>
                    <a:p>
                      <a:pPr algn="ctr"/>
                      <a:r>
                        <a:rPr lang="fr-FR" sz="1200" noProof="0">
                          <a:solidFill>
                            <a:schemeClr val="tx1"/>
                          </a:solidFill>
                        </a:rPr>
                        <a:t>0</a:t>
                      </a:r>
                    </a:p>
                  </a:txBody>
                  <a:tcPr>
                    <a:lnT w="9525" cap="flat" cmpd="sng" algn="ctr">
                      <a:solidFill>
                        <a:schemeClr val="tx2"/>
                      </a:solidFill>
                      <a:prstDash val="solid"/>
                      <a:round/>
                      <a:headEnd type="none" w="med" len="med"/>
                      <a:tailEnd type="none" w="med" len="med"/>
                    </a:lnT>
                  </a:tcPr>
                </a:tc>
                <a:tc>
                  <a:txBody>
                    <a:bodyPr/>
                    <a:lstStyle/>
                    <a:p>
                      <a:pPr algn="ctr"/>
                      <a:r>
                        <a:rPr lang="fr-FR" sz="1200" noProof="0">
                          <a:solidFill>
                            <a:schemeClr val="tx1"/>
                          </a:solidFill>
                        </a:rPr>
                        <a:t>22 (47,8)</a:t>
                      </a:r>
                    </a:p>
                    <a:p>
                      <a:pPr algn="ctr"/>
                      <a:r>
                        <a:rPr lang="fr-FR" sz="1200" noProof="0">
                          <a:solidFill>
                            <a:schemeClr val="tx1"/>
                          </a:solidFill>
                        </a:rPr>
                        <a:t>7</a:t>
                      </a:r>
                      <a:r>
                        <a:rPr lang="fr-FR" sz="1200" baseline="0" noProof="0">
                          <a:solidFill>
                            <a:schemeClr val="tx1"/>
                          </a:solidFill>
                        </a:rPr>
                        <a:t> (15,2)</a:t>
                      </a:r>
                    </a:p>
                    <a:p>
                      <a:pPr algn="ctr"/>
                      <a:r>
                        <a:rPr lang="fr-FR" sz="1200" baseline="0" noProof="0">
                          <a:solidFill>
                            <a:schemeClr val="tx1"/>
                          </a:solidFill>
                        </a:rPr>
                        <a:t>29 (63,0)</a:t>
                      </a:r>
                    </a:p>
                    <a:p>
                      <a:pPr algn="ctr"/>
                      <a:r>
                        <a:rPr lang="fr-FR" sz="1200" baseline="0" noProof="0">
                          <a:solidFill>
                            <a:schemeClr val="tx1"/>
                          </a:solidFill>
                        </a:rPr>
                        <a:t>1 (2,2)</a:t>
                      </a:r>
                      <a:endParaRPr lang="fr-FR" sz="1200" noProof="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fr-FR" sz="1200" noProof="0" dirty="0">
                          <a:solidFill>
                            <a:schemeClr val="tx1"/>
                          </a:solidFill>
                        </a:rPr>
                        <a:t>1 (16,7)</a:t>
                      </a:r>
                    </a:p>
                    <a:p>
                      <a:pPr algn="ctr"/>
                      <a:r>
                        <a:rPr lang="fr-FR" sz="1200" noProof="0" dirty="0">
                          <a:solidFill>
                            <a:schemeClr val="tx1"/>
                          </a:solidFill>
                        </a:rPr>
                        <a:t>0</a:t>
                      </a:r>
                    </a:p>
                    <a:p>
                      <a:pPr algn="ctr"/>
                      <a:r>
                        <a:rPr lang="fr-FR" sz="1200" noProof="0" dirty="0">
                          <a:solidFill>
                            <a:schemeClr val="tx1"/>
                          </a:solidFill>
                        </a:rPr>
                        <a:t>0</a:t>
                      </a:r>
                    </a:p>
                    <a:p>
                      <a:pPr algn="ctr"/>
                      <a:r>
                        <a:rPr lang="fr-FR" sz="1200" noProof="0" dirty="0">
                          <a:solidFill>
                            <a:schemeClr val="tx1"/>
                          </a:solidFill>
                        </a:rPr>
                        <a:t>0</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811660402"/>
                  </a:ext>
                </a:extLst>
              </a:tr>
            </a:tbl>
          </a:graphicData>
        </a:graphic>
      </p:graphicFrame>
    </p:spTree>
    <p:extLst>
      <p:ext uri="{BB962C8B-B14F-4D97-AF65-F5344CB8AC3E}">
        <p14:creationId xmlns:p14="http://schemas.microsoft.com/office/powerpoint/2010/main" xmlns="" val="1171529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Carcinome Hépatocellulaire</a:t>
            </a:r>
          </a:p>
        </p:txBody>
      </p:sp>
      <p:sp>
        <p:nvSpPr>
          <p:cNvPr id="3" name="Text Placeholder 2"/>
          <p:cNvSpPr>
            <a:spLocks noGrp="1"/>
          </p:cNvSpPr>
          <p:nvPr>
            <p:ph type="body" idx="1"/>
          </p:nvPr>
        </p:nvSpPr>
        <p:spPr/>
        <p:txBody>
          <a:bodyPr/>
          <a:lstStyle/>
          <a:p>
            <a:r>
              <a:rPr lang="fr-FR" b="1" dirty="0"/>
              <a:t>Cancers du pancréas, intestin grêle et tractus hépatobiliaire</a:t>
            </a:r>
          </a:p>
        </p:txBody>
      </p:sp>
    </p:spTree>
    <p:extLst>
      <p:ext uri="{BB962C8B-B14F-4D97-AF65-F5344CB8AC3E}">
        <p14:creationId xmlns:p14="http://schemas.microsoft.com/office/powerpoint/2010/main" xmlns="" val="16663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LBA-3: CheckMate 459: résultats à long terme d’efficacité de nivolumab versus sorafénib en traitement de première ligne chez les patients avec carcinome hépatocellulaire avancé – </a:t>
            </a:r>
            <a:r>
              <a:rPr lang="fr-FR" dirty="0" err="1"/>
              <a:t>Sangro</a:t>
            </a:r>
            <a:r>
              <a:rPr lang="fr-FR" dirty="0"/>
              <a:t> B,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à long terme du nivolumab en traitement de 1</a:t>
            </a:r>
            <a:r>
              <a:rPr lang="fr-FR" baseline="30000" dirty="0"/>
              <a:t>e</a:t>
            </a:r>
            <a:r>
              <a:rPr lang="fr-FR" dirty="0"/>
              <a:t> ligne chez des patients avec CHC avancé</a:t>
            </a:r>
          </a:p>
        </p:txBody>
      </p:sp>
      <p:sp>
        <p:nvSpPr>
          <p:cNvPr id="5" name="Text Placeholder 4"/>
          <p:cNvSpPr>
            <a:spLocks noGrp="1"/>
          </p:cNvSpPr>
          <p:nvPr>
            <p:ph type="body" sz="quarter" idx="11"/>
          </p:nvPr>
        </p:nvSpPr>
        <p:spPr/>
        <p:txBody>
          <a:bodyPr/>
          <a:lstStyle/>
          <a:p>
            <a:r>
              <a:rPr lang="fr-FR" dirty="0" err="1"/>
              <a:t>Sangro</a:t>
            </a:r>
            <a:r>
              <a:rPr lang="fr-FR" dirty="0"/>
              <a:t> B, et al, Ann </a:t>
            </a:r>
            <a:r>
              <a:rPr lang="fr-FR" dirty="0" err="1"/>
              <a:t>Oncol</a:t>
            </a:r>
            <a:r>
              <a:rPr lang="fr-FR" dirty="0"/>
              <a:t> 2020;31(</a:t>
            </a:r>
            <a:r>
              <a:rPr lang="fr-FR" dirty="0" err="1"/>
              <a:t>suppl</a:t>
            </a:r>
            <a:r>
              <a:rPr lang="fr-FR" dirty="0"/>
              <a:t>):</a:t>
            </a:r>
            <a:r>
              <a:rPr lang="fr-FR" dirty="0" err="1"/>
              <a:t>abstr</a:t>
            </a:r>
            <a:r>
              <a:rPr lang="fr-FR" dirty="0"/>
              <a:t> LBA-3</a:t>
            </a:r>
          </a:p>
        </p:txBody>
      </p:sp>
      <p:sp>
        <p:nvSpPr>
          <p:cNvPr id="7" name="Rectangle 9"/>
          <p:cNvSpPr txBox="1">
            <a:spLocks noChangeArrowheads="1"/>
          </p:cNvSpPr>
          <p:nvPr/>
        </p:nvSpPr>
        <p:spPr bwMode="auto">
          <a:xfrm>
            <a:off x="260194" y="531563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noProof="0" dirty="0" smtClean="0">
                <a:ln>
                  <a:noFill/>
                </a:ln>
                <a:solidFill>
                  <a:srgbClr val="4D4D4D"/>
                </a:solidFill>
                <a:effectLst/>
                <a:uLnTx/>
                <a:uFillTx/>
                <a:latin typeface="Arial"/>
                <a:cs typeface="Arial"/>
              </a:rPr>
              <a:t>SG </a:t>
            </a:r>
            <a:endParaRPr kumimoji="0" lang="fr-FR" sz="1600" b="0" i="0" u="none" strike="noStrike" kern="1200" cap="none" spc="0" normalizeH="0" baseline="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8" name="Oval 14"/>
          <p:cNvSpPr>
            <a:spLocks noChangeArrowheads="1"/>
          </p:cNvSpPr>
          <p:nvPr/>
        </p:nvSpPr>
        <p:spPr bwMode="auto">
          <a:xfrm>
            <a:off x="3485133" y="344806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9" name="AutoShape 15"/>
          <p:cNvCxnSpPr>
            <a:cxnSpLocks noChangeShapeType="1"/>
            <a:stCxn id="8" idx="0"/>
            <a:endCxn id="14" idx="1"/>
          </p:cNvCxnSpPr>
          <p:nvPr/>
        </p:nvCxnSpPr>
        <p:spPr bwMode="auto">
          <a:xfrm rot="5400000" flipH="1" flipV="1">
            <a:off x="3684693" y="2839454"/>
            <a:ext cx="700848"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423173"/>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sp>
        <p:nvSpPr>
          <p:cNvPr id="11" name="Content Placeholder 26"/>
          <p:cNvSpPr txBox="1">
            <a:spLocks/>
          </p:cNvSpPr>
          <p:nvPr/>
        </p:nvSpPr>
        <p:spPr bwMode="auto">
          <a:xfrm>
            <a:off x="4329381" y="3223184"/>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fr-FR" sz="1100" b="1" dirty="0">
                <a:solidFill>
                  <a:srgbClr val="043882"/>
                </a:solidFill>
                <a:latin typeface="Arial"/>
                <a:cs typeface="Arial"/>
              </a:rPr>
              <a:t>Stratification</a:t>
            </a:r>
            <a:endParaRPr kumimoji="0" lang="fr-FR" sz="11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100" dirty="0">
                <a:solidFill>
                  <a:srgbClr val="4D4D4D"/>
                </a:solidFill>
                <a:latin typeface="Arial"/>
                <a:cs typeface="Arial"/>
              </a:rPr>
              <a:t>Etiologie (VHC vs. non VHC)</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fr-FR" sz="1100" b="0" i="0" u="none" strike="noStrike" kern="1200" cap="none" spc="0" normalizeH="0" baseline="0" noProof="0" dirty="0">
                <a:ln>
                  <a:noFill/>
                </a:ln>
                <a:solidFill>
                  <a:srgbClr val="4D4D4D"/>
                </a:solidFill>
                <a:effectLst/>
                <a:uLnTx/>
                <a:uFillTx/>
                <a:latin typeface="Arial"/>
                <a:cs typeface="Arial"/>
              </a:rPr>
              <a:t>Invasion vasculaire et/ou envahissement e</a:t>
            </a:r>
            <a:r>
              <a:rPr kumimoji="0" lang="fr-FR" sz="1100" b="0" i="0" u="none" strike="noStrike" kern="1200" cap="none" spc="0" normalizeH="0" noProof="0" dirty="0">
                <a:ln>
                  <a:noFill/>
                </a:ln>
                <a:solidFill>
                  <a:srgbClr val="4D4D4D"/>
                </a:solidFill>
                <a:effectLst/>
                <a:uLnTx/>
                <a:uFillTx/>
                <a:latin typeface="Arial"/>
                <a:cs typeface="Arial"/>
              </a:rPr>
              <a:t>xtra hépatique (présent vs. absent)</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100" baseline="0" dirty="0">
                <a:solidFill>
                  <a:srgbClr val="4D4D4D"/>
                </a:solidFill>
                <a:latin typeface="Arial"/>
                <a:cs typeface="Arial"/>
              </a:rPr>
              <a:t>Région</a:t>
            </a:r>
            <a:r>
              <a:rPr lang="fr-FR" sz="1100" dirty="0">
                <a:solidFill>
                  <a:srgbClr val="4D4D4D"/>
                </a:solidFill>
                <a:latin typeface="Arial"/>
                <a:cs typeface="Arial"/>
              </a:rPr>
              <a:t> (Asie vs. non-Asie)</a:t>
            </a:r>
            <a:endParaRPr kumimoji="0" lang="fr-FR" sz="1100" b="0" i="0" u="none" strike="noStrike" kern="1200" cap="none" spc="0" normalizeH="0" baseline="0" noProof="0" dirty="0">
              <a:ln>
                <a:noFill/>
              </a:ln>
              <a:solidFill>
                <a:srgbClr val="4D4D4D"/>
              </a:solidFill>
              <a:effectLst/>
              <a:uLnTx/>
              <a:uFillTx/>
              <a:latin typeface="Arial"/>
              <a:cs typeface="Arial"/>
            </a:endParaRPr>
          </a:p>
        </p:txBody>
      </p:sp>
      <p:cxnSp>
        <p:nvCxnSpPr>
          <p:cNvPr id="12" name="AutoShape 19"/>
          <p:cNvCxnSpPr>
            <a:cxnSpLocks noChangeShapeType="1"/>
            <a:stCxn id="15" idx="3"/>
            <a:endCxn id="8" idx="2"/>
          </p:cNvCxnSpPr>
          <p:nvPr/>
        </p:nvCxnSpPr>
        <p:spPr bwMode="auto">
          <a:xfrm flipV="1">
            <a:off x="3376274" y="3740164"/>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47216"/>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392583"/>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Nivolumab 240</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 mg iv /2S</a:t>
            </a:r>
            <a:b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(n=371)</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242575"/>
            <a:ext cx="2967362" cy="299517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CHC avancé </a:t>
            </a:r>
          </a:p>
          <a:p>
            <a:pPr marL="228600" lvl="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Inéligibles à ou progression après chirurgie et/ou traitement locorégional</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Child-</a:t>
            </a:r>
            <a:r>
              <a:rPr kumimoji="0" lang="fr-FR" altLang="zh-CN" sz="1600" b="0" i="0" u="none" strike="noStrike" kern="1200" cap="none" spc="0" normalizeH="0" baseline="0" noProof="0" dirty="0" err="1">
                <a:ln>
                  <a:noFill/>
                </a:ln>
                <a:solidFill>
                  <a:srgbClr val="FFFFFF"/>
                </a:solidFill>
                <a:effectLst/>
                <a:uLnTx/>
                <a:uFillTx/>
                <a:latin typeface="Arial"/>
                <a:ea typeface="SimSun" pitchFamily="2" charset="-122"/>
                <a:cs typeface="Arial"/>
              </a:rPr>
              <a:t>Pugh</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 classe 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Naïfs de traitement systémique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ECOG</a:t>
            </a:r>
            <a:r>
              <a:rPr lang="fr-FR" altLang="zh-CN" sz="1600" dirty="0">
                <a:solidFill>
                  <a:srgbClr val="FFFFFF"/>
                </a:solidFill>
                <a:latin typeface="Arial"/>
                <a:ea typeface="SimSun" pitchFamily="2" charset="-122"/>
                <a:cs typeface="Arial"/>
              </a:rPr>
              <a:t> PS 0–1 </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(n=743)</a:t>
            </a:r>
          </a:p>
        </p:txBody>
      </p:sp>
      <p:cxnSp>
        <p:nvCxnSpPr>
          <p:cNvPr id="16" name="AutoShape 16"/>
          <p:cNvCxnSpPr>
            <a:cxnSpLocks noChangeShapeType="1"/>
            <a:stCxn id="8" idx="4"/>
            <a:endCxn id="19" idx="1"/>
          </p:cNvCxnSpPr>
          <p:nvPr/>
        </p:nvCxnSpPr>
        <p:spPr bwMode="auto">
          <a:xfrm rot="16200000" flipH="1">
            <a:off x="3708722" y="4100473"/>
            <a:ext cx="652790"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361009"/>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8" name="AutoShape 20"/>
          <p:cNvCxnSpPr>
            <a:cxnSpLocks noChangeShapeType="1"/>
            <a:stCxn id="19" idx="3"/>
            <a:endCxn id="17" idx="1"/>
          </p:cNvCxnSpPr>
          <p:nvPr/>
        </p:nvCxnSpPr>
        <p:spPr bwMode="auto">
          <a:xfrm flipV="1">
            <a:off x="7442177" y="4685053"/>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3" y="4330421"/>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smtClean="0">
                <a:ln>
                  <a:noFill/>
                </a:ln>
                <a:solidFill>
                  <a:srgbClr val="4D4D4D"/>
                </a:solidFill>
                <a:effectLst/>
                <a:uLnTx/>
                <a:uFillTx/>
                <a:latin typeface="Arial"/>
                <a:ea typeface="SimSun" pitchFamily="2" charset="-122"/>
                <a:cs typeface="Arial"/>
              </a:rPr>
              <a:t>Sorafénib</a:t>
            </a:r>
            <a:r>
              <a:rPr kumimoji="0" lang="fr-FR"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400 mg po 2x/j</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(n=372)</a:t>
            </a:r>
          </a:p>
        </p:txBody>
      </p:sp>
      <p:sp>
        <p:nvSpPr>
          <p:cNvPr id="20" name="Content Placeholder 26"/>
          <p:cNvSpPr txBox="1">
            <a:spLocks/>
          </p:cNvSpPr>
          <p:nvPr/>
        </p:nvSpPr>
        <p:spPr>
          <a:xfrm>
            <a:off x="4173383" y="5315633"/>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TRO</a:t>
            </a:r>
            <a:r>
              <a:rPr lang="fr-FR" dirty="0"/>
              <a:t>, SSP, efficacité selon statut PD-L1, tolérance</a:t>
            </a:r>
          </a:p>
        </p:txBody>
      </p:sp>
      <p:sp>
        <p:nvSpPr>
          <p:cNvPr id="21" name="Rectangle 20"/>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1</a:t>
            </a:r>
            <a:r>
              <a:rPr lang="fr-FR" sz="1000" baseline="30000" dirty="0"/>
              <a:t>e</a:t>
            </a:r>
            <a:r>
              <a:rPr lang="fr-FR" sz="1000" dirty="0"/>
              <a:t> juillet 2020 à 18H20</a:t>
            </a:r>
          </a:p>
        </p:txBody>
      </p:sp>
    </p:spTree>
    <p:extLst>
      <p:ext uri="{BB962C8B-B14F-4D97-AF65-F5344CB8AC3E}">
        <p14:creationId xmlns:p14="http://schemas.microsoft.com/office/powerpoint/2010/main" xmlns="" val="77193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LBA-3: CheckMate 459: résultats à long terme d’efficacité de nivolumab versus sorafénib en traitement de première ligne chez les patients avec carcinome hépatocellulaire avancé – </a:t>
            </a:r>
            <a:r>
              <a:rPr lang="fr-FR" dirty="0" err="1"/>
              <a:t>Sangro</a:t>
            </a:r>
            <a:r>
              <a:rPr lang="fr-FR" dirty="0"/>
              <a:t> B,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Sangro</a:t>
            </a:r>
            <a:r>
              <a:rPr lang="fr-FR" dirty="0"/>
              <a:t> B, et al, Ann </a:t>
            </a:r>
            <a:r>
              <a:rPr lang="fr-FR" dirty="0" err="1"/>
              <a:t>Oncol</a:t>
            </a:r>
            <a:r>
              <a:rPr lang="fr-FR" dirty="0"/>
              <a:t> 2020;31(</a:t>
            </a:r>
            <a:r>
              <a:rPr lang="fr-FR" dirty="0" err="1"/>
              <a:t>suppl</a:t>
            </a:r>
            <a:r>
              <a:rPr lang="fr-FR" dirty="0"/>
              <a:t>):</a:t>
            </a:r>
            <a:r>
              <a:rPr lang="fr-FR" dirty="0" err="1"/>
              <a:t>abstr</a:t>
            </a:r>
            <a:r>
              <a:rPr lang="fr-FR" dirty="0"/>
              <a:t> LBA-3</a:t>
            </a:r>
          </a:p>
        </p:txBody>
      </p:sp>
      <p:sp>
        <p:nvSpPr>
          <p:cNvPr id="9" name="TextBox 8"/>
          <p:cNvSpPr txBox="1"/>
          <p:nvPr/>
        </p:nvSpPr>
        <p:spPr>
          <a:xfrm>
            <a:off x="3714233" y="1528640"/>
            <a:ext cx="1587294" cy="338554"/>
          </a:xfrm>
          <a:prstGeom prst="rect">
            <a:avLst/>
          </a:prstGeom>
          <a:noFill/>
        </p:spPr>
        <p:txBody>
          <a:bodyPr wrap="none" rtlCol="0">
            <a:spAutoFit/>
          </a:bodyPr>
          <a:lstStyle/>
          <a:p>
            <a:r>
              <a:rPr lang="fr-FR" sz="1600" b="1" dirty="0"/>
              <a:t>Survie globale</a:t>
            </a:r>
          </a:p>
        </p:txBody>
      </p:sp>
      <p:sp>
        <p:nvSpPr>
          <p:cNvPr id="10" name="Freeform 21">
            <a:extLst>
              <a:ext uri="{FF2B5EF4-FFF2-40B4-BE49-F238E27FC236}">
                <a16:creationId xmlns:a16="http://schemas.microsoft.com/office/drawing/2014/main" xmlns="" id="{084010D3-5EDB-4124-9D4C-C6B3D94AD21E}"/>
              </a:ext>
            </a:extLst>
          </p:cNvPr>
          <p:cNvSpPr>
            <a:spLocks/>
          </p:cNvSpPr>
          <p:nvPr/>
        </p:nvSpPr>
        <p:spPr bwMode="auto">
          <a:xfrm>
            <a:off x="943508" y="2560017"/>
            <a:ext cx="6674934"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12" name="Group 11">
            <a:extLst>
              <a:ext uri="{FF2B5EF4-FFF2-40B4-BE49-F238E27FC236}">
                <a16:creationId xmlns:a16="http://schemas.microsoft.com/office/drawing/2014/main" xmlns="" id="{705EBEA0-9C10-4493-8BB4-0DA8B2213A42}"/>
              </a:ext>
            </a:extLst>
          </p:cNvPr>
          <p:cNvGrpSpPr/>
          <p:nvPr/>
        </p:nvGrpSpPr>
        <p:grpSpPr>
          <a:xfrm>
            <a:off x="276882" y="2394695"/>
            <a:ext cx="666626" cy="2934000"/>
            <a:chOff x="1317729" y="1265887"/>
            <a:chExt cx="666626" cy="2858279"/>
          </a:xfrm>
        </p:grpSpPr>
        <p:sp>
          <p:nvSpPr>
            <p:cNvPr id="13" name="Line 6">
              <a:extLst>
                <a:ext uri="{FF2B5EF4-FFF2-40B4-BE49-F238E27FC236}">
                  <a16:creationId xmlns:a16="http://schemas.microsoft.com/office/drawing/2014/main" xmlns="" id="{61B637F3-DF32-415A-B158-E6919A7D9582}"/>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 name="Line 7">
              <a:extLst>
                <a:ext uri="{FF2B5EF4-FFF2-40B4-BE49-F238E27FC236}">
                  <a16:creationId xmlns:a16="http://schemas.microsoft.com/office/drawing/2014/main" xmlns="" id="{A4990D51-3270-433A-9704-6D2D600FA2F1}"/>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5" name="Line 8">
              <a:extLst>
                <a:ext uri="{FF2B5EF4-FFF2-40B4-BE49-F238E27FC236}">
                  <a16:creationId xmlns:a16="http://schemas.microsoft.com/office/drawing/2014/main" xmlns="" id="{97B389B1-CB08-433E-A785-744CB69760C7}"/>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 name="Line 9">
              <a:extLst>
                <a:ext uri="{FF2B5EF4-FFF2-40B4-BE49-F238E27FC236}">
                  <a16:creationId xmlns:a16="http://schemas.microsoft.com/office/drawing/2014/main" xmlns="" id="{EAFEA320-48B2-4EF4-A298-DF214EB98016}"/>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7" name="Line 10">
              <a:extLst>
                <a:ext uri="{FF2B5EF4-FFF2-40B4-BE49-F238E27FC236}">
                  <a16:creationId xmlns:a16="http://schemas.microsoft.com/office/drawing/2014/main" xmlns="" id="{43F88041-6F4B-47D6-99CF-9FE81E226996}"/>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 name="Line 11">
              <a:extLst>
                <a:ext uri="{FF2B5EF4-FFF2-40B4-BE49-F238E27FC236}">
                  <a16:creationId xmlns:a16="http://schemas.microsoft.com/office/drawing/2014/main" xmlns="" id="{72FA2462-22DB-481D-A8D7-521827F16A8F}"/>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9" name="TextBox 18">
              <a:extLst>
                <a:ext uri="{FF2B5EF4-FFF2-40B4-BE49-F238E27FC236}">
                  <a16:creationId xmlns:a16="http://schemas.microsoft.com/office/drawing/2014/main" xmlns="" id="{60DBCEC4-8AE8-4828-9F18-305EABBF2AD9}"/>
                </a:ext>
              </a:extLst>
            </p:cNvPr>
            <p:cNvSpPr txBox="1"/>
            <p:nvPr/>
          </p:nvSpPr>
          <p:spPr>
            <a:xfrm rot="16200000">
              <a:off x="1128683" y="2569414"/>
              <a:ext cx="685869"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SG, %</a:t>
              </a:r>
            </a:p>
          </p:txBody>
        </p:sp>
        <p:sp>
          <p:nvSpPr>
            <p:cNvPr id="20" name="TextBox 19">
              <a:extLst>
                <a:ext uri="{FF2B5EF4-FFF2-40B4-BE49-F238E27FC236}">
                  <a16:creationId xmlns:a16="http://schemas.microsoft.com/office/drawing/2014/main" xmlns="" id="{CA8A7DFF-8CD8-41B4-91E6-C02AC16145BB}"/>
                </a:ext>
              </a:extLst>
            </p:cNvPr>
            <p:cNvSpPr txBox="1"/>
            <p:nvPr/>
          </p:nvSpPr>
          <p:spPr>
            <a:xfrm>
              <a:off x="1439401" y="1265887"/>
              <a:ext cx="482825"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sp>
          <p:nvSpPr>
            <p:cNvPr id="21" name="TextBox 20">
              <a:extLst>
                <a:ext uri="{FF2B5EF4-FFF2-40B4-BE49-F238E27FC236}">
                  <a16:creationId xmlns:a16="http://schemas.microsoft.com/office/drawing/2014/main" xmlns="" id="{80506AD4-A59E-4ED7-9DA1-1122DBEC05F9}"/>
                </a:ext>
              </a:extLst>
            </p:cNvPr>
            <p:cNvSpPr txBox="1"/>
            <p:nvPr/>
          </p:nvSpPr>
          <p:spPr>
            <a:xfrm>
              <a:off x="1538793" y="1790026"/>
              <a:ext cx="383438"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80</a:t>
              </a:r>
            </a:p>
          </p:txBody>
        </p:sp>
        <p:sp>
          <p:nvSpPr>
            <p:cNvPr id="22" name="TextBox 21">
              <a:extLst>
                <a:ext uri="{FF2B5EF4-FFF2-40B4-BE49-F238E27FC236}">
                  <a16:creationId xmlns:a16="http://schemas.microsoft.com/office/drawing/2014/main" xmlns="" id="{2F294B87-981F-4ACA-B361-5D6D735943C1}"/>
                </a:ext>
              </a:extLst>
            </p:cNvPr>
            <p:cNvSpPr txBox="1"/>
            <p:nvPr/>
          </p:nvSpPr>
          <p:spPr>
            <a:xfrm>
              <a:off x="1538793" y="2288557"/>
              <a:ext cx="383438"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60</a:t>
              </a:r>
            </a:p>
          </p:txBody>
        </p:sp>
        <p:sp>
          <p:nvSpPr>
            <p:cNvPr id="23" name="TextBox 22">
              <a:extLst>
                <a:ext uri="{FF2B5EF4-FFF2-40B4-BE49-F238E27FC236}">
                  <a16:creationId xmlns:a16="http://schemas.microsoft.com/office/drawing/2014/main" xmlns="" id="{508B29B6-0D3B-4BDD-9748-579BA38169BE}"/>
                </a:ext>
              </a:extLst>
            </p:cNvPr>
            <p:cNvSpPr txBox="1"/>
            <p:nvPr/>
          </p:nvSpPr>
          <p:spPr>
            <a:xfrm>
              <a:off x="1538793" y="2803210"/>
              <a:ext cx="383438"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40</a:t>
              </a:r>
            </a:p>
          </p:txBody>
        </p:sp>
        <p:sp>
          <p:nvSpPr>
            <p:cNvPr id="24" name="TextBox 23">
              <a:extLst>
                <a:ext uri="{FF2B5EF4-FFF2-40B4-BE49-F238E27FC236}">
                  <a16:creationId xmlns:a16="http://schemas.microsoft.com/office/drawing/2014/main" xmlns="" id="{BD043BB9-819F-4C9C-B2D4-64814E00BD55}"/>
                </a:ext>
              </a:extLst>
            </p:cNvPr>
            <p:cNvSpPr txBox="1"/>
            <p:nvPr/>
          </p:nvSpPr>
          <p:spPr>
            <a:xfrm>
              <a:off x="1538793" y="3307113"/>
              <a:ext cx="383438"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20</a:t>
              </a:r>
            </a:p>
          </p:txBody>
        </p:sp>
        <p:sp>
          <p:nvSpPr>
            <p:cNvPr id="25" name="TextBox 24">
              <a:extLst>
                <a:ext uri="{FF2B5EF4-FFF2-40B4-BE49-F238E27FC236}">
                  <a16:creationId xmlns:a16="http://schemas.microsoft.com/office/drawing/2014/main" xmlns="" id="{9161E69E-885A-49D4-BF1D-372FF59B073F}"/>
                </a:ext>
              </a:extLst>
            </p:cNvPr>
            <p:cNvSpPr txBox="1"/>
            <p:nvPr/>
          </p:nvSpPr>
          <p:spPr>
            <a:xfrm>
              <a:off x="1638187" y="3816389"/>
              <a:ext cx="284052"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grpSp>
        <p:nvGrpSpPr>
          <p:cNvPr id="26" name="Group 25">
            <a:extLst>
              <a:ext uri="{FF2B5EF4-FFF2-40B4-BE49-F238E27FC236}">
                <a16:creationId xmlns:a16="http://schemas.microsoft.com/office/drawing/2014/main" xmlns="" id="{0C781C39-4B51-4F5B-887E-F7B0347A7C66}"/>
              </a:ext>
            </a:extLst>
          </p:cNvPr>
          <p:cNvGrpSpPr/>
          <p:nvPr/>
        </p:nvGrpSpPr>
        <p:grpSpPr>
          <a:xfrm>
            <a:off x="876185" y="5178022"/>
            <a:ext cx="6876000" cy="360147"/>
            <a:chOff x="1473905" y="5471106"/>
            <a:chExt cx="6613215" cy="360147"/>
          </a:xfrm>
        </p:grpSpPr>
        <p:sp>
          <p:nvSpPr>
            <p:cNvPr id="27" name="TextBox 26">
              <a:extLst>
                <a:ext uri="{FF2B5EF4-FFF2-40B4-BE49-F238E27FC236}">
                  <a16:creationId xmlns:a16="http://schemas.microsoft.com/office/drawing/2014/main" xmlns="" id="{540DAE51-037D-4DCE-9EF3-49C3C4116A03}"/>
                </a:ext>
              </a:extLst>
            </p:cNvPr>
            <p:cNvSpPr txBox="1"/>
            <p:nvPr/>
          </p:nvSpPr>
          <p:spPr>
            <a:xfrm>
              <a:off x="7815645"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51</a:t>
              </a:r>
            </a:p>
          </p:txBody>
        </p:sp>
        <p:sp>
          <p:nvSpPr>
            <p:cNvPr id="28" name="Line 21">
              <a:extLst>
                <a:ext uri="{FF2B5EF4-FFF2-40B4-BE49-F238E27FC236}">
                  <a16:creationId xmlns:a16="http://schemas.microsoft.com/office/drawing/2014/main" xmlns="" id="{81F3E900-2642-496D-A745-E0EFD6144812}"/>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9" name="Line 21">
              <a:extLst>
                <a:ext uri="{FF2B5EF4-FFF2-40B4-BE49-F238E27FC236}">
                  <a16:creationId xmlns:a16="http://schemas.microsoft.com/office/drawing/2014/main" xmlns="" id="{9DFD7005-38A2-43B2-87DA-DD3B503E80B3}"/>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A51C91B8-BE82-4BAA-BC1D-976E3A031BCA}"/>
                </a:ext>
              </a:extLst>
            </p:cNvPr>
            <p:cNvSpPr txBox="1"/>
            <p:nvPr/>
          </p:nvSpPr>
          <p:spPr>
            <a:xfrm>
              <a:off x="7434404"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48</a:t>
              </a:r>
            </a:p>
          </p:txBody>
        </p:sp>
        <p:sp>
          <p:nvSpPr>
            <p:cNvPr id="31" name="Line 21">
              <a:extLst>
                <a:ext uri="{FF2B5EF4-FFF2-40B4-BE49-F238E27FC236}">
                  <a16:creationId xmlns:a16="http://schemas.microsoft.com/office/drawing/2014/main" xmlns="" id="{67AC0966-D55C-4550-9C90-FCAECF7A4CCD}"/>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960EB635-C95A-4C0F-B1E8-00B2A3BCBB54}"/>
                </a:ext>
              </a:extLst>
            </p:cNvPr>
            <p:cNvSpPr txBox="1"/>
            <p:nvPr/>
          </p:nvSpPr>
          <p:spPr>
            <a:xfrm>
              <a:off x="7058767"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45</a:t>
              </a:r>
            </a:p>
          </p:txBody>
        </p:sp>
        <p:sp>
          <p:nvSpPr>
            <p:cNvPr id="33" name="Line 21">
              <a:extLst>
                <a:ext uri="{FF2B5EF4-FFF2-40B4-BE49-F238E27FC236}">
                  <a16:creationId xmlns:a16="http://schemas.microsoft.com/office/drawing/2014/main" xmlns="" id="{426F04BB-427B-4919-A807-B58168D01115}"/>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C63F9DB5-085F-47AE-B9DD-29615BD5CEDC}"/>
                </a:ext>
              </a:extLst>
            </p:cNvPr>
            <p:cNvSpPr txBox="1"/>
            <p:nvPr/>
          </p:nvSpPr>
          <p:spPr>
            <a:xfrm>
              <a:off x="6683130"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42</a:t>
              </a:r>
            </a:p>
          </p:txBody>
        </p:sp>
        <p:sp>
          <p:nvSpPr>
            <p:cNvPr id="35" name="Line 21">
              <a:extLst>
                <a:ext uri="{FF2B5EF4-FFF2-40B4-BE49-F238E27FC236}">
                  <a16:creationId xmlns:a16="http://schemas.microsoft.com/office/drawing/2014/main" xmlns="" id="{43C1CD55-7D92-462C-B404-1CB6A936F391}"/>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F8A57950-269F-4FF3-BC4C-C58A554F2419}"/>
                </a:ext>
              </a:extLst>
            </p:cNvPr>
            <p:cNvSpPr txBox="1"/>
            <p:nvPr/>
          </p:nvSpPr>
          <p:spPr>
            <a:xfrm>
              <a:off x="6307493"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39</a:t>
              </a:r>
            </a:p>
          </p:txBody>
        </p:sp>
        <p:sp>
          <p:nvSpPr>
            <p:cNvPr id="37" name="Line 21">
              <a:extLst>
                <a:ext uri="{FF2B5EF4-FFF2-40B4-BE49-F238E27FC236}">
                  <a16:creationId xmlns:a16="http://schemas.microsoft.com/office/drawing/2014/main" xmlns="" id="{83D58600-7206-4F0D-B9AD-B230F5F3E027}"/>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8D509357-1CF0-4436-B083-F2B444105972}"/>
                </a:ext>
              </a:extLst>
            </p:cNvPr>
            <p:cNvSpPr txBox="1"/>
            <p:nvPr/>
          </p:nvSpPr>
          <p:spPr>
            <a:xfrm>
              <a:off x="5931856"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36</a:t>
              </a:r>
            </a:p>
          </p:txBody>
        </p:sp>
        <p:sp>
          <p:nvSpPr>
            <p:cNvPr id="39" name="Line 21">
              <a:extLst>
                <a:ext uri="{FF2B5EF4-FFF2-40B4-BE49-F238E27FC236}">
                  <a16:creationId xmlns:a16="http://schemas.microsoft.com/office/drawing/2014/main" xmlns="" id="{F62FB2B6-36EE-46B9-9AEB-5420C255C9F5}"/>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AFD76DB7-8B3C-42C1-9058-583A7194EFF6}"/>
                </a:ext>
              </a:extLst>
            </p:cNvPr>
            <p:cNvSpPr txBox="1"/>
            <p:nvPr/>
          </p:nvSpPr>
          <p:spPr>
            <a:xfrm>
              <a:off x="5556219"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33</a:t>
              </a:r>
            </a:p>
          </p:txBody>
        </p:sp>
        <p:sp>
          <p:nvSpPr>
            <p:cNvPr id="41" name="Line 21">
              <a:extLst>
                <a:ext uri="{FF2B5EF4-FFF2-40B4-BE49-F238E27FC236}">
                  <a16:creationId xmlns:a16="http://schemas.microsoft.com/office/drawing/2014/main" xmlns="" id="{B6B94A31-CFF3-40D0-BC22-C7B65D203DCA}"/>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7B77C8C6-F195-434A-B57E-422A9C60F89F}"/>
                </a:ext>
              </a:extLst>
            </p:cNvPr>
            <p:cNvSpPr txBox="1"/>
            <p:nvPr/>
          </p:nvSpPr>
          <p:spPr>
            <a:xfrm>
              <a:off x="5180582"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30</a:t>
              </a:r>
            </a:p>
          </p:txBody>
        </p:sp>
        <p:sp>
          <p:nvSpPr>
            <p:cNvPr id="43" name="Line 21">
              <a:extLst>
                <a:ext uri="{FF2B5EF4-FFF2-40B4-BE49-F238E27FC236}">
                  <a16:creationId xmlns:a16="http://schemas.microsoft.com/office/drawing/2014/main" xmlns="" id="{0969B819-37F7-4A0C-8457-FB920C46DE45}"/>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6630D6B4-29C0-4039-8F43-263611FE160A}"/>
                </a:ext>
              </a:extLst>
            </p:cNvPr>
            <p:cNvSpPr txBox="1"/>
            <p:nvPr/>
          </p:nvSpPr>
          <p:spPr>
            <a:xfrm>
              <a:off x="4804945"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27</a:t>
              </a:r>
            </a:p>
          </p:txBody>
        </p:sp>
        <p:sp>
          <p:nvSpPr>
            <p:cNvPr id="45" name="Line 21">
              <a:extLst>
                <a:ext uri="{FF2B5EF4-FFF2-40B4-BE49-F238E27FC236}">
                  <a16:creationId xmlns:a16="http://schemas.microsoft.com/office/drawing/2014/main" xmlns="" id="{81680604-716D-4D20-A66F-EB5A59FD507B}"/>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D9797229-8162-4520-8578-E4D5303AD343}"/>
                </a:ext>
              </a:extLst>
            </p:cNvPr>
            <p:cNvSpPr txBox="1"/>
            <p:nvPr/>
          </p:nvSpPr>
          <p:spPr>
            <a:xfrm>
              <a:off x="4429308"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24</a:t>
              </a:r>
            </a:p>
          </p:txBody>
        </p:sp>
        <p:sp>
          <p:nvSpPr>
            <p:cNvPr id="47" name="Line 21">
              <a:extLst>
                <a:ext uri="{FF2B5EF4-FFF2-40B4-BE49-F238E27FC236}">
                  <a16:creationId xmlns:a16="http://schemas.microsoft.com/office/drawing/2014/main" xmlns="" id="{CE161A79-A42F-4AAA-9FEA-752BAD072DE5}"/>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xmlns="" id="{7734304A-B879-4640-8FDE-32015C451F79}"/>
                </a:ext>
              </a:extLst>
            </p:cNvPr>
            <p:cNvSpPr txBox="1"/>
            <p:nvPr/>
          </p:nvSpPr>
          <p:spPr>
            <a:xfrm>
              <a:off x="4053671"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21</a:t>
              </a:r>
            </a:p>
          </p:txBody>
        </p:sp>
        <p:sp>
          <p:nvSpPr>
            <p:cNvPr id="49" name="Line 21">
              <a:extLst>
                <a:ext uri="{FF2B5EF4-FFF2-40B4-BE49-F238E27FC236}">
                  <a16:creationId xmlns:a16="http://schemas.microsoft.com/office/drawing/2014/main" xmlns="" id="{29AE9503-76AA-481C-B335-5981D3AED964}"/>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xmlns="" id="{6456DE6A-E700-4403-B5E9-A8EF99AB1413}"/>
                </a:ext>
              </a:extLst>
            </p:cNvPr>
            <p:cNvSpPr txBox="1"/>
            <p:nvPr/>
          </p:nvSpPr>
          <p:spPr>
            <a:xfrm>
              <a:off x="3678034"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18</a:t>
              </a:r>
            </a:p>
          </p:txBody>
        </p:sp>
        <p:sp>
          <p:nvSpPr>
            <p:cNvPr id="51" name="Line 21">
              <a:extLst>
                <a:ext uri="{FF2B5EF4-FFF2-40B4-BE49-F238E27FC236}">
                  <a16:creationId xmlns:a16="http://schemas.microsoft.com/office/drawing/2014/main" xmlns="" id="{94CE5E05-CCEF-46CC-A4A7-C28F3F99E185}"/>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8D01DC55-CB25-4E01-B5A1-DEAE18605B51}"/>
                </a:ext>
              </a:extLst>
            </p:cNvPr>
            <p:cNvSpPr txBox="1"/>
            <p:nvPr/>
          </p:nvSpPr>
          <p:spPr>
            <a:xfrm>
              <a:off x="3302397"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15</a:t>
              </a:r>
            </a:p>
          </p:txBody>
        </p:sp>
        <p:sp>
          <p:nvSpPr>
            <p:cNvPr id="53" name="Line 21">
              <a:extLst>
                <a:ext uri="{FF2B5EF4-FFF2-40B4-BE49-F238E27FC236}">
                  <a16:creationId xmlns:a16="http://schemas.microsoft.com/office/drawing/2014/main" xmlns="" id="{1419B1C6-E18E-4FFD-A13A-FA611EEB3E4B}"/>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xmlns="" id="{0F53A3E6-3C01-4807-BD4A-85ACE7872D14}"/>
                </a:ext>
              </a:extLst>
            </p:cNvPr>
            <p:cNvSpPr txBox="1"/>
            <p:nvPr/>
          </p:nvSpPr>
          <p:spPr>
            <a:xfrm>
              <a:off x="2926760" y="5543106"/>
              <a:ext cx="27147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55" name="Line 21">
              <a:extLst>
                <a:ext uri="{FF2B5EF4-FFF2-40B4-BE49-F238E27FC236}">
                  <a16:creationId xmlns:a16="http://schemas.microsoft.com/office/drawing/2014/main" xmlns="" id="{04A02CBD-A429-446F-87CF-F3840F17F63A}"/>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8C233702-7920-4701-BEA6-36BAB44A3F8E}"/>
                </a:ext>
              </a:extLst>
            </p:cNvPr>
            <p:cNvSpPr txBox="1"/>
            <p:nvPr/>
          </p:nvSpPr>
          <p:spPr>
            <a:xfrm>
              <a:off x="2600816" y="5543106"/>
              <a:ext cx="17208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9</a:t>
              </a:r>
            </a:p>
          </p:txBody>
        </p:sp>
        <p:sp>
          <p:nvSpPr>
            <p:cNvPr id="57" name="Line 21">
              <a:extLst>
                <a:ext uri="{FF2B5EF4-FFF2-40B4-BE49-F238E27FC236}">
                  <a16:creationId xmlns:a16="http://schemas.microsoft.com/office/drawing/2014/main" xmlns="" id="{C7257CE6-9A67-476B-8A09-D333251346DA}"/>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xmlns="" id="{DF4A74DF-3D16-4E98-9331-7B7CDD5DF843}"/>
                </a:ext>
              </a:extLst>
            </p:cNvPr>
            <p:cNvSpPr txBox="1"/>
            <p:nvPr/>
          </p:nvSpPr>
          <p:spPr>
            <a:xfrm>
              <a:off x="2225179" y="5543106"/>
              <a:ext cx="17208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59" name="Line 21">
              <a:extLst>
                <a:ext uri="{FF2B5EF4-FFF2-40B4-BE49-F238E27FC236}">
                  <a16:creationId xmlns:a16="http://schemas.microsoft.com/office/drawing/2014/main" xmlns="" id="{20743954-39E2-450F-A4FF-43FCBAC93B56}"/>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xmlns="" id="{C18BE6EB-39AE-4D2E-8A41-81D091AFA0CC}"/>
                </a:ext>
              </a:extLst>
            </p:cNvPr>
            <p:cNvSpPr txBox="1"/>
            <p:nvPr/>
          </p:nvSpPr>
          <p:spPr>
            <a:xfrm>
              <a:off x="1849542" y="5543106"/>
              <a:ext cx="17208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a:t>
              </a:r>
            </a:p>
          </p:txBody>
        </p:sp>
        <p:sp>
          <p:nvSpPr>
            <p:cNvPr id="61" name="Line 21">
              <a:extLst>
                <a:ext uri="{FF2B5EF4-FFF2-40B4-BE49-F238E27FC236}">
                  <a16:creationId xmlns:a16="http://schemas.microsoft.com/office/drawing/2014/main" xmlns="" id="{E0FCB3BF-CC36-44EC-9924-5E6603F7BD8D}"/>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xmlns="" id="{5C48D4B7-D4E2-4D1A-89AA-F9B70D9FEABA}"/>
                </a:ext>
              </a:extLst>
            </p:cNvPr>
            <p:cNvSpPr txBox="1"/>
            <p:nvPr/>
          </p:nvSpPr>
          <p:spPr>
            <a:xfrm>
              <a:off x="1473905" y="5543106"/>
              <a:ext cx="17208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grpSp>
        <p:nvGrpSpPr>
          <p:cNvPr id="63" name="Group 62">
            <a:extLst>
              <a:ext uri="{FF2B5EF4-FFF2-40B4-BE49-F238E27FC236}">
                <a16:creationId xmlns:a16="http://schemas.microsoft.com/office/drawing/2014/main" xmlns="" id="{0D5016FD-0804-4C45-B671-F8794B880EDE}"/>
              </a:ext>
            </a:extLst>
          </p:cNvPr>
          <p:cNvGrpSpPr/>
          <p:nvPr/>
        </p:nvGrpSpPr>
        <p:grpSpPr>
          <a:xfrm>
            <a:off x="780218" y="5739028"/>
            <a:ext cx="6916880" cy="288147"/>
            <a:chOff x="709209" y="5890491"/>
            <a:chExt cx="6916880" cy="288147"/>
          </a:xfrm>
        </p:grpSpPr>
        <p:sp>
          <p:nvSpPr>
            <p:cNvPr id="64" name="TextBox 63">
              <a:extLst>
                <a:ext uri="{FF2B5EF4-FFF2-40B4-BE49-F238E27FC236}">
                  <a16:creationId xmlns:a16="http://schemas.microsoft.com/office/drawing/2014/main" xmlns="" id="{4EB95462-A360-4481-B7BF-D517A4DD1694}"/>
                </a:ext>
              </a:extLst>
            </p:cNvPr>
            <p:cNvSpPr txBox="1"/>
            <p:nvPr/>
          </p:nvSpPr>
          <p:spPr>
            <a:xfrm>
              <a:off x="7454000" y="5890491"/>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0</a:t>
              </a:r>
            </a:p>
          </p:txBody>
        </p:sp>
        <p:sp>
          <p:nvSpPr>
            <p:cNvPr id="65" name="TextBox 64">
              <a:extLst>
                <a:ext uri="{FF2B5EF4-FFF2-40B4-BE49-F238E27FC236}">
                  <a16:creationId xmlns:a16="http://schemas.microsoft.com/office/drawing/2014/main" xmlns="" id="{69641D90-7A83-4E20-9DC1-CA823DBF945B}"/>
                </a:ext>
              </a:extLst>
            </p:cNvPr>
            <p:cNvSpPr txBox="1"/>
            <p:nvPr/>
          </p:nvSpPr>
          <p:spPr>
            <a:xfrm>
              <a:off x="7057609" y="5890491"/>
              <a:ext cx="172089"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a:t>
              </a:r>
            </a:p>
          </p:txBody>
        </p:sp>
        <p:sp>
          <p:nvSpPr>
            <p:cNvPr id="66" name="TextBox 65">
              <a:extLst>
                <a:ext uri="{FF2B5EF4-FFF2-40B4-BE49-F238E27FC236}">
                  <a16:creationId xmlns:a16="http://schemas.microsoft.com/office/drawing/2014/main" xmlns="" id="{F61E8FC0-29CE-4BF4-9802-F06257CF9602}"/>
                </a:ext>
              </a:extLst>
            </p:cNvPr>
            <p:cNvSpPr txBox="1"/>
            <p:nvPr/>
          </p:nvSpPr>
          <p:spPr>
            <a:xfrm>
              <a:off x="6617353" y="5890491"/>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23</a:t>
              </a:r>
            </a:p>
          </p:txBody>
        </p:sp>
        <p:sp>
          <p:nvSpPr>
            <p:cNvPr id="67" name="TextBox 66">
              <a:extLst>
                <a:ext uri="{FF2B5EF4-FFF2-40B4-BE49-F238E27FC236}">
                  <a16:creationId xmlns:a16="http://schemas.microsoft.com/office/drawing/2014/main" xmlns="" id="{A87ABA43-1A5A-4B65-863D-08B0639F42A3}"/>
                </a:ext>
              </a:extLst>
            </p:cNvPr>
            <p:cNvSpPr txBox="1"/>
            <p:nvPr/>
          </p:nvSpPr>
          <p:spPr>
            <a:xfrm>
              <a:off x="6221397" y="5890491"/>
              <a:ext cx="2822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42</a:t>
              </a:r>
            </a:p>
          </p:txBody>
        </p:sp>
        <p:sp>
          <p:nvSpPr>
            <p:cNvPr id="68" name="TextBox 67">
              <a:extLst>
                <a:ext uri="{FF2B5EF4-FFF2-40B4-BE49-F238E27FC236}">
                  <a16:creationId xmlns:a16="http://schemas.microsoft.com/office/drawing/2014/main" xmlns="" id="{90249245-C7F6-4E76-B36B-3480F0410663}"/>
                </a:ext>
              </a:extLst>
            </p:cNvPr>
            <p:cNvSpPr txBox="1"/>
            <p:nvPr/>
          </p:nvSpPr>
          <p:spPr>
            <a:xfrm>
              <a:off x="5836226" y="5890491"/>
              <a:ext cx="27147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63</a:t>
              </a:r>
            </a:p>
          </p:txBody>
        </p:sp>
        <p:sp>
          <p:nvSpPr>
            <p:cNvPr id="69" name="TextBox 68">
              <a:extLst>
                <a:ext uri="{FF2B5EF4-FFF2-40B4-BE49-F238E27FC236}">
                  <a16:creationId xmlns:a16="http://schemas.microsoft.com/office/drawing/2014/main" xmlns="" id="{9C379375-C90F-47C5-8FFD-D54688C6D8D7}"/>
                </a:ext>
              </a:extLst>
            </p:cNvPr>
            <p:cNvSpPr txBox="1"/>
            <p:nvPr/>
          </p:nvSpPr>
          <p:spPr>
            <a:xfrm>
              <a:off x="5440270" y="5890491"/>
              <a:ext cx="2822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86</a:t>
              </a:r>
            </a:p>
          </p:txBody>
        </p:sp>
        <p:sp>
          <p:nvSpPr>
            <p:cNvPr id="70" name="TextBox 69">
              <a:extLst>
                <a:ext uri="{FF2B5EF4-FFF2-40B4-BE49-F238E27FC236}">
                  <a16:creationId xmlns:a16="http://schemas.microsoft.com/office/drawing/2014/main" xmlns="" id="{219BBBA9-CDC3-4821-8A04-FB672D06A12B}"/>
                </a:ext>
              </a:extLst>
            </p:cNvPr>
            <p:cNvSpPr txBox="1"/>
            <p:nvPr/>
          </p:nvSpPr>
          <p:spPr>
            <a:xfrm>
              <a:off x="5005406" y="589049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102</a:t>
              </a:r>
            </a:p>
          </p:txBody>
        </p:sp>
        <p:sp>
          <p:nvSpPr>
            <p:cNvPr id="71" name="TextBox 70">
              <a:extLst>
                <a:ext uri="{FF2B5EF4-FFF2-40B4-BE49-F238E27FC236}">
                  <a16:creationId xmlns:a16="http://schemas.microsoft.com/office/drawing/2014/main" xmlns="" id="{5B825B26-3A1C-47AC-A09E-C9D30A841256}"/>
                </a:ext>
              </a:extLst>
            </p:cNvPr>
            <p:cNvSpPr txBox="1"/>
            <p:nvPr/>
          </p:nvSpPr>
          <p:spPr>
            <a:xfrm>
              <a:off x="4621511" y="5890491"/>
              <a:ext cx="357525"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112</a:t>
              </a:r>
            </a:p>
          </p:txBody>
        </p:sp>
        <p:sp>
          <p:nvSpPr>
            <p:cNvPr id="72" name="TextBox 71">
              <a:extLst>
                <a:ext uri="{FF2B5EF4-FFF2-40B4-BE49-F238E27FC236}">
                  <a16:creationId xmlns:a16="http://schemas.microsoft.com/office/drawing/2014/main" xmlns="" id="{F596BDE2-366A-49E8-B87D-0EAEC8A7055A}"/>
                </a:ext>
              </a:extLst>
            </p:cNvPr>
            <p:cNvSpPr txBox="1"/>
            <p:nvPr/>
          </p:nvSpPr>
          <p:spPr>
            <a:xfrm>
              <a:off x="4224279" y="589049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120</a:t>
              </a:r>
            </a:p>
          </p:txBody>
        </p:sp>
        <p:sp>
          <p:nvSpPr>
            <p:cNvPr id="73" name="TextBox 72">
              <a:extLst>
                <a:ext uri="{FF2B5EF4-FFF2-40B4-BE49-F238E27FC236}">
                  <a16:creationId xmlns:a16="http://schemas.microsoft.com/office/drawing/2014/main" xmlns="" id="{AB4E2121-2334-4117-B814-C3C6C5C5D0D0}"/>
                </a:ext>
              </a:extLst>
            </p:cNvPr>
            <p:cNvSpPr txBox="1"/>
            <p:nvPr/>
          </p:nvSpPr>
          <p:spPr>
            <a:xfrm>
              <a:off x="3833716" y="589049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130</a:t>
              </a:r>
            </a:p>
          </p:txBody>
        </p:sp>
        <p:sp>
          <p:nvSpPr>
            <p:cNvPr id="74" name="TextBox 73">
              <a:extLst>
                <a:ext uri="{FF2B5EF4-FFF2-40B4-BE49-F238E27FC236}">
                  <a16:creationId xmlns:a16="http://schemas.microsoft.com/office/drawing/2014/main" xmlns="" id="{06EB1A00-CF34-44DE-B6C9-5BA9AAEEEAD7}"/>
                </a:ext>
              </a:extLst>
            </p:cNvPr>
            <p:cNvSpPr txBox="1"/>
            <p:nvPr/>
          </p:nvSpPr>
          <p:spPr>
            <a:xfrm>
              <a:off x="3443152" y="589049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148</a:t>
              </a:r>
            </a:p>
          </p:txBody>
        </p:sp>
        <p:sp>
          <p:nvSpPr>
            <p:cNvPr id="75" name="TextBox 74">
              <a:extLst>
                <a:ext uri="{FF2B5EF4-FFF2-40B4-BE49-F238E27FC236}">
                  <a16:creationId xmlns:a16="http://schemas.microsoft.com/office/drawing/2014/main" xmlns="" id="{692E25DE-8A13-4F22-8218-115E1D2822A7}"/>
                </a:ext>
              </a:extLst>
            </p:cNvPr>
            <p:cNvSpPr txBox="1"/>
            <p:nvPr/>
          </p:nvSpPr>
          <p:spPr>
            <a:xfrm>
              <a:off x="3052589" y="589049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167</a:t>
              </a:r>
            </a:p>
          </p:txBody>
        </p:sp>
        <p:sp>
          <p:nvSpPr>
            <p:cNvPr id="76" name="TextBox 75">
              <a:extLst>
                <a:ext uri="{FF2B5EF4-FFF2-40B4-BE49-F238E27FC236}">
                  <a16:creationId xmlns:a16="http://schemas.microsoft.com/office/drawing/2014/main" xmlns="" id="{4B9F56F9-205F-4B86-842B-A4B26C3B415D}"/>
                </a:ext>
              </a:extLst>
            </p:cNvPr>
            <p:cNvSpPr txBox="1"/>
            <p:nvPr/>
          </p:nvSpPr>
          <p:spPr>
            <a:xfrm>
              <a:off x="2662026" y="589049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189</a:t>
              </a:r>
            </a:p>
          </p:txBody>
        </p:sp>
        <p:sp>
          <p:nvSpPr>
            <p:cNvPr id="77" name="TextBox 76">
              <a:extLst>
                <a:ext uri="{FF2B5EF4-FFF2-40B4-BE49-F238E27FC236}">
                  <a16:creationId xmlns:a16="http://schemas.microsoft.com/office/drawing/2014/main" xmlns="" id="{54BEE7F1-F3E3-4C2E-9332-7D38AB45991B}"/>
                </a:ext>
              </a:extLst>
            </p:cNvPr>
            <p:cNvSpPr txBox="1"/>
            <p:nvPr/>
          </p:nvSpPr>
          <p:spPr>
            <a:xfrm>
              <a:off x="2271462" y="589049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213</a:t>
              </a:r>
            </a:p>
          </p:txBody>
        </p:sp>
        <p:sp>
          <p:nvSpPr>
            <p:cNvPr id="78" name="TextBox 77">
              <a:extLst>
                <a:ext uri="{FF2B5EF4-FFF2-40B4-BE49-F238E27FC236}">
                  <a16:creationId xmlns:a16="http://schemas.microsoft.com/office/drawing/2014/main" xmlns="" id="{911BA81D-EEFA-41F1-8DFA-326597D1ECCC}"/>
                </a:ext>
              </a:extLst>
            </p:cNvPr>
            <p:cNvSpPr txBox="1"/>
            <p:nvPr/>
          </p:nvSpPr>
          <p:spPr>
            <a:xfrm>
              <a:off x="1880899" y="589049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237</a:t>
              </a:r>
            </a:p>
          </p:txBody>
        </p:sp>
        <p:sp>
          <p:nvSpPr>
            <p:cNvPr id="79" name="TextBox 78">
              <a:extLst>
                <a:ext uri="{FF2B5EF4-FFF2-40B4-BE49-F238E27FC236}">
                  <a16:creationId xmlns:a16="http://schemas.microsoft.com/office/drawing/2014/main" xmlns="" id="{C2C17419-8A5D-4029-8B2F-1E6A529B85CD}"/>
                </a:ext>
              </a:extLst>
            </p:cNvPr>
            <p:cNvSpPr txBox="1"/>
            <p:nvPr/>
          </p:nvSpPr>
          <p:spPr>
            <a:xfrm>
              <a:off x="1490336" y="589049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273</a:t>
              </a:r>
            </a:p>
          </p:txBody>
        </p:sp>
        <p:sp>
          <p:nvSpPr>
            <p:cNvPr id="80" name="TextBox 79">
              <a:extLst>
                <a:ext uri="{FF2B5EF4-FFF2-40B4-BE49-F238E27FC236}">
                  <a16:creationId xmlns:a16="http://schemas.microsoft.com/office/drawing/2014/main" xmlns="" id="{664A40CF-A30B-4375-AAC5-2059014B4AD3}"/>
                </a:ext>
              </a:extLst>
            </p:cNvPr>
            <p:cNvSpPr txBox="1"/>
            <p:nvPr/>
          </p:nvSpPr>
          <p:spPr>
            <a:xfrm>
              <a:off x="1099772" y="589049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326</a:t>
              </a:r>
            </a:p>
          </p:txBody>
        </p:sp>
        <p:sp>
          <p:nvSpPr>
            <p:cNvPr id="81" name="TextBox 80">
              <a:extLst>
                <a:ext uri="{FF2B5EF4-FFF2-40B4-BE49-F238E27FC236}">
                  <a16:creationId xmlns:a16="http://schemas.microsoft.com/office/drawing/2014/main" xmlns="" id="{55000162-1A53-44CC-B24B-AA84F26637AA}"/>
                </a:ext>
              </a:extLst>
            </p:cNvPr>
            <p:cNvSpPr txBox="1"/>
            <p:nvPr/>
          </p:nvSpPr>
          <p:spPr>
            <a:xfrm>
              <a:off x="709209" y="5890491"/>
              <a:ext cx="370862" cy="288147"/>
            </a:xfrm>
            <a:prstGeom prst="rect">
              <a:avLst/>
            </a:prstGeom>
            <a:noFill/>
          </p:spPr>
          <p:txBody>
            <a:bodyPr wrap="none" lIns="36000" tIns="36000" rIns="36000" bIns="36000" rtlCol="0" anchor="t" anchorCtr="0">
              <a:spAutoFit/>
            </a:bodyPr>
            <a:lstStyle/>
            <a:p>
              <a:pPr algn="ctr"/>
              <a:r>
                <a:rPr lang="fr-FR" sz="1400" dirty="0">
                  <a:solidFill>
                    <a:srgbClr val="B60D27"/>
                  </a:solidFill>
                  <a:latin typeface="Arial" panose="020B0604020202020204" pitchFamily="34" charset="0"/>
                  <a:cs typeface="Arial" panose="020B0604020202020204" pitchFamily="34" charset="0"/>
                </a:rPr>
                <a:t>371</a:t>
              </a:r>
            </a:p>
          </p:txBody>
        </p:sp>
      </p:grpSp>
      <p:grpSp>
        <p:nvGrpSpPr>
          <p:cNvPr id="82" name="Group 81">
            <a:extLst>
              <a:ext uri="{FF2B5EF4-FFF2-40B4-BE49-F238E27FC236}">
                <a16:creationId xmlns:a16="http://schemas.microsoft.com/office/drawing/2014/main" xmlns="" id="{EC3F4640-BE75-4D87-B65E-ADAF06C8498D}"/>
              </a:ext>
            </a:extLst>
          </p:cNvPr>
          <p:cNvGrpSpPr/>
          <p:nvPr/>
        </p:nvGrpSpPr>
        <p:grpSpPr>
          <a:xfrm>
            <a:off x="780218" y="6002096"/>
            <a:ext cx="6916880" cy="288147"/>
            <a:chOff x="709209" y="5890491"/>
            <a:chExt cx="6916880" cy="288147"/>
          </a:xfrm>
        </p:grpSpPr>
        <p:sp>
          <p:nvSpPr>
            <p:cNvPr id="83" name="TextBox 82">
              <a:extLst>
                <a:ext uri="{FF2B5EF4-FFF2-40B4-BE49-F238E27FC236}">
                  <a16:creationId xmlns:a16="http://schemas.microsoft.com/office/drawing/2014/main" xmlns="" id="{CFC928A3-3730-4B90-BBC7-258A1E37D01C}"/>
                </a:ext>
              </a:extLst>
            </p:cNvPr>
            <p:cNvSpPr txBox="1"/>
            <p:nvPr/>
          </p:nvSpPr>
          <p:spPr>
            <a:xfrm>
              <a:off x="7454000" y="5890491"/>
              <a:ext cx="172089"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0</a:t>
              </a:r>
            </a:p>
          </p:txBody>
        </p:sp>
        <p:sp>
          <p:nvSpPr>
            <p:cNvPr id="84" name="TextBox 83">
              <a:extLst>
                <a:ext uri="{FF2B5EF4-FFF2-40B4-BE49-F238E27FC236}">
                  <a16:creationId xmlns:a16="http://schemas.microsoft.com/office/drawing/2014/main" xmlns="" id="{1D1FC63D-7CE2-4FDA-BB67-C775F9D859E5}"/>
                </a:ext>
              </a:extLst>
            </p:cNvPr>
            <p:cNvSpPr txBox="1"/>
            <p:nvPr/>
          </p:nvSpPr>
          <p:spPr>
            <a:xfrm>
              <a:off x="7057609" y="5890491"/>
              <a:ext cx="172089"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1</a:t>
              </a:r>
            </a:p>
          </p:txBody>
        </p:sp>
        <p:sp>
          <p:nvSpPr>
            <p:cNvPr id="85" name="TextBox 84">
              <a:extLst>
                <a:ext uri="{FF2B5EF4-FFF2-40B4-BE49-F238E27FC236}">
                  <a16:creationId xmlns:a16="http://schemas.microsoft.com/office/drawing/2014/main" xmlns="" id="{73BA56F2-AF99-4233-B279-33C79A5820BE}"/>
                </a:ext>
              </a:extLst>
            </p:cNvPr>
            <p:cNvSpPr txBox="1"/>
            <p:nvPr/>
          </p:nvSpPr>
          <p:spPr>
            <a:xfrm>
              <a:off x="6617353" y="5890491"/>
              <a:ext cx="271475"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10</a:t>
              </a:r>
            </a:p>
          </p:txBody>
        </p:sp>
        <p:sp>
          <p:nvSpPr>
            <p:cNvPr id="86" name="TextBox 85">
              <a:extLst>
                <a:ext uri="{FF2B5EF4-FFF2-40B4-BE49-F238E27FC236}">
                  <a16:creationId xmlns:a16="http://schemas.microsoft.com/office/drawing/2014/main" xmlns="" id="{3232000C-6F8F-484D-9750-C2A788AFADF2}"/>
                </a:ext>
              </a:extLst>
            </p:cNvPr>
            <p:cNvSpPr txBox="1"/>
            <p:nvPr/>
          </p:nvSpPr>
          <p:spPr>
            <a:xfrm>
              <a:off x="6221397" y="5890491"/>
              <a:ext cx="282262"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22</a:t>
              </a:r>
            </a:p>
          </p:txBody>
        </p:sp>
        <p:sp>
          <p:nvSpPr>
            <p:cNvPr id="87" name="TextBox 86">
              <a:extLst>
                <a:ext uri="{FF2B5EF4-FFF2-40B4-BE49-F238E27FC236}">
                  <a16:creationId xmlns:a16="http://schemas.microsoft.com/office/drawing/2014/main" xmlns="" id="{44CCC48F-22D8-4559-80E7-2A84214BAC75}"/>
                </a:ext>
              </a:extLst>
            </p:cNvPr>
            <p:cNvSpPr txBox="1"/>
            <p:nvPr/>
          </p:nvSpPr>
          <p:spPr>
            <a:xfrm>
              <a:off x="5836226" y="5890491"/>
              <a:ext cx="271475"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37</a:t>
              </a:r>
            </a:p>
          </p:txBody>
        </p:sp>
        <p:sp>
          <p:nvSpPr>
            <p:cNvPr id="88" name="TextBox 87">
              <a:extLst>
                <a:ext uri="{FF2B5EF4-FFF2-40B4-BE49-F238E27FC236}">
                  <a16:creationId xmlns:a16="http://schemas.microsoft.com/office/drawing/2014/main" xmlns="" id="{3008CFDE-588F-40E5-BDCE-551C02934BF5}"/>
                </a:ext>
              </a:extLst>
            </p:cNvPr>
            <p:cNvSpPr txBox="1"/>
            <p:nvPr/>
          </p:nvSpPr>
          <p:spPr>
            <a:xfrm>
              <a:off x="5445663" y="5890491"/>
              <a:ext cx="271475"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59</a:t>
              </a:r>
            </a:p>
          </p:txBody>
        </p:sp>
        <p:sp>
          <p:nvSpPr>
            <p:cNvPr id="89" name="TextBox 88">
              <a:extLst>
                <a:ext uri="{FF2B5EF4-FFF2-40B4-BE49-F238E27FC236}">
                  <a16:creationId xmlns:a16="http://schemas.microsoft.com/office/drawing/2014/main" xmlns="" id="{2CC0A7F5-E2C2-408E-AD02-981038872619}"/>
                </a:ext>
              </a:extLst>
            </p:cNvPr>
            <p:cNvSpPr txBox="1"/>
            <p:nvPr/>
          </p:nvSpPr>
          <p:spPr>
            <a:xfrm>
              <a:off x="5055099" y="5890491"/>
              <a:ext cx="271475"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72</a:t>
              </a:r>
            </a:p>
          </p:txBody>
        </p:sp>
        <p:sp>
          <p:nvSpPr>
            <p:cNvPr id="90" name="TextBox 89">
              <a:extLst>
                <a:ext uri="{FF2B5EF4-FFF2-40B4-BE49-F238E27FC236}">
                  <a16:creationId xmlns:a16="http://schemas.microsoft.com/office/drawing/2014/main" xmlns="" id="{6CF874D8-3E81-44C5-9F4A-7597B55B7D90}"/>
                </a:ext>
              </a:extLst>
            </p:cNvPr>
            <p:cNvSpPr txBox="1"/>
            <p:nvPr/>
          </p:nvSpPr>
          <p:spPr>
            <a:xfrm>
              <a:off x="4664536" y="5890491"/>
              <a:ext cx="271475"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82</a:t>
              </a:r>
            </a:p>
          </p:txBody>
        </p:sp>
        <p:sp>
          <p:nvSpPr>
            <p:cNvPr id="91" name="TextBox 90">
              <a:extLst>
                <a:ext uri="{FF2B5EF4-FFF2-40B4-BE49-F238E27FC236}">
                  <a16:creationId xmlns:a16="http://schemas.microsoft.com/office/drawing/2014/main" xmlns="" id="{12BEE62F-5918-4662-ACBB-753123324251}"/>
                </a:ext>
              </a:extLst>
            </p:cNvPr>
            <p:cNvSpPr txBox="1"/>
            <p:nvPr/>
          </p:nvSpPr>
          <p:spPr>
            <a:xfrm>
              <a:off x="4273972" y="5890491"/>
              <a:ext cx="271475"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98</a:t>
              </a:r>
            </a:p>
          </p:txBody>
        </p:sp>
        <p:sp>
          <p:nvSpPr>
            <p:cNvPr id="92" name="TextBox 91">
              <a:extLst>
                <a:ext uri="{FF2B5EF4-FFF2-40B4-BE49-F238E27FC236}">
                  <a16:creationId xmlns:a16="http://schemas.microsoft.com/office/drawing/2014/main" xmlns="" id="{5210ADA9-F65A-4124-91FE-F864DA8C0052}"/>
                </a:ext>
              </a:extLst>
            </p:cNvPr>
            <p:cNvSpPr txBox="1"/>
            <p:nvPr/>
          </p:nvSpPr>
          <p:spPr>
            <a:xfrm>
              <a:off x="3840384" y="5890491"/>
              <a:ext cx="357525"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116</a:t>
              </a:r>
            </a:p>
          </p:txBody>
        </p:sp>
        <p:sp>
          <p:nvSpPr>
            <p:cNvPr id="93" name="TextBox 92">
              <a:extLst>
                <a:ext uri="{FF2B5EF4-FFF2-40B4-BE49-F238E27FC236}">
                  <a16:creationId xmlns:a16="http://schemas.microsoft.com/office/drawing/2014/main" xmlns="" id="{6546D676-CFCA-4AC7-9BED-3795C08297CB}"/>
                </a:ext>
              </a:extLst>
            </p:cNvPr>
            <p:cNvSpPr txBox="1"/>
            <p:nvPr/>
          </p:nvSpPr>
          <p:spPr>
            <a:xfrm>
              <a:off x="3443152" y="5890491"/>
              <a:ext cx="370862"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133</a:t>
              </a:r>
            </a:p>
          </p:txBody>
        </p:sp>
        <p:sp>
          <p:nvSpPr>
            <p:cNvPr id="94" name="TextBox 93">
              <a:extLst>
                <a:ext uri="{FF2B5EF4-FFF2-40B4-BE49-F238E27FC236}">
                  <a16:creationId xmlns:a16="http://schemas.microsoft.com/office/drawing/2014/main" xmlns="" id="{8DED7719-49CA-49EF-8FB6-489D27E2B12A}"/>
                </a:ext>
              </a:extLst>
            </p:cNvPr>
            <p:cNvSpPr txBox="1"/>
            <p:nvPr/>
          </p:nvSpPr>
          <p:spPr>
            <a:xfrm>
              <a:off x="3052589" y="5890491"/>
              <a:ext cx="370862"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156</a:t>
              </a:r>
            </a:p>
          </p:txBody>
        </p:sp>
        <p:sp>
          <p:nvSpPr>
            <p:cNvPr id="95" name="TextBox 94">
              <a:extLst>
                <a:ext uri="{FF2B5EF4-FFF2-40B4-BE49-F238E27FC236}">
                  <a16:creationId xmlns:a16="http://schemas.microsoft.com/office/drawing/2014/main" xmlns="" id="{1DE6D16A-203B-4C86-8172-D756B6BE4195}"/>
                </a:ext>
              </a:extLst>
            </p:cNvPr>
            <p:cNvSpPr txBox="1"/>
            <p:nvPr/>
          </p:nvSpPr>
          <p:spPr>
            <a:xfrm>
              <a:off x="2662026" y="5890491"/>
              <a:ext cx="370863"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175</a:t>
              </a:r>
            </a:p>
          </p:txBody>
        </p:sp>
        <p:sp>
          <p:nvSpPr>
            <p:cNvPr id="96" name="TextBox 95">
              <a:extLst>
                <a:ext uri="{FF2B5EF4-FFF2-40B4-BE49-F238E27FC236}">
                  <a16:creationId xmlns:a16="http://schemas.microsoft.com/office/drawing/2014/main" xmlns="" id="{CD547962-1DB4-442D-8A84-9B63872FB373}"/>
                </a:ext>
              </a:extLst>
            </p:cNvPr>
            <p:cNvSpPr txBox="1"/>
            <p:nvPr/>
          </p:nvSpPr>
          <p:spPr>
            <a:xfrm>
              <a:off x="2271462" y="5890491"/>
              <a:ext cx="370862"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198</a:t>
              </a:r>
            </a:p>
          </p:txBody>
        </p:sp>
        <p:sp>
          <p:nvSpPr>
            <p:cNvPr id="97" name="TextBox 96">
              <a:extLst>
                <a:ext uri="{FF2B5EF4-FFF2-40B4-BE49-F238E27FC236}">
                  <a16:creationId xmlns:a16="http://schemas.microsoft.com/office/drawing/2014/main" xmlns="" id="{3B948ED1-304F-494F-8743-644343378E1A}"/>
                </a:ext>
              </a:extLst>
            </p:cNvPr>
            <p:cNvSpPr txBox="1"/>
            <p:nvPr/>
          </p:nvSpPr>
          <p:spPr>
            <a:xfrm>
              <a:off x="1880899" y="5890491"/>
              <a:ext cx="370862"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234</a:t>
              </a:r>
            </a:p>
          </p:txBody>
        </p:sp>
        <p:sp>
          <p:nvSpPr>
            <p:cNvPr id="98" name="TextBox 97">
              <a:extLst>
                <a:ext uri="{FF2B5EF4-FFF2-40B4-BE49-F238E27FC236}">
                  <a16:creationId xmlns:a16="http://schemas.microsoft.com/office/drawing/2014/main" xmlns="" id="{030BC920-C4A9-493D-B1A4-6725070EA60D}"/>
                </a:ext>
              </a:extLst>
            </p:cNvPr>
            <p:cNvSpPr txBox="1"/>
            <p:nvPr/>
          </p:nvSpPr>
          <p:spPr>
            <a:xfrm>
              <a:off x="1490336" y="5890491"/>
              <a:ext cx="370862"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276</a:t>
              </a:r>
            </a:p>
          </p:txBody>
        </p:sp>
        <p:sp>
          <p:nvSpPr>
            <p:cNvPr id="99" name="TextBox 98">
              <a:extLst>
                <a:ext uri="{FF2B5EF4-FFF2-40B4-BE49-F238E27FC236}">
                  <a16:creationId xmlns:a16="http://schemas.microsoft.com/office/drawing/2014/main" xmlns="" id="{E972D660-2940-4F61-818B-191FAE7A06A6}"/>
                </a:ext>
              </a:extLst>
            </p:cNvPr>
            <p:cNvSpPr txBox="1"/>
            <p:nvPr/>
          </p:nvSpPr>
          <p:spPr>
            <a:xfrm>
              <a:off x="1099772" y="5890491"/>
              <a:ext cx="370862"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330</a:t>
              </a:r>
            </a:p>
          </p:txBody>
        </p:sp>
        <p:sp>
          <p:nvSpPr>
            <p:cNvPr id="100" name="TextBox 99">
              <a:extLst>
                <a:ext uri="{FF2B5EF4-FFF2-40B4-BE49-F238E27FC236}">
                  <a16:creationId xmlns:a16="http://schemas.microsoft.com/office/drawing/2014/main" xmlns="" id="{0A3838C7-2003-44CF-AFF9-866FE7DB29C0}"/>
                </a:ext>
              </a:extLst>
            </p:cNvPr>
            <p:cNvSpPr txBox="1"/>
            <p:nvPr/>
          </p:nvSpPr>
          <p:spPr>
            <a:xfrm>
              <a:off x="709209" y="5890491"/>
              <a:ext cx="370862" cy="288147"/>
            </a:xfrm>
            <a:prstGeom prst="rect">
              <a:avLst/>
            </a:prstGeom>
            <a:noFill/>
          </p:spPr>
          <p:txBody>
            <a:bodyPr wrap="none" lIns="36000" tIns="36000" rIns="36000" bIns="36000" rtlCol="0" anchor="t" anchorCtr="0">
              <a:spAutoFit/>
            </a:bodyPr>
            <a:lstStyle/>
            <a:p>
              <a:pPr algn="ctr"/>
              <a:r>
                <a:rPr lang="fr-FR" sz="1400" dirty="0">
                  <a:solidFill>
                    <a:schemeClr val="accent2"/>
                  </a:solidFill>
                  <a:latin typeface="Arial" panose="020B0604020202020204" pitchFamily="34" charset="0"/>
                  <a:cs typeface="Arial" panose="020B0604020202020204" pitchFamily="34" charset="0"/>
                </a:rPr>
                <a:t>372</a:t>
              </a:r>
            </a:p>
          </p:txBody>
        </p:sp>
      </p:grpSp>
      <p:sp>
        <p:nvSpPr>
          <p:cNvPr id="101" name="TextBox 100">
            <a:extLst>
              <a:ext uri="{FF2B5EF4-FFF2-40B4-BE49-F238E27FC236}">
                <a16:creationId xmlns:a16="http://schemas.microsoft.com/office/drawing/2014/main" xmlns="" id="{D1436F24-44A7-4427-9BAA-83766F532CDC}"/>
              </a:ext>
            </a:extLst>
          </p:cNvPr>
          <p:cNvSpPr txBox="1"/>
          <p:nvPr/>
        </p:nvSpPr>
        <p:spPr>
          <a:xfrm>
            <a:off x="4198864" y="5455432"/>
            <a:ext cx="562976"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Mois</a:t>
            </a:r>
          </a:p>
        </p:txBody>
      </p:sp>
      <p:sp>
        <p:nvSpPr>
          <p:cNvPr id="102" name="TextBox 101">
            <a:extLst>
              <a:ext uri="{FF2B5EF4-FFF2-40B4-BE49-F238E27FC236}">
                <a16:creationId xmlns:a16="http://schemas.microsoft.com/office/drawing/2014/main" xmlns="" id="{DDB9D009-151A-4FD0-B6E9-E72B3CB3618C}"/>
              </a:ext>
            </a:extLst>
          </p:cNvPr>
          <p:cNvSpPr txBox="1"/>
          <p:nvPr/>
        </p:nvSpPr>
        <p:spPr>
          <a:xfrm>
            <a:off x="3780" y="5484710"/>
            <a:ext cx="1129602" cy="307777"/>
          </a:xfrm>
          <a:prstGeom prst="rect">
            <a:avLst/>
          </a:prstGeom>
          <a:noFill/>
        </p:spPr>
        <p:txBody>
          <a:bodyPr wrap="squar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N</a:t>
            </a:r>
          </a:p>
        </p:txBody>
      </p:sp>
      <p:sp>
        <p:nvSpPr>
          <p:cNvPr id="103" name="TextBox 102">
            <a:extLst>
              <a:ext uri="{FF2B5EF4-FFF2-40B4-BE49-F238E27FC236}">
                <a16:creationId xmlns:a16="http://schemas.microsoft.com/office/drawing/2014/main" xmlns="" id="{EA8DACB5-819B-474D-8A3E-0C4D62150867}"/>
              </a:ext>
            </a:extLst>
          </p:cNvPr>
          <p:cNvSpPr txBox="1"/>
          <p:nvPr/>
        </p:nvSpPr>
        <p:spPr>
          <a:xfrm>
            <a:off x="141098" y="5729213"/>
            <a:ext cx="623890" cy="307777"/>
          </a:xfrm>
          <a:prstGeom prst="rect">
            <a:avLst/>
          </a:prstGeom>
          <a:noFill/>
        </p:spPr>
        <p:txBody>
          <a:bodyPr wrap="none" rtlCol="0">
            <a:spAutoFit/>
          </a:bodyPr>
          <a:lstStyle/>
          <a:p>
            <a:pPr algn="r" fontAlgn="base">
              <a:spcBef>
                <a:spcPct val="0"/>
              </a:spcBef>
              <a:spcAft>
                <a:spcPct val="0"/>
              </a:spcAft>
            </a:pPr>
            <a:r>
              <a:rPr lang="fr-FR" sz="1400" dirty="0">
                <a:solidFill>
                  <a:srgbClr val="B60D27"/>
                </a:solidFill>
                <a:latin typeface="Arial" panose="020B0604020202020204" pitchFamily="34" charset="0"/>
                <a:cs typeface="Arial" panose="020B0604020202020204" pitchFamily="34" charset="0"/>
              </a:rPr>
              <a:t>NIVO</a:t>
            </a:r>
          </a:p>
        </p:txBody>
      </p:sp>
      <p:sp>
        <p:nvSpPr>
          <p:cNvPr id="104" name="TextBox 103">
            <a:extLst>
              <a:ext uri="{FF2B5EF4-FFF2-40B4-BE49-F238E27FC236}">
                <a16:creationId xmlns:a16="http://schemas.microsoft.com/office/drawing/2014/main" xmlns="" id="{DEECF2C6-081C-46D1-B559-D89D546E578F}"/>
              </a:ext>
            </a:extLst>
          </p:cNvPr>
          <p:cNvSpPr txBox="1"/>
          <p:nvPr/>
        </p:nvSpPr>
        <p:spPr>
          <a:xfrm>
            <a:off x="190792" y="5992281"/>
            <a:ext cx="574196" cy="307777"/>
          </a:xfrm>
          <a:prstGeom prst="rect">
            <a:avLst/>
          </a:prstGeom>
          <a:noFill/>
        </p:spPr>
        <p:txBody>
          <a:bodyPr wrap="none" rtlCol="0">
            <a:spAutoFit/>
          </a:bodyPr>
          <a:lstStyle/>
          <a:p>
            <a:pPr algn="r" fontAlgn="base">
              <a:spcBef>
                <a:spcPct val="0"/>
              </a:spcBef>
              <a:spcAft>
                <a:spcPct val="0"/>
              </a:spcAft>
            </a:pPr>
            <a:r>
              <a:rPr lang="fr-FR" sz="1400" dirty="0">
                <a:solidFill>
                  <a:schemeClr val="accent2"/>
                </a:solidFill>
                <a:latin typeface="Arial" panose="020B0604020202020204" pitchFamily="34" charset="0"/>
                <a:cs typeface="Arial" panose="020B0604020202020204" pitchFamily="34" charset="0"/>
              </a:rPr>
              <a:t>SOR</a:t>
            </a:r>
          </a:p>
        </p:txBody>
      </p:sp>
      <p:grpSp>
        <p:nvGrpSpPr>
          <p:cNvPr id="108" name="Group 107">
            <a:extLst>
              <a:ext uri="{FF2B5EF4-FFF2-40B4-BE49-F238E27FC236}">
                <a16:creationId xmlns:a16="http://schemas.microsoft.com/office/drawing/2014/main" xmlns="" id="{99F3B049-5817-41C7-9BCC-39831505BBDD}"/>
              </a:ext>
            </a:extLst>
          </p:cNvPr>
          <p:cNvGrpSpPr/>
          <p:nvPr/>
        </p:nvGrpSpPr>
        <p:grpSpPr>
          <a:xfrm>
            <a:off x="951967" y="2551670"/>
            <a:ext cx="6403823" cy="2275532"/>
            <a:chOff x="951967" y="2551670"/>
            <a:chExt cx="6403823" cy="2275532"/>
          </a:xfrm>
        </p:grpSpPr>
        <p:sp>
          <p:nvSpPr>
            <p:cNvPr id="109" name="Graphic 128">
              <a:extLst>
                <a:ext uri="{FF2B5EF4-FFF2-40B4-BE49-F238E27FC236}">
                  <a16:creationId xmlns:a16="http://schemas.microsoft.com/office/drawing/2014/main" xmlns="" id="{75FC54FA-5770-48BE-9631-4D98C3DBFAD1}"/>
                </a:ext>
              </a:extLst>
            </p:cNvPr>
            <p:cNvSpPr/>
            <p:nvPr/>
          </p:nvSpPr>
          <p:spPr>
            <a:xfrm>
              <a:off x="951967" y="2551670"/>
              <a:ext cx="6403823" cy="2253096"/>
            </a:xfrm>
            <a:custGeom>
              <a:avLst/>
              <a:gdLst>
                <a:gd name="connsiteX0" fmla="*/ 9144792 w 9144000"/>
                <a:gd name="connsiteY0" fmla="*/ 3153985 h 3150675"/>
                <a:gd name="connsiteX1" fmla="*/ 8883409 w 9144000"/>
                <a:gd name="connsiteY1" fmla="*/ 3153985 h 3150675"/>
                <a:gd name="connsiteX2" fmla="*/ 8883409 w 9144000"/>
                <a:gd name="connsiteY2" fmla="*/ 3078034 h 3150675"/>
                <a:gd name="connsiteX3" fmla="*/ 8751627 w 9144000"/>
                <a:gd name="connsiteY3" fmla="*/ 3078034 h 3150675"/>
                <a:gd name="connsiteX4" fmla="*/ 8751627 w 9144000"/>
                <a:gd name="connsiteY4" fmla="*/ 3008789 h 3150675"/>
                <a:gd name="connsiteX5" fmla="*/ 8689088 w 9144000"/>
                <a:gd name="connsiteY5" fmla="*/ 3008789 h 3150675"/>
                <a:gd name="connsiteX6" fmla="*/ 8689088 w 9144000"/>
                <a:gd name="connsiteY6" fmla="*/ 2952948 h 3150675"/>
                <a:gd name="connsiteX7" fmla="*/ 8532725 w 9144000"/>
                <a:gd name="connsiteY7" fmla="*/ 2952948 h 3150675"/>
                <a:gd name="connsiteX8" fmla="*/ 8532725 w 9144000"/>
                <a:gd name="connsiteY8" fmla="*/ 2901570 h 3150675"/>
                <a:gd name="connsiteX9" fmla="*/ 7563303 w 9144000"/>
                <a:gd name="connsiteY9" fmla="*/ 2901570 h 3150675"/>
                <a:gd name="connsiteX10" fmla="*/ 7563303 w 9144000"/>
                <a:gd name="connsiteY10" fmla="*/ 2883704 h 3150675"/>
                <a:gd name="connsiteX11" fmla="*/ 7326527 w 9144000"/>
                <a:gd name="connsiteY11" fmla="*/ 2883704 h 3150675"/>
                <a:gd name="connsiteX12" fmla="*/ 7326527 w 9144000"/>
                <a:gd name="connsiteY12" fmla="*/ 2870300 h 3150675"/>
                <a:gd name="connsiteX13" fmla="*/ 7257283 w 9144000"/>
                <a:gd name="connsiteY13" fmla="*/ 2870300 h 3150675"/>
                <a:gd name="connsiteX14" fmla="*/ 7257283 w 9144000"/>
                <a:gd name="connsiteY14" fmla="*/ 2818930 h 3150675"/>
                <a:gd name="connsiteX15" fmla="*/ 6944565 w 9144000"/>
                <a:gd name="connsiteY15" fmla="*/ 2818930 h 3150675"/>
                <a:gd name="connsiteX16" fmla="*/ 6944565 w 9144000"/>
                <a:gd name="connsiteY16" fmla="*/ 2801056 h 3150675"/>
                <a:gd name="connsiteX17" fmla="*/ 6861917 w 9144000"/>
                <a:gd name="connsiteY17" fmla="*/ 2801056 h 3150675"/>
                <a:gd name="connsiteX18" fmla="*/ 6861917 w 9144000"/>
                <a:gd name="connsiteY18" fmla="*/ 2785417 h 3150675"/>
                <a:gd name="connsiteX19" fmla="*/ 6826186 w 9144000"/>
                <a:gd name="connsiteY19" fmla="*/ 2785417 h 3150675"/>
                <a:gd name="connsiteX20" fmla="*/ 6826186 w 9144000"/>
                <a:gd name="connsiteY20" fmla="*/ 2767552 h 3150675"/>
                <a:gd name="connsiteX21" fmla="*/ 6634082 w 9144000"/>
                <a:gd name="connsiteY21" fmla="*/ 2767552 h 3150675"/>
                <a:gd name="connsiteX22" fmla="*/ 6634082 w 9144000"/>
                <a:gd name="connsiteY22" fmla="*/ 2749686 h 3150675"/>
                <a:gd name="connsiteX23" fmla="*/ 6473257 w 9144000"/>
                <a:gd name="connsiteY23" fmla="*/ 2749686 h 3150675"/>
                <a:gd name="connsiteX24" fmla="*/ 6473257 w 9144000"/>
                <a:gd name="connsiteY24" fmla="*/ 2734047 h 3150675"/>
                <a:gd name="connsiteX25" fmla="*/ 6424113 w 9144000"/>
                <a:gd name="connsiteY25" fmla="*/ 2734047 h 3150675"/>
                <a:gd name="connsiteX26" fmla="*/ 6424113 w 9144000"/>
                <a:gd name="connsiteY26" fmla="*/ 2705004 h 3150675"/>
                <a:gd name="connsiteX27" fmla="*/ 6328071 w 9144000"/>
                <a:gd name="connsiteY27" fmla="*/ 2705004 h 3150675"/>
                <a:gd name="connsiteX28" fmla="*/ 6328071 w 9144000"/>
                <a:gd name="connsiteY28" fmla="*/ 2689374 h 3150675"/>
                <a:gd name="connsiteX29" fmla="*/ 6283389 w 9144000"/>
                <a:gd name="connsiteY29" fmla="*/ 2689374 h 3150675"/>
                <a:gd name="connsiteX30" fmla="*/ 6283389 w 9144000"/>
                <a:gd name="connsiteY30" fmla="*/ 2669265 h 3150675"/>
                <a:gd name="connsiteX31" fmla="*/ 6053320 w 9144000"/>
                <a:gd name="connsiteY31" fmla="*/ 2669265 h 3150675"/>
                <a:gd name="connsiteX32" fmla="*/ 6053320 w 9144000"/>
                <a:gd name="connsiteY32" fmla="*/ 2646928 h 3150675"/>
                <a:gd name="connsiteX33" fmla="*/ 5988546 w 9144000"/>
                <a:gd name="connsiteY33" fmla="*/ 2646928 h 3150675"/>
                <a:gd name="connsiteX34" fmla="*/ 5988546 w 9144000"/>
                <a:gd name="connsiteY34" fmla="*/ 2624592 h 3150675"/>
                <a:gd name="connsiteX35" fmla="*/ 5805384 w 9144000"/>
                <a:gd name="connsiteY35" fmla="*/ 2624592 h 3150675"/>
                <a:gd name="connsiteX36" fmla="*/ 5805384 w 9144000"/>
                <a:gd name="connsiteY36" fmla="*/ 2600020 h 3150675"/>
                <a:gd name="connsiteX37" fmla="*/ 5731669 w 9144000"/>
                <a:gd name="connsiteY37" fmla="*/ 2600020 h 3150675"/>
                <a:gd name="connsiteX38" fmla="*/ 5731669 w 9144000"/>
                <a:gd name="connsiteY38" fmla="*/ 2566515 h 3150675"/>
                <a:gd name="connsiteX39" fmla="*/ 5584247 w 9144000"/>
                <a:gd name="connsiteY39" fmla="*/ 2566515 h 3150675"/>
                <a:gd name="connsiteX40" fmla="*/ 5584247 w 9144000"/>
                <a:gd name="connsiteY40" fmla="*/ 2539717 h 3150675"/>
                <a:gd name="connsiteX41" fmla="*/ 5515003 w 9144000"/>
                <a:gd name="connsiteY41" fmla="*/ 2539717 h 3150675"/>
                <a:gd name="connsiteX42" fmla="*/ 5515003 w 9144000"/>
                <a:gd name="connsiteY42" fmla="*/ 2521843 h 3150675"/>
                <a:gd name="connsiteX43" fmla="*/ 5280462 w 9144000"/>
                <a:gd name="connsiteY43" fmla="*/ 2521843 h 3150675"/>
                <a:gd name="connsiteX44" fmla="*/ 5280462 w 9144000"/>
                <a:gd name="connsiteY44" fmla="*/ 2503977 h 3150675"/>
                <a:gd name="connsiteX45" fmla="*/ 5148671 w 9144000"/>
                <a:gd name="connsiteY45" fmla="*/ 2503977 h 3150675"/>
                <a:gd name="connsiteX46" fmla="*/ 5148671 w 9144000"/>
                <a:gd name="connsiteY46" fmla="*/ 2481641 h 3150675"/>
                <a:gd name="connsiteX47" fmla="*/ 5003485 w 9144000"/>
                <a:gd name="connsiteY47" fmla="*/ 2481641 h 3150675"/>
                <a:gd name="connsiteX48" fmla="*/ 5003485 w 9144000"/>
                <a:gd name="connsiteY48" fmla="*/ 2463767 h 3150675"/>
                <a:gd name="connsiteX49" fmla="*/ 4882861 w 9144000"/>
                <a:gd name="connsiteY49" fmla="*/ 2463767 h 3150675"/>
                <a:gd name="connsiteX50" fmla="*/ 4882861 w 9144000"/>
                <a:gd name="connsiteY50" fmla="*/ 2434733 h 3150675"/>
                <a:gd name="connsiteX51" fmla="*/ 4789045 w 9144000"/>
                <a:gd name="connsiteY51" fmla="*/ 2434733 h 3150675"/>
                <a:gd name="connsiteX52" fmla="*/ 4789045 w 9144000"/>
                <a:gd name="connsiteY52" fmla="*/ 2416858 h 3150675"/>
                <a:gd name="connsiteX53" fmla="*/ 4545572 w 9144000"/>
                <a:gd name="connsiteY53" fmla="*/ 2416858 h 3150675"/>
                <a:gd name="connsiteX54" fmla="*/ 4545572 w 9144000"/>
                <a:gd name="connsiteY54" fmla="*/ 2405690 h 3150675"/>
                <a:gd name="connsiteX55" fmla="*/ 4487495 w 9144000"/>
                <a:gd name="connsiteY55" fmla="*/ 2405690 h 3150675"/>
                <a:gd name="connsiteX56" fmla="*/ 4487495 w 9144000"/>
                <a:gd name="connsiteY56" fmla="*/ 2381119 h 3150675"/>
                <a:gd name="connsiteX57" fmla="*/ 4431654 w 9144000"/>
                <a:gd name="connsiteY57" fmla="*/ 2381119 h 3150675"/>
                <a:gd name="connsiteX58" fmla="*/ 4431654 w 9144000"/>
                <a:gd name="connsiteY58" fmla="*/ 2354320 h 3150675"/>
                <a:gd name="connsiteX59" fmla="*/ 4270829 w 9144000"/>
                <a:gd name="connsiteY59" fmla="*/ 2354320 h 3150675"/>
                <a:gd name="connsiteX60" fmla="*/ 4270829 w 9144000"/>
                <a:gd name="connsiteY60" fmla="*/ 2318580 h 3150675"/>
                <a:gd name="connsiteX61" fmla="*/ 4172551 w 9144000"/>
                <a:gd name="connsiteY61" fmla="*/ 2318580 h 3150675"/>
                <a:gd name="connsiteX62" fmla="*/ 4172551 w 9144000"/>
                <a:gd name="connsiteY62" fmla="*/ 2260504 h 3150675"/>
                <a:gd name="connsiteX63" fmla="*/ 4096600 w 9144000"/>
                <a:gd name="connsiteY63" fmla="*/ 2260504 h 3150675"/>
                <a:gd name="connsiteX64" fmla="*/ 4096600 w 9144000"/>
                <a:gd name="connsiteY64" fmla="*/ 2229226 h 3150675"/>
                <a:gd name="connsiteX65" fmla="*/ 4058634 w 9144000"/>
                <a:gd name="connsiteY65" fmla="*/ 2229226 h 3150675"/>
                <a:gd name="connsiteX66" fmla="*/ 4058634 w 9144000"/>
                <a:gd name="connsiteY66" fmla="*/ 2206890 h 3150675"/>
                <a:gd name="connsiteX67" fmla="*/ 3989380 w 9144000"/>
                <a:gd name="connsiteY67" fmla="*/ 2206890 h 3150675"/>
                <a:gd name="connsiteX68" fmla="*/ 3989380 w 9144000"/>
                <a:gd name="connsiteY68" fmla="*/ 2193495 h 3150675"/>
                <a:gd name="connsiteX69" fmla="*/ 3938010 w 9144000"/>
                <a:gd name="connsiteY69" fmla="*/ 2193495 h 3150675"/>
                <a:gd name="connsiteX70" fmla="*/ 3938010 w 9144000"/>
                <a:gd name="connsiteY70" fmla="*/ 2168923 h 3150675"/>
                <a:gd name="connsiteX71" fmla="*/ 3837497 w 9144000"/>
                <a:gd name="connsiteY71" fmla="*/ 2168923 h 3150675"/>
                <a:gd name="connsiteX72" fmla="*/ 3837497 w 9144000"/>
                <a:gd name="connsiteY72" fmla="*/ 2148813 h 3150675"/>
                <a:gd name="connsiteX73" fmla="*/ 3786118 w 9144000"/>
                <a:gd name="connsiteY73" fmla="*/ 2148813 h 3150675"/>
                <a:gd name="connsiteX74" fmla="*/ 3786118 w 9144000"/>
                <a:gd name="connsiteY74" fmla="*/ 2130948 h 3150675"/>
                <a:gd name="connsiteX75" fmla="*/ 3734739 w 9144000"/>
                <a:gd name="connsiteY75" fmla="*/ 2130948 h 3150675"/>
                <a:gd name="connsiteX76" fmla="*/ 3734739 w 9144000"/>
                <a:gd name="connsiteY76" fmla="*/ 2117544 h 3150675"/>
                <a:gd name="connsiteX77" fmla="*/ 3669965 w 9144000"/>
                <a:gd name="connsiteY77" fmla="*/ 2117544 h 3150675"/>
                <a:gd name="connsiteX78" fmla="*/ 3669965 w 9144000"/>
                <a:gd name="connsiteY78" fmla="*/ 2088510 h 3150675"/>
                <a:gd name="connsiteX79" fmla="*/ 3451064 w 9144000"/>
                <a:gd name="connsiteY79" fmla="*/ 2088510 h 3150675"/>
                <a:gd name="connsiteX80" fmla="*/ 3451064 w 9144000"/>
                <a:gd name="connsiteY80" fmla="*/ 2039367 h 3150675"/>
                <a:gd name="connsiteX81" fmla="*/ 3417559 w 9144000"/>
                <a:gd name="connsiteY81" fmla="*/ 2039367 h 3150675"/>
                <a:gd name="connsiteX82" fmla="*/ 3417559 w 9144000"/>
                <a:gd name="connsiteY82" fmla="*/ 2010324 h 3150675"/>
                <a:gd name="connsiteX83" fmla="*/ 3395223 w 9144000"/>
                <a:gd name="connsiteY83" fmla="*/ 2010324 h 3150675"/>
                <a:gd name="connsiteX84" fmla="*/ 3395223 w 9144000"/>
                <a:gd name="connsiteY84" fmla="*/ 1992459 h 3150675"/>
                <a:gd name="connsiteX85" fmla="*/ 3299171 w 9144000"/>
                <a:gd name="connsiteY85" fmla="*/ 1992459 h 3150675"/>
                <a:gd name="connsiteX86" fmla="*/ 3299171 w 9144000"/>
                <a:gd name="connsiteY86" fmla="*/ 1970123 h 3150675"/>
                <a:gd name="connsiteX87" fmla="*/ 3272364 w 9144000"/>
                <a:gd name="connsiteY87" fmla="*/ 1970123 h 3150675"/>
                <a:gd name="connsiteX88" fmla="*/ 3272364 w 9144000"/>
                <a:gd name="connsiteY88" fmla="*/ 1936618 h 3150675"/>
                <a:gd name="connsiteX89" fmla="*/ 3156211 w 9144000"/>
                <a:gd name="connsiteY89" fmla="*/ 1936618 h 3150675"/>
                <a:gd name="connsiteX90" fmla="*/ 3156211 w 9144000"/>
                <a:gd name="connsiteY90" fmla="*/ 1880777 h 3150675"/>
                <a:gd name="connsiteX91" fmla="*/ 3084740 w 9144000"/>
                <a:gd name="connsiteY91" fmla="*/ 1880777 h 3150675"/>
                <a:gd name="connsiteX92" fmla="*/ 3084740 w 9144000"/>
                <a:gd name="connsiteY92" fmla="*/ 1860667 h 3150675"/>
                <a:gd name="connsiteX93" fmla="*/ 3064631 w 9144000"/>
                <a:gd name="connsiteY93" fmla="*/ 1860667 h 3150675"/>
                <a:gd name="connsiteX94" fmla="*/ 3064631 w 9144000"/>
                <a:gd name="connsiteY94" fmla="*/ 1831634 h 3150675"/>
                <a:gd name="connsiteX95" fmla="*/ 2999857 w 9144000"/>
                <a:gd name="connsiteY95" fmla="*/ 1831634 h 3150675"/>
                <a:gd name="connsiteX96" fmla="*/ 2999857 w 9144000"/>
                <a:gd name="connsiteY96" fmla="*/ 1795894 h 3150675"/>
                <a:gd name="connsiteX97" fmla="*/ 2964117 w 9144000"/>
                <a:gd name="connsiteY97" fmla="*/ 1795894 h 3150675"/>
                <a:gd name="connsiteX98" fmla="*/ 2964117 w 9144000"/>
                <a:gd name="connsiteY98" fmla="*/ 1798129 h 3150675"/>
                <a:gd name="connsiteX99" fmla="*/ 2856897 w 9144000"/>
                <a:gd name="connsiteY99" fmla="*/ 1798129 h 3150675"/>
                <a:gd name="connsiteX100" fmla="*/ 2856897 w 9144000"/>
                <a:gd name="connsiteY100" fmla="*/ 1773557 h 3150675"/>
                <a:gd name="connsiteX101" fmla="*/ 2796594 w 9144000"/>
                <a:gd name="connsiteY101" fmla="*/ 1773557 h 3150675"/>
                <a:gd name="connsiteX102" fmla="*/ 2796594 w 9144000"/>
                <a:gd name="connsiteY102" fmla="*/ 1760154 h 3150675"/>
                <a:gd name="connsiteX103" fmla="*/ 2725114 w 9144000"/>
                <a:gd name="connsiteY103" fmla="*/ 1760154 h 3150675"/>
                <a:gd name="connsiteX104" fmla="*/ 2725114 w 9144000"/>
                <a:gd name="connsiteY104" fmla="*/ 1744515 h 3150675"/>
                <a:gd name="connsiteX105" fmla="*/ 2700543 w 9144000"/>
                <a:gd name="connsiteY105" fmla="*/ 1744515 h 3150675"/>
                <a:gd name="connsiteX106" fmla="*/ 2700543 w 9144000"/>
                <a:gd name="connsiteY106" fmla="*/ 1711010 h 3150675"/>
                <a:gd name="connsiteX107" fmla="*/ 2635760 w 9144000"/>
                <a:gd name="connsiteY107" fmla="*/ 1711010 h 3150675"/>
                <a:gd name="connsiteX108" fmla="*/ 2635760 w 9144000"/>
                <a:gd name="connsiteY108" fmla="*/ 1666338 h 3150675"/>
                <a:gd name="connsiteX109" fmla="*/ 2579919 w 9144000"/>
                <a:gd name="connsiteY109" fmla="*/ 1666338 h 3150675"/>
                <a:gd name="connsiteX110" fmla="*/ 2579919 w 9144000"/>
                <a:gd name="connsiteY110" fmla="*/ 1639539 h 3150675"/>
                <a:gd name="connsiteX111" fmla="*/ 2533011 w 9144000"/>
                <a:gd name="connsiteY111" fmla="*/ 1639539 h 3150675"/>
                <a:gd name="connsiteX112" fmla="*/ 2533011 w 9144000"/>
                <a:gd name="connsiteY112" fmla="*/ 1619429 h 3150675"/>
                <a:gd name="connsiteX113" fmla="*/ 2490574 w 9144000"/>
                <a:gd name="connsiteY113" fmla="*/ 1619429 h 3150675"/>
                <a:gd name="connsiteX114" fmla="*/ 2490574 w 9144000"/>
                <a:gd name="connsiteY114" fmla="*/ 1623900 h 3150675"/>
                <a:gd name="connsiteX115" fmla="*/ 2401228 w 9144000"/>
                <a:gd name="connsiteY115" fmla="*/ 1623900 h 3150675"/>
                <a:gd name="connsiteX116" fmla="*/ 2401228 w 9144000"/>
                <a:gd name="connsiteY116" fmla="*/ 1570295 h 3150675"/>
                <a:gd name="connsiteX117" fmla="*/ 2381119 w 9144000"/>
                <a:gd name="connsiteY117" fmla="*/ 1570295 h 3150675"/>
                <a:gd name="connsiteX118" fmla="*/ 2381119 w 9144000"/>
                <a:gd name="connsiteY118" fmla="*/ 1554656 h 3150675"/>
                <a:gd name="connsiteX119" fmla="*/ 2302941 w 9144000"/>
                <a:gd name="connsiteY119" fmla="*/ 1554656 h 3150675"/>
                <a:gd name="connsiteX120" fmla="*/ 2302941 w 9144000"/>
                <a:gd name="connsiteY120" fmla="*/ 1521151 h 3150675"/>
                <a:gd name="connsiteX121" fmla="*/ 2238168 w 9144000"/>
                <a:gd name="connsiteY121" fmla="*/ 1521151 h 3150675"/>
                <a:gd name="connsiteX122" fmla="*/ 2238168 w 9144000"/>
                <a:gd name="connsiteY122" fmla="*/ 1489873 h 3150675"/>
                <a:gd name="connsiteX123" fmla="*/ 2119780 w 9144000"/>
                <a:gd name="connsiteY123" fmla="*/ 1489873 h 3150675"/>
                <a:gd name="connsiteX124" fmla="*/ 2119780 w 9144000"/>
                <a:gd name="connsiteY124" fmla="*/ 1458604 h 3150675"/>
                <a:gd name="connsiteX125" fmla="*/ 2048300 w 9144000"/>
                <a:gd name="connsiteY125" fmla="*/ 1458604 h 3150675"/>
                <a:gd name="connsiteX126" fmla="*/ 2048300 w 9144000"/>
                <a:gd name="connsiteY126" fmla="*/ 1422864 h 3150675"/>
                <a:gd name="connsiteX127" fmla="*/ 2030434 w 9144000"/>
                <a:gd name="connsiteY127" fmla="*/ 1422864 h 3150675"/>
                <a:gd name="connsiteX128" fmla="*/ 2030434 w 9144000"/>
                <a:gd name="connsiteY128" fmla="*/ 1382662 h 3150675"/>
                <a:gd name="connsiteX129" fmla="*/ 1965652 w 9144000"/>
                <a:gd name="connsiteY129" fmla="*/ 1382662 h 3150675"/>
                <a:gd name="connsiteX130" fmla="*/ 1965652 w 9144000"/>
                <a:gd name="connsiteY130" fmla="*/ 1373730 h 3150675"/>
                <a:gd name="connsiteX131" fmla="*/ 1887475 w 9144000"/>
                <a:gd name="connsiteY131" fmla="*/ 1373730 h 3150675"/>
                <a:gd name="connsiteX132" fmla="*/ 1887475 w 9144000"/>
                <a:gd name="connsiteY132" fmla="*/ 1346923 h 3150675"/>
                <a:gd name="connsiteX133" fmla="*/ 1849499 w 9144000"/>
                <a:gd name="connsiteY133" fmla="*/ 1346923 h 3150675"/>
                <a:gd name="connsiteX134" fmla="*/ 1849499 w 9144000"/>
                <a:gd name="connsiteY134" fmla="*/ 1306712 h 3150675"/>
                <a:gd name="connsiteX135" fmla="*/ 1744515 w 9144000"/>
                <a:gd name="connsiteY135" fmla="*/ 1306712 h 3150675"/>
                <a:gd name="connsiteX136" fmla="*/ 1744515 w 9144000"/>
                <a:gd name="connsiteY136" fmla="*/ 1268745 h 3150675"/>
                <a:gd name="connsiteX137" fmla="*/ 1635069 w 9144000"/>
                <a:gd name="connsiteY137" fmla="*/ 1268745 h 3150675"/>
                <a:gd name="connsiteX138" fmla="*/ 1635069 w 9144000"/>
                <a:gd name="connsiteY138" fmla="*/ 1248636 h 3150675"/>
                <a:gd name="connsiteX139" fmla="*/ 1543488 w 9144000"/>
                <a:gd name="connsiteY139" fmla="*/ 1248636 h 3150675"/>
                <a:gd name="connsiteX140" fmla="*/ 1543488 w 9144000"/>
                <a:gd name="connsiteY140" fmla="*/ 1230770 h 3150675"/>
                <a:gd name="connsiteX141" fmla="*/ 1478705 w 9144000"/>
                <a:gd name="connsiteY141" fmla="*/ 1230770 h 3150675"/>
                <a:gd name="connsiteX142" fmla="*/ 1478705 w 9144000"/>
                <a:gd name="connsiteY142" fmla="*/ 1203963 h 3150675"/>
                <a:gd name="connsiteX143" fmla="*/ 1418403 w 9144000"/>
                <a:gd name="connsiteY143" fmla="*/ 1203963 h 3150675"/>
                <a:gd name="connsiteX144" fmla="*/ 1418403 w 9144000"/>
                <a:gd name="connsiteY144" fmla="*/ 1172694 h 3150675"/>
                <a:gd name="connsiteX145" fmla="*/ 1393831 w 9144000"/>
                <a:gd name="connsiteY145" fmla="*/ 1172694 h 3150675"/>
                <a:gd name="connsiteX146" fmla="*/ 1393831 w 9144000"/>
                <a:gd name="connsiteY146" fmla="*/ 1132483 h 3150675"/>
                <a:gd name="connsiteX147" fmla="*/ 1360326 w 9144000"/>
                <a:gd name="connsiteY147" fmla="*/ 1132483 h 3150675"/>
                <a:gd name="connsiteX148" fmla="*/ 1360326 w 9144000"/>
                <a:gd name="connsiteY148" fmla="*/ 1090046 h 3150675"/>
                <a:gd name="connsiteX149" fmla="*/ 1333519 w 9144000"/>
                <a:gd name="connsiteY149" fmla="*/ 1090046 h 3150675"/>
                <a:gd name="connsiteX150" fmla="*/ 1333519 w 9144000"/>
                <a:gd name="connsiteY150" fmla="*/ 1065474 h 3150675"/>
                <a:gd name="connsiteX151" fmla="*/ 1273207 w 9144000"/>
                <a:gd name="connsiteY151" fmla="*/ 1065474 h 3150675"/>
                <a:gd name="connsiteX152" fmla="*/ 1273207 w 9144000"/>
                <a:gd name="connsiteY152" fmla="*/ 1038667 h 3150675"/>
                <a:gd name="connsiteX153" fmla="*/ 1244174 w 9144000"/>
                <a:gd name="connsiteY153" fmla="*/ 1038667 h 3150675"/>
                <a:gd name="connsiteX154" fmla="*/ 1244174 w 9144000"/>
                <a:gd name="connsiteY154" fmla="*/ 960490 h 3150675"/>
                <a:gd name="connsiteX155" fmla="*/ 1197266 w 9144000"/>
                <a:gd name="connsiteY155" fmla="*/ 960490 h 3150675"/>
                <a:gd name="connsiteX156" fmla="*/ 1197266 w 9144000"/>
                <a:gd name="connsiteY156" fmla="*/ 929220 h 3150675"/>
                <a:gd name="connsiteX157" fmla="*/ 1134719 w 9144000"/>
                <a:gd name="connsiteY157" fmla="*/ 929220 h 3150675"/>
                <a:gd name="connsiteX158" fmla="*/ 1134719 w 9144000"/>
                <a:gd name="connsiteY158" fmla="*/ 889010 h 3150675"/>
                <a:gd name="connsiteX159" fmla="*/ 1107911 w 9144000"/>
                <a:gd name="connsiteY159" fmla="*/ 889010 h 3150675"/>
                <a:gd name="connsiteX160" fmla="*/ 1107911 w 9144000"/>
                <a:gd name="connsiteY160" fmla="*/ 842104 h 3150675"/>
                <a:gd name="connsiteX161" fmla="*/ 1101214 w 9144000"/>
                <a:gd name="connsiteY161" fmla="*/ 842104 h 3150675"/>
                <a:gd name="connsiteX162" fmla="*/ 1101214 w 9144000"/>
                <a:gd name="connsiteY162" fmla="*/ 815300 h 3150675"/>
                <a:gd name="connsiteX163" fmla="*/ 1043138 w 9144000"/>
                <a:gd name="connsiteY163" fmla="*/ 815300 h 3150675"/>
                <a:gd name="connsiteX164" fmla="*/ 1043138 w 9144000"/>
                <a:gd name="connsiteY164" fmla="*/ 737120 h 3150675"/>
                <a:gd name="connsiteX165" fmla="*/ 996230 w 9144000"/>
                <a:gd name="connsiteY165" fmla="*/ 737120 h 3150675"/>
                <a:gd name="connsiteX166" fmla="*/ 996230 w 9144000"/>
                <a:gd name="connsiteY166" fmla="*/ 692446 h 3150675"/>
                <a:gd name="connsiteX167" fmla="*/ 953792 w 9144000"/>
                <a:gd name="connsiteY167" fmla="*/ 692446 h 3150675"/>
                <a:gd name="connsiteX168" fmla="*/ 953792 w 9144000"/>
                <a:gd name="connsiteY168" fmla="*/ 656707 h 3150675"/>
                <a:gd name="connsiteX169" fmla="*/ 933683 w 9144000"/>
                <a:gd name="connsiteY169" fmla="*/ 656707 h 3150675"/>
                <a:gd name="connsiteX170" fmla="*/ 933683 w 9144000"/>
                <a:gd name="connsiteY170" fmla="*/ 620968 h 3150675"/>
                <a:gd name="connsiteX171" fmla="*/ 884548 w 9144000"/>
                <a:gd name="connsiteY171" fmla="*/ 620968 h 3150675"/>
                <a:gd name="connsiteX172" fmla="*/ 884548 w 9144000"/>
                <a:gd name="connsiteY172" fmla="*/ 574060 h 3150675"/>
                <a:gd name="connsiteX173" fmla="*/ 830935 w 9144000"/>
                <a:gd name="connsiteY173" fmla="*/ 574060 h 3150675"/>
                <a:gd name="connsiteX174" fmla="*/ 830935 w 9144000"/>
                <a:gd name="connsiteY174" fmla="*/ 556191 h 3150675"/>
                <a:gd name="connsiteX175" fmla="*/ 777327 w 9144000"/>
                <a:gd name="connsiteY175" fmla="*/ 556191 h 3150675"/>
                <a:gd name="connsiteX176" fmla="*/ 777327 w 9144000"/>
                <a:gd name="connsiteY176" fmla="*/ 502582 h 3150675"/>
                <a:gd name="connsiteX177" fmla="*/ 728185 w 9144000"/>
                <a:gd name="connsiteY177" fmla="*/ 502582 h 3150675"/>
                <a:gd name="connsiteX178" fmla="*/ 728185 w 9144000"/>
                <a:gd name="connsiteY178" fmla="*/ 460141 h 3150675"/>
                <a:gd name="connsiteX179" fmla="*/ 690213 w 9144000"/>
                <a:gd name="connsiteY179" fmla="*/ 460141 h 3150675"/>
                <a:gd name="connsiteX180" fmla="*/ 690213 w 9144000"/>
                <a:gd name="connsiteY180" fmla="*/ 406533 h 3150675"/>
                <a:gd name="connsiteX181" fmla="*/ 620968 w 9144000"/>
                <a:gd name="connsiteY181" fmla="*/ 406533 h 3150675"/>
                <a:gd name="connsiteX182" fmla="*/ 620968 w 9144000"/>
                <a:gd name="connsiteY182" fmla="*/ 393130 h 3150675"/>
                <a:gd name="connsiteX183" fmla="*/ 524919 w 9144000"/>
                <a:gd name="connsiteY183" fmla="*/ 393130 h 3150675"/>
                <a:gd name="connsiteX184" fmla="*/ 524919 w 9144000"/>
                <a:gd name="connsiteY184" fmla="*/ 352924 h 3150675"/>
                <a:gd name="connsiteX185" fmla="*/ 495881 w 9144000"/>
                <a:gd name="connsiteY185" fmla="*/ 352924 h 3150675"/>
                <a:gd name="connsiteX186" fmla="*/ 495881 w 9144000"/>
                <a:gd name="connsiteY186" fmla="*/ 294848 h 3150675"/>
                <a:gd name="connsiteX187" fmla="*/ 471310 w 9144000"/>
                <a:gd name="connsiteY187" fmla="*/ 294848 h 3150675"/>
                <a:gd name="connsiteX188" fmla="*/ 471310 w 9144000"/>
                <a:gd name="connsiteY188" fmla="*/ 259109 h 3150675"/>
                <a:gd name="connsiteX189" fmla="*/ 379729 w 9144000"/>
                <a:gd name="connsiteY189" fmla="*/ 259109 h 3150675"/>
                <a:gd name="connsiteX190" fmla="*/ 379729 w 9144000"/>
                <a:gd name="connsiteY190" fmla="*/ 218902 h 3150675"/>
                <a:gd name="connsiteX191" fmla="*/ 361860 w 9144000"/>
                <a:gd name="connsiteY191" fmla="*/ 218902 h 3150675"/>
                <a:gd name="connsiteX192" fmla="*/ 361860 w 9144000"/>
                <a:gd name="connsiteY192" fmla="*/ 163060 h 3150675"/>
                <a:gd name="connsiteX193" fmla="*/ 285913 w 9144000"/>
                <a:gd name="connsiteY193" fmla="*/ 163060 h 3150675"/>
                <a:gd name="connsiteX194" fmla="*/ 285913 w 9144000"/>
                <a:gd name="connsiteY194" fmla="*/ 96049 h 3150675"/>
                <a:gd name="connsiteX195" fmla="*/ 236772 w 9144000"/>
                <a:gd name="connsiteY195" fmla="*/ 96049 h 3150675"/>
                <a:gd name="connsiteX196" fmla="*/ 236772 w 9144000"/>
                <a:gd name="connsiteY196" fmla="*/ 71478 h 3150675"/>
                <a:gd name="connsiteX197" fmla="*/ 154125 w 9144000"/>
                <a:gd name="connsiteY197" fmla="*/ 71478 h 3150675"/>
                <a:gd name="connsiteX198" fmla="*/ 154125 w 9144000"/>
                <a:gd name="connsiteY198" fmla="*/ 29038 h 3150675"/>
                <a:gd name="connsiteX199" fmla="*/ 113919 w 9144000"/>
                <a:gd name="connsiteY199" fmla="*/ 29038 h 3150675"/>
                <a:gd name="connsiteX200" fmla="*/ 113919 w 9144000"/>
                <a:gd name="connsiteY200" fmla="*/ 0 h 3150675"/>
                <a:gd name="connsiteX201" fmla="*/ 0 w 9144000"/>
                <a:gd name="connsiteY201" fmla="*/ 0 h 315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9144000" h="3150675">
                  <a:moveTo>
                    <a:pt x="9144792" y="3153985"/>
                  </a:moveTo>
                  <a:lnTo>
                    <a:pt x="8883409" y="3153985"/>
                  </a:lnTo>
                  <a:lnTo>
                    <a:pt x="8883409" y="3078034"/>
                  </a:lnTo>
                  <a:lnTo>
                    <a:pt x="8751627" y="3078034"/>
                  </a:lnTo>
                  <a:lnTo>
                    <a:pt x="8751627" y="3008789"/>
                  </a:lnTo>
                  <a:lnTo>
                    <a:pt x="8689088" y="3008789"/>
                  </a:lnTo>
                  <a:lnTo>
                    <a:pt x="8689088" y="2952948"/>
                  </a:lnTo>
                  <a:lnTo>
                    <a:pt x="8532725" y="2952948"/>
                  </a:lnTo>
                  <a:lnTo>
                    <a:pt x="8532725" y="2901570"/>
                  </a:lnTo>
                  <a:lnTo>
                    <a:pt x="7563303" y="2901570"/>
                  </a:lnTo>
                  <a:lnTo>
                    <a:pt x="7563303" y="2883704"/>
                  </a:lnTo>
                  <a:lnTo>
                    <a:pt x="7326527" y="2883704"/>
                  </a:lnTo>
                  <a:lnTo>
                    <a:pt x="7326527" y="2870300"/>
                  </a:lnTo>
                  <a:lnTo>
                    <a:pt x="7257283" y="2870300"/>
                  </a:lnTo>
                  <a:lnTo>
                    <a:pt x="7257283" y="2818930"/>
                  </a:lnTo>
                  <a:lnTo>
                    <a:pt x="6944565" y="2818930"/>
                  </a:lnTo>
                  <a:lnTo>
                    <a:pt x="6944565" y="2801056"/>
                  </a:lnTo>
                  <a:lnTo>
                    <a:pt x="6861917" y="2801056"/>
                  </a:lnTo>
                  <a:lnTo>
                    <a:pt x="6861917" y="2785417"/>
                  </a:lnTo>
                  <a:lnTo>
                    <a:pt x="6826186" y="2785417"/>
                  </a:lnTo>
                  <a:lnTo>
                    <a:pt x="6826186" y="2767552"/>
                  </a:lnTo>
                  <a:lnTo>
                    <a:pt x="6634082" y="2767552"/>
                  </a:lnTo>
                  <a:lnTo>
                    <a:pt x="6634082" y="2749686"/>
                  </a:lnTo>
                  <a:lnTo>
                    <a:pt x="6473257" y="2749686"/>
                  </a:lnTo>
                  <a:lnTo>
                    <a:pt x="6473257" y="2734047"/>
                  </a:lnTo>
                  <a:lnTo>
                    <a:pt x="6424113" y="2734047"/>
                  </a:lnTo>
                  <a:lnTo>
                    <a:pt x="6424113" y="2705004"/>
                  </a:lnTo>
                  <a:lnTo>
                    <a:pt x="6328071" y="2705004"/>
                  </a:lnTo>
                  <a:lnTo>
                    <a:pt x="6328071" y="2689374"/>
                  </a:lnTo>
                  <a:lnTo>
                    <a:pt x="6283389" y="2689374"/>
                  </a:lnTo>
                  <a:lnTo>
                    <a:pt x="6283389" y="2669265"/>
                  </a:lnTo>
                  <a:lnTo>
                    <a:pt x="6053320" y="2669265"/>
                  </a:lnTo>
                  <a:lnTo>
                    <a:pt x="6053320" y="2646928"/>
                  </a:lnTo>
                  <a:lnTo>
                    <a:pt x="5988546" y="2646928"/>
                  </a:lnTo>
                  <a:lnTo>
                    <a:pt x="5988546" y="2624592"/>
                  </a:lnTo>
                  <a:lnTo>
                    <a:pt x="5805384" y="2624592"/>
                  </a:lnTo>
                  <a:lnTo>
                    <a:pt x="5805384" y="2600020"/>
                  </a:lnTo>
                  <a:lnTo>
                    <a:pt x="5731669" y="2600020"/>
                  </a:lnTo>
                  <a:lnTo>
                    <a:pt x="5731669" y="2566515"/>
                  </a:lnTo>
                  <a:lnTo>
                    <a:pt x="5584247" y="2566515"/>
                  </a:lnTo>
                  <a:lnTo>
                    <a:pt x="5584247" y="2539717"/>
                  </a:lnTo>
                  <a:lnTo>
                    <a:pt x="5515003" y="2539717"/>
                  </a:lnTo>
                  <a:lnTo>
                    <a:pt x="5515003" y="2521843"/>
                  </a:lnTo>
                  <a:lnTo>
                    <a:pt x="5280462" y="2521843"/>
                  </a:lnTo>
                  <a:lnTo>
                    <a:pt x="5280462" y="2503977"/>
                  </a:lnTo>
                  <a:lnTo>
                    <a:pt x="5148671" y="2503977"/>
                  </a:lnTo>
                  <a:lnTo>
                    <a:pt x="5148671" y="2481641"/>
                  </a:lnTo>
                  <a:lnTo>
                    <a:pt x="5003485" y="2481641"/>
                  </a:lnTo>
                  <a:lnTo>
                    <a:pt x="5003485" y="2463767"/>
                  </a:lnTo>
                  <a:lnTo>
                    <a:pt x="4882861" y="2463767"/>
                  </a:lnTo>
                  <a:lnTo>
                    <a:pt x="4882861" y="2434733"/>
                  </a:lnTo>
                  <a:lnTo>
                    <a:pt x="4789045" y="2434733"/>
                  </a:lnTo>
                  <a:lnTo>
                    <a:pt x="4789045" y="2416858"/>
                  </a:lnTo>
                  <a:lnTo>
                    <a:pt x="4545572" y="2416858"/>
                  </a:lnTo>
                  <a:lnTo>
                    <a:pt x="4545572" y="2405690"/>
                  </a:lnTo>
                  <a:lnTo>
                    <a:pt x="4487495" y="2405690"/>
                  </a:lnTo>
                  <a:lnTo>
                    <a:pt x="4487495" y="2381119"/>
                  </a:lnTo>
                  <a:lnTo>
                    <a:pt x="4431654" y="2381119"/>
                  </a:lnTo>
                  <a:lnTo>
                    <a:pt x="4431654" y="2354320"/>
                  </a:lnTo>
                  <a:lnTo>
                    <a:pt x="4270829" y="2354320"/>
                  </a:lnTo>
                  <a:lnTo>
                    <a:pt x="4270829" y="2318580"/>
                  </a:lnTo>
                  <a:lnTo>
                    <a:pt x="4172551" y="2318580"/>
                  </a:lnTo>
                  <a:lnTo>
                    <a:pt x="4172551" y="2260504"/>
                  </a:lnTo>
                  <a:lnTo>
                    <a:pt x="4096600" y="2260504"/>
                  </a:lnTo>
                  <a:lnTo>
                    <a:pt x="4096600" y="2229226"/>
                  </a:lnTo>
                  <a:lnTo>
                    <a:pt x="4058634" y="2229226"/>
                  </a:lnTo>
                  <a:lnTo>
                    <a:pt x="4058634" y="2206890"/>
                  </a:lnTo>
                  <a:lnTo>
                    <a:pt x="3989380" y="2206890"/>
                  </a:lnTo>
                  <a:lnTo>
                    <a:pt x="3989380" y="2193495"/>
                  </a:lnTo>
                  <a:lnTo>
                    <a:pt x="3938010" y="2193495"/>
                  </a:lnTo>
                  <a:lnTo>
                    <a:pt x="3938010" y="2168923"/>
                  </a:lnTo>
                  <a:lnTo>
                    <a:pt x="3837497" y="2168923"/>
                  </a:lnTo>
                  <a:lnTo>
                    <a:pt x="3837497" y="2148813"/>
                  </a:lnTo>
                  <a:lnTo>
                    <a:pt x="3786118" y="2148813"/>
                  </a:lnTo>
                  <a:lnTo>
                    <a:pt x="3786118" y="2130948"/>
                  </a:lnTo>
                  <a:lnTo>
                    <a:pt x="3734739" y="2130948"/>
                  </a:lnTo>
                  <a:lnTo>
                    <a:pt x="3734739" y="2117544"/>
                  </a:lnTo>
                  <a:lnTo>
                    <a:pt x="3669965" y="2117544"/>
                  </a:lnTo>
                  <a:lnTo>
                    <a:pt x="3669965" y="2088510"/>
                  </a:lnTo>
                  <a:lnTo>
                    <a:pt x="3451064" y="2088510"/>
                  </a:lnTo>
                  <a:lnTo>
                    <a:pt x="3451064" y="2039367"/>
                  </a:lnTo>
                  <a:lnTo>
                    <a:pt x="3417559" y="2039367"/>
                  </a:lnTo>
                  <a:lnTo>
                    <a:pt x="3417559" y="2010324"/>
                  </a:lnTo>
                  <a:lnTo>
                    <a:pt x="3395223" y="2010324"/>
                  </a:lnTo>
                  <a:lnTo>
                    <a:pt x="3395223" y="1992459"/>
                  </a:lnTo>
                  <a:lnTo>
                    <a:pt x="3299171" y="1992459"/>
                  </a:lnTo>
                  <a:lnTo>
                    <a:pt x="3299171" y="1970123"/>
                  </a:lnTo>
                  <a:lnTo>
                    <a:pt x="3272364" y="1970123"/>
                  </a:lnTo>
                  <a:lnTo>
                    <a:pt x="3272364" y="1936618"/>
                  </a:lnTo>
                  <a:lnTo>
                    <a:pt x="3156211" y="1936618"/>
                  </a:lnTo>
                  <a:lnTo>
                    <a:pt x="3156211" y="1880777"/>
                  </a:lnTo>
                  <a:lnTo>
                    <a:pt x="3084740" y="1880777"/>
                  </a:lnTo>
                  <a:lnTo>
                    <a:pt x="3084740" y="1860667"/>
                  </a:lnTo>
                  <a:lnTo>
                    <a:pt x="3064631" y="1860667"/>
                  </a:lnTo>
                  <a:lnTo>
                    <a:pt x="3064631" y="1831634"/>
                  </a:lnTo>
                  <a:lnTo>
                    <a:pt x="2999857" y="1831634"/>
                  </a:lnTo>
                  <a:lnTo>
                    <a:pt x="2999857" y="1795894"/>
                  </a:lnTo>
                  <a:lnTo>
                    <a:pt x="2964117" y="1795894"/>
                  </a:lnTo>
                  <a:lnTo>
                    <a:pt x="2964117" y="1798129"/>
                  </a:lnTo>
                  <a:lnTo>
                    <a:pt x="2856897" y="1798129"/>
                  </a:lnTo>
                  <a:lnTo>
                    <a:pt x="2856897" y="1773557"/>
                  </a:lnTo>
                  <a:lnTo>
                    <a:pt x="2796594" y="1773557"/>
                  </a:lnTo>
                  <a:lnTo>
                    <a:pt x="2796594" y="1760154"/>
                  </a:lnTo>
                  <a:lnTo>
                    <a:pt x="2725114" y="1760154"/>
                  </a:lnTo>
                  <a:lnTo>
                    <a:pt x="2725114" y="1744515"/>
                  </a:lnTo>
                  <a:lnTo>
                    <a:pt x="2700543" y="1744515"/>
                  </a:lnTo>
                  <a:lnTo>
                    <a:pt x="2700543" y="1711010"/>
                  </a:lnTo>
                  <a:lnTo>
                    <a:pt x="2635760" y="1711010"/>
                  </a:lnTo>
                  <a:lnTo>
                    <a:pt x="2635760" y="1666338"/>
                  </a:lnTo>
                  <a:lnTo>
                    <a:pt x="2579919" y="1666338"/>
                  </a:lnTo>
                  <a:lnTo>
                    <a:pt x="2579919" y="1639539"/>
                  </a:lnTo>
                  <a:lnTo>
                    <a:pt x="2533011" y="1639539"/>
                  </a:lnTo>
                  <a:lnTo>
                    <a:pt x="2533011" y="1619429"/>
                  </a:lnTo>
                  <a:lnTo>
                    <a:pt x="2490574" y="1619429"/>
                  </a:lnTo>
                  <a:lnTo>
                    <a:pt x="2490574" y="1623900"/>
                  </a:lnTo>
                  <a:lnTo>
                    <a:pt x="2401228" y="1623900"/>
                  </a:lnTo>
                  <a:lnTo>
                    <a:pt x="2401228" y="1570295"/>
                  </a:lnTo>
                  <a:lnTo>
                    <a:pt x="2381119" y="1570295"/>
                  </a:lnTo>
                  <a:lnTo>
                    <a:pt x="2381119" y="1554656"/>
                  </a:lnTo>
                  <a:lnTo>
                    <a:pt x="2302941" y="1554656"/>
                  </a:lnTo>
                  <a:lnTo>
                    <a:pt x="2302941" y="1521151"/>
                  </a:lnTo>
                  <a:lnTo>
                    <a:pt x="2238168" y="1521151"/>
                  </a:lnTo>
                  <a:lnTo>
                    <a:pt x="2238168" y="1489873"/>
                  </a:lnTo>
                  <a:lnTo>
                    <a:pt x="2119780" y="1489873"/>
                  </a:lnTo>
                  <a:lnTo>
                    <a:pt x="2119780" y="1458604"/>
                  </a:lnTo>
                  <a:lnTo>
                    <a:pt x="2048300" y="1458604"/>
                  </a:lnTo>
                  <a:lnTo>
                    <a:pt x="2048300" y="1422864"/>
                  </a:lnTo>
                  <a:lnTo>
                    <a:pt x="2030434" y="1422864"/>
                  </a:lnTo>
                  <a:lnTo>
                    <a:pt x="2030434" y="1382662"/>
                  </a:lnTo>
                  <a:lnTo>
                    <a:pt x="1965652" y="1382662"/>
                  </a:lnTo>
                  <a:lnTo>
                    <a:pt x="1965652" y="1373730"/>
                  </a:lnTo>
                  <a:lnTo>
                    <a:pt x="1887475" y="1373730"/>
                  </a:lnTo>
                  <a:lnTo>
                    <a:pt x="1887475" y="1346923"/>
                  </a:lnTo>
                  <a:lnTo>
                    <a:pt x="1849499" y="1346923"/>
                  </a:lnTo>
                  <a:lnTo>
                    <a:pt x="1849499" y="1306712"/>
                  </a:lnTo>
                  <a:lnTo>
                    <a:pt x="1744515" y="1306712"/>
                  </a:lnTo>
                  <a:lnTo>
                    <a:pt x="1744515" y="1268745"/>
                  </a:lnTo>
                  <a:lnTo>
                    <a:pt x="1635069" y="1268745"/>
                  </a:lnTo>
                  <a:lnTo>
                    <a:pt x="1635069" y="1248636"/>
                  </a:lnTo>
                  <a:lnTo>
                    <a:pt x="1543488" y="1248636"/>
                  </a:lnTo>
                  <a:lnTo>
                    <a:pt x="1543488" y="1230770"/>
                  </a:lnTo>
                  <a:lnTo>
                    <a:pt x="1478705" y="1230770"/>
                  </a:lnTo>
                  <a:lnTo>
                    <a:pt x="1478705" y="1203963"/>
                  </a:lnTo>
                  <a:lnTo>
                    <a:pt x="1418403" y="1203963"/>
                  </a:lnTo>
                  <a:lnTo>
                    <a:pt x="1418403" y="1172694"/>
                  </a:lnTo>
                  <a:lnTo>
                    <a:pt x="1393831" y="1172694"/>
                  </a:lnTo>
                  <a:lnTo>
                    <a:pt x="1393831" y="1132483"/>
                  </a:lnTo>
                  <a:lnTo>
                    <a:pt x="1360326" y="1132483"/>
                  </a:lnTo>
                  <a:lnTo>
                    <a:pt x="1360326" y="1090046"/>
                  </a:lnTo>
                  <a:lnTo>
                    <a:pt x="1333519" y="1090046"/>
                  </a:lnTo>
                  <a:lnTo>
                    <a:pt x="1333519" y="1065474"/>
                  </a:lnTo>
                  <a:lnTo>
                    <a:pt x="1273207" y="1065474"/>
                  </a:lnTo>
                  <a:lnTo>
                    <a:pt x="1273207" y="1038667"/>
                  </a:lnTo>
                  <a:lnTo>
                    <a:pt x="1244174" y="1038667"/>
                  </a:lnTo>
                  <a:lnTo>
                    <a:pt x="1244174" y="960490"/>
                  </a:lnTo>
                  <a:lnTo>
                    <a:pt x="1197266" y="960490"/>
                  </a:lnTo>
                  <a:lnTo>
                    <a:pt x="1197266" y="929220"/>
                  </a:lnTo>
                  <a:lnTo>
                    <a:pt x="1134719" y="929220"/>
                  </a:lnTo>
                  <a:lnTo>
                    <a:pt x="1134719" y="889010"/>
                  </a:lnTo>
                  <a:lnTo>
                    <a:pt x="1107911" y="889010"/>
                  </a:lnTo>
                  <a:lnTo>
                    <a:pt x="1107911" y="842104"/>
                  </a:lnTo>
                  <a:lnTo>
                    <a:pt x="1101214" y="842104"/>
                  </a:lnTo>
                  <a:lnTo>
                    <a:pt x="1101214" y="815300"/>
                  </a:lnTo>
                  <a:lnTo>
                    <a:pt x="1043138" y="815300"/>
                  </a:lnTo>
                  <a:lnTo>
                    <a:pt x="1043138" y="737120"/>
                  </a:lnTo>
                  <a:lnTo>
                    <a:pt x="996230" y="737120"/>
                  </a:lnTo>
                  <a:lnTo>
                    <a:pt x="996230" y="692446"/>
                  </a:lnTo>
                  <a:lnTo>
                    <a:pt x="953792" y="692446"/>
                  </a:lnTo>
                  <a:lnTo>
                    <a:pt x="953792" y="656707"/>
                  </a:lnTo>
                  <a:lnTo>
                    <a:pt x="933683" y="656707"/>
                  </a:lnTo>
                  <a:lnTo>
                    <a:pt x="933683" y="620968"/>
                  </a:lnTo>
                  <a:lnTo>
                    <a:pt x="884548" y="620968"/>
                  </a:lnTo>
                  <a:lnTo>
                    <a:pt x="884548" y="574060"/>
                  </a:lnTo>
                  <a:lnTo>
                    <a:pt x="830935" y="574060"/>
                  </a:lnTo>
                  <a:lnTo>
                    <a:pt x="830935" y="556191"/>
                  </a:lnTo>
                  <a:lnTo>
                    <a:pt x="777327" y="556191"/>
                  </a:lnTo>
                  <a:lnTo>
                    <a:pt x="777327" y="502582"/>
                  </a:lnTo>
                  <a:lnTo>
                    <a:pt x="728185" y="502582"/>
                  </a:lnTo>
                  <a:lnTo>
                    <a:pt x="728185" y="460141"/>
                  </a:lnTo>
                  <a:lnTo>
                    <a:pt x="690213" y="460141"/>
                  </a:lnTo>
                  <a:lnTo>
                    <a:pt x="690213" y="406533"/>
                  </a:lnTo>
                  <a:lnTo>
                    <a:pt x="620968" y="406533"/>
                  </a:lnTo>
                  <a:lnTo>
                    <a:pt x="620968" y="393130"/>
                  </a:lnTo>
                  <a:lnTo>
                    <a:pt x="524919" y="393130"/>
                  </a:lnTo>
                  <a:lnTo>
                    <a:pt x="524919" y="352924"/>
                  </a:lnTo>
                  <a:lnTo>
                    <a:pt x="495881" y="352924"/>
                  </a:lnTo>
                  <a:lnTo>
                    <a:pt x="495881" y="294848"/>
                  </a:lnTo>
                  <a:lnTo>
                    <a:pt x="471310" y="294848"/>
                  </a:lnTo>
                  <a:lnTo>
                    <a:pt x="471310" y="259109"/>
                  </a:lnTo>
                  <a:lnTo>
                    <a:pt x="379729" y="259109"/>
                  </a:lnTo>
                  <a:lnTo>
                    <a:pt x="379729" y="218902"/>
                  </a:lnTo>
                  <a:lnTo>
                    <a:pt x="361860" y="218902"/>
                  </a:lnTo>
                  <a:lnTo>
                    <a:pt x="361860" y="163060"/>
                  </a:lnTo>
                  <a:lnTo>
                    <a:pt x="285913" y="163060"/>
                  </a:lnTo>
                  <a:lnTo>
                    <a:pt x="285913" y="96049"/>
                  </a:lnTo>
                  <a:lnTo>
                    <a:pt x="236772" y="96049"/>
                  </a:lnTo>
                  <a:lnTo>
                    <a:pt x="236772" y="71478"/>
                  </a:lnTo>
                  <a:lnTo>
                    <a:pt x="154125" y="71478"/>
                  </a:lnTo>
                  <a:lnTo>
                    <a:pt x="154125" y="29038"/>
                  </a:lnTo>
                  <a:lnTo>
                    <a:pt x="113919" y="29038"/>
                  </a:lnTo>
                  <a:lnTo>
                    <a:pt x="113919" y="0"/>
                  </a:lnTo>
                  <a:lnTo>
                    <a:pt x="0" y="0"/>
                  </a:lnTo>
                </a:path>
              </a:pathLst>
            </a:custGeom>
            <a:noFill/>
            <a:ln w="22225" cap="flat">
              <a:solidFill>
                <a:srgbClr val="B60D27"/>
              </a:solidFill>
              <a:prstDash val="solid"/>
              <a:miter/>
            </a:ln>
          </p:spPr>
          <p:txBody>
            <a:bodyPr rtlCol="0" anchor="ctr"/>
            <a:lstStyle/>
            <a:p>
              <a:endParaRPr lang="fr-FR" dirty="0"/>
            </a:p>
          </p:txBody>
        </p:sp>
        <p:grpSp>
          <p:nvGrpSpPr>
            <p:cNvPr id="110" name="Group 109">
              <a:extLst>
                <a:ext uri="{FF2B5EF4-FFF2-40B4-BE49-F238E27FC236}">
                  <a16:creationId xmlns:a16="http://schemas.microsoft.com/office/drawing/2014/main" xmlns="" id="{1D02CC11-A163-498A-B592-E4D60D05232A}"/>
                </a:ext>
              </a:extLst>
            </p:cNvPr>
            <p:cNvGrpSpPr/>
            <p:nvPr/>
          </p:nvGrpSpPr>
          <p:grpSpPr>
            <a:xfrm>
              <a:off x="1133899" y="2597576"/>
              <a:ext cx="6219199" cy="2229626"/>
              <a:chOff x="1133899" y="2597576"/>
              <a:chExt cx="6219199" cy="2229626"/>
            </a:xfrm>
          </p:grpSpPr>
          <p:sp>
            <p:nvSpPr>
              <p:cNvPr id="111" name="Isosceles Triangle 110">
                <a:extLst>
                  <a:ext uri="{FF2B5EF4-FFF2-40B4-BE49-F238E27FC236}">
                    <a16:creationId xmlns:a16="http://schemas.microsoft.com/office/drawing/2014/main" xmlns="" id="{270F35F7-2005-4ABA-AD23-4DDC5A7AB1B7}"/>
                  </a:ext>
                </a:extLst>
              </p:cNvPr>
              <p:cNvSpPr>
                <a:spLocks noChangeAspect="1"/>
              </p:cNvSpPr>
              <p:nvPr/>
            </p:nvSpPr>
            <p:spPr>
              <a:xfrm>
                <a:off x="1133899" y="2597576"/>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Isosceles Triangle 111">
                <a:extLst>
                  <a:ext uri="{FF2B5EF4-FFF2-40B4-BE49-F238E27FC236}">
                    <a16:creationId xmlns:a16="http://schemas.microsoft.com/office/drawing/2014/main" xmlns="" id="{13A537D7-FF52-42D4-A0C9-D13A5007B0F3}"/>
                  </a:ext>
                </a:extLst>
              </p:cNvPr>
              <p:cNvSpPr>
                <a:spLocks noChangeAspect="1"/>
              </p:cNvSpPr>
              <p:nvPr/>
            </p:nvSpPr>
            <p:spPr>
              <a:xfrm>
                <a:off x="1266748" y="27746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3" name="Isosceles Triangle 112">
                <a:extLst>
                  <a:ext uri="{FF2B5EF4-FFF2-40B4-BE49-F238E27FC236}">
                    <a16:creationId xmlns:a16="http://schemas.microsoft.com/office/drawing/2014/main" xmlns="" id="{8970A400-D6B7-4865-B7F3-DEECD076F34B}"/>
                  </a:ext>
                </a:extLst>
              </p:cNvPr>
              <p:cNvSpPr>
                <a:spLocks noChangeAspect="1"/>
              </p:cNvSpPr>
              <p:nvPr/>
            </p:nvSpPr>
            <p:spPr>
              <a:xfrm>
                <a:off x="1674775" y="308492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Isosceles Triangle 113">
                <a:extLst>
                  <a:ext uri="{FF2B5EF4-FFF2-40B4-BE49-F238E27FC236}">
                    <a16:creationId xmlns:a16="http://schemas.microsoft.com/office/drawing/2014/main" xmlns="" id="{E8B2171C-03B4-4F83-9F23-3522A980DE6A}"/>
                  </a:ext>
                </a:extLst>
              </p:cNvPr>
              <p:cNvSpPr>
                <a:spLocks noChangeAspect="1"/>
              </p:cNvSpPr>
              <p:nvPr/>
            </p:nvSpPr>
            <p:spPr>
              <a:xfrm>
                <a:off x="1836239" y="325493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Isosceles Triangle 114">
                <a:extLst>
                  <a:ext uri="{FF2B5EF4-FFF2-40B4-BE49-F238E27FC236}">
                    <a16:creationId xmlns:a16="http://schemas.microsoft.com/office/drawing/2014/main" xmlns="" id="{2C2D5030-1B52-4565-96D2-35C4DB49AF6E}"/>
                  </a:ext>
                </a:extLst>
              </p:cNvPr>
              <p:cNvSpPr>
                <a:spLocks noChangeAspect="1"/>
              </p:cNvSpPr>
              <p:nvPr/>
            </p:nvSpPr>
            <p:spPr>
              <a:xfrm>
                <a:off x="2190802" y="346080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6" name="Isosceles Triangle 115">
                <a:extLst>
                  <a:ext uri="{FF2B5EF4-FFF2-40B4-BE49-F238E27FC236}">
                    <a16:creationId xmlns:a16="http://schemas.microsoft.com/office/drawing/2014/main" xmlns="" id="{443CAA7F-5CA3-4565-905D-0F7091719EB6}"/>
                  </a:ext>
                </a:extLst>
              </p:cNvPr>
              <p:cNvSpPr>
                <a:spLocks noChangeAspect="1"/>
              </p:cNvSpPr>
              <p:nvPr/>
            </p:nvSpPr>
            <p:spPr>
              <a:xfrm>
                <a:off x="3832725" y="413070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7" name="Isosceles Triangle 116">
                <a:extLst>
                  <a:ext uri="{FF2B5EF4-FFF2-40B4-BE49-F238E27FC236}">
                    <a16:creationId xmlns:a16="http://schemas.microsoft.com/office/drawing/2014/main" xmlns="" id="{0B3205A5-DF81-480A-94A1-67476C39F509}"/>
                  </a:ext>
                </a:extLst>
              </p:cNvPr>
              <p:cNvSpPr>
                <a:spLocks noChangeAspect="1"/>
              </p:cNvSpPr>
              <p:nvPr/>
            </p:nvSpPr>
            <p:spPr>
              <a:xfrm>
                <a:off x="5225845" y="44187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Isosceles Triangle 117">
                <a:extLst>
                  <a:ext uri="{FF2B5EF4-FFF2-40B4-BE49-F238E27FC236}">
                    <a16:creationId xmlns:a16="http://schemas.microsoft.com/office/drawing/2014/main" xmlns="" id="{DEF31437-A8C8-4097-A394-924E659A94FD}"/>
                  </a:ext>
                </a:extLst>
              </p:cNvPr>
              <p:cNvSpPr>
                <a:spLocks noChangeAspect="1"/>
              </p:cNvSpPr>
              <p:nvPr/>
            </p:nvSpPr>
            <p:spPr>
              <a:xfrm>
                <a:off x="5724408" y="4494884"/>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Isosceles Triangle 118">
                <a:extLst>
                  <a:ext uri="{FF2B5EF4-FFF2-40B4-BE49-F238E27FC236}">
                    <a16:creationId xmlns:a16="http://schemas.microsoft.com/office/drawing/2014/main" xmlns="" id="{FBB87DB8-E841-4010-A269-59DC4B938A1A}"/>
                  </a:ext>
                </a:extLst>
              </p:cNvPr>
              <p:cNvSpPr>
                <a:spLocks noChangeAspect="1"/>
              </p:cNvSpPr>
              <p:nvPr/>
            </p:nvSpPr>
            <p:spPr>
              <a:xfrm>
                <a:off x="5745981" y="449865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Isosceles Triangle 119">
                <a:extLst>
                  <a:ext uri="{FF2B5EF4-FFF2-40B4-BE49-F238E27FC236}">
                    <a16:creationId xmlns:a16="http://schemas.microsoft.com/office/drawing/2014/main" xmlns="" id="{D8372995-AF43-4E8D-AF71-C086A519481B}"/>
                  </a:ext>
                </a:extLst>
              </p:cNvPr>
              <p:cNvSpPr>
                <a:spLocks noChangeAspect="1"/>
              </p:cNvSpPr>
              <p:nvPr/>
            </p:nvSpPr>
            <p:spPr>
              <a:xfrm>
                <a:off x="5767554" y="4502434"/>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Isosceles Triangle 120">
                <a:extLst>
                  <a:ext uri="{FF2B5EF4-FFF2-40B4-BE49-F238E27FC236}">
                    <a16:creationId xmlns:a16="http://schemas.microsoft.com/office/drawing/2014/main" xmlns="" id="{53ABD65B-AED0-41A9-A09F-5EFD06ECA649}"/>
                  </a:ext>
                </a:extLst>
              </p:cNvPr>
              <p:cNvSpPr>
                <a:spLocks noChangeAspect="1"/>
              </p:cNvSpPr>
              <p:nvPr/>
            </p:nvSpPr>
            <p:spPr>
              <a:xfrm>
                <a:off x="5789127" y="450620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Isosceles Triangle 121">
                <a:extLst>
                  <a:ext uri="{FF2B5EF4-FFF2-40B4-BE49-F238E27FC236}">
                    <a16:creationId xmlns:a16="http://schemas.microsoft.com/office/drawing/2014/main" xmlns="" id="{FF64526E-210D-4566-AE48-A77B7F86D46E}"/>
                  </a:ext>
                </a:extLst>
              </p:cNvPr>
              <p:cNvSpPr>
                <a:spLocks noChangeAspect="1"/>
              </p:cNvSpPr>
              <p:nvPr/>
            </p:nvSpPr>
            <p:spPr>
              <a:xfrm>
                <a:off x="5810700" y="4509984"/>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3" name="Isosceles Triangle 122">
                <a:extLst>
                  <a:ext uri="{FF2B5EF4-FFF2-40B4-BE49-F238E27FC236}">
                    <a16:creationId xmlns:a16="http://schemas.microsoft.com/office/drawing/2014/main" xmlns="" id="{C2F1929D-7400-4AA0-BD50-9B6AD28798C3}"/>
                  </a:ext>
                </a:extLst>
              </p:cNvPr>
              <p:cNvSpPr>
                <a:spLocks noChangeAspect="1"/>
              </p:cNvSpPr>
              <p:nvPr/>
            </p:nvSpPr>
            <p:spPr>
              <a:xfrm>
                <a:off x="5832273" y="450964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Isosceles Triangle 123">
                <a:extLst>
                  <a:ext uri="{FF2B5EF4-FFF2-40B4-BE49-F238E27FC236}">
                    <a16:creationId xmlns:a16="http://schemas.microsoft.com/office/drawing/2014/main" xmlns="" id="{CCEFBCF3-E6A0-444A-BACD-F65C991648BA}"/>
                  </a:ext>
                </a:extLst>
              </p:cNvPr>
              <p:cNvSpPr>
                <a:spLocks noChangeAspect="1"/>
              </p:cNvSpPr>
              <p:nvPr/>
            </p:nvSpPr>
            <p:spPr>
              <a:xfrm>
                <a:off x="5853846" y="450929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5" name="Isosceles Triangle 124">
                <a:extLst>
                  <a:ext uri="{FF2B5EF4-FFF2-40B4-BE49-F238E27FC236}">
                    <a16:creationId xmlns:a16="http://schemas.microsoft.com/office/drawing/2014/main" xmlns="" id="{D298BE8F-5F7E-4E40-A3CD-54E4025BD323}"/>
                  </a:ext>
                </a:extLst>
              </p:cNvPr>
              <p:cNvSpPr>
                <a:spLocks noChangeAspect="1"/>
              </p:cNvSpPr>
              <p:nvPr/>
            </p:nvSpPr>
            <p:spPr>
              <a:xfrm>
                <a:off x="5875419" y="45089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6" name="Isosceles Triangle 125">
                <a:extLst>
                  <a:ext uri="{FF2B5EF4-FFF2-40B4-BE49-F238E27FC236}">
                    <a16:creationId xmlns:a16="http://schemas.microsoft.com/office/drawing/2014/main" xmlns="" id="{503E2AB2-5038-49DF-A600-5D9C6B2FDC4A}"/>
                  </a:ext>
                </a:extLst>
              </p:cNvPr>
              <p:cNvSpPr>
                <a:spLocks noChangeAspect="1"/>
              </p:cNvSpPr>
              <p:nvPr/>
            </p:nvSpPr>
            <p:spPr>
              <a:xfrm>
                <a:off x="5896992" y="4508612"/>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7" name="Isosceles Triangle 126">
                <a:extLst>
                  <a:ext uri="{FF2B5EF4-FFF2-40B4-BE49-F238E27FC236}">
                    <a16:creationId xmlns:a16="http://schemas.microsoft.com/office/drawing/2014/main" xmlns="" id="{3C46AB9B-AA28-445B-9C41-26070437CEC6}"/>
                  </a:ext>
                </a:extLst>
              </p:cNvPr>
              <p:cNvSpPr>
                <a:spLocks noChangeAspect="1"/>
              </p:cNvSpPr>
              <p:nvPr/>
            </p:nvSpPr>
            <p:spPr>
              <a:xfrm>
                <a:off x="5918565" y="450826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Isosceles Triangle 127">
                <a:extLst>
                  <a:ext uri="{FF2B5EF4-FFF2-40B4-BE49-F238E27FC236}">
                    <a16:creationId xmlns:a16="http://schemas.microsoft.com/office/drawing/2014/main" xmlns="" id="{C892D75D-F182-43B0-BAAC-B29232E41E3C}"/>
                  </a:ext>
                </a:extLst>
              </p:cNvPr>
              <p:cNvSpPr>
                <a:spLocks noChangeAspect="1"/>
              </p:cNvSpPr>
              <p:nvPr/>
            </p:nvSpPr>
            <p:spPr>
              <a:xfrm>
                <a:off x="5940138" y="4507926"/>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9" name="Isosceles Triangle 128">
                <a:extLst>
                  <a:ext uri="{FF2B5EF4-FFF2-40B4-BE49-F238E27FC236}">
                    <a16:creationId xmlns:a16="http://schemas.microsoft.com/office/drawing/2014/main" xmlns="" id="{59138D7C-D23C-480A-93EF-81DA1E995916}"/>
                  </a:ext>
                </a:extLst>
              </p:cNvPr>
              <p:cNvSpPr>
                <a:spLocks noChangeAspect="1"/>
              </p:cNvSpPr>
              <p:nvPr/>
            </p:nvSpPr>
            <p:spPr>
              <a:xfrm>
                <a:off x="5961711" y="450758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0" name="Isosceles Triangle 129">
                <a:extLst>
                  <a:ext uri="{FF2B5EF4-FFF2-40B4-BE49-F238E27FC236}">
                    <a16:creationId xmlns:a16="http://schemas.microsoft.com/office/drawing/2014/main" xmlns="" id="{8A0582F2-3761-44E3-A99E-D450768E5C00}"/>
                  </a:ext>
                </a:extLst>
              </p:cNvPr>
              <p:cNvSpPr>
                <a:spLocks noChangeAspect="1"/>
              </p:cNvSpPr>
              <p:nvPr/>
            </p:nvSpPr>
            <p:spPr>
              <a:xfrm>
                <a:off x="5983284" y="450724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1" name="Isosceles Triangle 130">
                <a:extLst>
                  <a:ext uri="{FF2B5EF4-FFF2-40B4-BE49-F238E27FC236}">
                    <a16:creationId xmlns:a16="http://schemas.microsoft.com/office/drawing/2014/main" xmlns="" id="{529BB609-0B43-4895-A924-7E1D34A6B0B2}"/>
                  </a:ext>
                </a:extLst>
              </p:cNvPr>
              <p:cNvSpPr>
                <a:spLocks noChangeAspect="1"/>
              </p:cNvSpPr>
              <p:nvPr/>
            </p:nvSpPr>
            <p:spPr>
              <a:xfrm>
                <a:off x="600073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2" name="Isosceles Triangle 131">
                <a:extLst>
                  <a:ext uri="{FF2B5EF4-FFF2-40B4-BE49-F238E27FC236}">
                    <a16:creationId xmlns:a16="http://schemas.microsoft.com/office/drawing/2014/main" xmlns="" id="{CD86F243-3B36-4B7A-A128-71FBAEC0877F}"/>
                  </a:ext>
                </a:extLst>
              </p:cNvPr>
              <p:cNvSpPr>
                <a:spLocks noChangeAspect="1"/>
              </p:cNvSpPr>
              <p:nvPr/>
            </p:nvSpPr>
            <p:spPr>
              <a:xfrm>
                <a:off x="6018194"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3" name="Isosceles Triangle 132">
                <a:extLst>
                  <a:ext uri="{FF2B5EF4-FFF2-40B4-BE49-F238E27FC236}">
                    <a16:creationId xmlns:a16="http://schemas.microsoft.com/office/drawing/2014/main" xmlns="" id="{C35BA327-C550-48BC-9010-E183AFF4AA1F}"/>
                  </a:ext>
                </a:extLst>
              </p:cNvPr>
              <p:cNvSpPr>
                <a:spLocks noChangeAspect="1"/>
              </p:cNvSpPr>
              <p:nvPr/>
            </p:nvSpPr>
            <p:spPr>
              <a:xfrm>
                <a:off x="603564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4" name="Isosceles Triangle 133">
                <a:extLst>
                  <a:ext uri="{FF2B5EF4-FFF2-40B4-BE49-F238E27FC236}">
                    <a16:creationId xmlns:a16="http://schemas.microsoft.com/office/drawing/2014/main" xmlns="" id="{A3AF7EF7-C584-4ABB-A708-89E78DE6882F}"/>
                  </a:ext>
                </a:extLst>
              </p:cNvPr>
              <p:cNvSpPr>
                <a:spLocks noChangeAspect="1"/>
              </p:cNvSpPr>
              <p:nvPr/>
            </p:nvSpPr>
            <p:spPr>
              <a:xfrm>
                <a:off x="6053104"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5" name="Isosceles Triangle 134">
                <a:extLst>
                  <a:ext uri="{FF2B5EF4-FFF2-40B4-BE49-F238E27FC236}">
                    <a16:creationId xmlns:a16="http://schemas.microsoft.com/office/drawing/2014/main" xmlns="" id="{73D1CD7A-DAFF-4A72-8A52-B1045B6CA7ED}"/>
                  </a:ext>
                </a:extLst>
              </p:cNvPr>
              <p:cNvSpPr>
                <a:spLocks noChangeAspect="1"/>
              </p:cNvSpPr>
              <p:nvPr/>
            </p:nvSpPr>
            <p:spPr>
              <a:xfrm>
                <a:off x="607055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6" name="Isosceles Triangle 135">
                <a:extLst>
                  <a:ext uri="{FF2B5EF4-FFF2-40B4-BE49-F238E27FC236}">
                    <a16:creationId xmlns:a16="http://schemas.microsoft.com/office/drawing/2014/main" xmlns="" id="{1F7F6EC7-779A-4DFC-AB17-C0C7DBF2E74F}"/>
                  </a:ext>
                </a:extLst>
              </p:cNvPr>
              <p:cNvSpPr>
                <a:spLocks noChangeAspect="1"/>
              </p:cNvSpPr>
              <p:nvPr/>
            </p:nvSpPr>
            <p:spPr>
              <a:xfrm>
                <a:off x="6088014"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Isosceles Triangle 136">
                <a:extLst>
                  <a:ext uri="{FF2B5EF4-FFF2-40B4-BE49-F238E27FC236}">
                    <a16:creationId xmlns:a16="http://schemas.microsoft.com/office/drawing/2014/main" xmlns="" id="{1EE78A0C-8679-49D5-900A-4938F54A129F}"/>
                  </a:ext>
                </a:extLst>
              </p:cNvPr>
              <p:cNvSpPr>
                <a:spLocks noChangeAspect="1"/>
              </p:cNvSpPr>
              <p:nvPr/>
            </p:nvSpPr>
            <p:spPr>
              <a:xfrm>
                <a:off x="610546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8" name="Isosceles Triangle 137">
                <a:extLst>
                  <a:ext uri="{FF2B5EF4-FFF2-40B4-BE49-F238E27FC236}">
                    <a16:creationId xmlns:a16="http://schemas.microsoft.com/office/drawing/2014/main" xmlns="" id="{1FDCCC71-4FBA-4B22-BEA6-E450BD5F5691}"/>
                  </a:ext>
                </a:extLst>
              </p:cNvPr>
              <p:cNvSpPr>
                <a:spLocks noChangeAspect="1"/>
              </p:cNvSpPr>
              <p:nvPr/>
            </p:nvSpPr>
            <p:spPr>
              <a:xfrm>
                <a:off x="611313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9" name="Isosceles Triangle 138">
                <a:extLst>
                  <a:ext uri="{FF2B5EF4-FFF2-40B4-BE49-F238E27FC236}">
                    <a16:creationId xmlns:a16="http://schemas.microsoft.com/office/drawing/2014/main" xmlns="" id="{867FB538-7A02-4AD7-9C73-74DFA9B60C5A}"/>
                  </a:ext>
                </a:extLst>
              </p:cNvPr>
              <p:cNvSpPr>
                <a:spLocks noChangeAspect="1"/>
              </p:cNvSpPr>
              <p:nvPr/>
            </p:nvSpPr>
            <p:spPr>
              <a:xfrm>
                <a:off x="6130589"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0" name="Isosceles Triangle 139">
                <a:extLst>
                  <a:ext uri="{FF2B5EF4-FFF2-40B4-BE49-F238E27FC236}">
                    <a16:creationId xmlns:a16="http://schemas.microsoft.com/office/drawing/2014/main" xmlns="" id="{31462A46-718C-4B94-BF55-297416BF195E}"/>
                  </a:ext>
                </a:extLst>
              </p:cNvPr>
              <p:cNvSpPr>
                <a:spLocks noChangeAspect="1"/>
              </p:cNvSpPr>
              <p:nvPr/>
            </p:nvSpPr>
            <p:spPr>
              <a:xfrm>
                <a:off x="614804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Isosceles Triangle 140">
                <a:extLst>
                  <a:ext uri="{FF2B5EF4-FFF2-40B4-BE49-F238E27FC236}">
                    <a16:creationId xmlns:a16="http://schemas.microsoft.com/office/drawing/2014/main" xmlns="" id="{C312BA90-F9E0-4EEB-9052-57E61192A3C1}"/>
                  </a:ext>
                </a:extLst>
              </p:cNvPr>
              <p:cNvSpPr>
                <a:spLocks noChangeAspect="1"/>
              </p:cNvSpPr>
              <p:nvPr/>
            </p:nvSpPr>
            <p:spPr>
              <a:xfrm>
                <a:off x="6165499"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2" name="Isosceles Triangle 141">
                <a:extLst>
                  <a:ext uri="{FF2B5EF4-FFF2-40B4-BE49-F238E27FC236}">
                    <a16:creationId xmlns:a16="http://schemas.microsoft.com/office/drawing/2014/main" xmlns="" id="{472D5BF7-B0D2-4D28-94AA-72312615BC8C}"/>
                  </a:ext>
                </a:extLst>
              </p:cNvPr>
              <p:cNvSpPr>
                <a:spLocks noChangeAspect="1"/>
              </p:cNvSpPr>
              <p:nvPr/>
            </p:nvSpPr>
            <p:spPr>
              <a:xfrm>
                <a:off x="618295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3" name="Isosceles Triangle 142">
                <a:extLst>
                  <a:ext uri="{FF2B5EF4-FFF2-40B4-BE49-F238E27FC236}">
                    <a16:creationId xmlns:a16="http://schemas.microsoft.com/office/drawing/2014/main" xmlns="" id="{4C20998D-BDE8-4A72-8228-BED4E7737BC0}"/>
                  </a:ext>
                </a:extLst>
              </p:cNvPr>
              <p:cNvSpPr>
                <a:spLocks noChangeAspect="1"/>
              </p:cNvSpPr>
              <p:nvPr/>
            </p:nvSpPr>
            <p:spPr>
              <a:xfrm>
                <a:off x="6200409"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4" name="Isosceles Triangle 143">
                <a:extLst>
                  <a:ext uri="{FF2B5EF4-FFF2-40B4-BE49-F238E27FC236}">
                    <a16:creationId xmlns:a16="http://schemas.microsoft.com/office/drawing/2014/main" xmlns="" id="{4505DF6A-5AE1-421A-BAF2-5642A2764BF4}"/>
                  </a:ext>
                </a:extLst>
              </p:cNvPr>
              <p:cNvSpPr>
                <a:spLocks noChangeAspect="1"/>
              </p:cNvSpPr>
              <p:nvPr/>
            </p:nvSpPr>
            <p:spPr>
              <a:xfrm>
                <a:off x="621786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5" name="Isosceles Triangle 144">
                <a:extLst>
                  <a:ext uri="{FF2B5EF4-FFF2-40B4-BE49-F238E27FC236}">
                    <a16:creationId xmlns:a16="http://schemas.microsoft.com/office/drawing/2014/main" xmlns="" id="{40A625D4-E4ED-44C8-B868-6EFD13AB3639}"/>
                  </a:ext>
                </a:extLst>
              </p:cNvPr>
              <p:cNvSpPr>
                <a:spLocks noChangeAspect="1"/>
              </p:cNvSpPr>
              <p:nvPr/>
            </p:nvSpPr>
            <p:spPr>
              <a:xfrm>
                <a:off x="622552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6" name="Isosceles Triangle 145">
                <a:extLst>
                  <a:ext uri="{FF2B5EF4-FFF2-40B4-BE49-F238E27FC236}">
                    <a16:creationId xmlns:a16="http://schemas.microsoft.com/office/drawing/2014/main" xmlns="" id="{6465E25F-FDA7-466F-812E-26B52544F668}"/>
                  </a:ext>
                </a:extLst>
              </p:cNvPr>
              <p:cNvSpPr>
                <a:spLocks noChangeAspect="1"/>
              </p:cNvSpPr>
              <p:nvPr/>
            </p:nvSpPr>
            <p:spPr>
              <a:xfrm>
                <a:off x="6242984"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7" name="Isosceles Triangle 146">
                <a:extLst>
                  <a:ext uri="{FF2B5EF4-FFF2-40B4-BE49-F238E27FC236}">
                    <a16:creationId xmlns:a16="http://schemas.microsoft.com/office/drawing/2014/main" xmlns="" id="{6882333F-2BC5-4FBA-9A5A-058D52AFA0DD}"/>
                  </a:ext>
                </a:extLst>
              </p:cNvPr>
              <p:cNvSpPr>
                <a:spLocks noChangeAspect="1"/>
              </p:cNvSpPr>
              <p:nvPr/>
            </p:nvSpPr>
            <p:spPr>
              <a:xfrm>
                <a:off x="626043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8" name="Isosceles Triangle 147">
                <a:extLst>
                  <a:ext uri="{FF2B5EF4-FFF2-40B4-BE49-F238E27FC236}">
                    <a16:creationId xmlns:a16="http://schemas.microsoft.com/office/drawing/2014/main" xmlns="" id="{C3DE88C1-2D65-4EA7-B886-6A91C6E95F6F}"/>
                  </a:ext>
                </a:extLst>
              </p:cNvPr>
              <p:cNvSpPr>
                <a:spLocks noChangeAspect="1"/>
              </p:cNvSpPr>
              <p:nvPr/>
            </p:nvSpPr>
            <p:spPr>
              <a:xfrm>
                <a:off x="6277894"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9" name="Isosceles Triangle 148">
                <a:extLst>
                  <a:ext uri="{FF2B5EF4-FFF2-40B4-BE49-F238E27FC236}">
                    <a16:creationId xmlns:a16="http://schemas.microsoft.com/office/drawing/2014/main" xmlns="" id="{B350678F-0128-4BA7-AB19-7FDCD096D85C}"/>
                  </a:ext>
                </a:extLst>
              </p:cNvPr>
              <p:cNvSpPr>
                <a:spLocks noChangeAspect="1"/>
              </p:cNvSpPr>
              <p:nvPr/>
            </p:nvSpPr>
            <p:spPr>
              <a:xfrm>
                <a:off x="629534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0" name="Isosceles Triangle 149">
                <a:extLst>
                  <a:ext uri="{FF2B5EF4-FFF2-40B4-BE49-F238E27FC236}">
                    <a16:creationId xmlns:a16="http://schemas.microsoft.com/office/drawing/2014/main" xmlns="" id="{D6EE8F9F-D3E5-4D50-9E54-1F07CC86AF5A}"/>
                  </a:ext>
                </a:extLst>
              </p:cNvPr>
              <p:cNvSpPr>
                <a:spLocks noChangeAspect="1"/>
              </p:cNvSpPr>
              <p:nvPr/>
            </p:nvSpPr>
            <p:spPr>
              <a:xfrm>
                <a:off x="6312804"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1" name="Isosceles Triangle 150">
                <a:extLst>
                  <a:ext uri="{FF2B5EF4-FFF2-40B4-BE49-F238E27FC236}">
                    <a16:creationId xmlns:a16="http://schemas.microsoft.com/office/drawing/2014/main" xmlns="" id="{D0D30C9C-E8EC-41E6-9875-009A1D384617}"/>
                  </a:ext>
                </a:extLst>
              </p:cNvPr>
              <p:cNvSpPr>
                <a:spLocks noChangeAspect="1"/>
              </p:cNvSpPr>
              <p:nvPr/>
            </p:nvSpPr>
            <p:spPr>
              <a:xfrm>
                <a:off x="633025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52" name="Group 151">
                <a:extLst>
                  <a:ext uri="{FF2B5EF4-FFF2-40B4-BE49-F238E27FC236}">
                    <a16:creationId xmlns:a16="http://schemas.microsoft.com/office/drawing/2014/main" xmlns="" id="{D49F7371-9DB7-4127-9E3B-758F58E22F4A}"/>
                  </a:ext>
                </a:extLst>
              </p:cNvPr>
              <p:cNvGrpSpPr/>
              <p:nvPr/>
            </p:nvGrpSpPr>
            <p:grpSpPr>
              <a:xfrm>
                <a:off x="6366499" y="4587255"/>
                <a:ext cx="176730" cy="62069"/>
                <a:chOff x="6366499" y="4589160"/>
                <a:chExt cx="176730" cy="62069"/>
              </a:xfrm>
            </p:grpSpPr>
            <p:sp>
              <p:nvSpPr>
                <p:cNvPr id="186" name="Isosceles Triangle 185">
                  <a:extLst>
                    <a:ext uri="{FF2B5EF4-FFF2-40B4-BE49-F238E27FC236}">
                      <a16:creationId xmlns:a16="http://schemas.microsoft.com/office/drawing/2014/main" xmlns="" id="{51DB8471-66CA-472D-88A7-12F6444353D0}"/>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7" name="Isosceles Triangle 186">
                  <a:extLst>
                    <a:ext uri="{FF2B5EF4-FFF2-40B4-BE49-F238E27FC236}">
                      <a16:creationId xmlns:a16="http://schemas.microsoft.com/office/drawing/2014/main" xmlns="" id="{48919498-4202-4D61-9A8A-DC23D2C57F5F}"/>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8" name="Isosceles Triangle 187">
                  <a:extLst>
                    <a:ext uri="{FF2B5EF4-FFF2-40B4-BE49-F238E27FC236}">
                      <a16:creationId xmlns:a16="http://schemas.microsoft.com/office/drawing/2014/main" xmlns="" id="{817561DA-FD51-47AD-84DD-61285A52F239}"/>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9" name="Isosceles Triangle 188">
                  <a:extLst>
                    <a:ext uri="{FF2B5EF4-FFF2-40B4-BE49-F238E27FC236}">
                      <a16:creationId xmlns:a16="http://schemas.microsoft.com/office/drawing/2014/main" xmlns="" id="{154CE439-7048-44C0-B2E6-99EC312836E4}"/>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0" name="Isosceles Triangle 189">
                  <a:extLst>
                    <a:ext uri="{FF2B5EF4-FFF2-40B4-BE49-F238E27FC236}">
                      <a16:creationId xmlns:a16="http://schemas.microsoft.com/office/drawing/2014/main" xmlns="" id="{8024C083-7C7C-4C24-8D2F-B1AAD47EF4C9}"/>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1" name="Isosceles Triangle 190">
                  <a:extLst>
                    <a:ext uri="{FF2B5EF4-FFF2-40B4-BE49-F238E27FC236}">
                      <a16:creationId xmlns:a16="http://schemas.microsoft.com/office/drawing/2014/main" xmlns="" id="{44320345-0A2C-41F5-939D-CC9D4A7234E8}"/>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2" name="Isosceles Triangle 191">
                  <a:extLst>
                    <a:ext uri="{FF2B5EF4-FFF2-40B4-BE49-F238E27FC236}">
                      <a16:creationId xmlns:a16="http://schemas.microsoft.com/office/drawing/2014/main" xmlns="" id="{FB942720-A26F-443B-B42F-CBF2AD60D811}"/>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53" name="Group 152">
                <a:extLst>
                  <a:ext uri="{FF2B5EF4-FFF2-40B4-BE49-F238E27FC236}">
                    <a16:creationId xmlns:a16="http://schemas.microsoft.com/office/drawing/2014/main" xmlns="" id="{B07C5AF4-74FC-4506-A446-EE2E0039B6D2}"/>
                  </a:ext>
                </a:extLst>
              </p:cNvPr>
              <p:cNvGrpSpPr/>
              <p:nvPr/>
            </p:nvGrpSpPr>
            <p:grpSpPr>
              <a:xfrm>
                <a:off x="6491307" y="4586737"/>
                <a:ext cx="176730" cy="62069"/>
                <a:chOff x="6366499" y="4589160"/>
                <a:chExt cx="176730" cy="62069"/>
              </a:xfrm>
            </p:grpSpPr>
            <p:sp>
              <p:nvSpPr>
                <p:cNvPr id="179" name="Isosceles Triangle 178">
                  <a:extLst>
                    <a:ext uri="{FF2B5EF4-FFF2-40B4-BE49-F238E27FC236}">
                      <a16:creationId xmlns:a16="http://schemas.microsoft.com/office/drawing/2014/main" xmlns="" id="{167289A0-15C4-4092-921F-435BAD48F19F}"/>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0" name="Isosceles Triangle 179">
                  <a:extLst>
                    <a:ext uri="{FF2B5EF4-FFF2-40B4-BE49-F238E27FC236}">
                      <a16:creationId xmlns:a16="http://schemas.microsoft.com/office/drawing/2014/main" xmlns="" id="{64F3A14B-66F9-40E2-8A43-F93E60087831}"/>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1" name="Isosceles Triangle 180">
                  <a:extLst>
                    <a:ext uri="{FF2B5EF4-FFF2-40B4-BE49-F238E27FC236}">
                      <a16:creationId xmlns:a16="http://schemas.microsoft.com/office/drawing/2014/main" xmlns="" id="{ADC4FB04-FD37-4ADF-A1D2-617B356B50E4}"/>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2" name="Isosceles Triangle 181">
                  <a:extLst>
                    <a:ext uri="{FF2B5EF4-FFF2-40B4-BE49-F238E27FC236}">
                      <a16:creationId xmlns:a16="http://schemas.microsoft.com/office/drawing/2014/main" xmlns="" id="{03D561EB-71F5-445B-876D-AF6006514DA3}"/>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3" name="Isosceles Triangle 182">
                  <a:extLst>
                    <a:ext uri="{FF2B5EF4-FFF2-40B4-BE49-F238E27FC236}">
                      <a16:creationId xmlns:a16="http://schemas.microsoft.com/office/drawing/2014/main" xmlns="" id="{818634E9-7F11-48AC-9914-9632F121AEAC}"/>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4" name="Isosceles Triangle 183">
                  <a:extLst>
                    <a:ext uri="{FF2B5EF4-FFF2-40B4-BE49-F238E27FC236}">
                      <a16:creationId xmlns:a16="http://schemas.microsoft.com/office/drawing/2014/main" xmlns="" id="{B279C32F-45F4-4583-9FC5-F461EADF15DC}"/>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5" name="Isosceles Triangle 184">
                  <a:extLst>
                    <a:ext uri="{FF2B5EF4-FFF2-40B4-BE49-F238E27FC236}">
                      <a16:creationId xmlns:a16="http://schemas.microsoft.com/office/drawing/2014/main" xmlns="" id="{6E494DAE-87BF-46BA-B408-F0E75CFD0F26}"/>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54" name="Group 153">
                <a:extLst>
                  <a:ext uri="{FF2B5EF4-FFF2-40B4-BE49-F238E27FC236}">
                    <a16:creationId xmlns:a16="http://schemas.microsoft.com/office/drawing/2014/main" xmlns="" id="{22840E2F-36A0-42CD-8632-B3DA4338EB37}"/>
                  </a:ext>
                </a:extLst>
              </p:cNvPr>
              <p:cNvGrpSpPr/>
              <p:nvPr/>
            </p:nvGrpSpPr>
            <p:grpSpPr>
              <a:xfrm>
                <a:off x="6616115" y="4586219"/>
                <a:ext cx="176730" cy="62069"/>
                <a:chOff x="6366499" y="4589160"/>
                <a:chExt cx="176730" cy="62069"/>
              </a:xfrm>
            </p:grpSpPr>
            <p:sp>
              <p:nvSpPr>
                <p:cNvPr id="172" name="Isosceles Triangle 171">
                  <a:extLst>
                    <a:ext uri="{FF2B5EF4-FFF2-40B4-BE49-F238E27FC236}">
                      <a16:creationId xmlns:a16="http://schemas.microsoft.com/office/drawing/2014/main" xmlns="" id="{F1DC2C35-64E2-4CD1-9FB3-1A7FFCC314DE}"/>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3" name="Isosceles Triangle 172">
                  <a:extLst>
                    <a:ext uri="{FF2B5EF4-FFF2-40B4-BE49-F238E27FC236}">
                      <a16:creationId xmlns:a16="http://schemas.microsoft.com/office/drawing/2014/main" xmlns="" id="{50F6B178-269A-4EAB-BF64-E2E198E794FD}"/>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4" name="Isosceles Triangle 173">
                  <a:extLst>
                    <a:ext uri="{FF2B5EF4-FFF2-40B4-BE49-F238E27FC236}">
                      <a16:creationId xmlns:a16="http://schemas.microsoft.com/office/drawing/2014/main" xmlns="" id="{602E1EA4-55F6-4677-8242-36C2F8F089A0}"/>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5" name="Isosceles Triangle 174">
                  <a:extLst>
                    <a:ext uri="{FF2B5EF4-FFF2-40B4-BE49-F238E27FC236}">
                      <a16:creationId xmlns:a16="http://schemas.microsoft.com/office/drawing/2014/main" xmlns="" id="{7B362C03-5D93-4EEF-91DF-BF374C868A90}"/>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6" name="Isosceles Triangle 175">
                  <a:extLst>
                    <a:ext uri="{FF2B5EF4-FFF2-40B4-BE49-F238E27FC236}">
                      <a16:creationId xmlns:a16="http://schemas.microsoft.com/office/drawing/2014/main" xmlns="" id="{DD0C5C30-4EAD-4A76-BD12-F1B766F4D6B6}"/>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7" name="Isosceles Triangle 176">
                  <a:extLst>
                    <a:ext uri="{FF2B5EF4-FFF2-40B4-BE49-F238E27FC236}">
                      <a16:creationId xmlns:a16="http://schemas.microsoft.com/office/drawing/2014/main" xmlns="" id="{C4721B26-523D-4EF7-9AF9-F41D26398BB9}"/>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8" name="Isosceles Triangle 177">
                  <a:extLst>
                    <a:ext uri="{FF2B5EF4-FFF2-40B4-BE49-F238E27FC236}">
                      <a16:creationId xmlns:a16="http://schemas.microsoft.com/office/drawing/2014/main" xmlns="" id="{AC1D99E5-78EA-42E3-9B73-6BF92B0E9648}"/>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55" name="Group 154">
                <a:extLst>
                  <a:ext uri="{FF2B5EF4-FFF2-40B4-BE49-F238E27FC236}">
                    <a16:creationId xmlns:a16="http://schemas.microsoft.com/office/drawing/2014/main" xmlns="" id="{DDA199F3-1762-4AE9-B083-DD701E5F6A71}"/>
                  </a:ext>
                </a:extLst>
              </p:cNvPr>
              <p:cNvGrpSpPr/>
              <p:nvPr/>
            </p:nvGrpSpPr>
            <p:grpSpPr>
              <a:xfrm>
                <a:off x="6740923" y="4585701"/>
                <a:ext cx="176730" cy="62069"/>
                <a:chOff x="6366499" y="4589160"/>
                <a:chExt cx="176730" cy="62069"/>
              </a:xfrm>
            </p:grpSpPr>
            <p:sp>
              <p:nvSpPr>
                <p:cNvPr id="165" name="Isosceles Triangle 164">
                  <a:extLst>
                    <a:ext uri="{FF2B5EF4-FFF2-40B4-BE49-F238E27FC236}">
                      <a16:creationId xmlns:a16="http://schemas.microsoft.com/office/drawing/2014/main" xmlns="" id="{564C7380-AEE3-4951-A9F4-7147B8CB2983}"/>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6" name="Isosceles Triangle 165">
                  <a:extLst>
                    <a:ext uri="{FF2B5EF4-FFF2-40B4-BE49-F238E27FC236}">
                      <a16:creationId xmlns:a16="http://schemas.microsoft.com/office/drawing/2014/main" xmlns="" id="{E8A7DC88-EA4D-4C9A-85E5-90468E33CAB3}"/>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7" name="Isosceles Triangle 166">
                  <a:extLst>
                    <a:ext uri="{FF2B5EF4-FFF2-40B4-BE49-F238E27FC236}">
                      <a16:creationId xmlns:a16="http://schemas.microsoft.com/office/drawing/2014/main" xmlns="" id="{D61CDD50-35EF-4DE4-B514-F3F881CE1B1E}"/>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8" name="Isosceles Triangle 167">
                  <a:extLst>
                    <a:ext uri="{FF2B5EF4-FFF2-40B4-BE49-F238E27FC236}">
                      <a16:creationId xmlns:a16="http://schemas.microsoft.com/office/drawing/2014/main" xmlns="" id="{DE60EF30-5C99-4631-9AA4-0F5ECFFC9C14}"/>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9" name="Isosceles Triangle 168">
                  <a:extLst>
                    <a:ext uri="{FF2B5EF4-FFF2-40B4-BE49-F238E27FC236}">
                      <a16:creationId xmlns:a16="http://schemas.microsoft.com/office/drawing/2014/main" xmlns="" id="{D79D49EC-55ED-4A3F-8FBA-407727094A4B}"/>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0" name="Isosceles Triangle 169">
                  <a:extLst>
                    <a:ext uri="{FF2B5EF4-FFF2-40B4-BE49-F238E27FC236}">
                      <a16:creationId xmlns:a16="http://schemas.microsoft.com/office/drawing/2014/main" xmlns="" id="{EF63B468-30F2-47FA-94A4-C7A4D5BA94EE}"/>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1" name="Isosceles Triangle 170">
                  <a:extLst>
                    <a:ext uri="{FF2B5EF4-FFF2-40B4-BE49-F238E27FC236}">
                      <a16:creationId xmlns:a16="http://schemas.microsoft.com/office/drawing/2014/main" xmlns="" id="{FCEBD6FB-8F11-4071-8197-8693246C19FB}"/>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56" name="Isosceles Triangle 155">
                <a:extLst>
                  <a:ext uri="{FF2B5EF4-FFF2-40B4-BE49-F238E27FC236}">
                    <a16:creationId xmlns:a16="http://schemas.microsoft.com/office/drawing/2014/main" xmlns="" id="{82AF7687-E135-4607-AE6E-225A79C5EF2D}"/>
                  </a:ext>
                </a:extLst>
              </p:cNvPr>
              <p:cNvSpPr>
                <a:spLocks noChangeAspect="1"/>
              </p:cNvSpPr>
              <p:nvPr/>
            </p:nvSpPr>
            <p:spPr>
              <a:xfrm>
                <a:off x="6911072" y="461670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7" name="Isosceles Triangle 156">
                <a:extLst>
                  <a:ext uri="{FF2B5EF4-FFF2-40B4-BE49-F238E27FC236}">
                    <a16:creationId xmlns:a16="http://schemas.microsoft.com/office/drawing/2014/main" xmlns="" id="{023CD5CD-A730-493D-9FD9-FE1D0B6B5C5D}"/>
                  </a:ext>
                </a:extLst>
              </p:cNvPr>
              <p:cNvSpPr>
                <a:spLocks noChangeAspect="1"/>
              </p:cNvSpPr>
              <p:nvPr/>
            </p:nvSpPr>
            <p:spPr>
              <a:xfrm>
                <a:off x="6947324" y="4614766"/>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8" name="Isosceles Triangle 157">
                <a:extLst>
                  <a:ext uri="{FF2B5EF4-FFF2-40B4-BE49-F238E27FC236}">
                    <a16:creationId xmlns:a16="http://schemas.microsoft.com/office/drawing/2014/main" xmlns="" id="{355FA4A9-137E-4054-95B4-7744E70B4A53}"/>
                  </a:ext>
                </a:extLst>
              </p:cNvPr>
              <p:cNvSpPr>
                <a:spLocks noChangeAspect="1"/>
              </p:cNvSpPr>
              <p:nvPr/>
            </p:nvSpPr>
            <p:spPr>
              <a:xfrm>
                <a:off x="6995006" y="466616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9" name="Isosceles Triangle 158">
                <a:extLst>
                  <a:ext uri="{FF2B5EF4-FFF2-40B4-BE49-F238E27FC236}">
                    <a16:creationId xmlns:a16="http://schemas.microsoft.com/office/drawing/2014/main" xmlns="" id="{B01B55DD-50C8-4D81-8E77-AC521001006C}"/>
                  </a:ext>
                </a:extLst>
              </p:cNvPr>
              <p:cNvSpPr>
                <a:spLocks noChangeAspect="1"/>
              </p:cNvSpPr>
              <p:nvPr/>
            </p:nvSpPr>
            <p:spPr>
              <a:xfrm>
                <a:off x="7042688" y="4666137"/>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0" name="Isosceles Triangle 159">
                <a:extLst>
                  <a:ext uri="{FF2B5EF4-FFF2-40B4-BE49-F238E27FC236}">
                    <a16:creationId xmlns:a16="http://schemas.microsoft.com/office/drawing/2014/main" xmlns="" id="{C08E6982-7247-4492-B11F-BD0AF662E7AE}"/>
                  </a:ext>
                </a:extLst>
              </p:cNvPr>
              <p:cNvSpPr>
                <a:spLocks noChangeAspect="1"/>
              </p:cNvSpPr>
              <p:nvPr/>
            </p:nvSpPr>
            <p:spPr>
              <a:xfrm>
                <a:off x="7090370" y="471563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1" name="Isosceles Triangle 160">
                <a:extLst>
                  <a:ext uri="{FF2B5EF4-FFF2-40B4-BE49-F238E27FC236}">
                    <a16:creationId xmlns:a16="http://schemas.microsoft.com/office/drawing/2014/main" xmlns="" id="{D1473EDE-4674-434C-9B0D-614BAC6B036D}"/>
                  </a:ext>
                </a:extLst>
              </p:cNvPr>
              <p:cNvSpPr>
                <a:spLocks noChangeAspect="1"/>
              </p:cNvSpPr>
              <p:nvPr/>
            </p:nvSpPr>
            <p:spPr>
              <a:xfrm>
                <a:off x="7138052" y="476513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2" name="Isosceles Triangle 161">
                <a:extLst>
                  <a:ext uri="{FF2B5EF4-FFF2-40B4-BE49-F238E27FC236}">
                    <a16:creationId xmlns:a16="http://schemas.microsoft.com/office/drawing/2014/main" xmlns="" id="{B63DD827-B480-4D25-90C1-0492B2C3D9FF}"/>
                  </a:ext>
                </a:extLst>
              </p:cNvPr>
              <p:cNvSpPr>
                <a:spLocks noChangeAspect="1"/>
              </p:cNvSpPr>
              <p:nvPr/>
            </p:nvSpPr>
            <p:spPr>
              <a:xfrm>
                <a:off x="7185734" y="476510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3" name="Isosceles Triangle 162">
                <a:extLst>
                  <a:ext uri="{FF2B5EF4-FFF2-40B4-BE49-F238E27FC236}">
                    <a16:creationId xmlns:a16="http://schemas.microsoft.com/office/drawing/2014/main" xmlns="" id="{B12BD942-FD7E-442D-AB84-C5CAA5EA013A}"/>
                  </a:ext>
                </a:extLst>
              </p:cNvPr>
              <p:cNvSpPr>
                <a:spLocks noChangeAspect="1"/>
              </p:cNvSpPr>
              <p:nvPr/>
            </p:nvSpPr>
            <p:spPr>
              <a:xfrm>
                <a:off x="7233416" y="476506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4" name="Isosceles Triangle 163">
                <a:extLst>
                  <a:ext uri="{FF2B5EF4-FFF2-40B4-BE49-F238E27FC236}">
                    <a16:creationId xmlns:a16="http://schemas.microsoft.com/office/drawing/2014/main" xmlns="" id="{86BE8F76-528F-4CD3-8F9A-1460D6EDA239}"/>
                  </a:ext>
                </a:extLst>
              </p:cNvPr>
              <p:cNvSpPr>
                <a:spLocks noChangeAspect="1"/>
              </p:cNvSpPr>
              <p:nvPr/>
            </p:nvSpPr>
            <p:spPr>
              <a:xfrm>
                <a:off x="7281098" y="4765037"/>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193" name="Group 192">
            <a:extLst>
              <a:ext uri="{FF2B5EF4-FFF2-40B4-BE49-F238E27FC236}">
                <a16:creationId xmlns:a16="http://schemas.microsoft.com/office/drawing/2014/main" xmlns="" id="{F3183DE0-ED62-4313-B1BA-39C37478778B}"/>
              </a:ext>
            </a:extLst>
          </p:cNvPr>
          <p:cNvGrpSpPr/>
          <p:nvPr/>
        </p:nvGrpSpPr>
        <p:grpSpPr>
          <a:xfrm>
            <a:off x="951967" y="2519844"/>
            <a:ext cx="6279605" cy="2414903"/>
            <a:chOff x="951967" y="2519844"/>
            <a:chExt cx="6279605" cy="2414903"/>
          </a:xfrm>
        </p:grpSpPr>
        <p:sp>
          <p:nvSpPr>
            <p:cNvPr id="194" name="Graphic 130">
              <a:extLst>
                <a:ext uri="{FF2B5EF4-FFF2-40B4-BE49-F238E27FC236}">
                  <a16:creationId xmlns:a16="http://schemas.microsoft.com/office/drawing/2014/main" xmlns="" id="{E365496E-81C2-4CF9-8954-53FF41980840}"/>
                </a:ext>
              </a:extLst>
            </p:cNvPr>
            <p:cNvSpPr/>
            <p:nvPr/>
          </p:nvSpPr>
          <p:spPr>
            <a:xfrm>
              <a:off x="951967" y="2551670"/>
              <a:ext cx="6262505" cy="2345261"/>
            </a:xfrm>
            <a:custGeom>
              <a:avLst/>
              <a:gdLst>
                <a:gd name="connsiteX0" fmla="*/ 9147825 w 9144000"/>
                <a:gd name="connsiteY0" fmla="*/ 3381884 h 3380078"/>
                <a:gd name="connsiteX1" fmla="*/ 8626288 w 9144000"/>
                <a:gd name="connsiteY1" fmla="*/ 3381884 h 3380078"/>
                <a:gd name="connsiteX2" fmla="*/ 8626288 w 9144000"/>
                <a:gd name="connsiteY2" fmla="*/ 3338993 h 3380078"/>
                <a:gd name="connsiteX3" fmla="*/ 8520180 w 9144000"/>
                <a:gd name="connsiteY3" fmla="*/ 3338993 h 3380078"/>
                <a:gd name="connsiteX4" fmla="*/ 8520180 w 9144000"/>
                <a:gd name="connsiteY4" fmla="*/ 3266748 h 3380078"/>
                <a:gd name="connsiteX5" fmla="*/ 7910628 w 9144000"/>
                <a:gd name="connsiteY5" fmla="*/ 3266748 h 3380078"/>
                <a:gd name="connsiteX6" fmla="*/ 7910628 w 9144000"/>
                <a:gd name="connsiteY6" fmla="*/ 3235144 h 3380078"/>
                <a:gd name="connsiteX7" fmla="*/ 7779685 w 9144000"/>
                <a:gd name="connsiteY7" fmla="*/ 3235144 h 3380078"/>
                <a:gd name="connsiteX8" fmla="*/ 7779685 w 9144000"/>
                <a:gd name="connsiteY8" fmla="*/ 3156121 h 3380078"/>
                <a:gd name="connsiteX9" fmla="*/ 7253665 w 9144000"/>
                <a:gd name="connsiteY9" fmla="*/ 3156121 h 3380078"/>
                <a:gd name="connsiteX10" fmla="*/ 7253665 w 9144000"/>
                <a:gd name="connsiteY10" fmla="*/ 3119999 h 3380078"/>
                <a:gd name="connsiteX11" fmla="*/ 7088859 w 9144000"/>
                <a:gd name="connsiteY11" fmla="*/ 3119999 h 3380078"/>
                <a:gd name="connsiteX12" fmla="*/ 7088859 w 9144000"/>
                <a:gd name="connsiteY12" fmla="*/ 3072589 h 3380078"/>
                <a:gd name="connsiteX13" fmla="*/ 6576387 w 9144000"/>
                <a:gd name="connsiteY13" fmla="*/ 3072589 h 3380078"/>
                <a:gd name="connsiteX14" fmla="*/ 6576387 w 9144000"/>
                <a:gd name="connsiteY14" fmla="*/ 3022928 h 3380078"/>
                <a:gd name="connsiteX15" fmla="*/ 6154215 w 9144000"/>
                <a:gd name="connsiteY15" fmla="*/ 3022928 h 3380078"/>
                <a:gd name="connsiteX16" fmla="*/ 6154215 w 9144000"/>
                <a:gd name="connsiteY16" fmla="*/ 2995834 h 3380078"/>
                <a:gd name="connsiteX17" fmla="*/ 6027791 w 9144000"/>
                <a:gd name="connsiteY17" fmla="*/ 2995834 h 3380078"/>
                <a:gd name="connsiteX18" fmla="*/ 6027791 w 9144000"/>
                <a:gd name="connsiteY18" fmla="*/ 2961971 h 3380078"/>
                <a:gd name="connsiteX19" fmla="*/ 5923942 w 9144000"/>
                <a:gd name="connsiteY19" fmla="*/ 2961971 h 3380078"/>
                <a:gd name="connsiteX20" fmla="*/ 5923942 w 9144000"/>
                <a:gd name="connsiteY20" fmla="*/ 2939396 h 3380078"/>
                <a:gd name="connsiteX21" fmla="*/ 5835891 w 9144000"/>
                <a:gd name="connsiteY21" fmla="*/ 2939396 h 3380078"/>
                <a:gd name="connsiteX22" fmla="*/ 5835891 w 9144000"/>
                <a:gd name="connsiteY22" fmla="*/ 2916821 h 3380078"/>
                <a:gd name="connsiteX23" fmla="*/ 5623685 w 9144000"/>
                <a:gd name="connsiteY23" fmla="*/ 2916821 h 3380078"/>
                <a:gd name="connsiteX24" fmla="*/ 5623685 w 9144000"/>
                <a:gd name="connsiteY24" fmla="*/ 2876180 h 3380078"/>
                <a:gd name="connsiteX25" fmla="*/ 5576275 w 9144000"/>
                <a:gd name="connsiteY25" fmla="*/ 2876180 h 3380078"/>
                <a:gd name="connsiteX26" fmla="*/ 5576275 w 9144000"/>
                <a:gd name="connsiteY26" fmla="*/ 2833288 h 3380078"/>
                <a:gd name="connsiteX27" fmla="*/ 5425007 w 9144000"/>
                <a:gd name="connsiteY27" fmla="*/ 2833288 h 3380078"/>
                <a:gd name="connsiteX28" fmla="*/ 5425007 w 9144000"/>
                <a:gd name="connsiteY28" fmla="*/ 2810713 h 3380078"/>
                <a:gd name="connsiteX29" fmla="*/ 5364059 w 9144000"/>
                <a:gd name="connsiteY29" fmla="*/ 2810713 h 3380078"/>
                <a:gd name="connsiteX30" fmla="*/ 5364059 w 9144000"/>
                <a:gd name="connsiteY30" fmla="*/ 2794907 h 3380078"/>
                <a:gd name="connsiteX31" fmla="*/ 5206023 w 9144000"/>
                <a:gd name="connsiteY31" fmla="*/ 2794907 h 3380078"/>
                <a:gd name="connsiteX32" fmla="*/ 5206023 w 9144000"/>
                <a:gd name="connsiteY32" fmla="*/ 2770072 h 3380078"/>
                <a:gd name="connsiteX33" fmla="*/ 5138297 w 9144000"/>
                <a:gd name="connsiteY33" fmla="*/ 2770072 h 3380078"/>
                <a:gd name="connsiteX34" fmla="*/ 5138297 w 9144000"/>
                <a:gd name="connsiteY34" fmla="*/ 2736209 h 3380078"/>
                <a:gd name="connsiteX35" fmla="*/ 5023161 w 9144000"/>
                <a:gd name="connsiteY35" fmla="*/ 2736209 h 3380078"/>
                <a:gd name="connsiteX36" fmla="*/ 5023161 w 9144000"/>
                <a:gd name="connsiteY36" fmla="*/ 2711374 h 3380078"/>
                <a:gd name="connsiteX37" fmla="*/ 4957685 w 9144000"/>
                <a:gd name="connsiteY37" fmla="*/ 2711374 h 3380078"/>
                <a:gd name="connsiteX38" fmla="*/ 4957685 w 9144000"/>
                <a:gd name="connsiteY38" fmla="*/ 2677511 h 3380078"/>
                <a:gd name="connsiteX39" fmla="*/ 4768054 w 9144000"/>
                <a:gd name="connsiteY39" fmla="*/ 2677511 h 3380078"/>
                <a:gd name="connsiteX40" fmla="*/ 4768054 w 9144000"/>
                <a:gd name="connsiteY40" fmla="*/ 2621073 h 3380078"/>
                <a:gd name="connsiteX41" fmla="*/ 4594211 w 9144000"/>
                <a:gd name="connsiteY41" fmla="*/ 2621073 h 3380078"/>
                <a:gd name="connsiteX42" fmla="*/ 4594211 w 9144000"/>
                <a:gd name="connsiteY42" fmla="*/ 2587210 h 3380078"/>
                <a:gd name="connsiteX43" fmla="*/ 4542291 w 9144000"/>
                <a:gd name="connsiteY43" fmla="*/ 2587210 h 3380078"/>
                <a:gd name="connsiteX44" fmla="*/ 4542291 w 9144000"/>
                <a:gd name="connsiteY44" fmla="*/ 2562375 h 3380078"/>
                <a:gd name="connsiteX45" fmla="*/ 4510687 w 9144000"/>
                <a:gd name="connsiteY45" fmla="*/ 2562375 h 3380078"/>
                <a:gd name="connsiteX46" fmla="*/ 4510687 w 9144000"/>
                <a:gd name="connsiteY46" fmla="*/ 2523993 h 3380078"/>
                <a:gd name="connsiteX47" fmla="*/ 4323306 w 9144000"/>
                <a:gd name="connsiteY47" fmla="*/ 2523993 h 3380078"/>
                <a:gd name="connsiteX48" fmla="*/ 4323306 w 9144000"/>
                <a:gd name="connsiteY48" fmla="*/ 2503677 h 3380078"/>
                <a:gd name="connsiteX49" fmla="*/ 4293953 w 9144000"/>
                <a:gd name="connsiteY49" fmla="*/ 2503677 h 3380078"/>
                <a:gd name="connsiteX50" fmla="*/ 4293953 w 9144000"/>
                <a:gd name="connsiteY50" fmla="*/ 2476583 h 3380078"/>
                <a:gd name="connsiteX51" fmla="*/ 4212680 w 9144000"/>
                <a:gd name="connsiteY51" fmla="*/ 2476583 h 3380078"/>
                <a:gd name="connsiteX52" fmla="*/ 4212680 w 9144000"/>
                <a:gd name="connsiteY52" fmla="*/ 2411117 h 3380078"/>
                <a:gd name="connsiteX53" fmla="*/ 4102063 w 9144000"/>
                <a:gd name="connsiteY53" fmla="*/ 2411117 h 3380078"/>
                <a:gd name="connsiteX54" fmla="*/ 4102063 w 9144000"/>
                <a:gd name="connsiteY54" fmla="*/ 2390801 h 3380078"/>
                <a:gd name="connsiteX55" fmla="*/ 3955314 w 9144000"/>
                <a:gd name="connsiteY55" fmla="*/ 2390801 h 3380078"/>
                <a:gd name="connsiteX56" fmla="*/ 3955314 w 9144000"/>
                <a:gd name="connsiteY56" fmla="*/ 2325325 h 3380078"/>
                <a:gd name="connsiteX57" fmla="*/ 3853725 w 9144000"/>
                <a:gd name="connsiteY57" fmla="*/ 2325325 h 3380078"/>
                <a:gd name="connsiteX58" fmla="*/ 3853725 w 9144000"/>
                <a:gd name="connsiteY58" fmla="*/ 2289202 h 3380078"/>
                <a:gd name="connsiteX59" fmla="*/ 3729551 w 9144000"/>
                <a:gd name="connsiteY59" fmla="*/ 2289202 h 3380078"/>
                <a:gd name="connsiteX60" fmla="*/ 3729551 w 9144000"/>
                <a:gd name="connsiteY60" fmla="*/ 2257599 h 3380078"/>
                <a:gd name="connsiteX61" fmla="*/ 3688919 w 9144000"/>
                <a:gd name="connsiteY61" fmla="*/ 2257599 h 3380078"/>
                <a:gd name="connsiteX62" fmla="*/ 3688919 w 9144000"/>
                <a:gd name="connsiteY62" fmla="*/ 2223736 h 3380078"/>
                <a:gd name="connsiteX63" fmla="*/ 3659566 w 9144000"/>
                <a:gd name="connsiteY63" fmla="*/ 2223736 h 3380078"/>
                <a:gd name="connsiteX64" fmla="*/ 3659566 w 9144000"/>
                <a:gd name="connsiteY64" fmla="*/ 2183095 h 3380078"/>
                <a:gd name="connsiteX65" fmla="*/ 3524114 w 9144000"/>
                <a:gd name="connsiteY65" fmla="*/ 2183095 h 3380078"/>
                <a:gd name="connsiteX66" fmla="*/ 3524114 w 9144000"/>
                <a:gd name="connsiteY66" fmla="*/ 2151491 h 3380078"/>
                <a:gd name="connsiteX67" fmla="*/ 3357049 w 9144000"/>
                <a:gd name="connsiteY67" fmla="*/ 2151491 h 3380078"/>
                <a:gd name="connsiteX68" fmla="*/ 3357049 w 9144000"/>
                <a:gd name="connsiteY68" fmla="*/ 2119887 h 3380078"/>
                <a:gd name="connsiteX69" fmla="*/ 3230625 w 9144000"/>
                <a:gd name="connsiteY69" fmla="*/ 2119887 h 3380078"/>
                <a:gd name="connsiteX70" fmla="*/ 3230625 w 9144000"/>
                <a:gd name="connsiteY70" fmla="*/ 2104081 h 3380078"/>
                <a:gd name="connsiteX71" fmla="*/ 3162899 w 9144000"/>
                <a:gd name="connsiteY71" fmla="*/ 2104081 h 3380078"/>
                <a:gd name="connsiteX72" fmla="*/ 3162899 w 9144000"/>
                <a:gd name="connsiteY72" fmla="*/ 2045383 h 3380078"/>
                <a:gd name="connsiteX73" fmla="*/ 3092914 w 9144000"/>
                <a:gd name="connsiteY73" fmla="*/ 2045383 h 3380078"/>
                <a:gd name="connsiteX74" fmla="*/ 3092914 w 9144000"/>
                <a:gd name="connsiteY74" fmla="*/ 2025067 h 3380078"/>
                <a:gd name="connsiteX75" fmla="*/ 3054532 w 9144000"/>
                <a:gd name="connsiteY75" fmla="*/ 2025067 h 3380078"/>
                <a:gd name="connsiteX76" fmla="*/ 3054532 w 9144000"/>
                <a:gd name="connsiteY76" fmla="*/ 1982176 h 3380078"/>
                <a:gd name="connsiteX77" fmla="*/ 2984546 w 9144000"/>
                <a:gd name="connsiteY77" fmla="*/ 1982176 h 3380078"/>
                <a:gd name="connsiteX78" fmla="*/ 2984546 w 9144000"/>
                <a:gd name="connsiteY78" fmla="*/ 1968629 h 3380078"/>
                <a:gd name="connsiteX79" fmla="*/ 2873920 w 9144000"/>
                <a:gd name="connsiteY79" fmla="*/ 1968629 h 3380078"/>
                <a:gd name="connsiteX80" fmla="*/ 2873920 w 9144000"/>
                <a:gd name="connsiteY80" fmla="*/ 1939275 h 3380078"/>
                <a:gd name="connsiteX81" fmla="*/ 2770072 w 9144000"/>
                <a:gd name="connsiteY81" fmla="*/ 1939275 h 3380078"/>
                <a:gd name="connsiteX82" fmla="*/ 2770072 w 9144000"/>
                <a:gd name="connsiteY82" fmla="*/ 1887356 h 3380078"/>
                <a:gd name="connsiteX83" fmla="*/ 2740727 w 9144000"/>
                <a:gd name="connsiteY83" fmla="*/ 1887356 h 3380078"/>
                <a:gd name="connsiteX84" fmla="*/ 2740727 w 9144000"/>
                <a:gd name="connsiteY84" fmla="*/ 1853493 h 3380078"/>
                <a:gd name="connsiteX85" fmla="*/ 2711374 w 9144000"/>
                <a:gd name="connsiteY85" fmla="*/ 1853493 h 3380078"/>
                <a:gd name="connsiteX86" fmla="*/ 2711374 w 9144000"/>
                <a:gd name="connsiteY86" fmla="*/ 1830917 h 3380078"/>
                <a:gd name="connsiteX87" fmla="*/ 2591728 w 9144000"/>
                <a:gd name="connsiteY87" fmla="*/ 1830917 h 3380078"/>
                <a:gd name="connsiteX88" fmla="*/ 2591728 w 9144000"/>
                <a:gd name="connsiteY88" fmla="*/ 1806083 h 3380078"/>
                <a:gd name="connsiteX89" fmla="*/ 2420145 w 9144000"/>
                <a:gd name="connsiteY89" fmla="*/ 1806083 h 3380078"/>
                <a:gd name="connsiteX90" fmla="*/ 2420145 w 9144000"/>
                <a:gd name="connsiteY90" fmla="*/ 1778989 h 3380078"/>
                <a:gd name="connsiteX91" fmla="*/ 2341131 w 9144000"/>
                <a:gd name="connsiteY91" fmla="*/ 1778989 h 3380078"/>
                <a:gd name="connsiteX92" fmla="*/ 2341131 w 9144000"/>
                <a:gd name="connsiteY92" fmla="*/ 1727060 h 3380078"/>
                <a:gd name="connsiteX93" fmla="*/ 2277915 w 9144000"/>
                <a:gd name="connsiteY93" fmla="*/ 1727060 h 3380078"/>
                <a:gd name="connsiteX94" fmla="*/ 2277915 w 9144000"/>
                <a:gd name="connsiteY94" fmla="*/ 1693197 h 3380078"/>
                <a:gd name="connsiteX95" fmla="*/ 2212448 w 9144000"/>
                <a:gd name="connsiteY95" fmla="*/ 1693197 h 3380078"/>
                <a:gd name="connsiteX96" fmla="*/ 2212448 w 9144000"/>
                <a:gd name="connsiteY96" fmla="*/ 1661593 h 3380078"/>
                <a:gd name="connsiteX97" fmla="*/ 2052161 w 9144000"/>
                <a:gd name="connsiteY97" fmla="*/ 1661593 h 3380078"/>
                <a:gd name="connsiteX98" fmla="*/ 2052161 w 9144000"/>
                <a:gd name="connsiteY98" fmla="*/ 1616442 h 3380078"/>
                <a:gd name="connsiteX99" fmla="*/ 1995714 w 9144000"/>
                <a:gd name="connsiteY99" fmla="*/ 1616442 h 3380078"/>
                <a:gd name="connsiteX100" fmla="*/ 1995714 w 9144000"/>
                <a:gd name="connsiteY100" fmla="*/ 1584839 h 3380078"/>
                <a:gd name="connsiteX101" fmla="*/ 1964110 w 9144000"/>
                <a:gd name="connsiteY101" fmla="*/ 1584839 h 3380078"/>
                <a:gd name="connsiteX102" fmla="*/ 1964110 w 9144000"/>
                <a:gd name="connsiteY102" fmla="*/ 1528391 h 3380078"/>
                <a:gd name="connsiteX103" fmla="*/ 1876068 w 9144000"/>
                <a:gd name="connsiteY103" fmla="*/ 1528391 h 3380078"/>
                <a:gd name="connsiteX104" fmla="*/ 1876068 w 9144000"/>
                <a:gd name="connsiteY104" fmla="*/ 1501306 h 3380078"/>
                <a:gd name="connsiteX105" fmla="*/ 1826398 w 9144000"/>
                <a:gd name="connsiteY105" fmla="*/ 1501306 h 3380078"/>
                <a:gd name="connsiteX106" fmla="*/ 1826398 w 9144000"/>
                <a:gd name="connsiteY106" fmla="*/ 1456155 h 3380078"/>
                <a:gd name="connsiteX107" fmla="*/ 1754154 w 9144000"/>
                <a:gd name="connsiteY107" fmla="*/ 1456155 h 3380078"/>
                <a:gd name="connsiteX108" fmla="*/ 1754154 w 9144000"/>
                <a:gd name="connsiteY108" fmla="*/ 1368105 h 3380078"/>
                <a:gd name="connsiteX109" fmla="*/ 1648046 w 9144000"/>
                <a:gd name="connsiteY109" fmla="*/ 1368105 h 3380078"/>
                <a:gd name="connsiteX110" fmla="*/ 1648046 w 9144000"/>
                <a:gd name="connsiteY110" fmla="*/ 1318435 h 3380078"/>
                <a:gd name="connsiteX111" fmla="*/ 1611924 w 9144000"/>
                <a:gd name="connsiteY111" fmla="*/ 1318435 h 3380078"/>
                <a:gd name="connsiteX112" fmla="*/ 1611924 w 9144000"/>
                <a:gd name="connsiteY112" fmla="*/ 1239421 h 3380078"/>
                <a:gd name="connsiteX113" fmla="*/ 1571291 w 9144000"/>
                <a:gd name="connsiteY113" fmla="*/ 1239421 h 3380078"/>
                <a:gd name="connsiteX114" fmla="*/ 1571291 w 9144000"/>
                <a:gd name="connsiteY114" fmla="*/ 1198789 h 3380078"/>
                <a:gd name="connsiteX115" fmla="*/ 1521622 w 9144000"/>
                <a:gd name="connsiteY115" fmla="*/ 1198789 h 3380078"/>
                <a:gd name="connsiteX116" fmla="*/ 1521622 w 9144000"/>
                <a:gd name="connsiteY116" fmla="*/ 1164917 h 3380078"/>
                <a:gd name="connsiteX117" fmla="*/ 1444868 w 9144000"/>
                <a:gd name="connsiteY117" fmla="*/ 1164917 h 3380078"/>
                <a:gd name="connsiteX118" fmla="*/ 1444868 w 9144000"/>
                <a:gd name="connsiteY118" fmla="*/ 1135573 h 3380078"/>
                <a:gd name="connsiteX119" fmla="*/ 1318435 w 9144000"/>
                <a:gd name="connsiteY119" fmla="*/ 1135573 h 3380078"/>
                <a:gd name="connsiteX120" fmla="*/ 1318435 w 9144000"/>
                <a:gd name="connsiteY120" fmla="*/ 1103969 h 3380078"/>
                <a:gd name="connsiteX121" fmla="*/ 1271025 w 9144000"/>
                <a:gd name="connsiteY121" fmla="*/ 1103969 h 3380078"/>
                <a:gd name="connsiteX122" fmla="*/ 1271025 w 9144000"/>
                <a:gd name="connsiteY122" fmla="*/ 1045271 h 3380078"/>
                <a:gd name="connsiteX123" fmla="*/ 1232652 w 9144000"/>
                <a:gd name="connsiteY123" fmla="*/ 1045271 h 3380078"/>
                <a:gd name="connsiteX124" fmla="*/ 1232652 w 9144000"/>
                <a:gd name="connsiteY124" fmla="*/ 988833 h 3380078"/>
                <a:gd name="connsiteX125" fmla="*/ 1194271 w 9144000"/>
                <a:gd name="connsiteY125" fmla="*/ 988833 h 3380078"/>
                <a:gd name="connsiteX126" fmla="*/ 1194271 w 9144000"/>
                <a:gd name="connsiteY126" fmla="*/ 961739 h 3380078"/>
                <a:gd name="connsiteX127" fmla="*/ 1146861 w 9144000"/>
                <a:gd name="connsiteY127" fmla="*/ 961739 h 3380078"/>
                <a:gd name="connsiteX128" fmla="*/ 1146861 w 9144000"/>
                <a:gd name="connsiteY128" fmla="*/ 927876 h 3380078"/>
                <a:gd name="connsiteX129" fmla="*/ 1081394 w 9144000"/>
                <a:gd name="connsiteY129" fmla="*/ 927876 h 3380078"/>
                <a:gd name="connsiteX130" fmla="*/ 1081394 w 9144000"/>
                <a:gd name="connsiteY130" fmla="*/ 848857 h 3380078"/>
                <a:gd name="connsiteX131" fmla="*/ 1047522 w 9144000"/>
                <a:gd name="connsiteY131" fmla="*/ 848857 h 3380078"/>
                <a:gd name="connsiteX132" fmla="*/ 1047522 w 9144000"/>
                <a:gd name="connsiteY132" fmla="*/ 785644 h 3380078"/>
                <a:gd name="connsiteX133" fmla="*/ 1006890 w 9144000"/>
                <a:gd name="connsiteY133" fmla="*/ 785644 h 3380078"/>
                <a:gd name="connsiteX134" fmla="*/ 1006890 w 9144000"/>
                <a:gd name="connsiteY134" fmla="*/ 715659 h 3380078"/>
                <a:gd name="connsiteX135" fmla="*/ 896263 w 9144000"/>
                <a:gd name="connsiteY135" fmla="*/ 715659 h 3380078"/>
                <a:gd name="connsiteX136" fmla="*/ 896263 w 9144000"/>
                <a:gd name="connsiteY136" fmla="*/ 668249 h 3380078"/>
                <a:gd name="connsiteX137" fmla="*/ 871433 w 9144000"/>
                <a:gd name="connsiteY137" fmla="*/ 668249 h 3380078"/>
                <a:gd name="connsiteX138" fmla="*/ 871433 w 9144000"/>
                <a:gd name="connsiteY138" fmla="*/ 580203 h 3380078"/>
                <a:gd name="connsiteX139" fmla="*/ 792418 w 9144000"/>
                <a:gd name="connsiteY139" fmla="*/ 580203 h 3380078"/>
                <a:gd name="connsiteX140" fmla="*/ 792418 w 9144000"/>
                <a:gd name="connsiteY140" fmla="*/ 537309 h 3380078"/>
                <a:gd name="connsiteX141" fmla="*/ 686311 w 9144000"/>
                <a:gd name="connsiteY141" fmla="*/ 537309 h 3380078"/>
                <a:gd name="connsiteX142" fmla="*/ 686311 w 9144000"/>
                <a:gd name="connsiteY142" fmla="*/ 456035 h 3380078"/>
                <a:gd name="connsiteX143" fmla="*/ 598264 w 9144000"/>
                <a:gd name="connsiteY143" fmla="*/ 456035 h 3380078"/>
                <a:gd name="connsiteX144" fmla="*/ 598264 w 9144000"/>
                <a:gd name="connsiteY144" fmla="*/ 401852 h 3380078"/>
                <a:gd name="connsiteX145" fmla="*/ 510217 w 9144000"/>
                <a:gd name="connsiteY145" fmla="*/ 401852 h 3380078"/>
                <a:gd name="connsiteX146" fmla="*/ 510217 w 9144000"/>
                <a:gd name="connsiteY146" fmla="*/ 309290 h 3380078"/>
                <a:gd name="connsiteX147" fmla="*/ 444747 w 9144000"/>
                <a:gd name="connsiteY147" fmla="*/ 309290 h 3380078"/>
                <a:gd name="connsiteX148" fmla="*/ 444747 w 9144000"/>
                <a:gd name="connsiteY148" fmla="*/ 261881 h 3380078"/>
                <a:gd name="connsiteX149" fmla="*/ 327352 w 9144000"/>
                <a:gd name="connsiteY149" fmla="*/ 261881 h 3380078"/>
                <a:gd name="connsiteX150" fmla="*/ 327352 w 9144000"/>
                <a:gd name="connsiteY150" fmla="*/ 169320 h 3380078"/>
                <a:gd name="connsiteX151" fmla="*/ 291230 w 9144000"/>
                <a:gd name="connsiteY151" fmla="*/ 169320 h 3380078"/>
                <a:gd name="connsiteX152" fmla="*/ 291230 w 9144000"/>
                <a:gd name="connsiteY152" fmla="*/ 108364 h 3380078"/>
                <a:gd name="connsiteX153" fmla="*/ 191896 w 9144000"/>
                <a:gd name="connsiteY153" fmla="*/ 108364 h 3380078"/>
                <a:gd name="connsiteX154" fmla="*/ 191896 w 9144000"/>
                <a:gd name="connsiteY154" fmla="*/ 81274 h 3380078"/>
                <a:gd name="connsiteX155" fmla="*/ 139971 w 9144000"/>
                <a:gd name="connsiteY155" fmla="*/ 81274 h 3380078"/>
                <a:gd name="connsiteX156" fmla="*/ 139971 w 9144000"/>
                <a:gd name="connsiteY156" fmla="*/ 36121 h 3380078"/>
                <a:gd name="connsiteX157" fmla="*/ 94819 w 9144000"/>
                <a:gd name="connsiteY157" fmla="*/ 36121 h 3380078"/>
                <a:gd name="connsiteX158" fmla="*/ 94819 w 9144000"/>
                <a:gd name="connsiteY158" fmla="*/ 0 h 3380078"/>
                <a:gd name="connsiteX159" fmla="*/ 0 w 9144000"/>
                <a:gd name="connsiteY159" fmla="*/ 0 h 33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44000" h="3380078">
                  <a:moveTo>
                    <a:pt x="9147825" y="3381884"/>
                  </a:moveTo>
                  <a:lnTo>
                    <a:pt x="8626288" y="3381884"/>
                  </a:lnTo>
                  <a:lnTo>
                    <a:pt x="8626288" y="3338993"/>
                  </a:lnTo>
                  <a:lnTo>
                    <a:pt x="8520180" y="3338993"/>
                  </a:lnTo>
                  <a:lnTo>
                    <a:pt x="8520180" y="3266748"/>
                  </a:lnTo>
                  <a:lnTo>
                    <a:pt x="7910628" y="3266748"/>
                  </a:lnTo>
                  <a:lnTo>
                    <a:pt x="7910628" y="3235144"/>
                  </a:lnTo>
                  <a:lnTo>
                    <a:pt x="7779685" y="3235144"/>
                  </a:lnTo>
                  <a:lnTo>
                    <a:pt x="7779685" y="3156121"/>
                  </a:lnTo>
                  <a:lnTo>
                    <a:pt x="7253665" y="3156121"/>
                  </a:lnTo>
                  <a:lnTo>
                    <a:pt x="7253665" y="3119999"/>
                  </a:lnTo>
                  <a:lnTo>
                    <a:pt x="7088859" y="3119999"/>
                  </a:lnTo>
                  <a:lnTo>
                    <a:pt x="7088859" y="3072589"/>
                  </a:lnTo>
                  <a:lnTo>
                    <a:pt x="6576387" y="3072589"/>
                  </a:lnTo>
                  <a:lnTo>
                    <a:pt x="6576387" y="3022928"/>
                  </a:lnTo>
                  <a:lnTo>
                    <a:pt x="6154215" y="3022928"/>
                  </a:lnTo>
                  <a:lnTo>
                    <a:pt x="6154215" y="2995834"/>
                  </a:lnTo>
                  <a:lnTo>
                    <a:pt x="6027791" y="2995834"/>
                  </a:lnTo>
                  <a:lnTo>
                    <a:pt x="6027791" y="2961971"/>
                  </a:lnTo>
                  <a:lnTo>
                    <a:pt x="5923942" y="2961971"/>
                  </a:lnTo>
                  <a:lnTo>
                    <a:pt x="5923942" y="2939396"/>
                  </a:lnTo>
                  <a:lnTo>
                    <a:pt x="5835891" y="2939396"/>
                  </a:lnTo>
                  <a:lnTo>
                    <a:pt x="5835891" y="2916821"/>
                  </a:lnTo>
                  <a:lnTo>
                    <a:pt x="5623685" y="2916821"/>
                  </a:lnTo>
                  <a:lnTo>
                    <a:pt x="5623685" y="2876180"/>
                  </a:lnTo>
                  <a:lnTo>
                    <a:pt x="5576275" y="2876180"/>
                  </a:lnTo>
                  <a:lnTo>
                    <a:pt x="5576275" y="2833288"/>
                  </a:lnTo>
                  <a:lnTo>
                    <a:pt x="5425007" y="2833288"/>
                  </a:lnTo>
                  <a:lnTo>
                    <a:pt x="5425007" y="2810713"/>
                  </a:lnTo>
                  <a:lnTo>
                    <a:pt x="5364059" y="2810713"/>
                  </a:lnTo>
                  <a:lnTo>
                    <a:pt x="5364059" y="2794907"/>
                  </a:lnTo>
                  <a:lnTo>
                    <a:pt x="5206023" y="2794907"/>
                  </a:lnTo>
                  <a:lnTo>
                    <a:pt x="5206023" y="2770072"/>
                  </a:lnTo>
                  <a:lnTo>
                    <a:pt x="5138297" y="2770072"/>
                  </a:lnTo>
                  <a:lnTo>
                    <a:pt x="5138297" y="2736209"/>
                  </a:lnTo>
                  <a:lnTo>
                    <a:pt x="5023161" y="2736209"/>
                  </a:lnTo>
                  <a:lnTo>
                    <a:pt x="5023161" y="2711374"/>
                  </a:lnTo>
                  <a:lnTo>
                    <a:pt x="4957685" y="2711374"/>
                  </a:lnTo>
                  <a:lnTo>
                    <a:pt x="4957685" y="2677511"/>
                  </a:lnTo>
                  <a:lnTo>
                    <a:pt x="4768054" y="2677511"/>
                  </a:lnTo>
                  <a:lnTo>
                    <a:pt x="4768054" y="2621073"/>
                  </a:lnTo>
                  <a:lnTo>
                    <a:pt x="4594211" y="2621073"/>
                  </a:lnTo>
                  <a:lnTo>
                    <a:pt x="4594211" y="2587210"/>
                  </a:lnTo>
                  <a:lnTo>
                    <a:pt x="4542291" y="2587210"/>
                  </a:lnTo>
                  <a:lnTo>
                    <a:pt x="4542291" y="2562375"/>
                  </a:lnTo>
                  <a:lnTo>
                    <a:pt x="4510687" y="2562375"/>
                  </a:lnTo>
                  <a:lnTo>
                    <a:pt x="4510687" y="2523993"/>
                  </a:lnTo>
                  <a:lnTo>
                    <a:pt x="4323306" y="2523993"/>
                  </a:lnTo>
                  <a:lnTo>
                    <a:pt x="4323306" y="2503677"/>
                  </a:lnTo>
                  <a:lnTo>
                    <a:pt x="4293953" y="2503677"/>
                  </a:lnTo>
                  <a:lnTo>
                    <a:pt x="4293953" y="2476583"/>
                  </a:lnTo>
                  <a:lnTo>
                    <a:pt x="4212680" y="2476583"/>
                  </a:lnTo>
                  <a:lnTo>
                    <a:pt x="4212680" y="2411117"/>
                  </a:lnTo>
                  <a:lnTo>
                    <a:pt x="4102063" y="2411117"/>
                  </a:lnTo>
                  <a:lnTo>
                    <a:pt x="4102063" y="2390801"/>
                  </a:lnTo>
                  <a:lnTo>
                    <a:pt x="3955314" y="2390801"/>
                  </a:lnTo>
                  <a:lnTo>
                    <a:pt x="3955314" y="2325325"/>
                  </a:lnTo>
                  <a:lnTo>
                    <a:pt x="3853725" y="2325325"/>
                  </a:lnTo>
                  <a:lnTo>
                    <a:pt x="3853725" y="2289202"/>
                  </a:lnTo>
                  <a:lnTo>
                    <a:pt x="3729551" y="2289202"/>
                  </a:lnTo>
                  <a:lnTo>
                    <a:pt x="3729551" y="2257599"/>
                  </a:lnTo>
                  <a:lnTo>
                    <a:pt x="3688919" y="2257599"/>
                  </a:lnTo>
                  <a:lnTo>
                    <a:pt x="3688919" y="2223736"/>
                  </a:lnTo>
                  <a:lnTo>
                    <a:pt x="3659566" y="2223736"/>
                  </a:lnTo>
                  <a:lnTo>
                    <a:pt x="3659566" y="2183095"/>
                  </a:lnTo>
                  <a:lnTo>
                    <a:pt x="3524114" y="2183095"/>
                  </a:lnTo>
                  <a:lnTo>
                    <a:pt x="3524114" y="2151491"/>
                  </a:lnTo>
                  <a:lnTo>
                    <a:pt x="3357049" y="2151491"/>
                  </a:lnTo>
                  <a:lnTo>
                    <a:pt x="3357049" y="2119887"/>
                  </a:lnTo>
                  <a:lnTo>
                    <a:pt x="3230625" y="2119887"/>
                  </a:lnTo>
                  <a:lnTo>
                    <a:pt x="3230625" y="2104081"/>
                  </a:lnTo>
                  <a:lnTo>
                    <a:pt x="3162899" y="2104081"/>
                  </a:lnTo>
                  <a:lnTo>
                    <a:pt x="3162899" y="2045383"/>
                  </a:lnTo>
                  <a:lnTo>
                    <a:pt x="3092914" y="2045383"/>
                  </a:lnTo>
                  <a:lnTo>
                    <a:pt x="3092914" y="2025067"/>
                  </a:lnTo>
                  <a:lnTo>
                    <a:pt x="3054532" y="2025067"/>
                  </a:lnTo>
                  <a:lnTo>
                    <a:pt x="3054532" y="1982176"/>
                  </a:lnTo>
                  <a:lnTo>
                    <a:pt x="2984546" y="1982176"/>
                  </a:lnTo>
                  <a:lnTo>
                    <a:pt x="2984546" y="1968629"/>
                  </a:lnTo>
                  <a:lnTo>
                    <a:pt x="2873920" y="1968629"/>
                  </a:lnTo>
                  <a:lnTo>
                    <a:pt x="2873920" y="1939275"/>
                  </a:lnTo>
                  <a:lnTo>
                    <a:pt x="2770072" y="1939275"/>
                  </a:lnTo>
                  <a:lnTo>
                    <a:pt x="2770072" y="1887356"/>
                  </a:lnTo>
                  <a:lnTo>
                    <a:pt x="2740727" y="1887356"/>
                  </a:lnTo>
                  <a:lnTo>
                    <a:pt x="2740727" y="1853493"/>
                  </a:lnTo>
                  <a:lnTo>
                    <a:pt x="2711374" y="1853493"/>
                  </a:lnTo>
                  <a:lnTo>
                    <a:pt x="2711374" y="1830917"/>
                  </a:lnTo>
                  <a:lnTo>
                    <a:pt x="2591728" y="1830917"/>
                  </a:lnTo>
                  <a:lnTo>
                    <a:pt x="2591728" y="1806083"/>
                  </a:lnTo>
                  <a:lnTo>
                    <a:pt x="2420145" y="1806083"/>
                  </a:lnTo>
                  <a:lnTo>
                    <a:pt x="2420145" y="1778989"/>
                  </a:lnTo>
                  <a:lnTo>
                    <a:pt x="2341131" y="1778989"/>
                  </a:lnTo>
                  <a:lnTo>
                    <a:pt x="2341131" y="1727060"/>
                  </a:lnTo>
                  <a:lnTo>
                    <a:pt x="2277915" y="1727060"/>
                  </a:lnTo>
                  <a:lnTo>
                    <a:pt x="2277915" y="1693197"/>
                  </a:lnTo>
                  <a:lnTo>
                    <a:pt x="2212448" y="1693197"/>
                  </a:lnTo>
                  <a:lnTo>
                    <a:pt x="2212448" y="1661593"/>
                  </a:lnTo>
                  <a:lnTo>
                    <a:pt x="2052161" y="1661593"/>
                  </a:lnTo>
                  <a:lnTo>
                    <a:pt x="2052161" y="1616442"/>
                  </a:lnTo>
                  <a:lnTo>
                    <a:pt x="1995714" y="1616442"/>
                  </a:lnTo>
                  <a:lnTo>
                    <a:pt x="1995714" y="1584839"/>
                  </a:lnTo>
                  <a:lnTo>
                    <a:pt x="1964110" y="1584839"/>
                  </a:lnTo>
                  <a:lnTo>
                    <a:pt x="1964110" y="1528391"/>
                  </a:lnTo>
                  <a:lnTo>
                    <a:pt x="1876068" y="1528391"/>
                  </a:lnTo>
                  <a:lnTo>
                    <a:pt x="1876068" y="1501306"/>
                  </a:lnTo>
                  <a:lnTo>
                    <a:pt x="1826398" y="1501306"/>
                  </a:lnTo>
                  <a:lnTo>
                    <a:pt x="1826398" y="1456155"/>
                  </a:lnTo>
                  <a:lnTo>
                    <a:pt x="1754154" y="1456155"/>
                  </a:lnTo>
                  <a:lnTo>
                    <a:pt x="1754154" y="1368105"/>
                  </a:lnTo>
                  <a:lnTo>
                    <a:pt x="1648046" y="1368105"/>
                  </a:lnTo>
                  <a:lnTo>
                    <a:pt x="1648046" y="1318435"/>
                  </a:lnTo>
                  <a:lnTo>
                    <a:pt x="1611924" y="1318435"/>
                  </a:lnTo>
                  <a:lnTo>
                    <a:pt x="1611924" y="1239421"/>
                  </a:lnTo>
                  <a:lnTo>
                    <a:pt x="1571291" y="1239421"/>
                  </a:lnTo>
                  <a:lnTo>
                    <a:pt x="1571291" y="1198789"/>
                  </a:lnTo>
                  <a:lnTo>
                    <a:pt x="1521622" y="1198789"/>
                  </a:lnTo>
                  <a:lnTo>
                    <a:pt x="1521622" y="1164917"/>
                  </a:lnTo>
                  <a:lnTo>
                    <a:pt x="1444868" y="1164917"/>
                  </a:lnTo>
                  <a:lnTo>
                    <a:pt x="1444868" y="1135573"/>
                  </a:lnTo>
                  <a:lnTo>
                    <a:pt x="1318435" y="1135573"/>
                  </a:lnTo>
                  <a:lnTo>
                    <a:pt x="1318435" y="1103969"/>
                  </a:lnTo>
                  <a:lnTo>
                    <a:pt x="1271025" y="1103969"/>
                  </a:lnTo>
                  <a:lnTo>
                    <a:pt x="1271025" y="1045271"/>
                  </a:lnTo>
                  <a:lnTo>
                    <a:pt x="1232652" y="1045271"/>
                  </a:lnTo>
                  <a:lnTo>
                    <a:pt x="1232652" y="988833"/>
                  </a:lnTo>
                  <a:lnTo>
                    <a:pt x="1194271" y="988833"/>
                  </a:lnTo>
                  <a:lnTo>
                    <a:pt x="1194271" y="961739"/>
                  </a:lnTo>
                  <a:lnTo>
                    <a:pt x="1146861" y="961739"/>
                  </a:lnTo>
                  <a:lnTo>
                    <a:pt x="1146861" y="927876"/>
                  </a:lnTo>
                  <a:lnTo>
                    <a:pt x="1081394" y="927876"/>
                  </a:lnTo>
                  <a:lnTo>
                    <a:pt x="1081394" y="848857"/>
                  </a:lnTo>
                  <a:lnTo>
                    <a:pt x="1047522" y="848857"/>
                  </a:lnTo>
                  <a:lnTo>
                    <a:pt x="1047522" y="785644"/>
                  </a:lnTo>
                  <a:lnTo>
                    <a:pt x="1006890" y="785644"/>
                  </a:lnTo>
                  <a:lnTo>
                    <a:pt x="1006890" y="715659"/>
                  </a:lnTo>
                  <a:lnTo>
                    <a:pt x="896263" y="715659"/>
                  </a:lnTo>
                  <a:lnTo>
                    <a:pt x="896263" y="668249"/>
                  </a:lnTo>
                  <a:lnTo>
                    <a:pt x="871433" y="668249"/>
                  </a:lnTo>
                  <a:lnTo>
                    <a:pt x="871433" y="580203"/>
                  </a:lnTo>
                  <a:lnTo>
                    <a:pt x="792418" y="580203"/>
                  </a:lnTo>
                  <a:lnTo>
                    <a:pt x="792418" y="537309"/>
                  </a:lnTo>
                  <a:lnTo>
                    <a:pt x="686311" y="537309"/>
                  </a:lnTo>
                  <a:lnTo>
                    <a:pt x="686311" y="456035"/>
                  </a:lnTo>
                  <a:lnTo>
                    <a:pt x="598264" y="456035"/>
                  </a:lnTo>
                  <a:lnTo>
                    <a:pt x="598264" y="401852"/>
                  </a:lnTo>
                  <a:lnTo>
                    <a:pt x="510217" y="401852"/>
                  </a:lnTo>
                  <a:lnTo>
                    <a:pt x="510217" y="309290"/>
                  </a:lnTo>
                  <a:lnTo>
                    <a:pt x="444747" y="309290"/>
                  </a:lnTo>
                  <a:lnTo>
                    <a:pt x="444747" y="261881"/>
                  </a:lnTo>
                  <a:lnTo>
                    <a:pt x="327352" y="261881"/>
                  </a:lnTo>
                  <a:lnTo>
                    <a:pt x="327352" y="169320"/>
                  </a:lnTo>
                  <a:lnTo>
                    <a:pt x="291230" y="169320"/>
                  </a:lnTo>
                  <a:lnTo>
                    <a:pt x="291230" y="108364"/>
                  </a:lnTo>
                  <a:lnTo>
                    <a:pt x="191896" y="108364"/>
                  </a:lnTo>
                  <a:lnTo>
                    <a:pt x="191896" y="81274"/>
                  </a:lnTo>
                  <a:lnTo>
                    <a:pt x="139971" y="81274"/>
                  </a:lnTo>
                  <a:lnTo>
                    <a:pt x="139971" y="36121"/>
                  </a:lnTo>
                  <a:lnTo>
                    <a:pt x="94819" y="36121"/>
                  </a:lnTo>
                  <a:lnTo>
                    <a:pt x="94819" y="0"/>
                  </a:lnTo>
                  <a:lnTo>
                    <a:pt x="0" y="0"/>
                  </a:lnTo>
                </a:path>
              </a:pathLst>
            </a:custGeom>
            <a:noFill/>
            <a:ln w="22225" cap="flat">
              <a:solidFill>
                <a:schemeClr val="accent2"/>
              </a:solidFill>
              <a:prstDash val="solid"/>
              <a:miter/>
            </a:ln>
          </p:spPr>
          <p:txBody>
            <a:bodyPr rtlCol="0" anchor="ctr"/>
            <a:lstStyle/>
            <a:p>
              <a:endParaRPr lang="fr-FR" dirty="0"/>
            </a:p>
          </p:txBody>
        </p:sp>
        <p:sp>
          <p:nvSpPr>
            <p:cNvPr id="195" name="Oval 194">
              <a:extLst>
                <a:ext uri="{FF2B5EF4-FFF2-40B4-BE49-F238E27FC236}">
                  <a16:creationId xmlns:a16="http://schemas.microsoft.com/office/drawing/2014/main" xmlns="" id="{A61CD0E3-F55E-4E9A-937E-BBF7976D75AA}"/>
                </a:ext>
              </a:extLst>
            </p:cNvPr>
            <p:cNvSpPr/>
            <p:nvPr/>
          </p:nvSpPr>
          <p:spPr>
            <a:xfrm>
              <a:off x="956581" y="251984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6" name="Oval 195">
              <a:extLst>
                <a:ext uri="{FF2B5EF4-FFF2-40B4-BE49-F238E27FC236}">
                  <a16:creationId xmlns:a16="http://schemas.microsoft.com/office/drawing/2014/main" xmlns="" id="{FF36B2AC-BB0B-4B68-8D03-13ED3BDF570B}"/>
                </a:ext>
              </a:extLst>
            </p:cNvPr>
            <p:cNvSpPr/>
            <p:nvPr/>
          </p:nvSpPr>
          <p:spPr>
            <a:xfrm>
              <a:off x="1164226" y="267986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7" name="Oval 196">
              <a:extLst>
                <a:ext uri="{FF2B5EF4-FFF2-40B4-BE49-F238E27FC236}">
                  <a16:creationId xmlns:a16="http://schemas.microsoft.com/office/drawing/2014/main" xmlns="" id="{FDB97735-C77A-42FA-BA95-BEA45D9E453B}"/>
                </a:ext>
              </a:extLst>
            </p:cNvPr>
            <p:cNvSpPr/>
            <p:nvPr/>
          </p:nvSpPr>
          <p:spPr>
            <a:xfrm>
              <a:off x="1197539" y="270949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8" name="Oval 197">
              <a:extLst>
                <a:ext uri="{FF2B5EF4-FFF2-40B4-BE49-F238E27FC236}">
                  <a16:creationId xmlns:a16="http://schemas.microsoft.com/office/drawing/2014/main" xmlns="" id="{6ED653F9-0AF4-4F7D-9871-15C74AD3BC73}"/>
                </a:ext>
              </a:extLst>
            </p:cNvPr>
            <p:cNvSpPr/>
            <p:nvPr/>
          </p:nvSpPr>
          <p:spPr>
            <a:xfrm>
              <a:off x="1324889" y="281084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9" name="Oval 198">
              <a:extLst>
                <a:ext uri="{FF2B5EF4-FFF2-40B4-BE49-F238E27FC236}">
                  <a16:creationId xmlns:a16="http://schemas.microsoft.com/office/drawing/2014/main" xmlns="" id="{30619379-4666-491A-BBC8-CC1DEE85E03A}"/>
                </a:ext>
              </a:extLst>
            </p:cNvPr>
            <p:cNvSpPr/>
            <p:nvPr/>
          </p:nvSpPr>
          <p:spPr>
            <a:xfrm>
              <a:off x="1409675" y="289671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0" name="Oval 199">
              <a:extLst>
                <a:ext uri="{FF2B5EF4-FFF2-40B4-BE49-F238E27FC236}">
                  <a16:creationId xmlns:a16="http://schemas.microsoft.com/office/drawing/2014/main" xmlns="" id="{5FA9B106-C05E-4EAB-9B1F-2A3727BD3207}"/>
                </a:ext>
              </a:extLst>
            </p:cNvPr>
            <p:cNvSpPr/>
            <p:nvPr/>
          </p:nvSpPr>
          <p:spPr>
            <a:xfrm>
              <a:off x="1468135" y="290362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1" name="Oval 200">
              <a:extLst>
                <a:ext uri="{FF2B5EF4-FFF2-40B4-BE49-F238E27FC236}">
                  <a16:creationId xmlns:a16="http://schemas.microsoft.com/office/drawing/2014/main" xmlns="" id="{B6A9439E-54B1-4FEA-BD8D-831E291C65C0}"/>
                </a:ext>
              </a:extLst>
            </p:cNvPr>
            <p:cNvSpPr/>
            <p:nvPr/>
          </p:nvSpPr>
          <p:spPr>
            <a:xfrm>
              <a:off x="1581779" y="301292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2" name="Oval 201">
              <a:extLst>
                <a:ext uri="{FF2B5EF4-FFF2-40B4-BE49-F238E27FC236}">
                  <a16:creationId xmlns:a16="http://schemas.microsoft.com/office/drawing/2014/main" xmlns="" id="{1F9F8F70-B0E8-4BE7-BFD5-2B8F37EAE23F}"/>
                </a:ext>
              </a:extLst>
            </p:cNvPr>
            <p:cNvSpPr/>
            <p:nvPr/>
          </p:nvSpPr>
          <p:spPr>
            <a:xfrm>
              <a:off x="2320664" y="364221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3" name="Oval 202">
              <a:extLst>
                <a:ext uri="{FF2B5EF4-FFF2-40B4-BE49-F238E27FC236}">
                  <a16:creationId xmlns:a16="http://schemas.microsoft.com/office/drawing/2014/main" xmlns="" id="{B6F7D9F7-6D9C-48BC-BB3D-61BD87B3E542}"/>
                </a:ext>
              </a:extLst>
            </p:cNvPr>
            <p:cNvSpPr/>
            <p:nvPr/>
          </p:nvSpPr>
          <p:spPr>
            <a:xfrm>
              <a:off x="2727320" y="379058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4" name="Oval 203">
              <a:extLst>
                <a:ext uri="{FF2B5EF4-FFF2-40B4-BE49-F238E27FC236}">
                  <a16:creationId xmlns:a16="http://schemas.microsoft.com/office/drawing/2014/main" xmlns="" id="{6365FDF1-DDA2-49DA-952D-8E9B83230925}"/>
                </a:ext>
              </a:extLst>
            </p:cNvPr>
            <p:cNvSpPr/>
            <p:nvPr/>
          </p:nvSpPr>
          <p:spPr>
            <a:xfrm>
              <a:off x="3561432" y="412077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5" name="Oval 204">
              <a:extLst>
                <a:ext uri="{FF2B5EF4-FFF2-40B4-BE49-F238E27FC236}">
                  <a16:creationId xmlns:a16="http://schemas.microsoft.com/office/drawing/2014/main" xmlns="" id="{850D433E-581B-4751-AF71-F846B7DCDD15}"/>
                </a:ext>
              </a:extLst>
            </p:cNvPr>
            <p:cNvSpPr/>
            <p:nvPr/>
          </p:nvSpPr>
          <p:spPr>
            <a:xfrm>
              <a:off x="3663592" y="417474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6" name="Oval 205">
              <a:extLst>
                <a:ext uri="{FF2B5EF4-FFF2-40B4-BE49-F238E27FC236}">
                  <a16:creationId xmlns:a16="http://schemas.microsoft.com/office/drawing/2014/main" xmlns="" id="{DFFB4D7E-1B03-4CF5-B27A-125485839827}"/>
                </a:ext>
              </a:extLst>
            </p:cNvPr>
            <p:cNvSpPr/>
            <p:nvPr/>
          </p:nvSpPr>
          <p:spPr>
            <a:xfrm>
              <a:off x="4889855" y="454510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7" name="Oval 206">
              <a:extLst>
                <a:ext uri="{FF2B5EF4-FFF2-40B4-BE49-F238E27FC236}">
                  <a16:creationId xmlns:a16="http://schemas.microsoft.com/office/drawing/2014/main" xmlns="" id="{795058F1-BDBC-4E48-A8A4-D64B8C4BC1B2}"/>
                </a:ext>
              </a:extLst>
            </p:cNvPr>
            <p:cNvSpPr/>
            <p:nvPr/>
          </p:nvSpPr>
          <p:spPr>
            <a:xfrm>
              <a:off x="5306631" y="46147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8" name="Oval 207">
              <a:extLst>
                <a:ext uri="{FF2B5EF4-FFF2-40B4-BE49-F238E27FC236}">
                  <a16:creationId xmlns:a16="http://schemas.microsoft.com/office/drawing/2014/main" xmlns="" id="{79DEB37E-D56F-4C74-83AF-6A3EC8C469DE}"/>
                </a:ext>
              </a:extLst>
            </p:cNvPr>
            <p:cNvSpPr/>
            <p:nvPr/>
          </p:nvSpPr>
          <p:spPr>
            <a:xfrm>
              <a:off x="5395660" y="46147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9" name="Oval 208">
              <a:extLst>
                <a:ext uri="{FF2B5EF4-FFF2-40B4-BE49-F238E27FC236}">
                  <a16:creationId xmlns:a16="http://schemas.microsoft.com/office/drawing/2014/main" xmlns="" id="{1552DDD3-4405-43D3-A532-00C02A798811}"/>
                </a:ext>
              </a:extLst>
            </p:cNvPr>
            <p:cNvSpPr/>
            <p:nvPr/>
          </p:nvSpPr>
          <p:spPr>
            <a:xfrm>
              <a:off x="5434232" y="464533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0" name="Oval 209">
              <a:extLst>
                <a:ext uri="{FF2B5EF4-FFF2-40B4-BE49-F238E27FC236}">
                  <a16:creationId xmlns:a16="http://schemas.microsoft.com/office/drawing/2014/main" xmlns="" id="{38A8B8D3-B442-4479-BF4F-DB387F084E92}"/>
                </a:ext>
              </a:extLst>
            </p:cNvPr>
            <p:cNvSpPr/>
            <p:nvPr/>
          </p:nvSpPr>
          <p:spPr>
            <a:xfrm>
              <a:off x="5468994" y="464533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1" name="Oval 210">
              <a:extLst>
                <a:ext uri="{FF2B5EF4-FFF2-40B4-BE49-F238E27FC236}">
                  <a16:creationId xmlns:a16="http://schemas.microsoft.com/office/drawing/2014/main" xmlns="" id="{31B0899F-5739-45F9-A4F5-71F0F44EEF86}"/>
                </a:ext>
              </a:extLst>
            </p:cNvPr>
            <p:cNvSpPr/>
            <p:nvPr/>
          </p:nvSpPr>
          <p:spPr>
            <a:xfrm>
              <a:off x="5510030" y="464594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2" name="Oval 211">
              <a:extLst>
                <a:ext uri="{FF2B5EF4-FFF2-40B4-BE49-F238E27FC236}">
                  <a16:creationId xmlns:a16="http://schemas.microsoft.com/office/drawing/2014/main" xmlns="" id="{44CE1F1D-498E-4236-8C20-6B40CCC157C9}"/>
                </a:ext>
              </a:extLst>
            </p:cNvPr>
            <p:cNvSpPr/>
            <p:nvPr/>
          </p:nvSpPr>
          <p:spPr>
            <a:xfrm>
              <a:off x="5544792" y="464594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3" name="Oval 212">
              <a:extLst>
                <a:ext uri="{FF2B5EF4-FFF2-40B4-BE49-F238E27FC236}">
                  <a16:creationId xmlns:a16="http://schemas.microsoft.com/office/drawing/2014/main" xmlns="" id="{1B5A1CE5-6E04-419D-A26F-508169139096}"/>
                </a:ext>
              </a:extLst>
            </p:cNvPr>
            <p:cNvSpPr/>
            <p:nvPr/>
          </p:nvSpPr>
          <p:spPr>
            <a:xfrm>
              <a:off x="5585828" y="46465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4" name="Oval 213">
              <a:extLst>
                <a:ext uri="{FF2B5EF4-FFF2-40B4-BE49-F238E27FC236}">
                  <a16:creationId xmlns:a16="http://schemas.microsoft.com/office/drawing/2014/main" xmlns="" id="{A4BD3607-5D33-45D0-BA64-CDD70883B2ED}"/>
                </a:ext>
              </a:extLst>
            </p:cNvPr>
            <p:cNvSpPr/>
            <p:nvPr/>
          </p:nvSpPr>
          <p:spPr>
            <a:xfrm>
              <a:off x="5620590" y="46465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5" name="Oval 214">
              <a:extLst>
                <a:ext uri="{FF2B5EF4-FFF2-40B4-BE49-F238E27FC236}">
                  <a16:creationId xmlns:a16="http://schemas.microsoft.com/office/drawing/2014/main" xmlns="" id="{1DDC487F-92B0-4A8E-924B-14776AB93087}"/>
                </a:ext>
              </a:extLst>
            </p:cNvPr>
            <p:cNvSpPr/>
            <p:nvPr/>
          </p:nvSpPr>
          <p:spPr>
            <a:xfrm>
              <a:off x="5661626" y="464718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6" name="Oval 215">
              <a:extLst>
                <a:ext uri="{FF2B5EF4-FFF2-40B4-BE49-F238E27FC236}">
                  <a16:creationId xmlns:a16="http://schemas.microsoft.com/office/drawing/2014/main" xmlns="" id="{85D9C221-803F-4E69-9CF3-052A5CEB9C06}"/>
                </a:ext>
              </a:extLst>
            </p:cNvPr>
            <p:cNvSpPr/>
            <p:nvPr/>
          </p:nvSpPr>
          <p:spPr>
            <a:xfrm>
              <a:off x="5696388" y="464718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7" name="Oval 216">
              <a:extLst>
                <a:ext uri="{FF2B5EF4-FFF2-40B4-BE49-F238E27FC236}">
                  <a16:creationId xmlns:a16="http://schemas.microsoft.com/office/drawing/2014/main" xmlns="" id="{3E3346DA-92B3-4AD4-A4EE-EE319FED80B4}"/>
                </a:ext>
              </a:extLst>
            </p:cNvPr>
            <p:cNvSpPr/>
            <p:nvPr/>
          </p:nvSpPr>
          <p:spPr>
            <a:xfrm>
              <a:off x="5737424" y="4647802"/>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8" name="Oval 217">
              <a:extLst>
                <a:ext uri="{FF2B5EF4-FFF2-40B4-BE49-F238E27FC236}">
                  <a16:creationId xmlns:a16="http://schemas.microsoft.com/office/drawing/2014/main" xmlns="" id="{22327E6E-C130-4873-B16A-CEA88763CB08}"/>
                </a:ext>
              </a:extLst>
            </p:cNvPr>
            <p:cNvSpPr/>
            <p:nvPr/>
          </p:nvSpPr>
          <p:spPr>
            <a:xfrm>
              <a:off x="5772186" y="4647802"/>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9" name="Oval 218">
              <a:extLst>
                <a:ext uri="{FF2B5EF4-FFF2-40B4-BE49-F238E27FC236}">
                  <a16:creationId xmlns:a16="http://schemas.microsoft.com/office/drawing/2014/main" xmlns="" id="{0D784371-7EC5-483D-9F30-D30244A5D762}"/>
                </a:ext>
              </a:extLst>
            </p:cNvPr>
            <p:cNvSpPr/>
            <p:nvPr/>
          </p:nvSpPr>
          <p:spPr>
            <a:xfrm>
              <a:off x="5813222" y="467890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0" name="Oval 219">
              <a:extLst>
                <a:ext uri="{FF2B5EF4-FFF2-40B4-BE49-F238E27FC236}">
                  <a16:creationId xmlns:a16="http://schemas.microsoft.com/office/drawing/2014/main" xmlns="" id="{3869C58E-61A2-4B2B-B1A0-F9BF2F3952C3}"/>
                </a:ext>
              </a:extLst>
            </p:cNvPr>
            <p:cNvSpPr/>
            <p:nvPr/>
          </p:nvSpPr>
          <p:spPr>
            <a:xfrm>
              <a:off x="5847984" y="467890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1" name="Oval 220">
              <a:extLst>
                <a:ext uri="{FF2B5EF4-FFF2-40B4-BE49-F238E27FC236}">
                  <a16:creationId xmlns:a16="http://schemas.microsoft.com/office/drawing/2014/main" xmlns="" id="{343C1182-FE6D-4794-8F69-AD4E8A024E16}"/>
                </a:ext>
              </a:extLst>
            </p:cNvPr>
            <p:cNvSpPr/>
            <p:nvPr/>
          </p:nvSpPr>
          <p:spPr>
            <a:xfrm>
              <a:off x="5915690" y="469856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2" name="Oval 221">
              <a:extLst>
                <a:ext uri="{FF2B5EF4-FFF2-40B4-BE49-F238E27FC236}">
                  <a16:creationId xmlns:a16="http://schemas.microsoft.com/office/drawing/2014/main" xmlns="" id="{1BF4676F-4D73-4E0C-AEFE-3951C0E888AD}"/>
                </a:ext>
              </a:extLst>
            </p:cNvPr>
            <p:cNvSpPr/>
            <p:nvPr/>
          </p:nvSpPr>
          <p:spPr>
            <a:xfrm>
              <a:off x="5950452" y="469856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3" name="Oval 222">
              <a:extLst>
                <a:ext uri="{FF2B5EF4-FFF2-40B4-BE49-F238E27FC236}">
                  <a16:creationId xmlns:a16="http://schemas.microsoft.com/office/drawing/2014/main" xmlns="" id="{F4237AF0-78E3-4E85-A749-085414904A8F}"/>
                </a:ext>
              </a:extLst>
            </p:cNvPr>
            <p:cNvSpPr/>
            <p:nvPr/>
          </p:nvSpPr>
          <p:spPr>
            <a:xfrm>
              <a:off x="6018158" y="470109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4" name="Oval 223">
              <a:extLst>
                <a:ext uri="{FF2B5EF4-FFF2-40B4-BE49-F238E27FC236}">
                  <a16:creationId xmlns:a16="http://schemas.microsoft.com/office/drawing/2014/main" xmlns="" id="{B8C8F69D-1DA4-4CD4-9494-02D749D80E35}"/>
                </a:ext>
              </a:extLst>
            </p:cNvPr>
            <p:cNvSpPr/>
            <p:nvPr/>
          </p:nvSpPr>
          <p:spPr>
            <a:xfrm>
              <a:off x="6052920" y="470109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5" name="Oval 224">
              <a:extLst>
                <a:ext uri="{FF2B5EF4-FFF2-40B4-BE49-F238E27FC236}">
                  <a16:creationId xmlns:a16="http://schemas.microsoft.com/office/drawing/2014/main" xmlns="" id="{185F44C9-E4D1-4634-8C80-A1EB1B96635B}"/>
                </a:ext>
              </a:extLst>
            </p:cNvPr>
            <p:cNvSpPr/>
            <p:nvPr/>
          </p:nvSpPr>
          <p:spPr>
            <a:xfrm>
              <a:off x="6120626" y="470361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6" name="Oval 225">
              <a:extLst>
                <a:ext uri="{FF2B5EF4-FFF2-40B4-BE49-F238E27FC236}">
                  <a16:creationId xmlns:a16="http://schemas.microsoft.com/office/drawing/2014/main" xmlns="" id="{4331B828-1B14-46A6-B3BD-078B040F9D27}"/>
                </a:ext>
              </a:extLst>
            </p:cNvPr>
            <p:cNvSpPr/>
            <p:nvPr/>
          </p:nvSpPr>
          <p:spPr>
            <a:xfrm>
              <a:off x="6155388" y="470361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7" name="Oval 226">
              <a:extLst>
                <a:ext uri="{FF2B5EF4-FFF2-40B4-BE49-F238E27FC236}">
                  <a16:creationId xmlns:a16="http://schemas.microsoft.com/office/drawing/2014/main" xmlns="" id="{F55339C1-B925-48C2-B850-302F44CBBC51}"/>
                </a:ext>
              </a:extLst>
            </p:cNvPr>
            <p:cNvSpPr/>
            <p:nvPr/>
          </p:nvSpPr>
          <p:spPr>
            <a:xfrm>
              <a:off x="6223094" y="470613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8" name="Oval 227">
              <a:extLst>
                <a:ext uri="{FF2B5EF4-FFF2-40B4-BE49-F238E27FC236}">
                  <a16:creationId xmlns:a16="http://schemas.microsoft.com/office/drawing/2014/main" xmlns="" id="{2351ADBD-B456-4449-84B8-8531D039BDE1}"/>
                </a:ext>
              </a:extLst>
            </p:cNvPr>
            <p:cNvSpPr/>
            <p:nvPr/>
          </p:nvSpPr>
          <p:spPr>
            <a:xfrm>
              <a:off x="6257856" y="470613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9" name="Oval 228">
              <a:extLst>
                <a:ext uri="{FF2B5EF4-FFF2-40B4-BE49-F238E27FC236}">
                  <a16:creationId xmlns:a16="http://schemas.microsoft.com/office/drawing/2014/main" xmlns="" id="{03A79096-C858-4745-9610-0FB8FD0C5282}"/>
                </a:ext>
              </a:extLst>
            </p:cNvPr>
            <p:cNvSpPr/>
            <p:nvPr/>
          </p:nvSpPr>
          <p:spPr>
            <a:xfrm>
              <a:off x="6325562" y="477914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0" name="Oval 229">
              <a:extLst>
                <a:ext uri="{FF2B5EF4-FFF2-40B4-BE49-F238E27FC236}">
                  <a16:creationId xmlns:a16="http://schemas.microsoft.com/office/drawing/2014/main" xmlns="" id="{9D4E6F98-BF1C-4717-8440-830A45D158BC}"/>
                </a:ext>
              </a:extLst>
            </p:cNvPr>
            <p:cNvSpPr/>
            <p:nvPr/>
          </p:nvSpPr>
          <p:spPr>
            <a:xfrm>
              <a:off x="6360324" y="477914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1" name="Oval 230">
              <a:extLst>
                <a:ext uri="{FF2B5EF4-FFF2-40B4-BE49-F238E27FC236}">
                  <a16:creationId xmlns:a16="http://schemas.microsoft.com/office/drawing/2014/main" xmlns="" id="{8CA44000-0D05-4F67-B431-D69700BB34B6}"/>
                </a:ext>
              </a:extLst>
            </p:cNvPr>
            <p:cNvSpPr/>
            <p:nvPr/>
          </p:nvSpPr>
          <p:spPr>
            <a:xfrm>
              <a:off x="6428030" y="477976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2" name="Oval 231">
              <a:extLst>
                <a:ext uri="{FF2B5EF4-FFF2-40B4-BE49-F238E27FC236}">
                  <a16:creationId xmlns:a16="http://schemas.microsoft.com/office/drawing/2014/main" xmlns="" id="{8355B272-FE94-4F24-BB80-85A2AF3757D1}"/>
                </a:ext>
              </a:extLst>
            </p:cNvPr>
            <p:cNvSpPr/>
            <p:nvPr/>
          </p:nvSpPr>
          <p:spPr>
            <a:xfrm>
              <a:off x="6462792" y="477976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3" name="Oval 232">
              <a:extLst>
                <a:ext uri="{FF2B5EF4-FFF2-40B4-BE49-F238E27FC236}">
                  <a16:creationId xmlns:a16="http://schemas.microsoft.com/office/drawing/2014/main" xmlns="" id="{85978E90-A2D0-4587-997A-8742378F7F38}"/>
                </a:ext>
              </a:extLst>
            </p:cNvPr>
            <p:cNvSpPr/>
            <p:nvPr/>
          </p:nvSpPr>
          <p:spPr>
            <a:xfrm>
              <a:off x="6530498" y="478038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4" name="Oval 233">
              <a:extLst>
                <a:ext uri="{FF2B5EF4-FFF2-40B4-BE49-F238E27FC236}">
                  <a16:creationId xmlns:a16="http://schemas.microsoft.com/office/drawing/2014/main" xmlns="" id="{0B4AE265-0B31-4156-A867-B7162B35DAA6}"/>
                </a:ext>
              </a:extLst>
            </p:cNvPr>
            <p:cNvSpPr/>
            <p:nvPr/>
          </p:nvSpPr>
          <p:spPr>
            <a:xfrm>
              <a:off x="6565260" y="478038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5" name="Oval 234">
              <a:extLst>
                <a:ext uri="{FF2B5EF4-FFF2-40B4-BE49-F238E27FC236}">
                  <a16:creationId xmlns:a16="http://schemas.microsoft.com/office/drawing/2014/main" xmlns="" id="{BDB828BB-F61E-4003-8507-93605F125A01}"/>
                </a:ext>
              </a:extLst>
            </p:cNvPr>
            <p:cNvSpPr/>
            <p:nvPr/>
          </p:nvSpPr>
          <p:spPr>
            <a:xfrm>
              <a:off x="6632966" y="478099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6" name="Oval 235">
              <a:extLst>
                <a:ext uri="{FF2B5EF4-FFF2-40B4-BE49-F238E27FC236}">
                  <a16:creationId xmlns:a16="http://schemas.microsoft.com/office/drawing/2014/main" xmlns="" id="{F019DED2-41DA-4FCB-A82A-AD8A19D737DE}"/>
                </a:ext>
              </a:extLst>
            </p:cNvPr>
            <p:cNvSpPr/>
            <p:nvPr/>
          </p:nvSpPr>
          <p:spPr>
            <a:xfrm>
              <a:off x="6667728" y="478099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7" name="Oval 236">
              <a:extLst>
                <a:ext uri="{FF2B5EF4-FFF2-40B4-BE49-F238E27FC236}">
                  <a16:creationId xmlns:a16="http://schemas.microsoft.com/office/drawing/2014/main" xmlns="" id="{DD631387-5621-4076-B0AD-F213AFB27022}"/>
                </a:ext>
              </a:extLst>
            </p:cNvPr>
            <p:cNvSpPr/>
            <p:nvPr/>
          </p:nvSpPr>
          <p:spPr>
            <a:xfrm>
              <a:off x="6735434" y="478161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8" name="Oval 237">
              <a:extLst>
                <a:ext uri="{FF2B5EF4-FFF2-40B4-BE49-F238E27FC236}">
                  <a16:creationId xmlns:a16="http://schemas.microsoft.com/office/drawing/2014/main" xmlns="" id="{EB71DA6D-6F3B-4299-A39C-950A76510520}"/>
                </a:ext>
              </a:extLst>
            </p:cNvPr>
            <p:cNvSpPr/>
            <p:nvPr/>
          </p:nvSpPr>
          <p:spPr>
            <a:xfrm>
              <a:off x="6770196" y="478161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9" name="Oval 238">
              <a:extLst>
                <a:ext uri="{FF2B5EF4-FFF2-40B4-BE49-F238E27FC236}">
                  <a16:creationId xmlns:a16="http://schemas.microsoft.com/office/drawing/2014/main" xmlns="" id="{279E3079-0651-492A-9707-42284FFCE8B8}"/>
                </a:ext>
              </a:extLst>
            </p:cNvPr>
            <p:cNvSpPr/>
            <p:nvPr/>
          </p:nvSpPr>
          <p:spPr>
            <a:xfrm>
              <a:off x="6828198" y="478214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0" name="Oval 239">
              <a:extLst>
                <a:ext uri="{FF2B5EF4-FFF2-40B4-BE49-F238E27FC236}">
                  <a16:creationId xmlns:a16="http://schemas.microsoft.com/office/drawing/2014/main" xmlns="" id="{3FC3D5E5-21F5-4974-9FD9-50B55B829A46}"/>
                </a:ext>
              </a:extLst>
            </p:cNvPr>
            <p:cNvSpPr/>
            <p:nvPr/>
          </p:nvSpPr>
          <p:spPr>
            <a:xfrm>
              <a:off x="6861163" y="486274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1" name="Oval 240">
              <a:extLst>
                <a:ext uri="{FF2B5EF4-FFF2-40B4-BE49-F238E27FC236}">
                  <a16:creationId xmlns:a16="http://schemas.microsoft.com/office/drawing/2014/main" xmlns="" id="{9CEE44A6-A31E-43AF-9F57-2EE26F08991D}"/>
                </a:ext>
              </a:extLst>
            </p:cNvPr>
            <p:cNvSpPr/>
            <p:nvPr/>
          </p:nvSpPr>
          <p:spPr>
            <a:xfrm>
              <a:off x="6918124" y="485899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2" name="Oval 241">
              <a:extLst>
                <a:ext uri="{FF2B5EF4-FFF2-40B4-BE49-F238E27FC236}">
                  <a16:creationId xmlns:a16="http://schemas.microsoft.com/office/drawing/2014/main" xmlns="" id="{8D490442-DC16-421A-82D7-8F10F39616AA}"/>
                </a:ext>
              </a:extLst>
            </p:cNvPr>
            <p:cNvSpPr/>
            <p:nvPr/>
          </p:nvSpPr>
          <p:spPr>
            <a:xfrm>
              <a:off x="6981887" y="485908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3" name="Oval 242">
              <a:extLst>
                <a:ext uri="{FF2B5EF4-FFF2-40B4-BE49-F238E27FC236}">
                  <a16:creationId xmlns:a16="http://schemas.microsoft.com/office/drawing/2014/main" xmlns="" id="{6E180901-2A88-4155-9B57-A1A4A9D7FE1E}"/>
                </a:ext>
              </a:extLst>
            </p:cNvPr>
            <p:cNvSpPr/>
            <p:nvPr/>
          </p:nvSpPr>
          <p:spPr>
            <a:xfrm>
              <a:off x="7038848" y="485532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4" name="Oval 243">
              <a:extLst>
                <a:ext uri="{FF2B5EF4-FFF2-40B4-BE49-F238E27FC236}">
                  <a16:creationId xmlns:a16="http://schemas.microsoft.com/office/drawing/2014/main" xmlns="" id="{E0E9FF35-1615-4758-AC22-0CB20FE426B2}"/>
                </a:ext>
              </a:extLst>
            </p:cNvPr>
            <p:cNvSpPr/>
            <p:nvPr/>
          </p:nvSpPr>
          <p:spPr>
            <a:xfrm>
              <a:off x="7102611" y="485541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5" name="Oval 244">
              <a:extLst>
                <a:ext uri="{FF2B5EF4-FFF2-40B4-BE49-F238E27FC236}">
                  <a16:creationId xmlns:a16="http://schemas.microsoft.com/office/drawing/2014/main" xmlns="" id="{81241AC1-D01A-4555-8A1A-1991097D2844}"/>
                </a:ext>
              </a:extLst>
            </p:cNvPr>
            <p:cNvSpPr/>
            <p:nvPr/>
          </p:nvSpPr>
          <p:spPr>
            <a:xfrm>
              <a:off x="7159572" y="485166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cxnSp>
        <p:nvCxnSpPr>
          <p:cNvPr id="246" name="Straight Connector 245">
            <a:extLst>
              <a:ext uri="{FF2B5EF4-FFF2-40B4-BE49-F238E27FC236}">
                <a16:creationId xmlns:a16="http://schemas.microsoft.com/office/drawing/2014/main" xmlns="" id="{4F625CC6-3CC5-422E-9373-F11DC03904D0}"/>
              </a:ext>
            </a:extLst>
          </p:cNvPr>
          <p:cNvCxnSpPr>
            <a:cxnSpLocks/>
          </p:cNvCxnSpPr>
          <p:nvPr/>
        </p:nvCxnSpPr>
        <p:spPr>
          <a:xfrm rot="10800000" flipV="1">
            <a:off x="2531138" y="3508128"/>
            <a:ext cx="0" cy="171721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BBDE51AE-BCD6-459D-BAEC-EC9639E0C7DE}"/>
              </a:ext>
            </a:extLst>
          </p:cNvPr>
          <p:cNvCxnSpPr>
            <a:cxnSpLocks/>
          </p:cNvCxnSpPr>
          <p:nvPr/>
        </p:nvCxnSpPr>
        <p:spPr>
          <a:xfrm rot="10800000" flipV="1">
            <a:off x="4095972" y="3965345"/>
            <a:ext cx="0" cy="1260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8E728076-801E-410C-91B7-16E9C4BFF068}"/>
              </a:ext>
            </a:extLst>
          </p:cNvPr>
          <p:cNvCxnSpPr>
            <a:cxnSpLocks/>
          </p:cNvCxnSpPr>
          <p:nvPr/>
        </p:nvCxnSpPr>
        <p:spPr>
          <a:xfrm rot="10800000" flipV="1">
            <a:off x="5262997" y="4073345"/>
            <a:ext cx="0" cy="115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xmlns="" id="{58EFEA69-824B-4027-AB15-F681C20CE64C}"/>
              </a:ext>
            </a:extLst>
          </p:cNvPr>
          <p:cNvSpPr txBox="1"/>
          <p:nvPr/>
        </p:nvSpPr>
        <p:spPr>
          <a:xfrm>
            <a:off x="4598242" y="3732482"/>
            <a:ext cx="1148071" cy="261610"/>
          </a:xfrm>
          <a:prstGeom prst="rect">
            <a:avLst/>
          </a:prstGeom>
          <a:noFill/>
        </p:spPr>
        <p:txBody>
          <a:bodyPr wrap="none" rtlCol="0">
            <a:spAutoFit/>
          </a:bodyPr>
          <a:lstStyle/>
          <a:p>
            <a:r>
              <a:rPr lang="fr-FR" sz="1100" dirty="0"/>
              <a:t>Taux à 33 mois</a:t>
            </a:r>
          </a:p>
        </p:txBody>
      </p:sp>
      <p:sp>
        <p:nvSpPr>
          <p:cNvPr id="250" name="TextBox 249">
            <a:extLst>
              <a:ext uri="{FF2B5EF4-FFF2-40B4-BE49-F238E27FC236}">
                <a16:creationId xmlns:a16="http://schemas.microsoft.com/office/drawing/2014/main" xmlns="" id="{8CD14A99-054D-4D18-B9ED-E5F1D88A1C1F}"/>
              </a:ext>
            </a:extLst>
          </p:cNvPr>
          <p:cNvSpPr txBox="1"/>
          <p:nvPr/>
        </p:nvSpPr>
        <p:spPr>
          <a:xfrm>
            <a:off x="4797014" y="4031839"/>
            <a:ext cx="466794" cy="261610"/>
          </a:xfrm>
          <a:prstGeom prst="rect">
            <a:avLst/>
          </a:prstGeom>
          <a:noFill/>
        </p:spPr>
        <p:txBody>
          <a:bodyPr wrap="none" rtlCol="0">
            <a:spAutoFit/>
          </a:bodyPr>
          <a:lstStyle/>
          <a:p>
            <a:r>
              <a:rPr lang="fr-FR" sz="1100" dirty="0">
                <a:solidFill>
                  <a:srgbClr val="B60D27"/>
                </a:solidFill>
              </a:rPr>
              <a:t>29%</a:t>
            </a:r>
          </a:p>
        </p:txBody>
      </p:sp>
      <p:sp>
        <p:nvSpPr>
          <p:cNvPr id="251" name="TextBox 250">
            <a:extLst>
              <a:ext uri="{FF2B5EF4-FFF2-40B4-BE49-F238E27FC236}">
                <a16:creationId xmlns:a16="http://schemas.microsoft.com/office/drawing/2014/main" xmlns="" id="{12691175-E842-474D-816B-9A763960567A}"/>
              </a:ext>
            </a:extLst>
          </p:cNvPr>
          <p:cNvSpPr txBox="1"/>
          <p:nvPr/>
        </p:nvSpPr>
        <p:spPr>
          <a:xfrm>
            <a:off x="4797014" y="4597828"/>
            <a:ext cx="466794" cy="261610"/>
          </a:xfrm>
          <a:prstGeom prst="rect">
            <a:avLst/>
          </a:prstGeom>
          <a:noFill/>
        </p:spPr>
        <p:txBody>
          <a:bodyPr wrap="none" rtlCol="0">
            <a:spAutoFit/>
          </a:bodyPr>
          <a:lstStyle/>
          <a:p>
            <a:r>
              <a:rPr lang="fr-FR" sz="1100" dirty="0">
                <a:solidFill>
                  <a:schemeClr val="accent2"/>
                </a:solidFill>
              </a:rPr>
              <a:t>21%</a:t>
            </a:r>
          </a:p>
        </p:txBody>
      </p:sp>
      <p:sp>
        <p:nvSpPr>
          <p:cNvPr id="252" name="TextBox 251">
            <a:extLst>
              <a:ext uri="{FF2B5EF4-FFF2-40B4-BE49-F238E27FC236}">
                <a16:creationId xmlns:a16="http://schemas.microsoft.com/office/drawing/2014/main" xmlns="" id="{A2079AB3-6811-4E3D-9587-0D1E1366714F}"/>
              </a:ext>
            </a:extLst>
          </p:cNvPr>
          <p:cNvSpPr txBox="1"/>
          <p:nvPr/>
        </p:nvSpPr>
        <p:spPr>
          <a:xfrm>
            <a:off x="3480223" y="3532931"/>
            <a:ext cx="1148071" cy="261610"/>
          </a:xfrm>
          <a:prstGeom prst="rect">
            <a:avLst/>
          </a:prstGeom>
          <a:noFill/>
        </p:spPr>
        <p:txBody>
          <a:bodyPr wrap="none" rtlCol="0">
            <a:spAutoFit/>
          </a:bodyPr>
          <a:lstStyle/>
          <a:p>
            <a:r>
              <a:rPr lang="fr-FR" sz="1100" dirty="0"/>
              <a:t>Taux à 24 mois</a:t>
            </a:r>
          </a:p>
        </p:txBody>
      </p:sp>
      <p:sp>
        <p:nvSpPr>
          <p:cNvPr id="253" name="TextBox 252">
            <a:extLst>
              <a:ext uri="{FF2B5EF4-FFF2-40B4-BE49-F238E27FC236}">
                <a16:creationId xmlns:a16="http://schemas.microsoft.com/office/drawing/2014/main" xmlns="" id="{A189920B-EA0E-4144-B735-4277526D74A9}"/>
              </a:ext>
            </a:extLst>
          </p:cNvPr>
          <p:cNvSpPr txBox="1"/>
          <p:nvPr/>
        </p:nvSpPr>
        <p:spPr>
          <a:xfrm>
            <a:off x="3678995" y="3757640"/>
            <a:ext cx="466794" cy="261610"/>
          </a:xfrm>
          <a:prstGeom prst="rect">
            <a:avLst/>
          </a:prstGeom>
          <a:noFill/>
        </p:spPr>
        <p:txBody>
          <a:bodyPr wrap="none" rtlCol="0">
            <a:spAutoFit/>
          </a:bodyPr>
          <a:lstStyle/>
          <a:p>
            <a:r>
              <a:rPr lang="fr-FR" sz="1100" dirty="0">
                <a:solidFill>
                  <a:srgbClr val="B60D27"/>
                </a:solidFill>
              </a:rPr>
              <a:t>37%</a:t>
            </a:r>
          </a:p>
        </p:txBody>
      </p:sp>
      <p:sp>
        <p:nvSpPr>
          <p:cNvPr id="254" name="TextBox 253">
            <a:extLst>
              <a:ext uri="{FF2B5EF4-FFF2-40B4-BE49-F238E27FC236}">
                <a16:creationId xmlns:a16="http://schemas.microsoft.com/office/drawing/2014/main" xmlns="" id="{319CFACB-0F10-472B-ACE8-DF1A5F5E0CFA}"/>
              </a:ext>
            </a:extLst>
          </p:cNvPr>
          <p:cNvSpPr txBox="1"/>
          <p:nvPr/>
        </p:nvSpPr>
        <p:spPr>
          <a:xfrm>
            <a:off x="3678995" y="4323629"/>
            <a:ext cx="466794" cy="261610"/>
          </a:xfrm>
          <a:prstGeom prst="rect">
            <a:avLst/>
          </a:prstGeom>
          <a:noFill/>
        </p:spPr>
        <p:txBody>
          <a:bodyPr wrap="none" rtlCol="0">
            <a:spAutoFit/>
          </a:bodyPr>
          <a:lstStyle/>
          <a:p>
            <a:r>
              <a:rPr lang="fr-FR" sz="1100" dirty="0">
                <a:solidFill>
                  <a:schemeClr val="accent2"/>
                </a:solidFill>
              </a:rPr>
              <a:t>33%</a:t>
            </a:r>
          </a:p>
        </p:txBody>
      </p:sp>
      <p:sp>
        <p:nvSpPr>
          <p:cNvPr id="255" name="TextBox 254">
            <a:extLst>
              <a:ext uri="{FF2B5EF4-FFF2-40B4-BE49-F238E27FC236}">
                <a16:creationId xmlns:a16="http://schemas.microsoft.com/office/drawing/2014/main" xmlns="" id="{1AA66AAB-9DBC-477D-B66D-B73494724056}"/>
              </a:ext>
            </a:extLst>
          </p:cNvPr>
          <p:cNvSpPr txBox="1"/>
          <p:nvPr/>
        </p:nvSpPr>
        <p:spPr>
          <a:xfrm>
            <a:off x="1929180" y="2943079"/>
            <a:ext cx="1148071" cy="261610"/>
          </a:xfrm>
          <a:prstGeom prst="rect">
            <a:avLst/>
          </a:prstGeom>
          <a:noFill/>
        </p:spPr>
        <p:txBody>
          <a:bodyPr wrap="none" rtlCol="0">
            <a:spAutoFit/>
          </a:bodyPr>
          <a:lstStyle/>
          <a:p>
            <a:r>
              <a:rPr lang="fr-FR" sz="1100" dirty="0"/>
              <a:t>Taux à 12 mois</a:t>
            </a:r>
          </a:p>
        </p:txBody>
      </p:sp>
      <p:sp>
        <p:nvSpPr>
          <p:cNvPr id="256" name="TextBox 255">
            <a:extLst>
              <a:ext uri="{FF2B5EF4-FFF2-40B4-BE49-F238E27FC236}">
                <a16:creationId xmlns:a16="http://schemas.microsoft.com/office/drawing/2014/main" xmlns="" id="{64F90578-624C-43BE-AA1B-D7DA573727E3}"/>
              </a:ext>
            </a:extLst>
          </p:cNvPr>
          <p:cNvSpPr txBox="1"/>
          <p:nvPr/>
        </p:nvSpPr>
        <p:spPr>
          <a:xfrm>
            <a:off x="2127952" y="3167788"/>
            <a:ext cx="466794" cy="261610"/>
          </a:xfrm>
          <a:prstGeom prst="rect">
            <a:avLst/>
          </a:prstGeom>
          <a:noFill/>
        </p:spPr>
        <p:txBody>
          <a:bodyPr wrap="none" rtlCol="0">
            <a:spAutoFit/>
          </a:bodyPr>
          <a:lstStyle/>
          <a:p>
            <a:r>
              <a:rPr lang="fr-FR" sz="1100" dirty="0">
                <a:solidFill>
                  <a:srgbClr val="B60D27"/>
                </a:solidFill>
              </a:rPr>
              <a:t>60%</a:t>
            </a:r>
          </a:p>
        </p:txBody>
      </p:sp>
      <p:sp>
        <p:nvSpPr>
          <p:cNvPr id="257" name="TextBox 256">
            <a:extLst>
              <a:ext uri="{FF2B5EF4-FFF2-40B4-BE49-F238E27FC236}">
                <a16:creationId xmlns:a16="http://schemas.microsoft.com/office/drawing/2014/main" xmlns="" id="{25D18B48-79C5-4019-BF8E-F333596BFE9D}"/>
              </a:ext>
            </a:extLst>
          </p:cNvPr>
          <p:cNvSpPr txBox="1"/>
          <p:nvPr/>
        </p:nvSpPr>
        <p:spPr>
          <a:xfrm>
            <a:off x="2127952" y="3733777"/>
            <a:ext cx="466794" cy="261610"/>
          </a:xfrm>
          <a:prstGeom prst="rect">
            <a:avLst/>
          </a:prstGeom>
          <a:noFill/>
        </p:spPr>
        <p:txBody>
          <a:bodyPr wrap="none" rtlCol="0">
            <a:spAutoFit/>
          </a:bodyPr>
          <a:lstStyle/>
          <a:p>
            <a:r>
              <a:rPr lang="fr-FR" sz="1100" dirty="0">
                <a:solidFill>
                  <a:schemeClr val="accent2"/>
                </a:solidFill>
              </a:rPr>
              <a:t>55%</a:t>
            </a:r>
          </a:p>
        </p:txBody>
      </p:sp>
      <p:graphicFrame>
        <p:nvGraphicFramePr>
          <p:cNvPr id="105" name="Table 124">
            <a:extLst>
              <a:ext uri="{FF2B5EF4-FFF2-40B4-BE49-F238E27FC236}">
                <a16:creationId xmlns:a16="http://schemas.microsoft.com/office/drawing/2014/main" xmlns="" id="{FDB416F4-0D2C-4D8D-BB98-852BCB9FE502}"/>
              </a:ext>
            </a:extLst>
          </p:cNvPr>
          <p:cNvGraphicFramePr>
            <a:graphicFrameLocks noGrp="1"/>
          </p:cNvGraphicFramePr>
          <p:nvPr>
            <p:extLst>
              <p:ext uri="{D42A27DB-BD31-4B8C-83A1-F6EECF244321}">
                <p14:modId xmlns:p14="http://schemas.microsoft.com/office/powerpoint/2010/main" xmlns="" val="2470754544"/>
              </p:ext>
            </p:extLst>
          </p:nvPr>
        </p:nvGraphicFramePr>
        <p:xfrm>
          <a:off x="4801647" y="1925119"/>
          <a:ext cx="4176000" cy="1737360"/>
        </p:xfrm>
        <a:graphic>
          <a:graphicData uri="http://schemas.openxmlformats.org/drawingml/2006/table">
            <a:tbl>
              <a:tblPr firstRow="1" bandRow="1">
                <a:tableStyleId>{5C22544A-7EE6-4342-B048-85BDC9FD1C3A}</a:tableStyleId>
              </a:tblPr>
              <a:tblGrid>
                <a:gridCol w="1972800">
                  <a:extLst>
                    <a:ext uri="{9D8B030D-6E8A-4147-A177-3AD203B41FA5}">
                      <a16:colId xmlns:a16="http://schemas.microsoft.com/office/drawing/2014/main" xmlns="" val="668938237"/>
                    </a:ext>
                  </a:extLst>
                </a:gridCol>
                <a:gridCol w="1123200">
                  <a:extLst>
                    <a:ext uri="{9D8B030D-6E8A-4147-A177-3AD203B41FA5}">
                      <a16:colId xmlns:a16="http://schemas.microsoft.com/office/drawing/2014/main" xmlns="" val="90606709"/>
                    </a:ext>
                  </a:extLst>
                </a:gridCol>
                <a:gridCol w="1080000">
                  <a:extLst>
                    <a:ext uri="{9D8B030D-6E8A-4147-A177-3AD203B41FA5}">
                      <a16:colId xmlns:a16="http://schemas.microsoft.com/office/drawing/2014/main" xmlns="" val="3482849537"/>
                    </a:ext>
                  </a:extLst>
                </a:gridCol>
              </a:tblGrid>
              <a:tr h="0">
                <a:tc>
                  <a:txBody>
                    <a:bodyPr/>
                    <a:lstStyle/>
                    <a:p>
                      <a:endParaRPr lang="fr-FR" sz="900" noProof="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noProof="0">
                          <a:solidFill>
                            <a:srgbClr val="B60D27"/>
                          </a:solidFill>
                        </a:rPr>
                        <a:t>Nivolumab</a:t>
                      </a:r>
                      <a:br>
                        <a:rPr lang="fr-FR" sz="900" noProof="0">
                          <a:solidFill>
                            <a:srgbClr val="B60D27"/>
                          </a:solidFill>
                        </a:rPr>
                      </a:br>
                      <a:r>
                        <a:rPr lang="fr-FR" sz="900" noProof="0">
                          <a:solidFill>
                            <a:srgbClr val="B60D27"/>
                          </a:solidFill>
                        </a:rPr>
                        <a:t>(n=371)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900" noProof="0" dirty="0">
                          <a:solidFill>
                            <a:schemeClr val="accent2"/>
                          </a:solidFill>
                        </a:rPr>
                        <a:t>Sorafénib</a:t>
                      </a:r>
                      <a:br>
                        <a:rPr lang="fr-FR" sz="900" noProof="0" dirty="0">
                          <a:solidFill>
                            <a:schemeClr val="accent2"/>
                          </a:solidFill>
                        </a:rPr>
                      </a:br>
                      <a:r>
                        <a:rPr lang="fr-FR" sz="900" noProof="0" dirty="0">
                          <a:solidFill>
                            <a:schemeClr val="accent2"/>
                          </a:solidFill>
                        </a:rPr>
                        <a:t>(n=372)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6246186"/>
                  </a:ext>
                </a:extLst>
              </a:tr>
              <a:tr h="0">
                <a:tc gridSpan="3">
                  <a:txBody>
                    <a:bodyPr/>
                    <a:lstStyle/>
                    <a:p>
                      <a:pPr algn="l"/>
                      <a:r>
                        <a:rPr lang="fr-FR" sz="900" b="1" noProof="0" dirty="0">
                          <a:solidFill>
                            <a:schemeClr val="tx1"/>
                          </a:solidFill>
                        </a:rPr>
                        <a:t>Analyse principale: clôture de base juin 2019</a:t>
                      </a: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375590942"/>
                  </a:ext>
                </a:extLst>
              </a:tr>
              <a:tr h="0">
                <a:tc>
                  <a:txBody>
                    <a:bodyPr/>
                    <a:lstStyle/>
                    <a:p>
                      <a:r>
                        <a:rPr lang="fr-FR" sz="900" noProof="0" dirty="0">
                          <a:solidFill>
                            <a:srgbClr val="4D4D4D"/>
                          </a:solidFill>
                        </a:rPr>
                        <a:t>SG médiane, mois (IC95%)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noProof="0" dirty="0">
                          <a:solidFill>
                            <a:srgbClr val="B60D27"/>
                          </a:solidFill>
                        </a:rPr>
                        <a:t>16,4 (13,9 - 18,4)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fr-FR" sz="900" noProof="0" dirty="0">
                          <a:solidFill>
                            <a:schemeClr val="accent2"/>
                          </a:solidFill>
                        </a:rPr>
                        <a:t>14,7 (11,9 - 17,2)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6871076"/>
                  </a:ext>
                </a:extLst>
              </a:tr>
              <a:tr h="0">
                <a:tc>
                  <a:txBody>
                    <a:bodyPr/>
                    <a:lstStyle/>
                    <a:p>
                      <a:r>
                        <a:rPr lang="fr-FR" sz="900" noProof="0" dirty="0">
                          <a:solidFill>
                            <a:srgbClr val="4D4D4D"/>
                          </a:solidFill>
                        </a:rPr>
                        <a:t>HR (IC95%); p</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900" noProof="0" dirty="0">
                          <a:solidFill>
                            <a:srgbClr val="4D4D4D"/>
                          </a:solidFill>
                        </a:rPr>
                        <a:t>0,85 (0,72 - 1,02);</a:t>
                      </a:r>
                      <a:r>
                        <a:rPr lang="fr-FR" sz="900" baseline="0" noProof="0" dirty="0">
                          <a:solidFill>
                            <a:srgbClr val="4D4D4D"/>
                          </a:solidFill>
                        </a:rPr>
                        <a:t> </a:t>
                      </a:r>
                      <a:r>
                        <a:rPr lang="fr-FR" sz="900" noProof="0" dirty="0">
                          <a:solidFill>
                            <a:srgbClr val="4D4D4D"/>
                          </a:solidFill>
                        </a:rPr>
                        <a:t>0,0752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1191588078"/>
                  </a:ext>
                </a:extLst>
              </a:tr>
              <a:tr h="0">
                <a:tc gridSpan="3">
                  <a:txBody>
                    <a:bodyPr/>
                    <a:lstStyle/>
                    <a:p>
                      <a:pPr algn="l"/>
                      <a:r>
                        <a:rPr lang="fr-FR" sz="900" b="1" noProof="0" dirty="0">
                          <a:solidFill>
                            <a:schemeClr val="tx1"/>
                          </a:solidFill>
                        </a:rPr>
                        <a:t>Analyse après suivi à long terme: clôture de base avril 2020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GB" sz="900" dirty="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927499562"/>
                  </a:ext>
                </a:extLst>
              </a:tr>
              <a:tr h="0">
                <a:tc>
                  <a:txBody>
                    <a:bodyPr/>
                    <a:lstStyle/>
                    <a:p>
                      <a:r>
                        <a:rPr lang="fr-FR" sz="900" noProof="0" dirty="0">
                          <a:solidFill>
                            <a:srgbClr val="4D4D4D"/>
                          </a:solidFill>
                        </a:rPr>
                        <a:t>SG médiane, mois (IC95%)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900" noProof="0" dirty="0">
                          <a:solidFill>
                            <a:srgbClr val="B60D27"/>
                          </a:solidFill>
                        </a:rPr>
                        <a:t>16,4 (14,0 - 18,5)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kern="1200" noProof="0" dirty="0">
                          <a:solidFill>
                            <a:schemeClr val="accent2"/>
                          </a:solidFill>
                          <a:latin typeface="+mn-lt"/>
                          <a:ea typeface="+mn-ea"/>
                          <a:cs typeface="+mn-cs"/>
                        </a:rPr>
                        <a:t>14,8 (12,1 - 17,3)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88767448"/>
                  </a:ext>
                </a:extLst>
              </a:tr>
              <a:tr h="0">
                <a:tc>
                  <a:txBody>
                    <a:bodyPr/>
                    <a:lstStyle/>
                    <a:p>
                      <a:r>
                        <a:rPr lang="fr-FR" sz="900" noProof="0" dirty="0">
                          <a:solidFill>
                            <a:srgbClr val="4D4D4D"/>
                          </a:solidFill>
                        </a:rPr>
                        <a:t>HR (IC95%); p</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fr-FR" sz="900" noProof="0" dirty="0">
                          <a:solidFill>
                            <a:srgbClr val="4D4D4D"/>
                          </a:solidFill>
                        </a:rPr>
                        <a:t>0,85 (0,72 - 1,00); 0,0522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341942556"/>
                  </a:ext>
                </a:extLst>
              </a:tr>
            </a:tbl>
          </a:graphicData>
        </a:graphic>
      </p:graphicFrame>
    </p:spTree>
    <p:extLst>
      <p:ext uri="{BB962C8B-B14F-4D97-AF65-F5344CB8AC3E}">
        <p14:creationId xmlns:p14="http://schemas.microsoft.com/office/powerpoint/2010/main" xmlns="" val="3130135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Diaporama ESDO oncologie </a:t>
            </a:r>
            <a:r>
              <a:rPr lang="fr-FR" dirty="0" smtClean="0"/>
              <a:t>médicale</a:t>
            </a:r>
            <a:r>
              <a:rPr lang="fr-FR" dirty="0"/>
              <a:t/>
            </a:r>
            <a:br>
              <a:rPr lang="fr-FR" dirty="0"/>
            </a:br>
            <a:r>
              <a:rPr lang="fr-FR" b="0" dirty="0"/>
              <a:t>Contributeurs 2020</a:t>
            </a:r>
            <a:endParaRPr lang="en-GB" b="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22" name="Group 21"/>
          <p:cNvGrpSpPr/>
          <p:nvPr/>
        </p:nvGrpSpPr>
        <p:grpSpPr>
          <a:xfrm>
            <a:off x="365124" y="5031295"/>
            <a:ext cx="8441919" cy="822917"/>
            <a:chOff x="365124" y="4904298"/>
            <a:chExt cx="8441919" cy="822917"/>
          </a:xfrm>
        </p:grpSpPr>
        <p:sp>
          <p:nvSpPr>
            <p:cNvPr id="23"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BIOMARQUEURS</a:t>
              </a:r>
            </a:p>
            <a:p>
              <a:pPr>
                <a:lnSpc>
                  <a:spcPct val="150000"/>
                </a:lnSpc>
                <a:spcAft>
                  <a:spcPts val="0"/>
                </a:spcAft>
                <a:tabLst>
                  <a:tab pos="1973263"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fr-FR" sz="1200" dirty="0">
                  <a:solidFill>
                    <a:srgbClr val="4D4D4D"/>
                  </a:solidFill>
                </a:rPr>
                <a:t>Oncologie digestive, hôpitaux universitaires de Leuven, Belgique</a:t>
              </a:r>
            </a:p>
            <a:p>
              <a:pPr>
                <a:lnSpc>
                  <a:spcPct val="150000"/>
                </a:lnSpc>
                <a:spcAft>
                  <a:spcPts val="0"/>
                </a:spcAft>
                <a:tabLst>
                  <a:tab pos="1973263"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fr-FR" sz="1200" dirty="0">
                  <a:solidFill>
                    <a:srgbClr val="4D4D4D"/>
                  </a:solidFill>
                </a:rPr>
                <a:t>Clinique de médecine interne I, Université d’Ulm, Ulm, Allemagne</a:t>
              </a:r>
              <a:endParaRPr lang="en-GB" sz="1200" b="1" dirty="0">
                <a:solidFill>
                  <a:srgbClr val="043882"/>
                </a:solidFill>
              </a:endParaRPr>
            </a:p>
          </p:txBody>
        </p:sp>
        <p:pic>
          <p:nvPicPr>
            <p:cNvPr id="25" name="Picture 2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7" name="Picture 26"/>
          <p:cNvPicPr>
            <a:picLocks noChangeAspect="1"/>
          </p:cNvPicPr>
          <p:nvPr/>
        </p:nvPicPr>
        <p:blipFill rotWithShape="1">
          <a:blip r:embed="rId4" cstate="print">
            <a:extLst>
              <a:ext uri="{28A0092B-C50C-407E-A947-70E740481C1C}">
                <a14:useLocalDpi xmlns:a14="http://schemas.microsoft.com/office/drawing/2010/main" xmlns="" val="0"/>
              </a:ext>
            </a:extLst>
          </a:blip>
          <a:srcRect l="19785" r="29888" b="49999"/>
          <a:stretch/>
        </p:blipFill>
        <p:spPr>
          <a:xfrm>
            <a:off x="7554321" y="5031295"/>
            <a:ext cx="587384" cy="727360"/>
          </a:xfrm>
          <a:prstGeom prst="rect">
            <a:avLst/>
          </a:prstGeom>
        </p:spPr>
      </p:pic>
      <p:sp>
        <p:nvSpPr>
          <p:cNvPr id="32" name="Content Placeholder 9">
            <a:extLst>
              <a:ext uri="{FF2B5EF4-FFF2-40B4-BE49-F238E27FC236}">
                <a16:creationId xmlns:a16="http://schemas.microsoft.com/office/drawing/2014/main" xmlns="" id="{D52F928A-C4C5-A94F-9037-B0140787B705}"/>
              </a:ext>
            </a:extLst>
          </p:cNvPr>
          <p:cNvSpPr txBox="1">
            <a:spLocks/>
          </p:cNvSpPr>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lnSpc>
                <a:spcPct val="150000"/>
              </a:lnSpc>
              <a:spcAft>
                <a:spcPts val="0"/>
              </a:spcAft>
              <a:tabLst>
                <a:tab pos="1973263" algn="l"/>
              </a:tabLst>
            </a:pPr>
            <a:r>
              <a:rPr lang="fr-FR" sz="1400" b="1">
                <a:solidFill>
                  <a:srgbClr val="043882"/>
                </a:solidFill>
              </a:rPr>
              <a:t>TUMEURS GASTRO-OESOPHAGIENNES ET NEUROENDOCRINES </a:t>
            </a:r>
          </a:p>
          <a:p>
            <a:pPr>
              <a:lnSpc>
                <a:spcPct val="150000"/>
              </a:lnSpc>
              <a:spcAft>
                <a:spcPts val="0"/>
              </a:spcAft>
              <a:tabLst>
                <a:tab pos="1973263" algn="l"/>
              </a:tabLst>
            </a:pPr>
            <a:r>
              <a:rPr lang="en-GB" sz="1100" b="1">
                <a:solidFill>
                  <a:srgbClr val="4D4D4D"/>
                </a:solidFill>
              </a:rPr>
              <a:t>Prof </a:t>
            </a:r>
            <a:r>
              <a:rPr lang="en-GB" sz="1100" b="1" err="1">
                <a:solidFill>
                  <a:srgbClr val="4D4D4D"/>
                </a:solidFill>
              </a:rPr>
              <a:t>Côme</a:t>
            </a:r>
            <a:r>
              <a:rPr lang="en-GB" sz="1100" b="1">
                <a:solidFill>
                  <a:srgbClr val="4D4D4D"/>
                </a:solidFill>
              </a:rPr>
              <a:t> </a:t>
            </a:r>
            <a:r>
              <a:rPr lang="en-GB" sz="1100" b="1" err="1">
                <a:solidFill>
                  <a:srgbClr val="4D4D4D"/>
                </a:solidFill>
              </a:rPr>
              <a:t>Lepage</a:t>
            </a:r>
            <a:r>
              <a:rPr lang="en-GB" sz="1100" b="1">
                <a:solidFill>
                  <a:srgbClr val="4D4D4D"/>
                </a:solidFill>
              </a:rPr>
              <a:t>	</a:t>
            </a:r>
            <a:r>
              <a:rPr lang="fr-FR" sz="1100">
                <a:solidFill>
                  <a:srgbClr val="4D4D4D"/>
                </a:solidFill>
              </a:rPr>
              <a:t>Hôpital universitaire et INSERM, Dijon, France</a:t>
            </a:r>
          </a:p>
          <a:p>
            <a:pPr>
              <a:lnSpc>
                <a:spcPct val="150000"/>
              </a:lnSpc>
              <a:spcAft>
                <a:spcPts val="0"/>
              </a:spcAft>
              <a:tabLst>
                <a:tab pos="1973263" algn="l"/>
              </a:tabLst>
            </a:pPr>
            <a:r>
              <a:rPr lang="en-GB" sz="1100" b="1">
                <a:solidFill>
                  <a:srgbClr val="4D4D4D"/>
                </a:solidFill>
              </a:rPr>
              <a:t>Prof Tamara </a:t>
            </a:r>
            <a:r>
              <a:rPr lang="en-GB" sz="1100" b="1" err="1">
                <a:solidFill>
                  <a:srgbClr val="4D4D4D"/>
                </a:solidFill>
              </a:rPr>
              <a:t>Matysiak</a:t>
            </a:r>
            <a:r>
              <a:rPr lang="en-GB" sz="1100">
                <a:solidFill>
                  <a:srgbClr val="4D4D4D"/>
                </a:solidFill>
              </a:rPr>
              <a:t>	</a:t>
            </a:r>
            <a:r>
              <a:rPr lang="en-GB" sz="1100" err="1">
                <a:solidFill>
                  <a:srgbClr val="4D4D4D"/>
                </a:solidFill>
              </a:rPr>
              <a:t>Hépatogastroentérologie</a:t>
            </a:r>
            <a:r>
              <a:rPr lang="en-GB" sz="1100">
                <a:solidFill>
                  <a:srgbClr val="4D4D4D"/>
                </a:solidFill>
              </a:rPr>
              <a:t> et </a:t>
            </a:r>
            <a:r>
              <a:rPr lang="en-GB" sz="1100" err="1">
                <a:solidFill>
                  <a:srgbClr val="4D4D4D"/>
                </a:solidFill>
              </a:rPr>
              <a:t>oncologie</a:t>
            </a:r>
            <a:r>
              <a:rPr lang="en-GB" sz="1100">
                <a:solidFill>
                  <a:srgbClr val="4D4D4D"/>
                </a:solidFill>
              </a:rPr>
              <a:t> digestive, </a:t>
            </a:r>
            <a:r>
              <a:rPr lang="en-GB" sz="1100" err="1">
                <a:solidFill>
                  <a:srgbClr val="4D4D4D"/>
                </a:solidFill>
              </a:rPr>
              <a:t>Institut</a:t>
            </a:r>
            <a:r>
              <a:rPr lang="en-GB" sz="1100">
                <a:solidFill>
                  <a:srgbClr val="4D4D4D"/>
                </a:solidFill>
              </a:rPr>
              <a:t> des maladies digestives</a:t>
            </a:r>
            <a:br>
              <a:rPr lang="en-GB" sz="1100">
                <a:solidFill>
                  <a:srgbClr val="4D4D4D"/>
                </a:solidFill>
              </a:rPr>
            </a:br>
            <a:r>
              <a:rPr lang="en-GB" sz="1100">
                <a:solidFill>
                  <a:srgbClr val="4D4D4D"/>
                </a:solidFill>
              </a:rPr>
              <a:t>	Nantes, France</a:t>
            </a:r>
          </a:p>
        </p:txBody>
      </p:sp>
      <p:sp>
        <p:nvSpPr>
          <p:cNvPr id="33" name="Content Placeholder 9">
            <a:extLst>
              <a:ext uri="{FF2B5EF4-FFF2-40B4-BE49-F238E27FC236}">
                <a16:creationId xmlns:a16="http://schemas.microsoft.com/office/drawing/2014/main" xmlns="" id="{651EFD4F-B3BA-1944-8300-B0A918E35C30}"/>
              </a:ext>
            </a:extLst>
          </p:cNvPr>
          <p:cNvSpPr txBox="1">
            <a:spLocks/>
          </p:cNvSpPr>
          <p:nvPr/>
        </p:nvSpPr>
        <p:spPr>
          <a:xfrm>
            <a:off x="366178" y="2748652"/>
            <a:ext cx="8414726"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a:solidFill>
                  <a:srgbClr val="043882"/>
                </a:solidFill>
              </a:rPr>
              <a:t>CANCER DU PANCRÉAS ET TUMEURS HÉPATOBILIAIRES</a:t>
            </a:r>
          </a:p>
          <a:p>
            <a:pPr marL="0" indent="0" fontAlgn="auto">
              <a:lnSpc>
                <a:spcPct val="150000"/>
              </a:lnSpc>
              <a:spcBef>
                <a:spcPts val="0"/>
              </a:spcBef>
              <a:spcAft>
                <a:spcPts val="0"/>
              </a:spcAft>
              <a:buClrTx/>
              <a:buSzTx/>
              <a:buFontTx/>
              <a:buNone/>
              <a:tabLst>
                <a:tab pos="1973263" algn="l"/>
              </a:tabLst>
            </a:pPr>
            <a:r>
              <a:rPr lang="en-GB" sz="1100" b="1">
                <a:solidFill>
                  <a:srgbClr val="4D4D4D"/>
                </a:solidFill>
              </a:rPr>
              <a:t>Prof Jean-Luc Van </a:t>
            </a:r>
            <a:r>
              <a:rPr lang="en-GB" sz="1100" b="1" err="1">
                <a:solidFill>
                  <a:srgbClr val="4D4D4D"/>
                </a:solidFill>
              </a:rPr>
              <a:t>Laethem</a:t>
            </a:r>
            <a:r>
              <a:rPr lang="en-GB" sz="1100" b="1">
                <a:solidFill>
                  <a:srgbClr val="4D4D4D"/>
                </a:solidFill>
              </a:rPr>
              <a:t>	</a:t>
            </a:r>
            <a:r>
              <a:rPr lang="fr-FR" sz="1100">
                <a:solidFill>
                  <a:srgbClr val="4D4D4D"/>
                </a:solidFill>
              </a:rPr>
              <a:t>Oncologie digestive, hôpital universitaire Erasme, Brussels, Belgique</a:t>
            </a:r>
          </a:p>
          <a:p>
            <a:pPr marL="0" indent="0" fontAlgn="auto">
              <a:lnSpc>
                <a:spcPct val="150000"/>
              </a:lnSpc>
              <a:spcBef>
                <a:spcPts val="0"/>
              </a:spcBef>
              <a:spcAft>
                <a:spcPts val="0"/>
              </a:spcAft>
              <a:buClrTx/>
              <a:buSzTx/>
              <a:buFontTx/>
              <a:buNone/>
              <a:tabLst>
                <a:tab pos="1973263" algn="l"/>
              </a:tabLst>
            </a:pPr>
            <a:r>
              <a:rPr lang="en-GB" sz="1100" b="1">
                <a:solidFill>
                  <a:srgbClr val="4D4D4D"/>
                </a:solidFill>
              </a:rPr>
              <a:t>Prof Thomas </a:t>
            </a:r>
            <a:r>
              <a:rPr lang="en-GB" sz="1100" b="1" err="1">
                <a:solidFill>
                  <a:srgbClr val="4D4D4D"/>
                </a:solidFill>
              </a:rPr>
              <a:t>Seufferlein</a:t>
            </a:r>
            <a:r>
              <a:rPr lang="en-GB" sz="1100" b="1">
                <a:solidFill>
                  <a:srgbClr val="4D4D4D"/>
                </a:solidFill>
              </a:rPr>
              <a:t>	</a:t>
            </a:r>
            <a:r>
              <a:rPr lang="fr-FR" sz="1100">
                <a:solidFill>
                  <a:srgbClr val="4D4D4D"/>
                </a:solidFill>
              </a:rPr>
              <a:t>Clinique de médecine interne I, Université d’Ulm, Ulm, Allemagne</a:t>
            </a:r>
          </a:p>
        </p:txBody>
      </p:sp>
      <p:sp>
        <p:nvSpPr>
          <p:cNvPr id="34" name="Content Placeholder 9">
            <a:extLst>
              <a:ext uri="{FF2B5EF4-FFF2-40B4-BE49-F238E27FC236}">
                <a16:creationId xmlns:a16="http://schemas.microsoft.com/office/drawing/2014/main" xmlns="" id="{B34A270A-F76E-3E44-A9E4-6DB94803E9CC}"/>
              </a:ext>
            </a:extLst>
          </p:cNvPr>
          <p:cNvSpPr txBox="1">
            <a:spLocks/>
          </p:cNvSpPr>
          <p:nvPr/>
        </p:nvSpPr>
        <p:spPr bwMode="auto">
          <a:xfrm>
            <a:off x="352095" y="1339661"/>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CANCER COLORECTAL</a:t>
            </a:r>
          </a:p>
          <a:p>
            <a:pPr>
              <a:lnSpc>
                <a:spcPct val="150000"/>
              </a:lnSpc>
              <a:spcAft>
                <a:spcPts val="0"/>
              </a:spcAft>
              <a:tabLst>
                <a:tab pos="1973263" algn="l"/>
              </a:tabLst>
            </a:pPr>
            <a:r>
              <a:rPr lang="en-GB" sz="1100" b="1" dirty="0">
                <a:solidFill>
                  <a:srgbClr val="4D4D4D"/>
                </a:solidFill>
              </a:rPr>
              <a:t>Prof Eric Van Cutsem	</a:t>
            </a:r>
            <a:r>
              <a:rPr lang="fr-FR" sz="1100" dirty="0">
                <a:solidFill>
                  <a:srgbClr val="4D4D4D"/>
                </a:solidFill>
              </a:rPr>
              <a:t>Oncologie digestive, hôpitaux universitaires de Leuven, Belgique</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Gruenberger</a:t>
            </a:r>
            <a:r>
              <a:rPr lang="en-GB" sz="1100" b="1" dirty="0">
                <a:solidFill>
                  <a:srgbClr val="4D4D4D"/>
                </a:solidFill>
              </a:rPr>
              <a:t>	</a:t>
            </a:r>
            <a:r>
              <a:rPr lang="fr-FR" sz="1100" dirty="0" smtClean="0">
                <a:solidFill>
                  <a:srgbClr val="4D4D4D"/>
                </a:solidFill>
              </a:rPr>
              <a:t>Département </a:t>
            </a:r>
            <a:r>
              <a:rPr lang="fr-FR" sz="1100" dirty="0">
                <a:solidFill>
                  <a:srgbClr val="4D4D4D"/>
                </a:solidFill>
              </a:rPr>
              <a:t>de chirurgie, Hôpital </a:t>
            </a:r>
            <a:r>
              <a:rPr lang="en-GB" sz="1100" dirty="0">
                <a:solidFill>
                  <a:srgbClr val="4D4D4D"/>
                </a:solidFill>
              </a:rPr>
              <a:t>Kaiser-Franz-Josef</a:t>
            </a:r>
            <a:r>
              <a:rPr lang="fr-FR" sz="1100" dirty="0">
                <a:solidFill>
                  <a:srgbClr val="4D4D4D"/>
                </a:solidFill>
              </a:rPr>
              <a:t>, Vienne, Autriche</a:t>
            </a:r>
            <a:endParaRPr lang="en-GB" sz="1100" dirty="0">
              <a:solidFill>
                <a:srgbClr val="4D4D4D"/>
              </a:solidFill>
            </a:endParaRPr>
          </a:p>
          <a:p>
            <a:pPr>
              <a:lnSpc>
                <a:spcPct val="150000"/>
              </a:lnSpc>
              <a:spcAft>
                <a:spcPts val="0"/>
              </a:spcAft>
              <a:tabLst>
                <a:tab pos="1973263" algn="l"/>
              </a:tabLst>
            </a:pPr>
            <a:r>
              <a:rPr lang="en-GB" sz="1100" b="1" dirty="0">
                <a:solidFill>
                  <a:schemeClr val="tx1"/>
                </a:solidFill>
              </a:rPr>
              <a:t>Prof Jaroslaw Regula	</a:t>
            </a:r>
            <a:r>
              <a:rPr lang="en-GB" sz="1100" dirty="0" err="1">
                <a:solidFill>
                  <a:schemeClr val="tx1"/>
                </a:solidFill>
              </a:rPr>
              <a:t>Département</a:t>
            </a:r>
            <a:r>
              <a:rPr lang="en-GB" sz="1100" dirty="0">
                <a:solidFill>
                  <a:schemeClr val="tx1"/>
                </a:solidFill>
              </a:rPr>
              <a:t> de </a:t>
            </a:r>
            <a:r>
              <a:rPr lang="en-GB" sz="1100" dirty="0" err="1">
                <a:solidFill>
                  <a:schemeClr val="tx1"/>
                </a:solidFill>
              </a:rPr>
              <a:t>gastroentérologie</a:t>
            </a:r>
            <a:r>
              <a:rPr lang="en-GB" sz="1100" dirty="0">
                <a:solidFill>
                  <a:schemeClr val="tx1"/>
                </a:solidFill>
              </a:rPr>
              <a:t> et </a:t>
            </a:r>
            <a:r>
              <a:rPr lang="en-GB" sz="1100" dirty="0" err="1">
                <a:solidFill>
                  <a:schemeClr val="tx1"/>
                </a:solidFill>
              </a:rPr>
              <a:t>hépatologie</a:t>
            </a:r>
            <a:r>
              <a:rPr lang="en-GB" sz="1100" dirty="0">
                <a:solidFill>
                  <a:schemeClr val="tx1"/>
                </a:solidFill>
              </a:rPr>
              <a:t>, </a:t>
            </a:r>
            <a:r>
              <a:rPr lang="en-GB" sz="1100" dirty="0" err="1">
                <a:solidFill>
                  <a:schemeClr val="tx1"/>
                </a:solidFill>
              </a:rPr>
              <a:t>Institut</a:t>
            </a:r>
            <a:r>
              <a:rPr lang="en-GB" sz="1100" dirty="0">
                <a:solidFill>
                  <a:schemeClr val="tx1"/>
                </a:solidFill>
              </a:rPr>
              <a:t> </a:t>
            </a:r>
            <a:r>
              <a:rPr lang="en-GB" sz="1100" dirty="0" err="1">
                <a:solidFill>
                  <a:schemeClr val="tx1"/>
                </a:solidFill>
              </a:rPr>
              <a:t>d’oncologie</a:t>
            </a:r>
            <a:r>
              <a:rPr lang="en-GB" sz="1100" dirty="0">
                <a:solidFill>
                  <a:schemeClr val="tx1"/>
                </a:solidFill>
              </a:rPr>
              <a:t>, Warsaw, </a:t>
            </a:r>
            <a:r>
              <a:rPr lang="en-GB" sz="1100" dirty="0" err="1">
                <a:solidFill>
                  <a:schemeClr val="tx1"/>
                </a:solidFill>
              </a:rPr>
              <a:t>Pologne</a:t>
            </a:r>
            <a:endParaRPr lang="en-US" sz="1100" dirty="0">
              <a:solidFill>
                <a:srgbClr val="4D4D4D"/>
              </a:solidFill>
            </a:endParaRPr>
          </a:p>
        </p:txBody>
      </p:sp>
      <p:pic>
        <p:nvPicPr>
          <p:cNvPr id="35" name="Picture 49">
            <a:extLst>
              <a:ext uri="{FF2B5EF4-FFF2-40B4-BE49-F238E27FC236}">
                <a16:creationId xmlns:a16="http://schemas.microsoft.com/office/drawing/2014/main" xmlns="" id="{6D1C2690-CB13-DA4E-8F12-A0F1BA648D11}"/>
              </a:ext>
            </a:extLst>
          </p:cNvPr>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47">
            <a:extLst>
              <a:ext uri="{FF2B5EF4-FFF2-40B4-BE49-F238E27FC236}">
                <a16:creationId xmlns:a16="http://schemas.microsoft.com/office/drawing/2014/main" xmlns="" id="{A35CFDF7-9275-E74F-B094-3A2875AEA650}"/>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19305" t="10567" r="8517" b="24084"/>
          <a:stretch/>
        </p:blipFill>
        <p:spPr>
          <a:xfrm>
            <a:off x="8207839" y="3921781"/>
            <a:ext cx="586094" cy="707524"/>
          </a:xfrm>
          <a:prstGeom prst="rect">
            <a:avLst/>
          </a:prstGeom>
        </p:spPr>
      </p:pic>
      <p:pic>
        <p:nvPicPr>
          <p:cNvPr id="40" name="Picture 39"/>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63423" y="1336544"/>
            <a:ext cx="603112" cy="72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xmlns="" val="0"/>
              </a:ext>
            </a:extLst>
          </a:blip>
          <a:srcRect t="5212" b="14357"/>
          <a:stretch/>
        </p:blipFill>
        <p:spPr>
          <a:xfrm>
            <a:off x="8201825" y="1336545"/>
            <a:ext cx="603110" cy="724256"/>
          </a:xfrm>
          <a:prstGeom prst="rect">
            <a:avLst/>
          </a:prstGeom>
        </p:spPr>
      </p:pic>
      <p:pic>
        <p:nvPicPr>
          <p:cNvPr id="43" name="Picture 42"/>
          <p:cNvPicPr>
            <a:picLocks noChangeAspect="1"/>
          </p:cNvPicPr>
          <p:nvPr/>
        </p:nvPicPr>
        <p:blipFill rotWithShape="1">
          <a:blip r:embed="rId4" cstate="print">
            <a:extLst>
              <a:ext uri="{28A0092B-C50C-407E-A947-70E740481C1C}">
                <a14:useLocalDpi xmlns:a14="http://schemas.microsoft.com/office/drawing/2010/main" xmlns="" val="0"/>
              </a:ext>
            </a:extLst>
          </a:blip>
          <a:srcRect l="19785" r="29888" b="49999"/>
          <a:stretch/>
        </p:blipFill>
        <p:spPr>
          <a:xfrm>
            <a:off x="6934170" y="1345021"/>
            <a:ext cx="587384" cy="727360"/>
          </a:xfrm>
          <a:prstGeom prst="rect">
            <a:avLst/>
          </a:prstGeom>
        </p:spPr>
      </p:pic>
      <p:pic>
        <p:nvPicPr>
          <p:cNvPr id="44" name="Picture 43"/>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2759" y="2748654"/>
            <a:ext cx="603110" cy="728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77793" y="2748652"/>
            <a:ext cx="603110" cy="728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2463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LBA-3: CheckMate 459: résultats à long terme d’efficacité de nivolumab versus sorafénib en traitement de première ligne chez les patients avec carcinome hépatocellulaire avancé – </a:t>
            </a:r>
            <a:r>
              <a:rPr lang="fr-FR" dirty="0" err="1"/>
              <a:t>Sangro</a:t>
            </a:r>
            <a:r>
              <a:rPr lang="fr-FR" dirty="0"/>
              <a:t> B, et al</a:t>
            </a:r>
          </a:p>
        </p:txBody>
      </p:sp>
      <p:sp>
        <p:nvSpPr>
          <p:cNvPr id="3" name="Content Placeholder 2"/>
          <p:cNvSpPr>
            <a:spLocks noGrp="1"/>
          </p:cNvSpPr>
          <p:nvPr>
            <p:ph idx="1"/>
          </p:nvPr>
        </p:nvSpPr>
        <p:spPr/>
        <p:txBody>
          <a:bodyPr/>
          <a:lstStyle/>
          <a:p>
            <a:pPr marL="0" indent="0">
              <a:buNone/>
            </a:pPr>
            <a:r>
              <a:rPr lang="fr-FR" b="1" dirty="0"/>
              <a:t>Résultats </a:t>
            </a:r>
          </a:p>
        </p:txBody>
      </p:sp>
      <p:sp>
        <p:nvSpPr>
          <p:cNvPr id="5" name="Text Placeholder 4"/>
          <p:cNvSpPr>
            <a:spLocks noGrp="1"/>
          </p:cNvSpPr>
          <p:nvPr>
            <p:ph type="body" sz="quarter" idx="11"/>
          </p:nvPr>
        </p:nvSpPr>
        <p:spPr/>
        <p:txBody>
          <a:bodyPr/>
          <a:lstStyle/>
          <a:p>
            <a:r>
              <a:rPr lang="fr-FR" dirty="0" err="1"/>
              <a:t>Sangro</a:t>
            </a:r>
            <a:r>
              <a:rPr lang="fr-FR" dirty="0"/>
              <a:t> B, et al, Ann </a:t>
            </a:r>
            <a:r>
              <a:rPr lang="fr-FR" dirty="0" err="1"/>
              <a:t>Oncol</a:t>
            </a:r>
            <a:r>
              <a:rPr lang="fr-FR" dirty="0"/>
              <a:t> 2020;31(</a:t>
            </a:r>
            <a:r>
              <a:rPr lang="fr-FR" dirty="0" err="1"/>
              <a:t>suppl</a:t>
            </a:r>
            <a:r>
              <a:rPr lang="fr-FR" dirty="0"/>
              <a:t>):</a:t>
            </a:r>
            <a:r>
              <a:rPr lang="fr-FR" dirty="0" err="1"/>
              <a:t>abstr</a:t>
            </a:r>
            <a:r>
              <a:rPr lang="fr-FR" dirty="0"/>
              <a:t> LBA-3</a:t>
            </a:r>
          </a:p>
        </p:txBody>
      </p:sp>
      <p:sp>
        <p:nvSpPr>
          <p:cNvPr id="7" name="TextBox 6"/>
          <p:cNvSpPr txBox="1"/>
          <p:nvPr/>
        </p:nvSpPr>
        <p:spPr>
          <a:xfrm>
            <a:off x="2671480" y="1651354"/>
            <a:ext cx="4265911" cy="338554"/>
          </a:xfrm>
          <a:prstGeom prst="rect">
            <a:avLst/>
          </a:prstGeom>
          <a:noFill/>
        </p:spPr>
        <p:txBody>
          <a:bodyPr wrap="none" rtlCol="0">
            <a:spAutoFit/>
          </a:bodyPr>
          <a:lstStyle/>
          <a:p>
            <a:r>
              <a:rPr lang="fr-FR" sz="1600" b="1" dirty="0"/>
              <a:t>Survie globale selon expression de PD-L1</a:t>
            </a:r>
          </a:p>
        </p:txBody>
      </p:sp>
      <p:sp>
        <p:nvSpPr>
          <p:cNvPr id="8" name="Rectangle 7">
            <a:extLst>
              <a:ext uri="{FF2B5EF4-FFF2-40B4-BE49-F238E27FC236}">
                <a16:creationId xmlns:a16="http://schemas.microsoft.com/office/drawing/2014/main" xmlns="" id="{7BCF8573-01EF-4F0D-9188-0A3B08B0A8DA}"/>
              </a:ext>
            </a:extLst>
          </p:cNvPr>
          <p:cNvSpPr/>
          <p:nvPr/>
        </p:nvSpPr>
        <p:spPr>
          <a:xfrm>
            <a:off x="498132" y="2004958"/>
            <a:ext cx="3844321" cy="307777"/>
          </a:xfrm>
          <a:prstGeom prst="rect">
            <a:avLst/>
          </a:prstGeom>
        </p:spPr>
        <p:txBody>
          <a:bodyPr wrap="none">
            <a:spAutoFit/>
          </a:bodyPr>
          <a:lstStyle/>
          <a:p>
            <a:pPr algn="ctr"/>
            <a:r>
              <a:rPr lang="fr-FR" sz="1400" b="1" dirty="0"/>
              <a:t>Expression PD-L1 cellules tumorales ≥1%</a:t>
            </a:r>
          </a:p>
        </p:txBody>
      </p:sp>
      <p:graphicFrame>
        <p:nvGraphicFramePr>
          <p:cNvPr id="9" name="Table 124">
            <a:extLst>
              <a:ext uri="{FF2B5EF4-FFF2-40B4-BE49-F238E27FC236}">
                <a16:creationId xmlns:a16="http://schemas.microsoft.com/office/drawing/2014/main" xmlns="" id="{0351C405-53ED-429F-8054-CC2B47C9BE3F}"/>
              </a:ext>
            </a:extLst>
          </p:cNvPr>
          <p:cNvGraphicFramePr>
            <a:graphicFrameLocks noGrp="1"/>
          </p:cNvGraphicFramePr>
          <p:nvPr>
            <p:extLst>
              <p:ext uri="{D42A27DB-BD31-4B8C-83A1-F6EECF244321}">
                <p14:modId xmlns:p14="http://schemas.microsoft.com/office/powerpoint/2010/main" xmlns="" val="670944398"/>
              </p:ext>
            </p:extLst>
          </p:nvPr>
        </p:nvGraphicFramePr>
        <p:xfrm>
          <a:off x="460352" y="2329135"/>
          <a:ext cx="3711492" cy="822960"/>
        </p:xfrm>
        <a:graphic>
          <a:graphicData uri="http://schemas.openxmlformats.org/drawingml/2006/table">
            <a:tbl>
              <a:tblPr firstRow="1" bandRow="1">
                <a:tableStyleId>{5C22544A-7EE6-4342-B048-85BDC9FD1C3A}</a:tableStyleId>
              </a:tblPr>
              <a:tblGrid>
                <a:gridCol w="1597481">
                  <a:extLst>
                    <a:ext uri="{9D8B030D-6E8A-4147-A177-3AD203B41FA5}">
                      <a16:colId xmlns:a16="http://schemas.microsoft.com/office/drawing/2014/main" xmlns="" val="668938237"/>
                    </a:ext>
                  </a:extLst>
                </a:gridCol>
                <a:gridCol w="1036032">
                  <a:extLst>
                    <a:ext uri="{9D8B030D-6E8A-4147-A177-3AD203B41FA5}">
                      <a16:colId xmlns:a16="http://schemas.microsoft.com/office/drawing/2014/main" xmlns="" val="2361626114"/>
                    </a:ext>
                  </a:extLst>
                </a:gridCol>
                <a:gridCol w="1077979">
                  <a:extLst>
                    <a:ext uri="{9D8B030D-6E8A-4147-A177-3AD203B41FA5}">
                      <a16:colId xmlns:a16="http://schemas.microsoft.com/office/drawing/2014/main" xmlns="" val="1609323798"/>
                    </a:ext>
                  </a:extLst>
                </a:gridCol>
              </a:tblGrid>
              <a:tr h="0">
                <a:tc>
                  <a:txBody>
                    <a:bodyPr/>
                    <a:lstStyle/>
                    <a:p>
                      <a:endParaRPr lang="en-GB" sz="9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rgbClr val="B60D27"/>
                          </a:solidFill>
                        </a:rPr>
                        <a:t>Nivolumab</a:t>
                      </a:r>
                      <a:br>
                        <a:rPr lang="en-GB" sz="900" dirty="0">
                          <a:solidFill>
                            <a:srgbClr val="B60D27"/>
                          </a:solidFill>
                        </a:rPr>
                      </a:br>
                      <a:r>
                        <a:rPr lang="en-GB" sz="900" dirty="0">
                          <a:solidFill>
                            <a:srgbClr val="B60D27"/>
                          </a:solidFill>
                        </a:rPr>
                        <a:t>(n=71)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accent2"/>
                          </a:solidFill>
                        </a:rPr>
                        <a:t>Sorafénib</a:t>
                      </a:r>
                      <a:br>
                        <a:rPr lang="en-GB" sz="900" dirty="0">
                          <a:solidFill>
                            <a:schemeClr val="accent2"/>
                          </a:solidFill>
                        </a:rPr>
                      </a:br>
                      <a:r>
                        <a:rPr lang="en-GB" sz="900" dirty="0">
                          <a:solidFill>
                            <a:schemeClr val="accent2"/>
                          </a:solidFill>
                        </a:rPr>
                        <a:t>(n=64)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6246186"/>
                  </a:ext>
                </a:extLst>
              </a:tr>
              <a:tr h="192305">
                <a:tc>
                  <a:txBody>
                    <a:bodyPr/>
                    <a:lstStyle/>
                    <a:p>
                      <a:r>
                        <a:rPr lang="en-GB" sz="900" dirty="0">
                          <a:solidFill>
                            <a:srgbClr val="4D4D4D"/>
                          </a:solidFill>
                        </a:rPr>
                        <a:t>SG </a:t>
                      </a:r>
                      <a:r>
                        <a:rPr lang="fr-FR" sz="900" noProof="0" dirty="0" smtClean="0">
                          <a:solidFill>
                            <a:srgbClr val="4D4D4D"/>
                          </a:solidFill>
                        </a:rPr>
                        <a:t>médiane, mois </a:t>
                      </a:r>
                      <a:r>
                        <a:rPr lang="en-GB" sz="900" dirty="0" smtClean="0">
                          <a:solidFill>
                            <a:srgbClr val="4D4D4D"/>
                          </a:solidFill>
                        </a:rPr>
                        <a:t>(</a:t>
                      </a:r>
                      <a:r>
                        <a:rPr lang="en-GB" sz="900" dirty="0">
                          <a:solidFill>
                            <a:srgbClr val="4D4D4D"/>
                          </a:solidFill>
                        </a:rPr>
                        <a:t>IC95%)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B60D27"/>
                          </a:solidFill>
                        </a:rPr>
                        <a:t>16,1 (8,4 - 22,3)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accent2"/>
                          </a:solidFill>
                        </a:rPr>
                        <a:t>8,6 (5,7 - 16,3)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6871076"/>
                  </a:ext>
                </a:extLst>
              </a:tr>
              <a:tr h="0">
                <a:tc>
                  <a:txBody>
                    <a:bodyPr/>
                    <a:lstStyle/>
                    <a:p>
                      <a:r>
                        <a:rPr lang="en-GB" sz="900" dirty="0">
                          <a:solidFill>
                            <a:srgbClr val="4D4D4D"/>
                          </a:solidFill>
                        </a:rPr>
                        <a:t>HR (IC95%)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900" dirty="0">
                          <a:solidFill>
                            <a:srgbClr val="4D4D4D"/>
                          </a:solidFill>
                        </a:rPr>
                        <a:t>0,80 (0,54 - 1,17)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191588078"/>
                  </a:ext>
                </a:extLst>
              </a:tr>
            </a:tbl>
          </a:graphicData>
        </a:graphic>
      </p:graphicFrame>
      <p:sp>
        <p:nvSpPr>
          <p:cNvPr id="10" name="Freeform 21">
            <a:extLst>
              <a:ext uri="{FF2B5EF4-FFF2-40B4-BE49-F238E27FC236}">
                <a16:creationId xmlns:a16="http://schemas.microsoft.com/office/drawing/2014/main" xmlns="" id="{3209CDAA-FB3D-4B24-8362-E4382F78A897}"/>
              </a:ext>
            </a:extLst>
          </p:cNvPr>
          <p:cNvSpPr>
            <a:spLocks/>
          </p:cNvSpPr>
          <p:nvPr/>
        </p:nvSpPr>
        <p:spPr bwMode="auto">
          <a:xfrm>
            <a:off x="765002" y="3255946"/>
            <a:ext cx="3455305" cy="15557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11" name="Group 10">
            <a:extLst>
              <a:ext uri="{FF2B5EF4-FFF2-40B4-BE49-F238E27FC236}">
                <a16:creationId xmlns:a16="http://schemas.microsoft.com/office/drawing/2014/main" xmlns="" id="{3471FB15-656D-42FE-B27F-025401B5B1F6}"/>
              </a:ext>
            </a:extLst>
          </p:cNvPr>
          <p:cNvGrpSpPr/>
          <p:nvPr/>
        </p:nvGrpSpPr>
        <p:grpSpPr>
          <a:xfrm>
            <a:off x="106071" y="3107329"/>
            <a:ext cx="658931" cy="1855054"/>
            <a:chOff x="1325424" y="1181166"/>
            <a:chExt cx="658931" cy="3027721"/>
          </a:xfrm>
        </p:grpSpPr>
        <p:sp>
          <p:nvSpPr>
            <p:cNvPr id="12" name="Line 6">
              <a:extLst>
                <a:ext uri="{FF2B5EF4-FFF2-40B4-BE49-F238E27FC236}">
                  <a16:creationId xmlns:a16="http://schemas.microsoft.com/office/drawing/2014/main" xmlns="" id="{B29259FD-46EB-4474-98C5-9EA6FF91D179}"/>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3" name="Line 7">
              <a:extLst>
                <a:ext uri="{FF2B5EF4-FFF2-40B4-BE49-F238E27FC236}">
                  <a16:creationId xmlns:a16="http://schemas.microsoft.com/office/drawing/2014/main" xmlns="" id="{684322F2-5F33-401D-B276-F34B4B30C602}"/>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4" name="Line 8">
              <a:extLst>
                <a:ext uri="{FF2B5EF4-FFF2-40B4-BE49-F238E27FC236}">
                  <a16:creationId xmlns:a16="http://schemas.microsoft.com/office/drawing/2014/main" xmlns="" id="{8BF5ACA2-B7F1-402F-87BE-7D4DC7CFCB68}"/>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5" name="Line 9">
              <a:extLst>
                <a:ext uri="{FF2B5EF4-FFF2-40B4-BE49-F238E27FC236}">
                  <a16:creationId xmlns:a16="http://schemas.microsoft.com/office/drawing/2014/main" xmlns="" id="{F4BB4B39-EDF5-4F3D-9F94-F00131C4F78B}"/>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6" name="Line 10">
              <a:extLst>
                <a:ext uri="{FF2B5EF4-FFF2-40B4-BE49-F238E27FC236}">
                  <a16:creationId xmlns:a16="http://schemas.microsoft.com/office/drawing/2014/main" xmlns="" id="{BF9CA092-A70D-4AEB-8ADC-FCA83DBBCF09}"/>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7" name="Line 11">
              <a:extLst>
                <a:ext uri="{FF2B5EF4-FFF2-40B4-BE49-F238E27FC236}">
                  <a16:creationId xmlns:a16="http://schemas.microsoft.com/office/drawing/2014/main" xmlns="" id="{2C972E95-303E-4E8A-B5D9-85EB9F736742}"/>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8" name="TextBox 17">
              <a:extLst>
                <a:ext uri="{FF2B5EF4-FFF2-40B4-BE49-F238E27FC236}">
                  <a16:creationId xmlns:a16="http://schemas.microsoft.com/office/drawing/2014/main" xmlns="" id="{5EEF0F37-F2D6-4D39-9074-69F4A7D70945}"/>
                </a:ext>
              </a:extLst>
            </p:cNvPr>
            <p:cNvSpPr txBox="1"/>
            <p:nvPr/>
          </p:nvSpPr>
          <p:spPr>
            <a:xfrm rot="16200000">
              <a:off x="928466" y="2577109"/>
              <a:ext cx="1086303" cy="292388"/>
            </a:xfrm>
            <a:prstGeom prst="rect">
              <a:avLst/>
            </a:prstGeom>
            <a:noFill/>
          </p:spPr>
          <p:txBody>
            <a:bodyPr wrap="none" rtlCol="0">
              <a:spAutoFit/>
            </a:bodyPr>
            <a:lstStyle/>
            <a:p>
              <a:pPr algn="ctr" fontAlgn="base">
                <a:spcBef>
                  <a:spcPct val="0"/>
                </a:spcBef>
                <a:spcAft>
                  <a:spcPct val="0"/>
                </a:spcAft>
              </a:pPr>
              <a:r>
                <a:rPr lang="fr-FR" sz="1300" dirty="0">
                  <a:solidFill>
                    <a:srgbClr val="4D4D4D"/>
                  </a:solidFill>
                  <a:cs typeface="Arial" panose="020B0604020202020204" pitchFamily="34" charset="0"/>
                </a:rPr>
                <a:t>SG, %</a:t>
              </a:r>
            </a:p>
          </p:txBody>
        </p:sp>
        <p:sp>
          <p:nvSpPr>
            <p:cNvPr id="19" name="TextBox 18">
              <a:extLst>
                <a:ext uri="{FF2B5EF4-FFF2-40B4-BE49-F238E27FC236}">
                  <a16:creationId xmlns:a16="http://schemas.microsoft.com/office/drawing/2014/main" xmlns="" id="{C819CE89-39A0-4AC8-9760-3B8DA307A7E0}"/>
                </a:ext>
              </a:extLst>
            </p:cNvPr>
            <p:cNvSpPr txBox="1"/>
            <p:nvPr/>
          </p:nvSpPr>
          <p:spPr>
            <a:xfrm>
              <a:off x="1458637" y="1181166"/>
              <a:ext cx="463589" cy="477220"/>
            </a:xfrm>
            <a:prstGeom prst="rect">
              <a:avLst/>
            </a:prstGeom>
            <a:noFill/>
          </p:spPr>
          <p:txBody>
            <a:bodyPr wrap="none" rtlCol="0" anchor="ctr" anchorCtr="0">
              <a:spAutoFit/>
            </a:bodyPr>
            <a:lstStyle/>
            <a:p>
              <a:pPr algn="r"/>
              <a:r>
                <a:rPr lang="fr-FR" sz="1300" dirty="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xmlns="" id="{1CC5BA2C-64AF-4ADB-A323-267DE2DE0DE9}"/>
                </a:ext>
              </a:extLst>
            </p:cNvPr>
            <p:cNvSpPr txBox="1"/>
            <p:nvPr/>
          </p:nvSpPr>
          <p:spPr>
            <a:xfrm>
              <a:off x="1551617" y="1705304"/>
              <a:ext cx="370614" cy="477220"/>
            </a:xfrm>
            <a:prstGeom prst="rect">
              <a:avLst/>
            </a:prstGeom>
            <a:noFill/>
          </p:spPr>
          <p:txBody>
            <a:bodyPr wrap="none" rtlCol="0" anchor="ctr" anchorCtr="0">
              <a:spAutoFit/>
            </a:bodyPr>
            <a:lstStyle/>
            <a:p>
              <a:pPr algn="r"/>
              <a:r>
                <a:rPr lang="fr-FR" sz="1300" dirty="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xmlns="" id="{B185A76E-9547-42FE-BEB3-55C291DB7FDD}"/>
                </a:ext>
              </a:extLst>
            </p:cNvPr>
            <p:cNvSpPr txBox="1"/>
            <p:nvPr/>
          </p:nvSpPr>
          <p:spPr>
            <a:xfrm>
              <a:off x="1551617" y="2203835"/>
              <a:ext cx="370614" cy="477220"/>
            </a:xfrm>
            <a:prstGeom prst="rect">
              <a:avLst/>
            </a:prstGeom>
            <a:noFill/>
          </p:spPr>
          <p:txBody>
            <a:bodyPr wrap="none" rtlCol="0" anchor="ctr" anchorCtr="0">
              <a:spAutoFit/>
            </a:bodyPr>
            <a:lstStyle/>
            <a:p>
              <a:pPr algn="r"/>
              <a:r>
                <a:rPr lang="fr-FR" sz="1300" dirty="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xmlns="" id="{DB33E1CA-2C4F-486E-ABE6-BB17AF3ED145}"/>
                </a:ext>
              </a:extLst>
            </p:cNvPr>
            <p:cNvSpPr txBox="1"/>
            <p:nvPr/>
          </p:nvSpPr>
          <p:spPr>
            <a:xfrm>
              <a:off x="1551617" y="2718487"/>
              <a:ext cx="370614" cy="477220"/>
            </a:xfrm>
            <a:prstGeom prst="rect">
              <a:avLst/>
            </a:prstGeom>
            <a:noFill/>
          </p:spPr>
          <p:txBody>
            <a:bodyPr wrap="none" rtlCol="0" anchor="ctr" anchorCtr="0">
              <a:spAutoFit/>
            </a:bodyPr>
            <a:lstStyle/>
            <a:p>
              <a:pPr algn="r"/>
              <a:r>
                <a:rPr lang="fr-FR" sz="1300" dirty="0">
                  <a:solidFill>
                    <a:srgbClr val="4D4D4D"/>
                  </a:solidFill>
                  <a:cs typeface="Arial" panose="020B0604020202020204" pitchFamily="34" charset="0"/>
                </a:rPr>
                <a:t>40</a:t>
              </a:r>
            </a:p>
          </p:txBody>
        </p:sp>
        <p:sp>
          <p:nvSpPr>
            <p:cNvPr id="23" name="TextBox 22">
              <a:extLst>
                <a:ext uri="{FF2B5EF4-FFF2-40B4-BE49-F238E27FC236}">
                  <a16:creationId xmlns:a16="http://schemas.microsoft.com/office/drawing/2014/main" xmlns="" id="{F899E80E-EA4B-479B-BC75-B55553D1A098}"/>
                </a:ext>
              </a:extLst>
            </p:cNvPr>
            <p:cNvSpPr txBox="1"/>
            <p:nvPr/>
          </p:nvSpPr>
          <p:spPr>
            <a:xfrm>
              <a:off x="1551617" y="3222391"/>
              <a:ext cx="370614" cy="477220"/>
            </a:xfrm>
            <a:prstGeom prst="rect">
              <a:avLst/>
            </a:prstGeom>
            <a:noFill/>
          </p:spPr>
          <p:txBody>
            <a:bodyPr wrap="none" rtlCol="0" anchor="ctr" anchorCtr="0">
              <a:spAutoFit/>
            </a:bodyPr>
            <a:lstStyle/>
            <a:p>
              <a:pPr algn="r"/>
              <a:r>
                <a:rPr lang="fr-FR" sz="1300" dirty="0">
                  <a:solidFill>
                    <a:srgbClr val="4D4D4D"/>
                  </a:solidFill>
                  <a:cs typeface="Arial" panose="020B0604020202020204" pitchFamily="34" charset="0"/>
                </a:rPr>
                <a:t>20</a:t>
              </a:r>
            </a:p>
          </p:txBody>
        </p:sp>
        <p:sp>
          <p:nvSpPr>
            <p:cNvPr id="24" name="TextBox 23">
              <a:extLst>
                <a:ext uri="{FF2B5EF4-FFF2-40B4-BE49-F238E27FC236}">
                  <a16:creationId xmlns:a16="http://schemas.microsoft.com/office/drawing/2014/main" xmlns="" id="{639D8FB4-382E-48AB-BD95-00A7FD6BCDC8}"/>
                </a:ext>
              </a:extLst>
            </p:cNvPr>
            <p:cNvSpPr txBox="1"/>
            <p:nvPr/>
          </p:nvSpPr>
          <p:spPr>
            <a:xfrm>
              <a:off x="1644599" y="3731667"/>
              <a:ext cx="277640" cy="477220"/>
            </a:xfrm>
            <a:prstGeom prst="rect">
              <a:avLst/>
            </a:prstGeom>
            <a:noFill/>
          </p:spPr>
          <p:txBody>
            <a:bodyPr wrap="none" rtlCol="0" anchor="ctr" anchorCtr="0">
              <a:spAutoFit/>
            </a:bodyPr>
            <a:lstStyle/>
            <a:p>
              <a:pPr algn="r"/>
              <a:r>
                <a:rPr lang="fr-FR" sz="1300" dirty="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xmlns="" id="{0087EB82-33E9-4C07-B32B-2782A5D4C1DA}"/>
              </a:ext>
            </a:extLst>
          </p:cNvPr>
          <p:cNvGrpSpPr/>
          <p:nvPr/>
        </p:nvGrpSpPr>
        <p:grpSpPr>
          <a:xfrm>
            <a:off x="685653" y="4816073"/>
            <a:ext cx="3664182" cy="344758"/>
            <a:chOff x="1424737" y="5471106"/>
            <a:chExt cx="5980861" cy="344758"/>
          </a:xfrm>
        </p:grpSpPr>
        <p:sp>
          <p:nvSpPr>
            <p:cNvPr id="26" name="Line 21">
              <a:extLst>
                <a:ext uri="{FF2B5EF4-FFF2-40B4-BE49-F238E27FC236}">
                  <a16:creationId xmlns:a16="http://schemas.microsoft.com/office/drawing/2014/main" xmlns="" id="{E4CEA99C-98AA-4D57-9542-10A5BD3DBCD0}"/>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46930C40-CE00-4B98-8F02-69CABC6CE4C5}"/>
                </a:ext>
              </a:extLst>
            </p:cNvPr>
            <p:cNvSpPr txBox="1"/>
            <p:nvPr/>
          </p:nvSpPr>
          <p:spPr>
            <a:xfrm>
              <a:off x="6983413" y="5543106"/>
              <a:ext cx="42218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45</a:t>
              </a:r>
            </a:p>
          </p:txBody>
        </p:sp>
        <p:sp>
          <p:nvSpPr>
            <p:cNvPr id="28" name="Line 21">
              <a:extLst>
                <a:ext uri="{FF2B5EF4-FFF2-40B4-BE49-F238E27FC236}">
                  <a16:creationId xmlns:a16="http://schemas.microsoft.com/office/drawing/2014/main" xmlns="" id="{9969C1E2-BE80-43B1-94D4-28AA28D06D4E}"/>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F415A0CF-79EB-4828-A48E-AFDF4DBFEDF0}"/>
                </a:ext>
              </a:extLst>
            </p:cNvPr>
            <p:cNvSpPr txBox="1"/>
            <p:nvPr/>
          </p:nvSpPr>
          <p:spPr>
            <a:xfrm>
              <a:off x="6607775" y="5543106"/>
              <a:ext cx="42218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42</a:t>
              </a:r>
            </a:p>
          </p:txBody>
        </p:sp>
        <p:sp>
          <p:nvSpPr>
            <p:cNvPr id="30" name="Line 21">
              <a:extLst>
                <a:ext uri="{FF2B5EF4-FFF2-40B4-BE49-F238E27FC236}">
                  <a16:creationId xmlns:a16="http://schemas.microsoft.com/office/drawing/2014/main" xmlns="" id="{E9A3EB61-5084-4D63-BEFD-A2FCD64D05C2}"/>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15EDC18B-F895-4B07-AEF8-5BDC4FCE7808}"/>
                </a:ext>
              </a:extLst>
            </p:cNvPr>
            <p:cNvSpPr txBox="1"/>
            <p:nvPr/>
          </p:nvSpPr>
          <p:spPr>
            <a:xfrm>
              <a:off x="6232139" y="5543106"/>
              <a:ext cx="42218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39</a:t>
              </a:r>
            </a:p>
          </p:txBody>
        </p:sp>
        <p:sp>
          <p:nvSpPr>
            <p:cNvPr id="32" name="Line 21">
              <a:extLst>
                <a:ext uri="{FF2B5EF4-FFF2-40B4-BE49-F238E27FC236}">
                  <a16:creationId xmlns:a16="http://schemas.microsoft.com/office/drawing/2014/main" xmlns="" id="{695CE869-E85D-453A-9233-0FF3BC027D26}"/>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4A9EF629-DB1A-4F02-8097-6E849DE8CC15}"/>
                </a:ext>
              </a:extLst>
            </p:cNvPr>
            <p:cNvSpPr txBox="1"/>
            <p:nvPr/>
          </p:nvSpPr>
          <p:spPr>
            <a:xfrm>
              <a:off x="5856501" y="5543106"/>
              <a:ext cx="42218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36</a:t>
              </a:r>
            </a:p>
          </p:txBody>
        </p:sp>
        <p:sp>
          <p:nvSpPr>
            <p:cNvPr id="34" name="Line 21">
              <a:extLst>
                <a:ext uri="{FF2B5EF4-FFF2-40B4-BE49-F238E27FC236}">
                  <a16:creationId xmlns:a16="http://schemas.microsoft.com/office/drawing/2014/main" xmlns="" id="{B22F40D9-E364-47DE-9646-DC3C02903302}"/>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B13C3FE8-8242-4875-9508-633DE978FB85}"/>
                </a:ext>
              </a:extLst>
            </p:cNvPr>
            <p:cNvSpPr txBox="1"/>
            <p:nvPr/>
          </p:nvSpPr>
          <p:spPr>
            <a:xfrm>
              <a:off x="5480865" y="5543106"/>
              <a:ext cx="42218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33</a:t>
              </a:r>
            </a:p>
          </p:txBody>
        </p:sp>
        <p:sp>
          <p:nvSpPr>
            <p:cNvPr id="36" name="Line 21">
              <a:extLst>
                <a:ext uri="{FF2B5EF4-FFF2-40B4-BE49-F238E27FC236}">
                  <a16:creationId xmlns:a16="http://schemas.microsoft.com/office/drawing/2014/main" xmlns="" id="{12766F12-CFC4-464B-86F8-797DEF159050}"/>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6D46A2E5-14AA-4C8A-B948-141058C1CE13}"/>
                </a:ext>
              </a:extLst>
            </p:cNvPr>
            <p:cNvSpPr txBox="1"/>
            <p:nvPr/>
          </p:nvSpPr>
          <p:spPr>
            <a:xfrm>
              <a:off x="5105227" y="5543106"/>
              <a:ext cx="42218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30</a:t>
              </a:r>
            </a:p>
          </p:txBody>
        </p:sp>
        <p:sp>
          <p:nvSpPr>
            <p:cNvPr id="38" name="Line 21">
              <a:extLst>
                <a:ext uri="{FF2B5EF4-FFF2-40B4-BE49-F238E27FC236}">
                  <a16:creationId xmlns:a16="http://schemas.microsoft.com/office/drawing/2014/main" xmlns="" id="{790D6884-B0FF-4152-AAB4-1A2565B38EC7}"/>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D6A5245A-D351-4800-BB99-976629096C92}"/>
                </a:ext>
              </a:extLst>
            </p:cNvPr>
            <p:cNvSpPr txBox="1"/>
            <p:nvPr/>
          </p:nvSpPr>
          <p:spPr>
            <a:xfrm>
              <a:off x="4729591" y="5543106"/>
              <a:ext cx="42218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27</a:t>
              </a:r>
            </a:p>
          </p:txBody>
        </p:sp>
        <p:sp>
          <p:nvSpPr>
            <p:cNvPr id="40" name="Line 21">
              <a:extLst>
                <a:ext uri="{FF2B5EF4-FFF2-40B4-BE49-F238E27FC236}">
                  <a16:creationId xmlns:a16="http://schemas.microsoft.com/office/drawing/2014/main" xmlns="" id="{7C8D6002-E87C-441C-A67A-AF7324790DCB}"/>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183B4BA8-A3A2-4E5C-854D-6C6D35C5FD09}"/>
                </a:ext>
              </a:extLst>
            </p:cNvPr>
            <p:cNvSpPr txBox="1"/>
            <p:nvPr/>
          </p:nvSpPr>
          <p:spPr>
            <a:xfrm>
              <a:off x="4353955" y="5543106"/>
              <a:ext cx="42218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24</a:t>
              </a:r>
            </a:p>
          </p:txBody>
        </p:sp>
        <p:sp>
          <p:nvSpPr>
            <p:cNvPr id="42" name="Line 21">
              <a:extLst>
                <a:ext uri="{FF2B5EF4-FFF2-40B4-BE49-F238E27FC236}">
                  <a16:creationId xmlns:a16="http://schemas.microsoft.com/office/drawing/2014/main" xmlns="" id="{DBAECDC9-9871-47D0-9917-81D81AE5535C}"/>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430356A2-48FA-4E3F-9A97-915F55593483}"/>
                </a:ext>
              </a:extLst>
            </p:cNvPr>
            <p:cNvSpPr txBox="1"/>
            <p:nvPr/>
          </p:nvSpPr>
          <p:spPr>
            <a:xfrm>
              <a:off x="3978317" y="5543106"/>
              <a:ext cx="42218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21</a:t>
              </a:r>
            </a:p>
          </p:txBody>
        </p:sp>
        <p:sp>
          <p:nvSpPr>
            <p:cNvPr id="44" name="Line 21">
              <a:extLst>
                <a:ext uri="{FF2B5EF4-FFF2-40B4-BE49-F238E27FC236}">
                  <a16:creationId xmlns:a16="http://schemas.microsoft.com/office/drawing/2014/main" xmlns="" id="{5075EB32-CD22-44AB-9DD8-A9C3DB95BD63}"/>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xmlns="" id="{2230D5E4-8286-4C85-84B8-27C54DE1E501}"/>
                </a:ext>
              </a:extLst>
            </p:cNvPr>
            <p:cNvSpPr txBox="1"/>
            <p:nvPr/>
          </p:nvSpPr>
          <p:spPr>
            <a:xfrm>
              <a:off x="3602681" y="5543106"/>
              <a:ext cx="42218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18</a:t>
              </a:r>
            </a:p>
          </p:txBody>
        </p:sp>
        <p:sp>
          <p:nvSpPr>
            <p:cNvPr id="46" name="Line 21">
              <a:extLst>
                <a:ext uri="{FF2B5EF4-FFF2-40B4-BE49-F238E27FC236}">
                  <a16:creationId xmlns:a16="http://schemas.microsoft.com/office/drawing/2014/main" xmlns="" id="{EB40539D-BB3A-4543-9CBD-1A89ABC08CC5}"/>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xmlns="" id="{CAB06F7B-5E4F-4D8C-880F-6F8DC3BB5A8F}"/>
                </a:ext>
              </a:extLst>
            </p:cNvPr>
            <p:cNvSpPr txBox="1"/>
            <p:nvPr/>
          </p:nvSpPr>
          <p:spPr>
            <a:xfrm>
              <a:off x="3227043" y="5543106"/>
              <a:ext cx="42218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15</a:t>
              </a:r>
            </a:p>
          </p:txBody>
        </p:sp>
        <p:sp>
          <p:nvSpPr>
            <p:cNvPr id="48" name="Line 21">
              <a:extLst>
                <a:ext uri="{FF2B5EF4-FFF2-40B4-BE49-F238E27FC236}">
                  <a16:creationId xmlns:a16="http://schemas.microsoft.com/office/drawing/2014/main" xmlns="" id="{ED9F91CE-E466-48E3-B51E-73226B5BCCBD}"/>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xmlns="" id="{250DED78-3EE9-4D5A-B7C9-64D0C1ED5EEF}"/>
                </a:ext>
              </a:extLst>
            </p:cNvPr>
            <p:cNvSpPr txBox="1"/>
            <p:nvPr/>
          </p:nvSpPr>
          <p:spPr>
            <a:xfrm>
              <a:off x="2851407" y="5543106"/>
              <a:ext cx="42218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12</a:t>
              </a:r>
            </a:p>
          </p:txBody>
        </p:sp>
        <p:sp>
          <p:nvSpPr>
            <p:cNvPr id="50" name="Line 21">
              <a:extLst>
                <a:ext uri="{FF2B5EF4-FFF2-40B4-BE49-F238E27FC236}">
                  <a16:creationId xmlns:a16="http://schemas.microsoft.com/office/drawing/2014/main" xmlns="" id="{1DFE4D3D-18B3-4E55-B9F3-37DBB0CF8B80}"/>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xmlns="" id="{236167C0-C679-4E72-AD4F-1044F208D5AA}"/>
                </a:ext>
              </a:extLst>
            </p:cNvPr>
            <p:cNvSpPr txBox="1"/>
            <p:nvPr/>
          </p:nvSpPr>
          <p:spPr>
            <a:xfrm>
              <a:off x="2551647" y="5543106"/>
              <a:ext cx="270426"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9</a:t>
              </a:r>
            </a:p>
          </p:txBody>
        </p:sp>
        <p:sp>
          <p:nvSpPr>
            <p:cNvPr id="52" name="Line 21">
              <a:extLst>
                <a:ext uri="{FF2B5EF4-FFF2-40B4-BE49-F238E27FC236}">
                  <a16:creationId xmlns:a16="http://schemas.microsoft.com/office/drawing/2014/main" xmlns="" id="{EA4760E2-D25B-4409-9BBF-F2A7AB705097}"/>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xmlns="" id="{EF99C171-49B3-41A3-83A7-DF90ABB434DE}"/>
                </a:ext>
              </a:extLst>
            </p:cNvPr>
            <p:cNvSpPr txBox="1"/>
            <p:nvPr/>
          </p:nvSpPr>
          <p:spPr>
            <a:xfrm>
              <a:off x="2176011" y="5543106"/>
              <a:ext cx="270426"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6</a:t>
              </a:r>
            </a:p>
          </p:txBody>
        </p:sp>
        <p:sp>
          <p:nvSpPr>
            <p:cNvPr id="54" name="Line 21">
              <a:extLst>
                <a:ext uri="{FF2B5EF4-FFF2-40B4-BE49-F238E27FC236}">
                  <a16:creationId xmlns:a16="http://schemas.microsoft.com/office/drawing/2014/main" xmlns="" id="{5B19E04C-612F-482B-BDAA-5B7E7AF2C975}"/>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xmlns="" id="{775CAAB9-1B7F-472F-9E52-081D39C52887}"/>
                </a:ext>
              </a:extLst>
            </p:cNvPr>
            <p:cNvSpPr txBox="1"/>
            <p:nvPr/>
          </p:nvSpPr>
          <p:spPr>
            <a:xfrm>
              <a:off x="1800373" y="5543106"/>
              <a:ext cx="270426"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3</a:t>
              </a:r>
            </a:p>
          </p:txBody>
        </p:sp>
        <p:sp>
          <p:nvSpPr>
            <p:cNvPr id="56" name="Line 21">
              <a:extLst>
                <a:ext uri="{FF2B5EF4-FFF2-40B4-BE49-F238E27FC236}">
                  <a16:creationId xmlns:a16="http://schemas.microsoft.com/office/drawing/2014/main" xmlns="" id="{8BF3E802-B86D-44BD-9373-5CF731322B66}"/>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xmlns="" id="{BC365EDF-5FB1-4106-AB00-C08213892E9B}"/>
                </a:ext>
              </a:extLst>
            </p:cNvPr>
            <p:cNvSpPr txBox="1"/>
            <p:nvPr/>
          </p:nvSpPr>
          <p:spPr>
            <a:xfrm>
              <a:off x="1424737" y="5543106"/>
              <a:ext cx="270426"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0</a:t>
              </a:r>
            </a:p>
          </p:txBody>
        </p:sp>
      </p:grpSp>
      <p:sp>
        <p:nvSpPr>
          <p:cNvPr id="58" name="TextBox 57">
            <a:extLst>
              <a:ext uri="{FF2B5EF4-FFF2-40B4-BE49-F238E27FC236}">
                <a16:creationId xmlns:a16="http://schemas.microsoft.com/office/drawing/2014/main" xmlns="" id="{1B947EDC-0C49-435C-AB16-19F1A6B6D78E}"/>
              </a:ext>
            </a:extLst>
          </p:cNvPr>
          <p:cNvSpPr txBox="1"/>
          <p:nvPr/>
        </p:nvSpPr>
        <p:spPr>
          <a:xfrm>
            <a:off x="2345406" y="5082939"/>
            <a:ext cx="562976"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Mois</a:t>
            </a:r>
          </a:p>
        </p:txBody>
      </p:sp>
      <p:sp>
        <p:nvSpPr>
          <p:cNvPr id="59" name="TextBox 58">
            <a:extLst>
              <a:ext uri="{FF2B5EF4-FFF2-40B4-BE49-F238E27FC236}">
                <a16:creationId xmlns:a16="http://schemas.microsoft.com/office/drawing/2014/main" xmlns="" id="{9CC9B3A5-0BB0-4D0D-A949-E13C2E036C1F}"/>
              </a:ext>
            </a:extLst>
          </p:cNvPr>
          <p:cNvSpPr txBox="1"/>
          <p:nvPr/>
        </p:nvSpPr>
        <p:spPr>
          <a:xfrm>
            <a:off x="16788" y="5287895"/>
            <a:ext cx="636745" cy="246221"/>
          </a:xfrm>
          <a:prstGeom prst="rect">
            <a:avLst/>
          </a:prstGeom>
          <a:noFill/>
        </p:spPr>
        <p:txBody>
          <a:bodyPr wrap="square" rtlCol="0">
            <a:spAutoFit/>
          </a:bodyPr>
          <a:lstStyle/>
          <a:p>
            <a:pPr algn="r" fontAlgn="base">
              <a:spcBef>
                <a:spcPct val="0"/>
              </a:spcBef>
              <a:spcAft>
                <a:spcPct val="0"/>
              </a:spcAft>
            </a:pPr>
            <a:r>
              <a:rPr lang="fr-FR" sz="1000" dirty="0">
                <a:solidFill>
                  <a:srgbClr val="4D4D4D"/>
                </a:solidFill>
                <a:latin typeface="Arial" panose="020B0604020202020204" pitchFamily="34" charset="0"/>
                <a:cs typeface="Arial" panose="020B0604020202020204" pitchFamily="34" charset="0"/>
              </a:rPr>
              <a:t>N</a:t>
            </a:r>
          </a:p>
        </p:txBody>
      </p:sp>
      <p:grpSp>
        <p:nvGrpSpPr>
          <p:cNvPr id="60" name="Group 59">
            <a:extLst>
              <a:ext uri="{FF2B5EF4-FFF2-40B4-BE49-F238E27FC236}">
                <a16:creationId xmlns:a16="http://schemas.microsoft.com/office/drawing/2014/main" xmlns="" id="{909CF8BB-1838-4374-A50E-6C684AEF595C}"/>
              </a:ext>
            </a:extLst>
          </p:cNvPr>
          <p:cNvGrpSpPr/>
          <p:nvPr/>
        </p:nvGrpSpPr>
        <p:grpSpPr>
          <a:xfrm>
            <a:off x="160085" y="5456575"/>
            <a:ext cx="4132040" cy="246221"/>
            <a:chOff x="160085" y="5504200"/>
            <a:chExt cx="4132040" cy="246221"/>
          </a:xfrm>
        </p:grpSpPr>
        <p:grpSp>
          <p:nvGrpSpPr>
            <p:cNvPr id="61" name="Group 60">
              <a:extLst>
                <a:ext uri="{FF2B5EF4-FFF2-40B4-BE49-F238E27FC236}">
                  <a16:creationId xmlns:a16="http://schemas.microsoft.com/office/drawing/2014/main" xmlns="" id="{88060444-2ED4-4FE8-B66E-2FF043FFB630}"/>
                </a:ext>
              </a:extLst>
            </p:cNvPr>
            <p:cNvGrpSpPr/>
            <p:nvPr/>
          </p:nvGrpSpPr>
          <p:grpSpPr>
            <a:xfrm>
              <a:off x="661608" y="5514015"/>
              <a:ext cx="3630517" cy="226591"/>
              <a:chOff x="647752" y="5516801"/>
              <a:chExt cx="3630517" cy="226591"/>
            </a:xfrm>
          </p:grpSpPr>
          <p:sp>
            <p:nvSpPr>
              <p:cNvPr id="63" name="TextBox 62">
                <a:extLst>
                  <a:ext uri="{FF2B5EF4-FFF2-40B4-BE49-F238E27FC236}">
                    <a16:creationId xmlns:a16="http://schemas.microsoft.com/office/drawing/2014/main" xmlns="" id="{019C3A3D-E870-4065-91AF-0192AE8B784B}"/>
                  </a:ext>
                </a:extLst>
              </p:cNvPr>
              <p:cNvSpPr txBox="1"/>
              <p:nvPr/>
            </p:nvSpPr>
            <p:spPr>
              <a:xfrm>
                <a:off x="4135034" y="5516801"/>
                <a:ext cx="143235"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0</a:t>
                </a:r>
              </a:p>
            </p:txBody>
          </p:sp>
          <p:sp>
            <p:nvSpPr>
              <p:cNvPr id="64" name="TextBox 63">
                <a:extLst>
                  <a:ext uri="{FF2B5EF4-FFF2-40B4-BE49-F238E27FC236}">
                    <a16:creationId xmlns:a16="http://schemas.microsoft.com/office/drawing/2014/main" xmlns="" id="{0EFF578E-5569-4C10-80CC-E8E737F71962}"/>
                  </a:ext>
                </a:extLst>
              </p:cNvPr>
              <p:cNvSpPr txBox="1"/>
              <p:nvPr/>
            </p:nvSpPr>
            <p:spPr>
              <a:xfrm>
                <a:off x="3904900" y="5516801"/>
                <a:ext cx="143235"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8</a:t>
                </a:r>
              </a:p>
            </p:txBody>
          </p:sp>
          <p:sp>
            <p:nvSpPr>
              <p:cNvPr id="65" name="TextBox 64">
                <a:extLst>
                  <a:ext uri="{FF2B5EF4-FFF2-40B4-BE49-F238E27FC236}">
                    <a16:creationId xmlns:a16="http://schemas.microsoft.com/office/drawing/2014/main" xmlns="" id="{812627FC-1F2F-4982-848D-1540C583D732}"/>
                  </a:ext>
                </a:extLst>
              </p:cNvPr>
              <p:cNvSpPr txBox="1"/>
              <p:nvPr/>
            </p:nvSpPr>
            <p:spPr>
              <a:xfrm>
                <a:off x="3639500"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12</a:t>
                </a:r>
              </a:p>
            </p:txBody>
          </p:sp>
          <p:sp>
            <p:nvSpPr>
              <p:cNvPr id="66" name="TextBox 65">
                <a:extLst>
                  <a:ext uri="{FF2B5EF4-FFF2-40B4-BE49-F238E27FC236}">
                    <a16:creationId xmlns:a16="http://schemas.microsoft.com/office/drawing/2014/main" xmlns="" id="{C6367718-2D0D-46A3-BE40-44607B52026E}"/>
                  </a:ext>
                </a:extLst>
              </p:cNvPr>
              <p:cNvSpPr txBox="1"/>
              <p:nvPr/>
            </p:nvSpPr>
            <p:spPr>
              <a:xfrm>
                <a:off x="3409366"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16</a:t>
                </a:r>
              </a:p>
            </p:txBody>
          </p:sp>
          <p:sp>
            <p:nvSpPr>
              <p:cNvPr id="67" name="TextBox 66">
                <a:extLst>
                  <a:ext uri="{FF2B5EF4-FFF2-40B4-BE49-F238E27FC236}">
                    <a16:creationId xmlns:a16="http://schemas.microsoft.com/office/drawing/2014/main" xmlns="" id="{5D43D7C6-E423-4D08-9FFF-C32CEB8A22AD}"/>
                  </a:ext>
                </a:extLst>
              </p:cNvPr>
              <p:cNvSpPr txBox="1"/>
              <p:nvPr/>
            </p:nvSpPr>
            <p:spPr>
              <a:xfrm>
                <a:off x="3179231"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20</a:t>
                </a:r>
              </a:p>
            </p:txBody>
          </p:sp>
          <p:sp>
            <p:nvSpPr>
              <p:cNvPr id="68" name="TextBox 67">
                <a:extLst>
                  <a:ext uri="{FF2B5EF4-FFF2-40B4-BE49-F238E27FC236}">
                    <a16:creationId xmlns:a16="http://schemas.microsoft.com/office/drawing/2014/main" xmlns="" id="{60DF2559-AAAB-4768-B599-54C5EE6D31D3}"/>
                  </a:ext>
                </a:extLst>
              </p:cNvPr>
              <p:cNvSpPr txBox="1"/>
              <p:nvPr/>
            </p:nvSpPr>
            <p:spPr>
              <a:xfrm>
                <a:off x="2949097"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23</a:t>
                </a:r>
              </a:p>
            </p:txBody>
          </p:sp>
          <p:sp>
            <p:nvSpPr>
              <p:cNvPr id="69" name="TextBox 68">
                <a:extLst>
                  <a:ext uri="{FF2B5EF4-FFF2-40B4-BE49-F238E27FC236}">
                    <a16:creationId xmlns:a16="http://schemas.microsoft.com/office/drawing/2014/main" xmlns="" id="{4448A361-ADBF-4B1F-A317-D0F3E75CB56F}"/>
                  </a:ext>
                </a:extLst>
              </p:cNvPr>
              <p:cNvSpPr txBox="1"/>
              <p:nvPr/>
            </p:nvSpPr>
            <p:spPr>
              <a:xfrm>
                <a:off x="2718962"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24</a:t>
                </a:r>
              </a:p>
            </p:txBody>
          </p:sp>
          <p:sp>
            <p:nvSpPr>
              <p:cNvPr id="70" name="TextBox 69">
                <a:extLst>
                  <a:ext uri="{FF2B5EF4-FFF2-40B4-BE49-F238E27FC236}">
                    <a16:creationId xmlns:a16="http://schemas.microsoft.com/office/drawing/2014/main" xmlns="" id="{D4ADB329-1082-4A1A-861F-648307FC0CFA}"/>
                  </a:ext>
                </a:extLst>
              </p:cNvPr>
              <p:cNvSpPr txBox="1"/>
              <p:nvPr/>
            </p:nvSpPr>
            <p:spPr>
              <a:xfrm>
                <a:off x="2488828"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25</a:t>
                </a:r>
              </a:p>
            </p:txBody>
          </p:sp>
          <p:sp>
            <p:nvSpPr>
              <p:cNvPr id="71" name="TextBox 70">
                <a:extLst>
                  <a:ext uri="{FF2B5EF4-FFF2-40B4-BE49-F238E27FC236}">
                    <a16:creationId xmlns:a16="http://schemas.microsoft.com/office/drawing/2014/main" xmlns="" id="{C03C2632-5494-4929-92BB-4271C4A6B55F}"/>
                  </a:ext>
                </a:extLst>
              </p:cNvPr>
              <p:cNvSpPr txBox="1"/>
              <p:nvPr/>
            </p:nvSpPr>
            <p:spPr>
              <a:xfrm>
                <a:off x="2258693"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29</a:t>
                </a:r>
              </a:p>
            </p:txBody>
          </p:sp>
          <p:sp>
            <p:nvSpPr>
              <p:cNvPr id="72" name="TextBox 71">
                <a:extLst>
                  <a:ext uri="{FF2B5EF4-FFF2-40B4-BE49-F238E27FC236}">
                    <a16:creationId xmlns:a16="http://schemas.microsoft.com/office/drawing/2014/main" xmlns="" id="{9D83BD03-EE68-4047-ABD2-F9A5821A1B2B}"/>
                  </a:ext>
                </a:extLst>
              </p:cNvPr>
              <p:cNvSpPr txBox="1"/>
              <p:nvPr/>
            </p:nvSpPr>
            <p:spPr>
              <a:xfrm>
                <a:off x="2028559"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32</a:t>
                </a:r>
              </a:p>
            </p:txBody>
          </p:sp>
          <p:sp>
            <p:nvSpPr>
              <p:cNvPr id="73" name="TextBox 72">
                <a:extLst>
                  <a:ext uri="{FF2B5EF4-FFF2-40B4-BE49-F238E27FC236}">
                    <a16:creationId xmlns:a16="http://schemas.microsoft.com/office/drawing/2014/main" xmlns="" id="{763BAEDE-83F2-45A9-BFB2-95AF6AF5D772}"/>
                  </a:ext>
                </a:extLst>
              </p:cNvPr>
              <p:cNvSpPr txBox="1"/>
              <p:nvPr/>
            </p:nvSpPr>
            <p:spPr>
              <a:xfrm>
                <a:off x="1798424"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38</a:t>
                </a:r>
              </a:p>
            </p:txBody>
          </p:sp>
          <p:sp>
            <p:nvSpPr>
              <p:cNvPr id="74" name="TextBox 73">
                <a:extLst>
                  <a:ext uri="{FF2B5EF4-FFF2-40B4-BE49-F238E27FC236}">
                    <a16:creationId xmlns:a16="http://schemas.microsoft.com/office/drawing/2014/main" xmlns="" id="{AAC43302-8F21-4BF0-98D5-F51A19291A56}"/>
                  </a:ext>
                </a:extLst>
              </p:cNvPr>
              <p:cNvSpPr txBox="1"/>
              <p:nvPr/>
            </p:nvSpPr>
            <p:spPr>
              <a:xfrm>
                <a:off x="1568290"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41</a:t>
                </a:r>
              </a:p>
            </p:txBody>
          </p:sp>
          <p:sp>
            <p:nvSpPr>
              <p:cNvPr id="75" name="TextBox 74">
                <a:extLst>
                  <a:ext uri="{FF2B5EF4-FFF2-40B4-BE49-F238E27FC236}">
                    <a16:creationId xmlns:a16="http://schemas.microsoft.com/office/drawing/2014/main" xmlns="" id="{945CC22B-8FB2-4268-B71E-BD901A66BAD2}"/>
                  </a:ext>
                </a:extLst>
              </p:cNvPr>
              <p:cNvSpPr txBox="1"/>
              <p:nvPr/>
            </p:nvSpPr>
            <p:spPr>
              <a:xfrm>
                <a:off x="1338155"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43</a:t>
                </a:r>
              </a:p>
            </p:txBody>
          </p:sp>
          <p:sp>
            <p:nvSpPr>
              <p:cNvPr id="76" name="TextBox 75">
                <a:extLst>
                  <a:ext uri="{FF2B5EF4-FFF2-40B4-BE49-F238E27FC236}">
                    <a16:creationId xmlns:a16="http://schemas.microsoft.com/office/drawing/2014/main" xmlns="" id="{0727070A-53D5-49CF-AB13-2070153F1290}"/>
                  </a:ext>
                </a:extLst>
              </p:cNvPr>
              <p:cNvSpPr txBox="1"/>
              <p:nvPr/>
            </p:nvSpPr>
            <p:spPr>
              <a:xfrm>
                <a:off x="1108021"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53</a:t>
                </a:r>
              </a:p>
            </p:txBody>
          </p:sp>
          <p:sp>
            <p:nvSpPr>
              <p:cNvPr id="77" name="TextBox 76">
                <a:extLst>
                  <a:ext uri="{FF2B5EF4-FFF2-40B4-BE49-F238E27FC236}">
                    <a16:creationId xmlns:a16="http://schemas.microsoft.com/office/drawing/2014/main" xmlns="" id="{9A067E67-F7DE-4EAE-915E-F578EB4BCC56}"/>
                  </a:ext>
                </a:extLst>
              </p:cNvPr>
              <p:cNvSpPr txBox="1"/>
              <p:nvPr/>
            </p:nvSpPr>
            <p:spPr>
              <a:xfrm>
                <a:off x="877886"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64</a:t>
                </a:r>
              </a:p>
            </p:txBody>
          </p:sp>
          <p:sp>
            <p:nvSpPr>
              <p:cNvPr id="78" name="TextBox 77">
                <a:extLst>
                  <a:ext uri="{FF2B5EF4-FFF2-40B4-BE49-F238E27FC236}">
                    <a16:creationId xmlns:a16="http://schemas.microsoft.com/office/drawing/2014/main" xmlns="" id="{232FBE6D-9F2C-4EF9-8380-0F2EC9CE2D51}"/>
                  </a:ext>
                </a:extLst>
              </p:cNvPr>
              <p:cNvSpPr txBox="1"/>
              <p:nvPr/>
            </p:nvSpPr>
            <p:spPr>
              <a:xfrm>
                <a:off x="647752" y="5516801"/>
                <a:ext cx="213767" cy="226591"/>
              </a:xfrm>
              <a:prstGeom prst="rect">
                <a:avLst/>
              </a:prstGeom>
              <a:noFill/>
            </p:spPr>
            <p:txBody>
              <a:bodyPr wrap="none" lIns="36000" tIns="36000" rIns="36000" bIns="36000" rtlCol="0" anchor="t" anchorCtr="0">
                <a:spAutoFit/>
              </a:bodyPr>
              <a:lstStyle/>
              <a:p>
                <a:pPr algn="ctr"/>
                <a:r>
                  <a:rPr lang="fr-FR" sz="1000" dirty="0">
                    <a:solidFill>
                      <a:srgbClr val="B60D27"/>
                    </a:solidFill>
                    <a:cs typeface="Arial" panose="020B0604020202020204" pitchFamily="34" charset="0"/>
                  </a:rPr>
                  <a:t>71</a:t>
                </a:r>
              </a:p>
            </p:txBody>
          </p:sp>
        </p:grpSp>
        <p:sp>
          <p:nvSpPr>
            <p:cNvPr id="62" name="TextBox 61">
              <a:extLst>
                <a:ext uri="{FF2B5EF4-FFF2-40B4-BE49-F238E27FC236}">
                  <a16:creationId xmlns:a16="http://schemas.microsoft.com/office/drawing/2014/main" xmlns="" id="{4192E0C9-939A-45A4-AF91-E4A7CC601362}"/>
                </a:ext>
              </a:extLst>
            </p:cNvPr>
            <p:cNvSpPr txBox="1"/>
            <p:nvPr/>
          </p:nvSpPr>
          <p:spPr>
            <a:xfrm>
              <a:off x="160085" y="5504200"/>
              <a:ext cx="497251" cy="246221"/>
            </a:xfrm>
            <a:prstGeom prst="rect">
              <a:avLst/>
            </a:prstGeom>
            <a:noFill/>
          </p:spPr>
          <p:txBody>
            <a:bodyPr wrap="none" rtlCol="0">
              <a:spAutoFit/>
            </a:bodyPr>
            <a:lstStyle/>
            <a:p>
              <a:pPr algn="r"/>
              <a:r>
                <a:rPr lang="fr-FR" sz="1000" dirty="0">
                  <a:solidFill>
                    <a:srgbClr val="B60D27"/>
                  </a:solidFill>
                </a:rPr>
                <a:t>NIVO</a:t>
              </a:r>
            </a:p>
          </p:txBody>
        </p:sp>
      </p:grpSp>
      <p:grpSp>
        <p:nvGrpSpPr>
          <p:cNvPr id="79" name="Group 78">
            <a:extLst>
              <a:ext uri="{FF2B5EF4-FFF2-40B4-BE49-F238E27FC236}">
                <a16:creationId xmlns:a16="http://schemas.microsoft.com/office/drawing/2014/main" xmlns="" id="{5674DC95-E32C-45ED-ADF4-78BB6F6CB7A0}"/>
              </a:ext>
            </a:extLst>
          </p:cNvPr>
          <p:cNvGrpSpPr/>
          <p:nvPr/>
        </p:nvGrpSpPr>
        <p:grpSpPr>
          <a:xfrm>
            <a:off x="195350" y="5645664"/>
            <a:ext cx="4096775" cy="246221"/>
            <a:chOff x="195350" y="5803014"/>
            <a:chExt cx="4096775" cy="246221"/>
          </a:xfrm>
        </p:grpSpPr>
        <p:grpSp>
          <p:nvGrpSpPr>
            <p:cNvPr id="80" name="Group 79">
              <a:extLst>
                <a:ext uri="{FF2B5EF4-FFF2-40B4-BE49-F238E27FC236}">
                  <a16:creationId xmlns:a16="http://schemas.microsoft.com/office/drawing/2014/main" xmlns="" id="{1AC9BB3E-E9C7-499D-A7F8-6694E67415DB}"/>
                </a:ext>
              </a:extLst>
            </p:cNvPr>
            <p:cNvGrpSpPr/>
            <p:nvPr/>
          </p:nvGrpSpPr>
          <p:grpSpPr>
            <a:xfrm>
              <a:off x="661608" y="5812829"/>
              <a:ext cx="3630517" cy="226591"/>
              <a:chOff x="647752" y="5516801"/>
              <a:chExt cx="3630517" cy="226591"/>
            </a:xfrm>
          </p:grpSpPr>
          <p:sp>
            <p:nvSpPr>
              <p:cNvPr id="82" name="TextBox 81">
                <a:extLst>
                  <a:ext uri="{FF2B5EF4-FFF2-40B4-BE49-F238E27FC236}">
                    <a16:creationId xmlns:a16="http://schemas.microsoft.com/office/drawing/2014/main" xmlns="" id="{3B6794F4-21AC-4383-958E-2D8C4B79E149}"/>
                  </a:ext>
                </a:extLst>
              </p:cNvPr>
              <p:cNvSpPr txBox="1"/>
              <p:nvPr/>
            </p:nvSpPr>
            <p:spPr>
              <a:xfrm>
                <a:off x="4135034" y="5516801"/>
                <a:ext cx="143235"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0</a:t>
                </a:r>
              </a:p>
            </p:txBody>
          </p:sp>
          <p:sp>
            <p:nvSpPr>
              <p:cNvPr id="83" name="TextBox 82">
                <a:extLst>
                  <a:ext uri="{FF2B5EF4-FFF2-40B4-BE49-F238E27FC236}">
                    <a16:creationId xmlns:a16="http://schemas.microsoft.com/office/drawing/2014/main" xmlns="" id="{9FD32C9F-7E43-418B-A691-891D64230689}"/>
                  </a:ext>
                </a:extLst>
              </p:cNvPr>
              <p:cNvSpPr txBox="1"/>
              <p:nvPr/>
            </p:nvSpPr>
            <p:spPr>
              <a:xfrm>
                <a:off x="3904900" y="5516801"/>
                <a:ext cx="143235"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7</a:t>
                </a:r>
              </a:p>
            </p:txBody>
          </p:sp>
          <p:sp>
            <p:nvSpPr>
              <p:cNvPr id="84" name="TextBox 83">
                <a:extLst>
                  <a:ext uri="{FF2B5EF4-FFF2-40B4-BE49-F238E27FC236}">
                    <a16:creationId xmlns:a16="http://schemas.microsoft.com/office/drawing/2014/main" xmlns="" id="{8138A0EF-2376-41D4-9B95-1FD239C27203}"/>
                  </a:ext>
                </a:extLst>
              </p:cNvPr>
              <p:cNvSpPr txBox="1"/>
              <p:nvPr/>
            </p:nvSpPr>
            <p:spPr>
              <a:xfrm>
                <a:off x="3639500"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12</a:t>
                </a:r>
              </a:p>
            </p:txBody>
          </p:sp>
          <p:sp>
            <p:nvSpPr>
              <p:cNvPr id="85" name="TextBox 84">
                <a:extLst>
                  <a:ext uri="{FF2B5EF4-FFF2-40B4-BE49-F238E27FC236}">
                    <a16:creationId xmlns:a16="http://schemas.microsoft.com/office/drawing/2014/main" xmlns="" id="{9CDA16DC-3A3C-4A96-A2A7-CC1AE7221091}"/>
                  </a:ext>
                </a:extLst>
              </p:cNvPr>
              <p:cNvSpPr txBox="1"/>
              <p:nvPr/>
            </p:nvSpPr>
            <p:spPr>
              <a:xfrm>
                <a:off x="3409366"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13</a:t>
                </a:r>
              </a:p>
            </p:txBody>
          </p:sp>
          <p:sp>
            <p:nvSpPr>
              <p:cNvPr id="86" name="TextBox 85">
                <a:extLst>
                  <a:ext uri="{FF2B5EF4-FFF2-40B4-BE49-F238E27FC236}">
                    <a16:creationId xmlns:a16="http://schemas.microsoft.com/office/drawing/2014/main" xmlns="" id="{573231AD-7E58-4266-8474-568F24D5A62F}"/>
                  </a:ext>
                </a:extLst>
              </p:cNvPr>
              <p:cNvSpPr txBox="1"/>
              <p:nvPr/>
            </p:nvSpPr>
            <p:spPr>
              <a:xfrm>
                <a:off x="3179231"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14</a:t>
                </a:r>
              </a:p>
            </p:txBody>
          </p:sp>
          <p:sp>
            <p:nvSpPr>
              <p:cNvPr id="87" name="TextBox 86">
                <a:extLst>
                  <a:ext uri="{FF2B5EF4-FFF2-40B4-BE49-F238E27FC236}">
                    <a16:creationId xmlns:a16="http://schemas.microsoft.com/office/drawing/2014/main" xmlns="" id="{3C969580-2E98-4F58-B108-682ABB96006A}"/>
                  </a:ext>
                </a:extLst>
              </p:cNvPr>
              <p:cNvSpPr txBox="1"/>
              <p:nvPr/>
            </p:nvSpPr>
            <p:spPr>
              <a:xfrm>
                <a:off x="2949097"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15</a:t>
                </a:r>
              </a:p>
            </p:txBody>
          </p:sp>
          <p:sp>
            <p:nvSpPr>
              <p:cNvPr id="88" name="TextBox 87">
                <a:extLst>
                  <a:ext uri="{FF2B5EF4-FFF2-40B4-BE49-F238E27FC236}">
                    <a16:creationId xmlns:a16="http://schemas.microsoft.com/office/drawing/2014/main" xmlns="" id="{89394D87-CCE2-4BED-A930-D3229A73DA12}"/>
                  </a:ext>
                </a:extLst>
              </p:cNvPr>
              <p:cNvSpPr txBox="1"/>
              <p:nvPr/>
            </p:nvSpPr>
            <p:spPr>
              <a:xfrm>
                <a:off x="2718962"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17</a:t>
                </a:r>
              </a:p>
            </p:txBody>
          </p:sp>
          <p:sp>
            <p:nvSpPr>
              <p:cNvPr id="89" name="TextBox 88">
                <a:extLst>
                  <a:ext uri="{FF2B5EF4-FFF2-40B4-BE49-F238E27FC236}">
                    <a16:creationId xmlns:a16="http://schemas.microsoft.com/office/drawing/2014/main" xmlns="" id="{8C527228-DC79-42E0-8773-553DDE5F036D}"/>
                  </a:ext>
                </a:extLst>
              </p:cNvPr>
              <p:cNvSpPr txBox="1"/>
              <p:nvPr/>
            </p:nvSpPr>
            <p:spPr>
              <a:xfrm>
                <a:off x="2488828"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20</a:t>
                </a:r>
              </a:p>
            </p:txBody>
          </p:sp>
          <p:sp>
            <p:nvSpPr>
              <p:cNvPr id="90" name="TextBox 89">
                <a:extLst>
                  <a:ext uri="{FF2B5EF4-FFF2-40B4-BE49-F238E27FC236}">
                    <a16:creationId xmlns:a16="http://schemas.microsoft.com/office/drawing/2014/main" xmlns="" id="{CECE362D-B577-415A-9E99-287D7074BF97}"/>
                  </a:ext>
                </a:extLst>
              </p:cNvPr>
              <p:cNvSpPr txBox="1"/>
              <p:nvPr/>
            </p:nvSpPr>
            <p:spPr>
              <a:xfrm>
                <a:off x="2258693"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22</a:t>
                </a:r>
              </a:p>
            </p:txBody>
          </p:sp>
          <p:sp>
            <p:nvSpPr>
              <p:cNvPr id="91" name="TextBox 90">
                <a:extLst>
                  <a:ext uri="{FF2B5EF4-FFF2-40B4-BE49-F238E27FC236}">
                    <a16:creationId xmlns:a16="http://schemas.microsoft.com/office/drawing/2014/main" xmlns="" id="{8171FEC6-1B5E-41AD-8F42-655CCD7C78AC}"/>
                  </a:ext>
                </a:extLst>
              </p:cNvPr>
              <p:cNvSpPr txBox="1"/>
              <p:nvPr/>
            </p:nvSpPr>
            <p:spPr>
              <a:xfrm>
                <a:off x="2028559"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23</a:t>
                </a:r>
              </a:p>
            </p:txBody>
          </p:sp>
          <p:sp>
            <p:nvSpPr>
              <p:cNvPr id="92" name="TextBox 91">
                <a:extLst>
                  <a:ext uri="{FF2B5EF4-FFF2-40B4-BE49-F238E27FC236}">
                    <a16:creationId xmlns:a16="http://schemas.microsoft.com/office/drawing/2014/main" xmlns="" id="{25F49C3B-9BB7-4E38-AB75-F0C813E96F00}"/>
                  </a:ext>
                </a:extLst>
              </p:cNvPr>
              <p:cNvSpPr txBox="1"/>
              <p:nvPr/>
            </p:nvSpPr>
            <p:spPr>
              <a:xfrm>
                <a:off x="1798424"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25</a:t>
                </a:r>
              </a:p>
            </p:txBody>
          </p:sp>
          <p:sp>
            <p:nvSpPr>
              <p:cNvPr id="93" name="TextBox 92">
                <a:extLst>
                  <a:ext uri="{FF2B5EF4-FFF2-40B4-BE49-F238E27FC236}">
                    <a16:creationId xmlns:a16="http://schemas.microsoft.com/office/drawing/2014/main" xmlns="" id="{3F3FC05B-42BC-48B4-9BDD-F1A0463ADAB7}"/>
                  </a:ext>
                </a:extLst>
              </p:cNvPr>
              <p:cNvSpPr txBox="1"/>
              <p:nvPr/>
            </p:nvSpPr>
            <p:spPr>
              <a:xfrm>
                <a:off x="1568290"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28</a:t>
                </a:r>
              </a:p>
            </p:txBody>
          </p:sp>
          <p:sp>
            <p:nvSpPr>
              <p:cNvPr id="94" name="TextBox 93">
                <a:extLst>
                  <a:ext uri="{FF2B5EF4-FFF2-40B4-BE49-F238E27FC236}">
                    <a16:creationId xmlns:a16="http://schemas.microsoft.com/office/drawing/2014/main" xmlns="" id="{7D9A2D41-DFEB-497C-ADE5-979B2CC05F3D}"/>
                  </a:ext>
                </a:extLst>
              </p:cNvPr>
              <p:cNvSpPr txBox="1"/>
              <p:nvPr/>
            </p:nvSpPr>
            <p:spPr>
              <a:xfrm>
                <a:off x="1338155"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29</a:t>
                </a:r>
              </a:p>
            </p:txBody>
          </p:sp>
          <p:sp>
            <p:nvSpPr>
              <p:cNvPr id="95" name="TextBox 94">
                <a:extLst>
                  <a:ext uri="{FF2B5EF4-FFF2-40B4-BE49-F238E27FC236}">
                    <a16:creationId xmlns:a16="http://schemas.microsoft.com/office/drawing/2014/main" xmlns="" id="{68239617-7631-4FFD-996A-B9EB4030ECA1}"/>
                  </a:ext>
                </a:extLst>
              </p:cNvPr>
              <p:cNvSpPr txBox="1"/>
              <p:nvPr/>
            </p:nvSpPr>
            <p:spPr>
              <a:xfrm>
                <a:off x="1108021"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37</a:t>
                </a:r>
              </a:p>
            </p:txBody>
          </p:sp>
          <p:sp>
            <p:nvSpPr>
              <p:cNvPr id="96" name="TextBox 95">
                <a:extLst>
                  <a:ext uri="{FF2B5EF4-FFF2-40B4-BE49-F238E27FC236}">
                    <a16:creationId xmlns:a16="http://schemas.microsoft.com/office/drawing/2014/main" xmlns="" id="{13008E9C-C0F3-4C38-AA0D-F30AD0F61B18}"/>
                  </a:ext>
                </a:extLst>
              </p:cNvPr>
              <p:cNvSpPr txBox="1"/>
              <p:nvPr/>
            </p:nvSpPr>
            <p:spPr>
              <a:xfrm>
                <a:off x="877886"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53</a:t>
                </a:r>
              </a:p>
            </p:txBody>
          </p:sp>
          <p:sp>
            <p:nvSpPr>
              <p:cNvPr id="97" name="TextBox 96">
                <a:extLst>
                  <a:ext uri="{FF2B5EF4-FFF2-40B4-BE49-F238E27FC236}">
                    <a16:creationId xmlns:a16="http://schemas.microsoft.com/office/drawing/2014/main" xmlns="" id="{98770C3E-B714-4C94-A877-CFD176BEEAF8}"/>
                  </a:ext>
                </a:extLst>
              </p:cNvPr>
              <p:cNvSpPr txBox="1"/>
              <p:nvPr/>
            </p:nvSpPr>
            <p:spPr>
              <a:xfrm>
                <a:off x="647752" y="5516801"/>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64</a:t>
                </a:r>
              </a:p>
            </p:txBody>
          </p:sp>
        </p:grpSp>
        <p:sp>
          <p:nvSpPr>
            <p:cNvPr id="81" name="TextBox 80">
              <a:extLst>
                <a:ext uri="{FF2B5EF4-FFF2-40B4-BE49-F238E27FC236}">
                  <a16:creationId xmlns:a16="http://schemas.microsoft.com/office/drawing/2014/main" xmlns="" id="{B62C4862-BEC4-4E03-8466-461FF61E75F9}"/>
                </a:ext>
              </a:extLst>
            </p:cNvPr>
            <p:cNvSpPr txBox="1"/>
            <p:nvPr/>
          </p:nvSpPr>
          <p:spPr>
            <a:xfrm>
              <a:off x="195350" y="5803014"/>
              <a:ext cx="461986" cy="246221"/>
            </a:xfrm>
            <a:prstGeom prst="rect">
              <a:avLst/>
            </a:prstGeom>
            <a:noFill/>
          </p:spPr>
          <p:txBody>
            <a:bodyPr wrap="none" rtlCol="0">
              <a:spAutoFit/>
            </a:bodyPr>
            <a:lstStyle/>
            <a:p>
              <a:pPr algn="r"/>
              <a:r>
                <a:rPr lang="fr-FR" sz="1000" dirty="0">
                  <a:solidFill>
                    <a:schemeClr val="accent2"/>
                  </a:solidFill>
                </a:rPr>
                <a:t>SOR</a:t>
              </a:r>
            </a:p>
          </p:txBody>
        </p:sp>
      </p:grpSp>
      <p:grpSp>
        <p:nvGrpSpPr>
          <p:cNvPr id="98" name="Group 97">
            <a:extLst>
              <a:ext uri="{FF2B5EF4-FFF2-40B4-BE49-F238E27FC236}">
                <a16:creationId xmlns:a16="http://schemas.microsoft.com/office/drawing/2014/main" xmlns="" id="{4BB61A2C-6C39-4A72-9DCE-AD8FA3B904A1}"/>
              </a:ext>
            </a:extLst>
          </p:cNvPr>
          <p:cNvGrpSpPr/>
          <p:nvPr/>
        </p:nvGrpSpPr>
        <p:grpSpPr>
          <a:xfrm>
            <a:off x="762627" y="3252744"/>
            <a:ext cx="3456787" cy="1238983"/>
            <a:chOff x="762627" y="3062244"/>
            <a:chExt cx="3456787" cy="1238983"/>
          </a:xfrm>
        </p:grpSpPr>
        <p:sp>
          <p:nvSpPr>
            <p:cNvPr id="99" name="Freeform: Shape 117">
              <a:extLst>
                <a:ext uri="{FF2B5EF4-FFF2-40B4-BE49-F238E27FC236}">
                  <a16:creationId xmlns:a16="http://schemas.microsoft.com/office/drawing/2014/main" xmlns="" id="{2F8FC6DA-18CA-4D33-A245-634BD4BB5E1F}"/>
                </a:ext>
              </a:extLst>
            </p:cNvPr>
            <p:cNvSpPr/>
            <p:nvPr/>
          </p:nvSpPr>
          <p:spPr>
            <a:xfrm>
              <a:off x="762627" y="3062244"/>
              <a:ext cx="3402974" cy="1212868"/>
            </a:xfrm>
            <a:custGeom>
              <a:avLst/>
              <a:gdLst>
                <a:gd name="connsiteX0" fmla="*/ 5337072 w 5334000"/>
                <a:gd name="connsiteY0" fmla="*/ 1901995 h 1895475"/>
                <a:gd name="connsiteX1" fmla="*/ 4695097 w 5334000"/>
                <a:gd name="connsiteY1" fmla="*/ 1901995 h 1895475"/>
                <a:gd name="connsiteX2" fmla="*/ 4695097 w 5334000"/>
                <a:gd name="connsiteY2" fmla="*/ 1856475 h 1895475"/>
                <a:gd name="connsiteX3" fmla="*/ 4395659 w 5334000"/>
                <a:gd name="connsiteY3" fmla="*/ 1856475 h 1895475"/>
                <a:gd name="connsiteX4" fmla="*/ 4395659 w 5334000"/>
                <a:gd name="connsiteY4" fmla="*/ 1822938 h 1895475"/>
                <a:gd name="connsiteX5" fmla="*/ 4215999 w 5334000"/>
                <a:gd name="connsiteY5" fmla="*/ 1822938 h 1895475"/>
                <a:gd name="connsiteX6" fmla="*/ 4215999 w 5334000"/>
                <a:gd name="connsiteY6" fmla="*/ 1787009 h 1895475"/>
                <a:gd name="connsiteX7" fmla="*/ 4089040 w 5334000"/>
                <a:gd name="connsiteY7" fmla="*/ 1787009 h 1895475"/>
                <a:gd name="connsiteX8" fmla="*/ 4089040 w 5334000"/>
                <a:gd name="connsiteY8" fmla="*/ 1729516 h 1895475"/>
                <a:gd name="connsiteX9" fmla="*/ 3863869 w 5334000"/>
                <a:gd name="connsiteY9" fmla="*/ 1729516 h 1895475"/>
                <a:gd name="connsiteX10" fmla="*/ 3863869 w 5334000"/>
                <a:gd name="connsiteY10" fmla="*/ 1712752 h 1895475"/>
                <a:gd name="connsiteX11" fmla="*/ 3815958 w 5334000"/>
                <a:gd name="connsiteY11" fmla="*/ 1712752 h 1895475"/>
                <a:gd name="connsiteX12" fmla="*/ 3815958 w 5334000"/>
                <a:gd name="connsiteY12" fmla="*/ 1669633 h 1895475"/>
                <a:gd name="connsiteX13" fmla="*/ 3641089 w 5334000"/>
                <a:gd name="connsiteY13" fmla="*/ 1669633 h 1895475"/>
                <a:gd name="connsiteX14" fmla="*/ 3641089 w 5334000"/>
                <a:gd name="connsiteY14" fmla="*/ 1645677 h 1895475"/>
                <a:gd name="connsiteX15" fmla="*/ 3588396 w 5334000"/>
                <a:gd name="connsiteY15" fmla="*/ 1645677 h 1895475"/>
                <a:gd name="connsiteX16" fmla="*/ 3588396 w 5334000"/>
                <a:gd name="connsiteY16" fmla="*/ 1609749 h 1895475"/>
                <a:gd name="connsiteX17" fmla="*/ 3162000 w 5334000"/>
                <a:gd name="connsiteY17" fmla="*/ 1609749 h 1895475"/>
                <a:gd name="connsiteX18" fmla="*/ 3162000 w 5334000"/>
                <a:gd name="connsiteY18" fmla="*/ 1571420 h 1895475"/>
                <a:gd name="connsiteX19" fmla="*/ 2781124 w 5334000"/>
                <a:gd name="connsiteY19" fmla="*/ 1571420 h 1895475"/>
                <a:gd name="connsiteX20" fmla="*/ 2781124 w 5334000"/>
                <a:gd name="connsiteY20" fmla="*/ 1547465 h 1895475"/>
                <a:gd name="connsiteX21" fmla="*/ 2730822 w 5334000"/>
                <a:gd name="connsiteY21" fmla="*/ 1547465 h 1895475"/>
                <a:gd name="connsiteX22" fmla="*/ 2730822 w 5334000"/>
                <a:gd name="connsiteY22" fmla="*/ 1506746 h 1895475"/>
                <a:gd name="connsiteX23" fmla="*/ 2675720 w 5334000"/>
                <a:gd name="connsiteY23" fmla="*/ 1506746 h 1895475"/>
                <a:gd name="connsiteX24" fmla="*/ 2675720 w 5334000"/>
                <a:gd name="connsiteY24" fmla="*/ 1463626 h 1895475"/>
                <a:gd name="connsiteX25" fmla="*/ 2615837 w 5334000"/>
                <a:gd name="connsiteY25" fmla="*/ 1463626 h 1895475"/>
                <a:gd name="connsiteX26" fmla="*/ 2615837 w 5334000"/>
                <a:gd name="connsiteY26" fmla="*/ 1422897 h 1895475"/>
                <a:gd name="connsiteX27" fmla="*/ 2517624 w 5334000"/>
                <a:gd name="connsiteY27" fmla="*/ 1422897 h 1895475"/>
                <a:gd name="connsiteX28" fmla="*/ 2517624 w 5334000"/>
                <a:gd name="connsiteY28" fmla="*/ 1391760 h 1895475"/>
                <a:gd name="connsiteX29" fmla="*/ 2390666 w 5334000"/>
                <a:gd name="connsiteY29" fmla="*/ 1391760 h 1895475"/>
                <a:gd name="connsiteX30" fmla="*/ 2390666 w 5334000"/>
                <a:gd name="connsiteY30" fmla="*/ 1365414 h 1895475"/>
                <a:gd name="connsiteX31" fmla="*/ 2189450 w 5334000"/>
                <a:gd name="connsiteY31" fmla="*/ 1365414 h 1895475"/>
                <a:gd name="connsiteX32" fmla="*/ 2189450 w 5334000"/>
                <a:gd name="connsiteY32" fmla="*/ 1334267 h 1895475"/>
                <a:gd name="connsiteX33" fmla="*/ 2036136 w 5334000"/>
                <a:gd name="connsiteY33" fmla="*/ 1334267 h 1895475"/>
                <a:gd name="connsiteX34" fmla="*/ 2036136 w 5334000"/>
                <a:gd name="connsiteY34" fmla="*/ 1293548 h 1895475"/>
                <a:gd name="connsiteX35" fmla="*/ 1973852 w 5334000"/>
                <a:gd name="connsiteY35" fmla="*/ 1293548 h 1895475"/>
                <a:gd name="connsiteX36" fmla="*/ 1973852 w 5334000"/>
                <a:gd name="connsiteY36" fmla="*/ 1262401 h 1895475"/>
                <a:gd name="connsiteX37" fmla="*/ 1928341 w 5334000"/>
                <a:gd name="connsiteY37" fmla="*/ 1262401 h 1895475"/>
                <a:gd name="connsiteX38" fmla="*/ 1928341 w 5334000"/>
                <a:gd name="connsiteY38" fmla="*/ 1202517 h 1895475"/>
                <a:gd name="connsiteX39" fmla="*/ 1901995 w 5334000"/>
                <a:gd name="connsiteY39" fmla="*/ 1202517 h 1895475"/>
                <a:gd name="connsiteX40" fmla="*/ 1901995 w 5334000"/>
                <a:gd name="connsiteY40" fmla="*/ 1125860 h 1895475"/>
                <a:gd name="connsiteX41" fmla="*/ 1614540 w 5334000"/>
                <a:gd name="connsiteY41" fmla="*/ 1125860 h 1895475"/>
                <a:gd name="connsiteX42" fmla="*/ 1614540 w 5334000"/>
                <a:gd name="connsiteY42" fmla="*/ 1087541 h 1895475"/>
                <a:gd name="connsiteX43" fmla="*/ 1581002 w 5334000"/>
                <a:gd name="connsiteY43" fmla="*/ 1087541 h 1895475"/>
                <a:gd name="connsiteX44" fmla="*/ 1581002 w 5334000"/>
                <a:gd name="connsiteY44" fmla="*/ 1049212 h 1895475"/>
                <a:gd name="connsiteX45" fmla="*/ 1511537 w 5334000"/>
                <a:gd name="connsiteY45" fmla="*/ 1049212 h 1895475"/>
                <a:gd name="connsiteX46" fmla="*/ 1511537 w 5334000"/>
                <a:gd name="connsiteY46" fmla="*/ 1020466 h 1895475"/>
                <a:gd name="connsiteX47" fmla="*/ 1209708 w 5334000"/>
                <a:gd name="connsiteY47" fmla="*/ 1020466 h 1895475"/>
                <a:gd name="connsiteX48" fmla="*/ 1209708 w 5334000"/>
                <a:gd name="connsiteY48" fmla="*/ 982137 h 1895475"/>
                <a:gd name="connsiteX49" fmla="*/ 1161798 w 5334000"/>
                <a:gd name="connsiteY49" fmla="*/ 982137 h 1895475"/>
                <a:gd name="connsiteX50" fmla="*/ 1161798 w 5334000"/>
                <a:gd name="connsiteY50" fmla="*/ 946209 h 1895475"/>
                <a:gd name="connsiteX51" fmla="*/ 1022857 w 5334000"/>
                <a:gd name="connsiteY51" fmla="*/ 946209 h 1895475"/>
                <a:gd name="connsiteX52" fmla="*/ 1022857 w 5334000"/>
                <a:gd name="connsiteY52" fmla="*/ 915064 h 1895475"/>
                <a:gd name="connsiteX53" fmla="*/ 974946 w 5334000"/>
                <a:gd name="connsiteY53" fmla="*/ 915064 h 1895475"/>
                <a:gd name="connsiteX54" fmla="*/ 974946 w 5334000"/>
                <a:gd name="connsiteY54" fmla="*/ 869551 h 1895475"/>
                <a:gd name="connsiteX55" fmla="*/ 907877 w 5334000"/>
                <a:gd name="connsiteY55" fmla="*/ 869551 h 1895475"/>
                <a:gd name="connsiteX56" fmla="*/ 907877 w 5334000"/>
                <a:gd name="connsiteY56" fmla="*/ 804873 h 1895475"/>
                <a:gd name="connsiteX57" fmla="*/ 879132 w 5334000"/>
                <a:gd name="connsiteY57" fmla="*/ 804873 h 1895475"/>
                <a:gd name="connsiteX58" fmla="*/ 879132 w 5334000"/>
                <a:gd name="connsiteY58" fmla="*/ 749778 h 1895475"/>
                <a:gd name="connsiteX59" fmla="*/ 795291 w 5334000"/>
                <a:gd name="connsiteY59" fmla="*/ 749778 h 1895475"/>
                <a:gd name="connsiteX60" fmla="*/ 795291 w 5334000"/>
                <a:gd name="connsiteY60" fmla="*/ 670728 h 1895475"/>
                <a:gd name="connsiteX61" fmla="*/ 747382 w 5334000"/>
                <a:gd name="connsiteY61" fmla="*/ 670728 h 1895475"/>
                <a:gd name="connsiteX62" fmla="*/ 747382 w 5334000"/>
                <a:gd name="connsiteY62" fmla="*/ 622819 h 1895475"/>
                <a:gd name="connsiteX63" fmla="*/ 716241 w 5334000"/>
                <a:gd name="connsiteY63" fmla="*/ 622819 h 1895475"/>
                <a:gd name="connsiteX64" fmla="*/ 716241 w 5334000"/>
                <a:gd name="connsiteY64" fmla="*/ 531791 h 1895475"/>
                <a:gd name="connsiteX65" fmla="*/ 694682 w 5334000"/>
                <a:gd name="connsiteY65" fmla="*/ 531791 h 1895475"/>
                <a:gd name="connsiteX66" fmla="*/ 694682 w 5334000"/>
                <a:gd name="connsiteY66" fmla="*/ 503046 h 1895475"/>
                <a:gd name="connsiteX67" fmla="*/ 658750 w 5334000"/>
                <a:gd name="connsiteY67" fmla="*/ 503046 h 1895475"/>
                <a:gd name="connsiteX68" fmla="*/ 658750 w 5334000"/>
                <a:gd name="connsiteY68" fmla="*/ 459927 h 1895475"/>
                <a:gd name="connsiteX69" fmla="*/ 598864 w 5334000"/>
                <a:gd name="connsiteY69" fmla="*/ 459927 h 1895475"/>
                <a:gd name="connsiteX70" fmla="*/ 598864 w 5334000"/>
                <a:gd name="connsiteY70" fmla="*/ 428786 h 1895475"/>
                <a:gd name="connsiteX71" fmla="*/ 558141 w 5334000"/>
                <a:gd name="connsiteY71" fmla="*/ 428786 h 1895475"/>
                <a:gd name="connsiteX72" fmla="*/ 558141 w 5334000"/>
                <a:gd name="connsiteY72" fmla="*/ 361714 h 1895475"/>
                <a:gd name="connsiteX73" fmla="*/ 503046 w 5334000"/>
                <a:gd name="connsiteY73" fmla="*/ 361714 h 1895475"/>
                <a:gd name="connsiteX74" fmla="*/ 503046 w 5334000"/>
                <a:gd name="connsiteY74" fmla="*/ 328177 h 1895475"/>
                <a:gd name="connsiteX75" fmla="*/ 469509 w 5334000"/>
                <a:gd name="connsiteY75" fmla="*/ 328177 h 1895475"/>
                <a:gd name="connsiteX76" fmla="*/ 469509 w 5334000"/>
                <a:gd name="connsiteY76" fmla="*/ 282664 h 1895475"/>
                <a:gd name="connsiteX77" fmla="*/ 443159 w 5334000"/>
                <a:gd name="connsiteY77" fmla="*/ 282664 h 1895475"/>
                <a:gd name="connsiteX78" fmla="*/ 443159 w 5334000"/>
                <a:gd name="connsiteY78" fmla="*/ 210800 h 1895475"/>
                <a:gd name="connsiteX79" fmla="*/ 337759 w 5334000"/>
                <a:gd name="connsiteY79" fmla="*/ 210800 h 1895475"/>
                <a:gd name="connsiteX80" fmla="*/ 337759 w 5334000"/>
                <a:gd name="connsiteY80" fmla="*/ 189241 h 1895475"/>
                <a:gd name="connsiteX81" fmla="*/ 309014 w 5334000"/>
                <a:gd name="connsiteY81" fmla="*/ 189241 h 1895475"/>
                <a:gd name="connsiteX82" fmla="*/ 309014 w 5334000"/>
                <a:gd name="connsiteY82" fmla="*/ 160495 h 1895475"/>
                <a:gd name="connsiteX83" fmla="*/ 220382 w 5334000"/>
                <a:gd name="connsiteY83" fmla="*/ 160495 h 1895475"/>
                <a:gd name="connsiteX84" fmla="*/ 220382 w 5334000"/>
                <a:gd name="connsiteY84" fmla="*/ 59886 h 1895475"/>
                <a:gd name="connsiteX85" fmla="*/ 114982 w 5334000"/>
                <a:gd name="connsiteY85" fmla="*/ 59886 h 1895475"/>
                <a:gd name="connsiteX86" fmla="*/ 114982 w 5334000"/>
                <a:gd name="connsiteY86" fmla="*/ 0 h 1895475"/>
                <a:gd name="connsiteX87" fmla="*/ 0 w 5334000"/>
                <a:gd name="connsiteY87"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334000" h="1895475">
                  <a:moveTo>
                    <a:pt x="5337072" y="1901995"/>
                  </a:moveTo>
                  <a:lnTo>
                    <a:pt x="4695097" y="1901995"/>
                  </a:lnTo>
                  <a:lnTo>
                    <a:pt x="4695097" y="1856475"/>
                  </a:lnTo>
                  <a:lnTo>
                    <a:pt x="4395659" y="1856475"/>
                  </a:lnTo>
                  <a:lnTo>
                    <a:pt x="4395659" y="1822938"/>
                  </a:lnTo>
                  <a:lnTo>
                    <a:pt x="4215999" y="1822938"/>
                  </a:lnTo>
                  <a:lnTo>
                    <a:pt x="4215999" y="1787009"/>
                  </a:lnTo>
                  <a:lnTo>
                    <a:pt x="4089040" y="1787009"/>
                  </a:lnTo>
                  <a:lnTo>
                    <a:pt x="4089040" y="1729516"/>
                  </a:lnTo>
                  <a:lnTo>
                    <a:pt x="3863869" y="1729516"/>
                  </a:lnTo>
                  <a:lnTo>
                    <a:pt x="3863869" y="1712752"/>
                  </a:lnTo>
                  <a:lnTo>
                    <a:pt x="3815958" y="1712752"/>
                  </a:lnTo>
                  <a:lnTo>
                    <a:pt x="3815958" y="1669633"/>
                  </a:lnTo>
                  <a:lnTo>
                    <a:pt x="3641089" y="1669633"/>
                  </a:lnTo>
                  <a:lnTo>
                    <a:pt x="3641089" y="1645677"/>
                  </a:lnTo>
                  <a:lnTo>
                    <a:pt x="3588396" y="1645677"/>
                  </a:lnTo>
                  <a:lnTo>
                    <a:pt x="3588396" y="1609749"/>
                  </a:lnTo>
                  <a:lnTo>
                    <a:pt x="3162000" y="1609749"/>
                  </a:lnTo>
                  <a:lnTo>
                    <a:pt x="3162000" y="1571420"/>
                  </a:lnTo>
                  <a:lnTo>
                    <a:pt x="2781124" y="1571420"/>
                  </a:lnTo>
                  <a:lnTo>
                    <a:pt x="2781124" y="1547465"/>
                  </a:lnTo>
                  <a:lnTo>
                    <a:pt x="2730822" y="1547465"/>
                  </a:lnTo>
                  <a:lnTo>
                    <a:pt x="2730822" y="1506746"/>
                  </a:lnTo>
                  <a:lnTo>
                    <a:pt x="2675720" y="1506746"/>
                  </a:lnTo>
                  <a:lnTo>
                    <a:pt x="2675720" y="1463626"/>
                  </a:lnTo>
                  <a:lnTo>
                    <a:pt x="2615837" y="1463626"/>
                  </a:lnTo>
                  <a:lnTo>
                    <a:pt x="2615837" y="1422897"/>
                  </a:lnTo>
                  <a:lnTo>
                    <a:pt x="2517624" y="1422897"/>
                  </a:lnTo>
                  <a:lnTo>
                    <a:pt x="2517624" y="1391760"/>
                  </a:lnTo>
                  <a:lnTo>
                    <a:pt x="2390666" y="1391760"/>
                  </a:lnTo>
                  <a:lnTo>
                    <a:pt x="2390666" y="1365414"/>
                  </a:lnTo>
                  <a:lnTo>
                    <a:pt x="2189450" y="1365414"/>
                  </a:lnTo>
                  <a:lnTo>
                    <a:pt x="2189450" y="1334267"/>
                  </a:lnTo>
                  <a:lnTo>
                    <a:pt x="2036136" y="1334267"/>
                  </a:lnTo>
                  <a:lnTo>
                    <a:pt x="2036136" y="1293548"/>
                  </a:lnTo>
                  <a:lnTo>
                    <a:pt x="1973852" y="1293548"/>
                  </a:lnTo>
                  <a:lnTo>
                    <a:pt x="1973852" y="1262401"/>
                  </a:lnTo>
                  <a:lnTo>
                    <a:pt x="1928341" y="1262401"/>
                  </a:lnTo>
                  <a:lnTo>
                    <a:pt x="1928341" y="1202517"/>
                  </a:lnTo>
                  <a:lnTo>
                    <a:pt x="1901995" y="1202517"/>
                  </a:lnTo>
                  <a:lnTo>
                    <a:pt x="1901995" y="1125860"/>
                  </a:lnTo>
                  <a:lnTo>
                    <a:pt x="1614540" y="1125860"/>
                  </a:lnTo>
                  <a:lnTo>
                    <a:pt x="1614540" y="1087541"/>
                  </a:lnTo>
                  <a:lnTo>
                    <a:pt x="1581002" y="1087541"/>
                  </a:lnTo>
                  <a:lnTo>
                    <a:pt x="1581002" y="1049212"/>
                  </a:lnTo>
                  <a:lnTo>
                    <a:pt x="1511537" y="1049212"/>
                  </a:lnTo>
                  <a:lnTo>
                    <a:pt x="1511537" y="1020466"/>
                  </a:lnTo>
                  <a:lnTo>
                    <a:pt x="1209708" y="1020466"/>
                  </a:lnTo>
                  <a:lnTo>
                    <a:pt x="1209708" y="982137"/>
                  </a:lnTo>
                  <a:lnTo>
                    <a:pt x="1161798" y="982137"/>
                  </a:lnTo>
                  <a:lnTo>
                    <a:pt x="1161798" y="946209"/>
                  </a:lnTo>
                  <a:lnTo>
                    <a:pt x="1022857" y="946209"/>
                  </a:lnTo>
                  <a:lnTo>
                    <a:pt x="1022857" y="915064"/>
                  </a:lnTo>
                  <a:lnTo>
                    <a:pt x="974946" y="915064"/>
                  </a:lnTo>
                  <a:lnTo>
                    <a:pt x="974946" y="869551"/>
                  </a:lnTo>
                  <a:lnTo>
                    <a:pt x="907877" y="869551"/>
                  </a:lnTo>
                  <a:lnTo>
                    <a:pt x="907877" y="804873"/>
                  </a:lnTo>
                  <a:lnTo>
                    <a:pt x="879132" y="804873"/>
                  </a:lnTo>
                  <a:lnTo>
                    <a:pt x="879132" y="749778"/>
                  </a:lnTo>
                  <a:lnTo>
                    <a:pt x="795291" y="749778"/>
                  </a:lnTo>
                  <a:lnTo>
                    <a:pt x="795291" y="670728"/>
                  </a:lnTo>
                  <a:lnTo>
                    <a:pt x="747382" y="670728"/>
                  </a:lnTo>
                  <a:lnTo>
                    <a:pt x="747382" y="622819"/>
                  </a:lnTo>
                  <a:lnTo>
                    <a:pt x="716241" y="622819"/>
                  </a:lnTo>
                  <a:lnTo>
                    <a:pt x="716241" y="531791"/>
                  </a:lnTo>
                  <a:lnTo>
                    <a:pt x="694682" y="531791"/>
                  </a:lnTo>
                  <a:lnTo>
                    <a:pt x="694682" y="503046"/>
                  </a:lnTo>
                  <a:lnTo>
                    <a:pt x="658750" y="503046"/>
                  </a:lnTo>
                  <a:lnTo>
                    <a:pt x="658750" y="459927"/>
                  </a:lnTo>
                  <a:lnTo>
                    <a:pt x="598864" y="459927"/>
                  </a:lnTo>
                  <a:lnTo>
                    <a:pt x="598864" y="428786"/>
                  </a:lnTo>
                  <a:lnTo>
                    <a:pt x="558141" y="428786"/>
                  </a:lnTo>
                  <a:lnTo>
                    <a:pt x="558141" y="361714"/>
                  </a:lnTo>
                  <a:lnTo>
                    <a:pt x="503046" y="361714"/>
                  </a:lnTo>
                  <a:lnTo>
                    <a:pt x="503046" y="328177"/>
                  </a:lnTo>
                  <a:lnTo>
                    <a:pt x="469509" y="328177"/>
                  </a:lnTo>
                  <a:lnTo>
                    <a:pt x="469509" y="282664"/>
                  </a:lnTo>
                  <a:lnTo>
                    <a:pt x="443159" y="282664"/>
                  </a:lnTo>
                  <a:lnTo>
                    <a:pt x="443159" y="210800"/>
                  </a:lnTo>
                  <a:lnTo>
                    <a:pt x="337759" y="210800"/>
                  </a:lnTo>
                  <a:lnTo>
                    <a:pt x="337759" y="189241"/>
                  </a:lnTo>
                  <a:lnTo>
                    <a:pt x="309014" y="189241"/>
                  </a:lnTo>
                  <a:lnTo>
                    <a:pt x="309014" y="160495"/>
                  </a:lnTo>
                  <a:lnTo>
                    <a:pt x="220382" y="160495"/>
                  </a:lnTo>
                  <a:lnTo>
                    <a:pt x="220382" y="59886"/>
                  </a:lnTo>
                  <a:lnTo>
                    <a:pt x="114982" y="59886"/>
                  </a:lnTo>
                  <a:lnTo>
                    <a:pt x="114982" y="0"/>
                  </a:lnTo>
                  <a:lnTo>
                    <a:pt x="0" y="0"/>
                  </a:lnTo>
                </a:path>
              </a:pathLst>
            </a:custGeom>
            <a:noFill/>
            <a:ln w="19050" cap="flat">
              <a:solidFill>
                <a:srgbClr val="B60D27"/>
              </a:solidFill>
              <a:prstDash val="solid"/>
              <a:miter/>
            </a:ln>
          </p:spPr>
          <p:txBody>
            <a:bodyPr rtlCol="0" anchor="ctr"/>
            <a:lstStyle/>
            <a:p>
              <a:endParaRPr lang="fr-FR" dirty="0"/>
            </a:p>
          </p:txBody>
        </p:sp>
        <p:sp>
          <p:nvSpPr>
            <p:cNvPr id="100" name="Isosceles Triangle 99">
              <a:extLst>
                <a:ext uri="{FF2B5EF4-FFF2-40B4-BE49-F238E27FC236}">
                  <a16:creationId xmlns:a16="http://schemas.microsoft.com/office/drawing/2014/main" xmlns="" id="{64590D1B-CD7C-4958-B0A4-674E7BE7B27C}"/>
                </a:ext>
              </a:extLst>
            </p:cNvPr>
            <p:cNvSpPr>
              <a:spLocks noChangeAspect="1"/>
            </p:cNvSpPr>
            <p:nvPr/>
          </p:nvSpPr>
          <p:spPr>
            <a:xfrm>
              <a:off x="3458105" y="419470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Isosceles Triangle 100">
              <a:extLst>
                <a:ext uri="{FF2B5EF4-FFF2-40B4-BE49-F238E27FC236}">
                  <a16:creationId xmlns:a16="http://schemas.microsoft.com/office/drawing/2014/main" xmlns="" id="{64B9AEAA-43CB-4809-B74F-80285B0393E4}"/>
                </a:ext>
              </a:extLst>
            </p:cNvPr>
            <p:cNvSpPr>
              <a:spLocks noChangeAspect="1"/>
            </p:cNvSpPr>
            <p:nvPr/>
          </p:nvSpPr>
          <p:spPr>
            <a:xfrm>
              <a:off x="3607029" y="420175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 name="Isosceles Triangle 101">
              <a:extLst>
                <a:ext uri="{FF2B5EF4-FFF2-40B4-BE49-F238E27FC236}">
                  <a16:creationId xmlns:a16="http://schemas.microsoft.com/office/drawing/2014/main" xmlns="" id="{D238D1BC-4C83-422E-9B07-DC08C3961F56}"/>
                </a:ext>
              </a:extLst>
            </p:cNvPr>
            <p:cNvSpPr>
              <a:spLocks noChangeAspect="1"/>
            </p:cNvSpPr>
            <p:nvPr/>
          </p:nvSpPr>
          <p:spPr>
            <a:xfrm>
              <a:off x="3685042" y="419972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 name="Isosceles Triangle 102">
              <a:extLst>
                <a:ext uri="{FF2B5EF4-FFF2-40B4-BE49-F238E27FC236}">
                  <a16:creationId xmlns:a16="http://schemas.microsoft.com/office/drawing/2014/main" xmlns="" id="{16E98FA4-D8D5-4980-B443-619503E45057}"/>
                </a:ext>
              </a:extLst>
            </p:cNvPr>
            <p:cNvSpPr>
              <a:spLocks noChangeAspect="1"/>
            </p:cNvSpPr>
            <p:nvPr/>
          </p:nvSpPr>
          <p:spPr>
            <a:xfrm>
              <a:off x="3739089"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Isosceles Triangle 103">
              <a:extLst>
                <a:ext uri="{FF2B5EF4-FFF2-40B4-BE49-F238E27FC236}">
                  <a16:creationId xmlns:a16="http://schemas.microsoft.com/office/drawing/2014/main" xmlns="" id="{E28F473E-1D05-4A23-A914-1BD4C1C9B775}"/>
                </a:ext>
              </a:extLst>
            </p:cNvPr>
            <p:cNvSpPr>
              <a:spLocks noChangeAspect="1"/>
            </p:cNvSpPr>
            <p:nvPr/>
          </p:nvSpPr>
          <p:spPr>
            <a:xfrm>
              <a:off x="3829136"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Isosceles Triangle 104">
              <a:extLst>
                <a:ext uri="{FF2B5EF4-FFF2-40B4-BE49-F238E27FC236}">
                  <a16:creationId xmlns:a16="http://schemas.microsoft.com/office/drawing/2014/main" xmlns="" id="{1547BCDF-EF64-42E5-A2E9-B8F77460CDED}"/>
                </a:ext>
              </a:extLst>
            </p:cNvPr>
            <p:cNvSpPr>
              <a:spLocks noChangeAspect="1"/>
            </p:cNvSpPr>
            <p:nvPr/>
          </p:nvSpPr>
          <p:spPr>
            <a:xfrm>
              <a:off x="3928708"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Isosceles Triangle 105">
              <a:extLst>
                <a:ext uri="{FF2B5EF4-FFF2-40B4-BE49-F238E27FC236}">
                  <a16:creationId xmlns:a16="http://schemas.microsoft.com/office/drawing/2014/main" xmlns="" id="{9165AEF2-673E-435B-A8E7-8382505326DE}"/>
                </a:ext>
              </a:extLst>
            </p:cNvPr>
            <p:cNvSpPr>
              <a:spLocks noChangeAspect="1"/>
            </p:cNvSpPr>
            <p:nvPr/>
          </p:nvSpPr>
          <p:spPr>
            <a:xfrm>
              <a:off x="4001610"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7" name="Isosceles Triangle 106">
              <a:extLst>
                <a:ext uri="{FF2B5EF4-FFF2-40B4-BE49-F238E27FC236}">
                  <a16:creationId xmlns:a16="http://schemas.microsoft.com/office/drawing/2014/main" xmlns="" id="{0D6CAB40-40DC-4F25-8090-949A86BF3FD0}"/>
                </a:ext>
              </a:extLst>
            </p:cNvPr>
            <p:cNvSpPr>
              <a:spLocks noChangeAspect="1"/>
            </p:cNvSpPr>
            <p:nvPr/>
          </p:nvSpPr>
          <p:spPr>
            <a:xfrm>
              <a:off x="4074512"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8" name="Isosceles Triangle 107">
              <a:extLst>
                <a:ext uri="{FF2B5EF4-FFF2-40B4-BE49-F238E27FC236}">
                  <a16:creationId xmlns:a16="http://schemas.microsoft.com/office/drawing/2014/main" xmlns="" id="{A67BF3CD-7823-4FF2-8D85-99308E4D99D9}"/>
                </a:ext>
              </a:extLst>
            </p:cNvPr>
            <p:cNvSpPr>
              <a:spLocks noChangeAspect="1"/>
            </p:cNvSpPr>
            <p:nvPr/>
          </p:nvSpPr>
          <p:spPr>
            <a:xfrm>
              <a:off x="4147414"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09" name="Group 108">
            <a:extLst>
              <a:ext uri="{FF2B5EF4-FFF2-40B4-BE49-F238E27FC236}">
                <a16:creationId xmlns:a16="http://schemas.microsoft.com/office/drawing/2014/main" xmlns="" id="{0FACAB75-5AAE-4E09-A1EC-214CB684B45F}"/>
              </a:ext>
            </a:extLst>
          </p:cNvPr>
          <p:cNvGrpSpPr/>
          <p:nvPr/>
        </p:nvGrpSpPr>
        <p:grpSpPr>
          <a:xfrm>
            <a:off x="761099" y="3251211"/>
            <a:ext cx="3430645" cy="1332386"/>
            <a:chOff x="761099" y="3060711"/>
            <a:chExt cx="3430645" cy="1332386"/>
          </a:xfrm>
        </p:grpSpPr>
        <p:sp>
          <p:nvSpPr>
            <p:cNvPr id="110" name="Freeform: Shape 118">
              <a:extLst>
                <a:ext uri="{FF2B5EF4-FFF2-40B4-BE49-F238E27FC236}">
                  <a16:creationId xmlns:a16="http://schemas.microsoft.com/office/drawing/2014/main" xmlns="" id="{E20E50EF-DB49-4BCC-92DC-7F96E6B4C714}"/>
                </a:ext>
              </a:extLst>
            </p:cNvPr>
            <p:cNvSpPr/>
            <p:nvPr/>
          </p:nvSpPr>
          <p:spPr>
            <a:xfrm>
              <a:off x="761099" y="3060711"/>
              <a:ext cx="3402974" cy="1292101"/>
            </a:xfrm>
            <a:custGeom>
              <a:avLst/>
              <a:gdLst>
                <a:gd name="connsiteX0" fmla="*/ 5334676 w 5334000"/>
                <a:gd name="connsiteY0" fmla="*/ 2024158 h 2019300"/>
                <a:gd name="connsiteX1" fmla="*/ 4728629 w 5334000"/>
                <a:gd name="connsiteY1" fmla="*/ 2024158 h 2019300"/>
                <a:gd name="connsiteX2" fmla="*/ 4728629 w 5334000"/>
                <a:gd name="connsiteY2" fmla="*/ 1973856 h 2019300"/>
                <a:gd name="connsiteX3" fmla="*/ 4525013 w 5334000"/>
                <a:gd name="connsiteY3" fmla="*/ 1973856 h 2019300"/>
                <a:gd name="connsiteX4" fmla="*/ 4525013 w 5334000"/>
                <a:gd name="connsiteY4" fmla="*/ 1925946 h 2019300"/>
                <a:gd name="connsiteX5" fmla="*/ 3969268 w 5334000"/>
                <a:gd name="connsiteY5" fmla="*/ 1925946 h 2019300"/>
                <a:gd name="connsiteX6" fmla="*/ 3969268 w 5334000"/>
                <a:gd name="connsiteY6" fmla="*/ 1887617 h 2019300"/>
                <a:gd name="connsiteX7" fmla="*/ 3784816 w 5334000"/>
                <a:gd name="connsiteY7" fmla="*/ 1887617 h 2019300"/>
                <a:gd name="connsiteX8" fmla="*/ 3784816 w 5334000"/>
                <a:gd name="connsiteY8" fmla="*/ 1846898 h 2019300"/>
                <a:gd name="connsiteX9" fmla="*/ 3332074 w 5334000"/>
                <a:gd name="connsiteY9" fmla="*/ 1846898 h 2019300"/>
                <a:gd name="connsiteX10" fmla="*/ 3332074 w 5334000"/>
                <a:gd name="connsiteY10" fmla="*/ 1830124 h 2019300"/>
                <a:gd name="connsiteX11" fmla="*/ 3238652 w 5334000"/>
                <a:gd name="connsiteY11" fmla="*/ 1830124 h 2019300"/>
                <a:gd name="connsiteX12" fmla="*/ 3238652 w 5334000"/>
                <a:gd name="connsiteY12" fmla="*/ 1775031 h 2019300"/>
                <a:gd name="connsiteX13" fmla="*/ 3049419 w 5334000"/>
                <a:gd name="connsiteY13" fmla="*/ 1775031 h 2019300"/>
                <a:gd name="connsiteX14" fmla="*/ 3049419 w 5334000"/>
                <a:gd name="connsiteY14" fmla="*/ 1693583 h 2019300"/>
                <a:gd name="connsiteX15" fmla="*/ 2932033 w 5334000"/>
                <a:gd name="connsiteY15" fmla="*/ 1693583 h 2019300"/>
                <a:gd name="connsiteX16" fmla="*/ 2932033 w 5334000"/>
                <a:gd name="connsiteY16" fmla="*/ 1660055 h 2019300"/>
                <a:gd name="connsiteX17" fmla="*/ 2759564 w 5334000"/>
                <a:gd name="connsiteY17" fmla="*/ 1660055 h 2019300"/>
                <a:gd name="connsiteX18" fmla="*/ 2759564 w 5334000"/>
                <a:gd name="connsiteY18" fmla="*/ 1621727 h 2019300"/>
                <a:gd name="connsiteX19" fmla="*/ 2603859 w 5334000"/>
                <a:gd name="connsiteY19" fmla="*/ 1621727 h 2019300"/>
                <a:gd name="connsiteX20" fmla="*/ 2603859 w 5334000"/>
                <a:gd name="connsiteY20" fmla="*/ 1580998 h 2019300"/>
                <a:gd name="connsiteX21" fmla="*/ 2302031 w 5334000"/>
                <a:gd name="connsiteY21" fmla="*/ 1580998 h 2019300"/>
                <a:gd name="connsiteX22" fmla="*/ 2302031 w 5334000"/>
                <a:gd name="connsiteY22" fmla="*/ 1537878 h 2019300"/>
                <a:gd name="connsiteX23" fmla="*/ 1964274 w 5334000"/>
                <a:gd name="connsiteY23" fmla="*/ 1537878 h 2019300"/>
                <a:gd name="connsiteX24" fmla="*/ 1964274 w 5334000"/>
                <a:gd name="connsiteY24" fmla="*/ 1461230 h 2019300"/>
                <a:gd name="connsiteX25" fmla="*/ 1779823 w 5334000"/>
                <a:gd name="connsiteY25" fmla="*/ 1461230 h 2019300"/>
                <a:gd name="connsiteX26" fmla="*/ 1779823 w 5334000"/>
                <a:gd name="connsiteY26" fmla="*/ 1420501 h 2019300"/>
                <a:gd name="connsiteX27" fmla="*/ 1513932 w 5334000"/>
                <a:gd name="connsiteY27" fmla="*/ 1420501 h 2019300"/>
                <a:gd name="connsiteX28" fmla="*/ 1513932 w 5334000"/>
                <a:gd name="connsiteY28" fmla="*/ 1391755 h 2019300"/>
                <a:gd name="connsiteX29" fmla="*/ 1466021 w 5334000"/>
                <a:gd name="connsiteY29" fmla="*/ 1391755 h 2019300"/>
                <a:gd name="connsiteX30" fmla="*/ 1466021 w 5334000"/>
                <a:gd name="connsiteY30" fmla="*/ 1339063 h 2019300"/>
                <a:gd name="connsiteX31" fmla="*/ 1118673 w 5334000"/>
                <a:gd name="connsiteY31" fmla="*/ 1339063 h 2019300"/>
                <a:gd name="connsiteX32" fmla="*/ 1118673 w 5334000"/>
                <a:gd name="connsiteY32" fmla="*/ 1303125 h 2019300"/>
                <a:gd name="connsiteX33" fmla="*/ 1068372 w 5334000"/>
                <a:gd name="connsiteY33" fmla="*/ 1303125 h 2019300"/>
                <a:gd name="connsiteX34" fmla="*/ 1068372 w 5334000"/>
                <a:gd name="connsiteY34" fmla="*/ 1236059 h 2019300"/>
                <a:gd name="connsiteX35" fmla="*/ 1030043 w 5334000"/>
                <a:gd name="connsiteY35" fmla="*/ 1236059 h 2019300"/>
                <a:gd name="connsiteX36" fmla="*/ 1030043 w 5334000"/>
                <a:gd name="connsiteY36" fmla="*/ 1188149 h 2019300"/>
                <a:gd name="connsiteX37" fmla="*/ 984533 w 5334000"/>
                <a:gd name="connsiteY37" fmla="*/ 1188149 h 2019300"/>
                <a:gd name="connsiteX38" fmla="*/ 984533 w 5334000"/>
                <a:gd name="connsiteY38" fmla="*/ 1152211 h 2019300"/>
                <a:gd name="connsiteX39" fmla="*/ 883923 w 5334000"/>
                <a:gd name="connsiteY39" fmla="*/ 1152211 h 2019300"/>
                <a:gd name="connsiteX40" fmla="*/ 883923 w 5334000"/>
                <a:gd name="connsiteY40" fmla="*/ 1070772 h 2019300"/>
                <a:gd name="connsiteX41" fmla="*/ 845596 w 5334000"/>
                <a:gd name="connsiteY41" fmla="*/ 1070772 h 2019300"/>
                <a:gd name="connsiteX42" fmla="*/ 845596 w 5334000"/>
                <a:gd name="connsiteY42" fmla="*/ 1027652 h 2019300"/>
                <a:gd name="connsiteX43" fmla="*/ 768941 w 5334000"/>
                <a:gd name="connsiteY43" fmla="*/ 1027652 h 2019300"/>
                <a:gd name="connsiteX44" fmla="*/ 768941 w 5334000"/>
                <a:gd name="connsiteY44" fmla="*/ 984533 h 2019300"/>
                <a:gd name="connsiteX45" fmla="*/ 730614 w 5334000"/>
                <a:gd name="connsiteY45" fmla="*/ 984533 h 2019300"/>
                <a:gd name="connsiteX46" fmla="*/ 730614 w 5334000"/>
                <a:gd name="connsiteY46" fmla="*/ 900692 h 2019300"/>
                <a:gd name="connsiteX47" fmla="*/ 697078 w 5334000"/>
                <a:gd name="connsiteY47" fmla="*/ 900692 h 2019300"/>
                <a:gd name="connsiteX48" fmla="*/ 697078 w 5334000"/>
                <a:gd name="connsiteY48" fmla="*/ 723428 h 2019300"/>
                <a:gd name="connsiteX49" fmla="*/ 622819 w 5334000"/>
                <a:gd name="connsiteY49" fmla="*/ 723428 h 2019300"/>
                <a:gd name="connsiteX50" fmla="*/ 622819 w 5334000"/>
                <a:gd name="connsiteY50" fmla="*/ 675519 h 2019300"/>
                <a:gd name="connsiteX51" fmla="*/ 567723 w 5334000"/>
                <a:gd name="connsiteY51" fmla="*/ 675519 h 2019300"/>
                <a:gd name="connsiteX52" fmla="*/ 567723 w 5334000"/>
                <a:gd name="connsiteY52" fmla="*/ 591678 h 2019300"/>
                <a:gd name="connsiteX53" fmla="*/ 550955 w 5334000"/>
                <a:gd name="connsiteY53" fmla="*/ 591678 h 2019300"/>
                <a:gd name="connsiteX54" fmla="*/ 550955 w 5334000"/>
                <a:gd name="connsiteY54" fmla="*/ 558141 h 2019300"/>
                <a:gd name="connsiteX55" fmla="*/ 527000 w 5334000"/>
                <a:gd name="connsiteY55" fmla="*/ 558141 h 2019300"/>
                <a:gd name="connsiteX56" fmla="*/ 527000 w 5334000"/>
                <a:gd name="connsiteY56" fmla="*/ 483882 h 2019300"/>
                <a:gd name="connsiteX57" fmla="*/ 503046 w 5334000"/>
                <a:gd name="connsiteY57" fmla="*/ 483882 h 2019300"/>
                <a:gd name="connsiteX58" fmla="*/ 503046 w 5334000"/>
                <a:gd name="connsiteY58" fmla="*/ 443159 h 2019300"/>
                <a:gd name="connsiteX59" fmla="*/ 407227 w 5334000"/>
                <a:gd name="connsiteY59" fmla="*/ 443159 h 2019300"/>
                <a:gd name="connsiteX60" fmla="*/ 407227 w 5334000"/>
                <a:gd name="connsiteY60" fmla="*/ 361714 h 2019300"/>
                <a:gd name="connsiteX61" fmla="*/ 344946 w 5334000"/>
                <a:gd name="connsiteY61" fmla="*/ 361714 h 2019300"/>
                <a:gd name="connsiteX62" fmla="*/ 344946 w 5334000"/>
                <a:gd name="connsiteY62" fmla="*/ 285059 h 2019300"/>
                <a:gd name="connsiteX63" fmla="*/ 320991 w 5334000"/>
                <a:gd name="connsiteY63" fmla="*/ 285059 h 2019300"/>
                <a:gd name="connsiteX64" fmla="*/ 320991 w 5334000"/>
                <a:gd name="connsiteY64" fmla="*/ 213195 h 2019300"/>
                <a:gd name="connsiteX65" fmla="*/ 249127 w 5334000"/>
                <a:gd name="connsiteY65" fmla="*/ 213195 h 2019300"/>
                <a:gd name="connsiteX66" fmla="*/ 249127 w 5334000"/>
                <a:gd name="connsiteY66" fmla="*/ 160495 h 2019300"/>
                <a:gd name="connsiteX67" fmla="*/ 213195 w 5334000"/>
                <a:gd name="connsiteY67" fmla="*/ 160495 h 2019300"/>
                <a:gd name="connsiteX68" fmla="*/ 213195 w 5334000"/>
                <a:gd name="connsiteY68" fmla="*/ 62282 h 2019300"/>
                <a:gd name="connsiteX69" fmla="*/ 93423 w 5334000"/>
                <a:gd name="connsiteY69" fmla="*/ 62282 h 2019300"/>
                <a:gd name="connsiteX70" fmla="*/ 93423 w 5334000"/>
                <a:gd name="connsiteY70" fmla="*/ 0 h 2019300"/>
                <a:gd name="connsiteX71" fmla="*/ 0 w 5334000"/>
                <a:gd name="connsiteY71"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34000" h="2019300">
                  <a:moveTo>
                    <a:pt x="5334676" y="2024158"/>
                  </a:moveTo>
                  <a:lnTo>
                    <a:pt x="4728629" y="2024158"/>
                  </a:lnTo>
                  <a:lnTo>
                    <a:pt x="4728629" y="1973856"/>
                  </a:lnTo>
                  <a:lnTo>
                    <a:pt x="4525013" y="1973856"/>
                  </a:lnTo>
                  <a:lnTo>
                    <a:pt x="4525013" y="1925946"/>
                  </a:lnTo>
                  <a:lnTo>
                    <a:pt x="3969268" y="1925946"/>
                  </a:lnTo>
                  <a:lnTo>
                    <a:pt x="3969268" y="1887617"/>
                  </a:lnTo>
                  <a:lnTo>
                    <a:pt x="3784816" y="1887617"/>
                  </a:lnTo>
                  <a:lnTo>
                    <a:pt x="3784816" y="1846898"/>
                  </a:lnTo>
                  <a:lnTo>
                    <a:pt x="3332074" y="1846898"/>
                  </a:lnTo>
                  <a:lnTo>
                    <a:pt x="3332074" y="1830124"/>
                  </a:lnTo>
                  <a:lnTo>
                    <a:pt x="3238652" y="1830124"/>
                  </a:lnTo>
                  <a:lnTo>
                    <a:pt x="3238652" y="1775031"/>
                  </a:lnTo>
                  <a:lnTo>
                    <a:pt x="3049419" y="1775031"/>
                  </a:lnTo>
                  <a:lnTo>
                    <a:pt x="3049419" y="1693583"/>
                  </a:lnTo>
                  <a:lnTo>
                    <a:pt x="2932033" y="1693583"/>
                  </a:lnTo>
                  <a:lnTo>
                    <a:pt x="2932033" y="1660055"/>
                  </a:lnTo>
                  <a:lnTo>
                    <a:pt x="2759564" y="1660055"/>
                  </a:lnTo>
                  <a:lnTo>
                    <a:pt x="2759564" y="1621727"/>
                  </a:lnTo>
                  <a:lnTo>
                    <a:pt x="2603859" y="1621727"/>
                  </a:lnTo>
                  <a:lnTo>
                    <a:pt x="2603859" y="1580998"/>
                  </a:lnTo>
                  <a:lnTo>
                    <a:pt x="2302031" y="1580998"/>
                  </a:lnTo>
                  <a:lnTo>
                    <a:pt x="2302031" y="1537878"/>
                  </a:lnTo>
                  <a:lnTo>
                    <a:pt x="1964274" y="1537878"/>
                  </a:lnTo>
                  <a:lnTo>
                    <a:pt x="1964274" y="1461230"/>
                  </a:lnTo>
                  <a:lnTo>
                    <a:pt x="1779823" y="1461230"/>
                  </a:lnTo>
                  <a:lnTo>
                    <a:pt x="1779823" y="1420501"/>
                  </a:lnTo>
                  <a:lnTo>
                    <a:pt x="1513932" y="1420501"/>
                  </a:lnTo>
                  <a:lnTo>
                    <a:pt x="1513932" y="1391755"/>
                  </a:lnTo>
                  <a:lnTo>
                    <a:pt x="1466021" y="1391755"/>
                  </a:lnTo>
                  <a:lnTo>
                    <a:pt x="1466021" y="1339063"/>
                  </a:lnTo>
                  <a:lnTo>
                    <a:pt x="1118673" y="1339063"/>
                  </a:lnTo>
                  <a:lnTo>
                    <a:pt x="1118673" y="1303125"/>
                  </a:lnTo>
                  <a:lnTo>
                    <a:pt x="1068372" y="1303125"/>
                  </a:lnTo>
                  <a:lnTo>
                    <a:pt x="1068372" y="1236059"/>
                  </a:lnTo>
                  <a:lnTo>
                    <a:pt x="1030043" y="1236059"/>
                  </a:lnTo>
                  <a:lnTo>
                    <a:pt x="1030043" y="1188149"/>
                  </a:lnTo>
                  <a:lnTo>
                    <a:pt x="984533" y="1188149"/>
                  </a:lnTo>
                  <a:lnTo>
                    <a:pt x="984533" y="1152211"/>
                  </a:lnTo>
                  <a:lnTo>
                    <a:pt x="883923" y="1152211"/>
                  </a:lnTo>
                  <a:lnTo>
                    <a:pt x="883923" y="1070772"/>
                  </a:lnTo>
                  <a:lnTo>
                    <a:pt x="845596" y="1070772"/>
                  </a:lnTo>
                  <a:lnTo>
                    <a:pt x="845596" y="1027652"/>
                  </a:lnTo>
                  <a:lnTo>
                    <a:pt x="768941" y="1027652"/>
                  </a:lnTo>
                  <a:lnTo>
                    <a:pt x="768941" y="984533"/>
                  </a:lnTo>
                  <a:lnTo>
                    <a:pt x="730614" y="984533"/>
                  </a:lnTo>
                  <a:lnTo>
                    <a:pt x="730614" y="900692"/>
                  </a:lnTo>
                  <a:lnTo>
                    <a:pt x="697078" y="900692"/>
                  </a:lnTo>
                  <a:lnTo>
                    <a:pt x="697078" y="723428"/>
                  </a:lnTo>
                  <a:lnTo>
                    <a:pt x="622819" y="723428"/>
                  </a:lnTo>
                  <a:lnTo>
                    <a:pt x="622819" y="675519"/>
                  </a:lnTo>
                  <a:lnTo>
                    <a:pt x="567723" y="675519"/>
                  </a:lnTo>
                  <a:lnTo>
                    <a:pt x="567723" y="591678"/>
                  </a:lnTo>
                  <a:lnTo>
                    <a:pt x="550955" y="591678"/>
                  </a:lnTo>
                  <a:lnTo>
                    <a:pt x="550955" y="558141"/>
                  </a:lnTo>
                  <a:lnTo>
                    <a:pt x="527000" y="558141"/>
                  </a:lnTo>
                  <a:lnTo>
                    <a:pt x="527000" y="483882"/>
                  </a:lnTo>
                  <a:lnTo>
                    <a:pt x="503046" y="483882"/>
                  </a:lnTo>
                  <a:lnTo>
                    <a:pt x="503046" y="443159"/>
                  </a:lnTo>
                  <a:lnTo>
                    <a:pt x="407227" y="443159"/>
                  </a:lnTo>
                  <a:lnTo>
                    <a:pt x="407227" y="361714"/>
                  </a:lnTo>
                  <a:lnTo>
                    <a:pt x="344946" y="361714"/>
                  </a:lnTo>
                  <a:lnTo>
                    <a:pt x="344946" y="285059"/>
                  </a:lnTo>
                  <a:lnTo>
                    <a:pt x="320991" y="285059"/>
                  </a:lnTo>
                  <a:lnTo>
                    <a:pt x="320991" y="213195"/>
                  </a:lnTo>
                  <a:lnTo>
                    <a:pt x="249127" y="213195"/>
                  </a:lnTo>
                  <a:lnTo>
                    <a:pt x="249127" y="160495"/>
                  </a:lnTo>
                  <a:lnTo>
                    <a:pt x="213195" y="160495"/>
                  </a:lnTo>
                  <a:lnTo>
                    <a:pt x="213195" y="62282"/>
                  </a:lnTo>
                  <a:lnTo>
                    <a:pt x="93423" y="62282"/>
                  </a:lnTo>
                  <a:lnTo>
                    <a:pt x="93423" y="0"/>
                  </a:lnTo>
                  <a:lnTo>
                    <a:pt x="0" y="0"/>
                  </a:lnTo>
                </a:path>
              </a:pathLst>
            </a:custGeom>
            <a:noFill/>
            <a:ln w="19050" cap="flat">
              <a:solidFill>
                <a:schemeClr val="accent2"/>
              </a:solidFill>
              <a:prstDash val="solid"/>
              <a:miter/>
            </a:ln>
          </p:spPr>
          <p:txBody>
            <a:bodyPr rtlCol="0" anchor="ctr"/>
            <a:lstStyle/>
            <a:p>
              <a:endParaRPr lang="fr-FR" dirty="0"/>
            </a:p>
          </p:txBody>
        </p:sp>
        <p:sp>
          <p:nvSpPr>
            <p:cNvPr id="111" name="Oval 110">
              <a:extLst>
                <a:ext uri="{FF2B5EF4-FFF2-40B4-BE49-F238E27FC236}">
                  <a16:creationId xmlns:a16="http://schemas.microsoft.com/office/drawing/2014/main" xmlns="" id="{F7753A26-730C-4E23-AF78-A0F3A973ED70}"/>
                </a:ext>
              </a:extLst>
            </p:cNvPr>
            <p:cNvSpPr>
              <a:spLocks noChangeAspect="1"/>
            </p:cNvSpPr>
            <p:nvPr/>
          </p:nvSpPr>
          <p:spPr>
            <a:xfrm>
              <a:off x="4119744"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Oval 111">
              <a:extLst>
                <a:ext uri="{FF2B5EF4-FFF2-40B4-BE49-F238E27FC236}">
                  <a16:creationId xmlns:a16="http://schemas.microsoft.com/office/drawing/2014/main" xmlns="" id="{FB4DE6D6-4E81-4579-B47A-8E850E3B0F3C}"/>
                </a:ext>
              </a:extLst>
            </p:cNvPr>
            <p:cNvSpPr>
              <a:spLocks noChangeAspect="1"/>
            </p:cNvSpPr>
            <p:nvPr/>
          </p:nvSpPr>
          <p:spPr>
            <a:xfrm>
              <a:off x="4065670"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3" name="Oval 112">
              <a:extLst>
                <a:ext uri="{FF2B5EF4-FFF2-40B4-BE49-F238E27FC236}">
                  <a16:creationId xmlns:a16="http://schemas.microsoft.com/office/drawing/2014/main" xmlns="" id="{4799357F-C7A3-453E-B731-81E61E950AA9}"/>
                </a:ext>
              </a:extLst>
            </p:cNvPr>
            <p:cNvSpPr>
              <a:spLocks noChangeAspect="1"/>
            </p:cNvSpPr>
            <p:nvPr/>
          </p:nvSpPr>
          <p:spPr>
            <a:xfrm>
              <a:off x="4011596"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Oval 113">
              <a:extLst>
                <a:ext uri="{FF2B5EF4-FFF2-40B4-BE49-F238E27FC236}">
                  <a16:creationId xmlns:a16="http://schemas.microsoft.com/office/drawing/2014/main" xmlns="" id="{E6B89F6B-E037-441E-AD40-112E67A0A537}"/>
                </a:ext>
              </a:extLst>
            </p:cNvPr>
            <p:cNvSpPr>
              <a:spLocks noChangeAspect="1"/>
            </p:cNvSpPr>
            <p:nvPr/>
          </p:nvSpPr>
          <p:spPr>
            <a:xfrm>
              <a:off x="3957522"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Oval 114">
              <a:extLst>
                <a:ext uri="{FF2B5EF4-FFF2-40B4-BE49-F238E27FC236}">
                  <a16:creationId xmlns:a16="http://schemas.microsoft.com/office/drawing/2014/main" xmlns="" id="{1C6EDAA6-22FE-431A-A75B-43B7167AAEAA}"/>
                </a:ext>
              </a:extLst>
            </p:cNvPr>
            <p:cNvSpPr>
              <a:spLocks noChangeAspect="1"/>
            </p:cNvSpPr>
            <p:nvPr/>
          </p:nvSpPr>
          <p:spPr>
            <a:xfrm>
              <a:off x="3903448"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6" name="Oval 115">
              <a:extLst>
                <a:ext uri="{FF2B5EF4-FFF2-40B4-BE49-F238E27FC236}">
                  <a16:creationId xmlns:a16="http://schemas.microsoft.com/office/drawing/2014/main" xmlns="" id="{40491F74-A549-4693-ACD4-3E3EA6679035}"/>
                </a:ext>
              </a:extLst>
            </p:cNvPr>
            <p:cNvSpPr>
              <a:spLocks noChangeAspect="1"/>
            </p:cNvSpPr>
            <p:nvPr/>
          </p:nvSpPr>
          <p:spPr>
            <a:xfrm>
              <a:off x="3843659"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17" name="Rectangle 116">
            <a:extLst>
              <a:ext uri="{FF2B5EF4-FFF2-40B4-BE49-F238E27FC236}">
                <a16:creationId xmlns:a16="http://schemas.microsoft.com/office/drawing/2014/main" xmlns="" id="{84246AFE-EE39-4062-8369-8CE1BD921AC3}"/>
              </a:ext>
            </a:extLst>
          </p:cNvPr>
          <p:cNvSpPr/>
          <p:nvPr/>
        </p:nvSpPr>
        <p:spPr>
          <a:xfrm>
            <a:off x="5273823" y="2004958"/>
            <a:ext cx="3741730" cy="307777"/>
          </a:xfrm>
          <a:prstGeom prst="rect">
            <a:avLst/>
          </a:prstGeom>
        </p:spPr>
        <p:txBody>
          <a:bodyPr wrap="none">
            <a:spAutoFit/>
          </a:bodyPr>
          <a:lstStyle/>
          <a:p>
            <a:pPr algn="ctr"/>
            <a:r>
              <a:rPr lang="fr-FR" sz="1400" b="1" dirty="0"/>
              <a:t>Expression PD-L1 cellules tumorales &lt;1%</a:t>
            </a:r>
          </a:p>
        </p:txBody>
      </p:sp>
      <p:graphicFrame>
        <p:nvGraphicFramePr>
          <p:cNvPr id="118" name="Table 124">
            <a:extLst>
              <a:ext uri="{FF2B5EF4-FFF2-40B4-BE49-F238E27FC236}">
                <a16:creationId xmlns:a16="http://schemas.microsoft.com/office/drawing/2014/main" xmlns="" id="{5FAA4C3D-7F6E-4883-B4EE-5949ACBAEF7B}"/>
              </a:ext>
            </a:extLst>
          </p:cNvPr>
          <p:cNvGraphicFramePr>
            <a:graphicFrameLocks noGrp="1"/>
          </p:cNvGraphicFramePr>
          <p:nvPr>
            <p:extLst>
              <p:ext uri="{D42A27DB-BD31-4B8C-83A1-F6EECF244321}">
                <p14:modId xmlns:p14="http://schemas.microsoft.com/office/powerpoint/2010/main" xmlns="" val="130622426"/>
              </p:ext>
            </p:extLst>
          </p:nvPr>
        </p:nvGraphicFramePr>
        <p:xfrm>
          <a:off x="4939200" y="2329135"/>
          <a:ext cx="4036482" cy="822960"/>
        </p:xfrm>
        <a:graphic>
          <a:graphicData uri="http://schemas.openxmlformats.org/drawingml/2006/table">
            <a:tbl>
              <a:tblPr firstRow="1" bandRow="1">
                <a:tableStyleId>{5C22544A-7EE6-4342-B048-85BDC9FD1C3A}</a:tableStyleId>
              </a:tblPr>
              <a:tblGrid>
                <a:gridCol w="1691758">
                  <a:extLst>
                    <a:ext uri="{9D8B030D-6E8A-4147-A177-3AD203B41FA5}">
                      <a16:colId xmlns:a16="http://schemas.microsoft.com/office/drawing/2014/main" xmlns="" val="668938237"/>
                    </a:ext>
                  </a:extLst>
                </a:gridCol>
                <a:gridCol w="1143453">
                  <a:extLst>
                    <a:ext uri="{9D8B030D-6E8A-4147-A177-3AD203B41FA5}">
                      <a16:colId xmlns:a16="http://schemas.microsoft.com/office/drawing/2014/main" xmlns="" val="2361626114"/>
                    </a:ext>
                  </a:extLst>
                </a:gridCol>
                <a:gridCol w="1201271">
                  <a:extLst>
                    <a:ext uri="{9D8B030D-6E8A-4147-A177-3AD203B41FA5}">
                      <a16:colId xmlns:a16="http://schemas.microsoft.com/office/drawing/2014/main" xmlns="" val="1609323798"/>
                    </a:ext>
                  </a:extLst>
                </a:gridCol>
              </a:tblGrid>
              <a:tr h="0">
                <a:tc>
                  <a:txBody>
                    <a:bodyPr/>
                    <a:lstStyle/>
                    <a:p>
                      <a:endParaRPr lang="en-GB" sz="9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rgbClr val="B60D27"/>
                          </a:solidFill>
                        </a:rPr>
                        <a:t>Nivolumab</a:t>
                      </a:r>
                      <a:br>
                        <a:rPr lang="en-GB" sz="900" dirty="0">
                          <a:solidFill>
                            <a:srgbClr val="B60D27"/>
                          </a:solidFill>
                        </a:rPr>
                      </a:br>
                      <a:r>
                        <a:rPr lang="en-GB" sz="900" dirty="0">
                          <a:solidFill>
                            <a:srgbClr val="B60D27"/>
                          </a:solidFill>
                        </a:rPr>
                        <a:t>(n=295)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a:solidFill>
                            <a:schemeClr val="accent2"/>
                          </a:solidFill>
                        </a:rPr>
                        <a:t>Sorafénib</a:t>
                      </a:r>
                      <a:br>
                        <a:rPr lang="en-GB" sz="900" dirty="0">
                          <a:solidFill>
                            <a:schemeClr val="accent2"/>
                          </a:solidFill>
                        </a:rPr>
                      </a:br>
                      <a:r>
                        <a:rPr lang="en-GB" sz="900" dirty="0">
                          <a:solidFill>
                            <a:schemeClr val="accent2"/>
                          </a:solidFill>
                        </a:rPr>
                        <a:t>(n=300)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6246186"/>
                  </a:ext>
                </a:extLst>
              </a:tr>
              <a:tr h="0">
                <a:tc>
                  <a:txBody>
                    <a:bodyPr/>
                    <a:lstStyle/>
                    <a:p>
                      <a:r>
                        <a:rPr lang="en-GB" sz="900" dirty="0">
                          <a:solidFill>
                            <a:srgbClr val="4D4D4D"/>
                          </a:solidFill>
                        </a:rPr>
                        <a:t>SG </a:t>
                      </a:r>
                      <a:r>
                        <a:rPr lang="fr-FR" sz="900" noProof="0" dirty="0" smtClean="0">
                          <a:solidFill>
                            <a:srgbClr val="4D4D4D"/>
                          </a:solidFill>
                        </a:rPr>
                        <a:t>médiane,</a:t>
                      </a:r>
                      <a:r>
                        <a:rPr lang="fr-FR" sz="900" baseline="0" noProof="0" dirty="0" smtClean="0">
                          <a:solidFill>
                            <a:srgbClr val="4D4D4D"/>
                          </a:solidFill>
                        </a:rPr>
                        <a:t> mois </a:t>
                      </a:r>
                      <a:r>
                        <a:rPr lang="en-GB" sz="900" dirty="0" smtClean="0">
                          <a:solidFill>
                            <a:srgbClr val="4D4D4D"/>
                          </a:solidFill>
                        </a:rPr>
                        <a:t>(</a:t>
                      </a:r>
                      <a:r>
                        <a:rPr lang="en-GB" sz="900" dirty="0">
                          <a:solidFill>
                            <a:srgbClr val="4D4D4D"/>
                          </a:solidFill>
                        </a:rPr>
                        <a:t>IC95%)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B60D27"/>
                          </a:solidFill>
                        </a:rPr>
                        <a:t>16,7 (13,9 - 19,4)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accent2"/>
                          </a:solidFill>
                        </a:rPr>
                        <a:t>15,2 (12,7 - 18,1)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6871076"/>
                  </a:ext>
                </a:extLst>
              </a:tr>
              <a:tr h="0">
                <a:tc>
                  <a:txBody>
                    <a:bodyPr/>
                    <a:lstStyle/>
                    <a:p>
                      <a:r>
                        <a:rPr lang="en-GB" sz="900" dirty="0">
                          <a:solidFill>
                            <a:srgbClr val="4D4D4D"/>
                          </a:solidFill>
                        </a:rPr>
                        <a:t>HR (IC95%)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900" dirty="0">
                          <a:solidFill>
                            <a:srgbClr val="4D4D4D"/>
                          </a:solidFill>
                        </a:rPr>
                        <a:t>0,84 (0,70 - 1,01)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191588078"/>
                  </a:ext>
                </a:extLst>
              </a:tr>
            </a:tbl>
          </a:graphicData>
        </a:graphic>
      </p:graphicFrame>
      <p:sp>
        <p:nvSpPr>
          <p:cNvPr id="119" name="Freeform 21">
            <a:extLst>
              <a:ext uri="{FF2B5EF4-FFF2-40B4-BE49-F238E27FC236}">
                <a16:creationId xmlns:a16="http://schemas.microsoft.com/office/drawing/2014/main" xmlns="" id="{5DE7B3A4-2D68-40AF-B88B-1A1D32173623}"/>
              </a:ext>
            </a:extLst>
          </p:cNvPr>
          <p:cNvSpPr>
            <a:spLocks/>
          </p:cNvSpPr>
          <p:nvPr/>
        </p:nvSpPr>
        <p:spPr bwMode="auto">
          <a:xfrm>
            <a:off x="4815485" y="3255946"/>
            <a:ext cx="3989485" cy="15557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120" name="Group 119">
            <a:extLst>
              <a:ext uri="{FF2B5EF4-FFF2-40B4-BE49-F238E27FC236}">
                <a16:creationId xmlns:a16="http://schemas.microsoft.com/office/drawing/2014/main" xmlns="" id="{FC2F1724-F36A-4C8C-A561-6AEDAECCBDEB}"/>
              </a:ext>
            </a:extLst>
          </p:cNvPr>
          <p:cNvGrpSpPr/>
          <p:nvPr/>
        </p:nvGrpSpPr>
        <p:grpSpPr>
          <a:xfrm>
            <a:off x="4320079" y="3107329"/>
            <a:ext cx="495404" cy="1855054"/>
            <a:chOff x="1555284" y="1181166"/>
            <a:chExt cx="429071" cy="3027721"/>
          </a:xfrm>
        </p:grpSpPr>
        <p:sp>
          <p:nvSpPr>
            <p:cNvPr id="121" name="Line 6">
              <a:extLst>
                <a:ext uri="{FF2B5EF4-FFF2-40B4-BE49-F238E27FC236}">
                  <a16:creationId xmlns:a16="http://schemas.microsoft.com/office/drawing/2014/main" xmlns="" id="{81CD366C-FFB6-4106-AC25-E4C6A5CE2253}"/>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22" name="Line 7">
              <a:extLst>
                <a:ext uri="{FF2B5EF4-FFF2-40B4-BE49-F238E27FC236}">
                  <a16:creationId xmlns:a16="http://schemas.microsoft.com/office/drawing/2014/main" xmlns="" id="{E301E2F4-D9FE-4670-9607-E81958F20851}"/>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23" name="Line 8">
              <a:extLst>
                <a:ext uri="{FF2B5EF4-FFF2-40B4-BE49-F238E27FC236}">
                  <a16:creationId xmlns:a16="http://schemas.microsoft.com/office/drawing/2014/main" xmlns="" id="{925B82F9-47CD-49FD-9A8D-8C87E438D13B}"/>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24" name="Line 9">
              <a:extLst>
                <a:ext uri="{FF2B5EF4-FFF2-40B4-BE49-F238E27FC236}">
                  <a16:creationId xmlns:a16="http://schemas.microsoft.com/office/drawing/2014/main" xmlns="" id="{F377F567-EA5D-4423-B45A-F8E876C51AC8}"/>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25" name="Line 10">
              <a:extLst>
                <a:ext uri="{FF2B5EF4-FFF2-40B4-BE49-F238E27FC236}">
                  <a16:creationId xmlns:a16="http://schemas.microsoft.com/office/drawing/2014/main" xmlns="" id="{2240A67B-3FE5-4AF9-A0F3-A05FEA3E70D4}"/>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26" name="Line 11">
              <a:extLst>
                <a:ext uri="{FF2B5EF4-FFF2-40B4-BE49-F238E27FC236}">
                  <a16:creationId xmlns:a16="http://schemas.microsoft.com/office/drawing/2014/main" xmlns="" id="{8B008937-CD83-4567-99C4-DB9DC6927A84}"/>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endParaRPr>
            </a:p>
          </p:txBody>
        </p:sp>
        <p:sp>
          <p:nvSpPr>
            <p:cNvPr id="127" name="TextBox 126">
              <a:extLst>
                <a:ext uri="{FF2B5EF4-FFF2-40B4-BE49-F238E27FC236}">
                  <a16:creationId xmlns:a16="http://schemas.microsoft.com/office/drawing/2014/main" xmlns="" id="{4B22A47E-C1F7-48D5-96C0-1D12E0866A78}"/>
                </a:ext>
              </a:extLst>
            </p:cNvPr>
            <p:cNvSpPr txBox="1"/>
            <p:nvPr/>
          </p:nvSpPr>
          <p:spPr>
            <a:xfrm>
              <a:off x="1555284" y="1181166"/>
              <a:ext cx="401515" cy="477220"/>
            </a:xfrm>
            <a:prstGeom prst="rect">
              <a:avLst/>
            </a:prstGeom>
            <a:noFill/>
          </p:spPr>
          <p:txBody>
            <a:bodyPr wrap="none" rtlCol="0" anchor="ctr" anchorCtr="0">
              <a:spAutoFit/>
            </a:bodyPr>
            <a:lstStyle/>
            <a:p>
              <a:pPr algn="r"/>
              <a:r>
                <a:rPr lang="fr-FR" sz="1300" dirty="0">
                  <a:solidFill>
                    <a:srgbClr val="4D4D4D"/>
                  </a:solidFill>
                  <a:cs typeface="Arial" panose="020B0604020202020204" pitchFamily="34" charset="0"/>
                </a:rPr>
                <a:t>100</a:t>
              </a:r>
            </a:p>
          </p:txBody>
        </p:sp>
        <p:sp>
          <p:nvSpPr>
            <p:cNvPr id="128" name="TextBox 127">
              <a:extLst>
                <a:ext uri="{FF2B5EF4-FFF2-40B4-BE49-F238E27FC236}">
                  <a16:creationId xmlns:a16="http://schemas.microsoft.com/office/drawing/2014/main" xmlns="" id="{F932D1CA-FC85-4FEC-8E4C-1A27746B916D}"/>
                </a:ext>
              </a:extLst>
            </p:cNvPr>
            <p:cNvSpPr txBox="1"/>
            <p:nvPr/>
          </p:nvSpPr>
          <p:spPr>
            <a:xfrm>
              <a:off x="1635814" y="1705304"/>
              <a:ext cx="320990" cy="477220"/>
            </a:xfrm>
            <a:prstGeom prst="rect">
              <a:avLst/>
            </a:prstGeom>
            <a:noFill/>
          </p:spPr>
          <p:txBody>
            <a:bodyPr wrap="none" rtlCol="0" anchor="ctr" anchorCtr="0">
              <a:spAutoFit/>
            </a:bodyPr>
            <a:lstStyle/>
            <a:p>
              <a:pPr algn="r"/>
              <a:r>
                <a:rPr lang="fr-FR" sz="1300" dirty="0">
                  <a:solidFill>
                    <a:srgbClr val="4D4D4D"/>
                  </a:solidFill>
                  <a:cs typeface="Arial" panose="020B0604020202020204" pitchFamily="34" charset="0"/>
                </a:rPr>
                <a:t>80</a:t>
              </a:r>
            </a:p>
          </p:txBody>
        </p:sp>
        <p:sp>
          <p:nvSpPr>
            <p:cNvPr id="129" name="TextBox 128">
              <a:extLst>
                <a:ext uri="{FF2B5EF4-FFF2-40B4-BE49-F238E27FC236}">
                  <a16:creationId xmlns:a16="http://schemas.microsoft.com/office/drawing/2014/main" xmlns="" id="{A67ABBD3-8C99-46A6-AE56-500998A89103}"/>
                </a:ext>
              </a:extLst>
            </p:cNvPr>
            <p:cNvSpPr txBox="1"/>
            <p:nvPr/>
          </p:nvSpPr>
          <p:spPr>
            <a:xfrm>
              <a:off x="1635814" y="2203835"/>
              <a:ext cx="320990" cy="477220"/>
            </a:xfrm>
            <a:prstGeom prst="rect">
              <a:avLst/>
            </a:prstGeom>
            <a:noFill/>
          </p:spPr>
          <p:txBody>
            <a:bodyPr wrap="none" rtlCol="0" anchor="ctr" anchorCtr="0">
              <a:spAutoFit/>
            </a:bodyPr>
            <a:lstStyle/>
            <a:p>
              <a:pPr algn="r"/>
              <a:r>
                <a:rPr lang="fr-FR" sz="1300" dirty="0">
                  <a:solidFill>
                    <a:srgbClr val="4D4D4D"/>
                  </a:solidFill>
                  <a:cs typeface="Arial" panose="020B0604020202020204" pitchFamily="34" charset="0"/>
                </a:rPr>
                <a:t>60</a:t>
              </a:r>
            </a:p>
          </p:txBody>
        </p:sp>
        <p:sp>
          <p:nvSpPr>
            <p:cNvPr id="130" name="TextBox 129">
              <a:extLst>
                <a:ext uri="{FF2B5EF4-FFF2-40B4-BE49-F238E27FC236}">
                  <a16:creationId xmlns:a16="http://schemas.microsoft.com/office/drawing/2014/main" xmlns="" id="{434FC953-9C91-4176-80A6-98B94826D68E}"/>
                </a:ext>
              </a:extLst>
            </p:cNvPr>
            <p:cNvSpPr txBox="1"/>
            <p:nvPr/>
          </p:nvSpPr>
          <p:spPr>
            <a:xfrm>
              <a:off x="1635814" y="2718487"/>
              <a:ext cx="320990" cy="477220"/>
            </a:xfrm>
            <a:prstGeom prst="rect">
              <a:avLst/>
            </a:prstGeom>
            <a:noFill/>
          </p:spPr>
          <p:txBody>
            <a:bodyPr wrap="none" rtlCol="0" anchor="ctr" anchorCtr="0">
              <a:spAutoFit/>
            </a:bodyPr>
            <a:lstStyle/>
            <a:p>
              <a:pPr algn="r"/>
              <a:r>
                <a:rPr lang="fr-FR" sz="1300" dirty="0">
                  <a:solidFill>
                    <a:srgbClr val="4D4D4D"/>
                  </a:solidFill>
                  <a:cs typeface="Arial" panose="020B0604020202020204" pitchFamily="34" charset="0"/>
                </a:rPr>
                <a:t>40</a:t>
              </a:r>
            </a:p>
          </p:txBody>
        </p:sp>
        <p:sp>
          <p:nvSpPr>
            <p:cNvPr id="131" name="TextBox 130">
              <a:extLst>
                <a:ext uri="{FF2B5EF4-FFF2-40B4-BE49-F238E27FC236}">
                  <a16:creationId xmlns:a16="http://schemas.microsoft.com/office/drawing/2014/main" xmlns="" id="{2DA8CFA2-90F5-418B-A628-F2251353905D}"/>
                </a:ext>
              </a:extLst>
            </p:cNvPr>
            <p:cNvSpPr txBox="1"/>
            <p:nvPr/>
          </p:nvSpPr>
          <p:spPr>
            <a:xfrm>
              <a:off x="1635814" y="3222391"/>
              <a:ext cx="320990" cy="477220"/>
            </a:xfrm>
            <a:prstGeom prst="rect">
              <a:avLst/>
            </a:prstGeom>
            <a:noFill/>
          </p:spPr>
          <p:txBody>
            <a:bodyPr wrap="none" rtlCol="0" anchor="ctr" anchorCtr="0">
              <a:spAutoFit/>
            </a:bodyPr>
            <a:lstStyle/>
            <a:p>
              <a:pPr algn="r"/>
              <a:r>
                <a:rPr lang="fr-FR" sz="1300" dirty="0">
                  <a:solidFill>
                    <a:srgbClr val="4D4D4D"/>
                  </a:solidFill>
                  <a:cs typeface="Arial" panose="020B0604020202020204" pitchFamily="34" charset="0"/>
                </a:rPr>
                <a:t>20</a:t>
              </a:r>
            </a:p>
          </p:txBody>
        </p:sp>
        <p:sp>
          <p:nvSpPr>
            <p:cNvPr id="132" name="TextBox 131">
              <a:extLst>
                <a:ext uri="{FF2B5EF4-FFF2-40B4-BE49-F238E27FC236}">
                  <a16:creationId xmlns:a16="http://schemas.microsoft.com/office/drawing/2014/main" xmlns="" id="{A766C912-CF39-4F3F-B26C-7E96328098A8}"/>
                </a:ext>
              </a:extLst>
            </p:cNvPr>
            <p:cNvSpPr txBox="1"/>
            <p:nvPr/>
          </p:nvSpPr>
          <p:spPr>
            <a:xfrm>
              <a:off x="1716347" y="3731667"/>
              <a:ext cx="240465" cy="477220"/>
            </a:xfrm>
            <a:prstGeom prst="rect">
              <a:avLst/>
            </a:prstGeom>
            <a:noFill/>
          </p:spPr>
          <p:txBody>
            <a:bodyPr wrap="none" rtlCol="0" anchor="ctr" anchorCtr="0">
              <a:spAutoFit/>
            </a:bodyPr>
            <a:lstStyle/>
            <a:p>
              <a:pPr algn="r"/>
              <a:r>
                <a:rPr lang="fr-FR" sz="1300" dirty="0">
                  <a:solidFill>
                    <a:srgbClr val="4D4D4D"/>
                  </a:solidFill>
                  <a:cs typeface="Arial" panose="020B0604020202020204" pitchFamily="34" charset="0"/>
                </a:rPr>
                <a:t>0</a:t>
              </a:r>
            </a:p>
          </p:txBody>
        </p:sp>
      </p:grpSp>
      <p:sp>
        <p:nvSpPr>
          <p:cNvPr id="133" name="TextBox 132">
            <a:extLst>
              <a:ext uri="{FF2B5EF4-FFF2-40B4-BE49-F238E27FC236}">
                <a16:creationId xmlns:a16="http://schemas.microsoft.com/office/drawing/2014/main" xmlns="" id="{8406DD8D-E6DE-4724-80DD-4D3A22784E51}"/>
              </a:ext>
            </a:extLst>
          </p:cNvPr>
          <p:cNvSpPr txBox="1"/>
          <p:nvPr/>
        </p:nvSpPr>
        <p:spPr>
          <a:xfrm>
            <a:off x="6683731" y="5082939"/>
            <a:ext cx="562976"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Mois</a:t>
            </a:r>
          </a:p>
        </p:txBody>
      </p:sp>
      <p:sp>
        <p:nvSpPr>
          <p:cNvPr id="134" name="Isosceles Triangle 133">
            <a:extLst>
              <a:ext uri="{FF2B5EF4-FFF2-40B4-BE49-F238E27FC236}">
                <a16:creationId xmlns:a16="http://schemas.microsoft.com/office/drawing/2014/main" xmlns="" id="{989B82EA-4427-45A4-A8AF-37B16E50588B}"/>
              </a:ext>
            </a:extLst>
          </p:cNvPr>
          <p:cNvSpPr>
            <a:spLocks noChangeAspect="1"/>
          </p:cNvSpPr>
          <p:nvPr/>
        </p:nvSpPr>
        <p:spPr>
          <a:xfrm>
            <a:off x="5549387" y="3746047"/>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5" name="Isosceles Triangle 134">
            <a:extLst>
              <a:ext uri="{FF2B5EF4-FFF2-40B4-BE49-F238E27FC236}">
                <a16:creationId xmlns:a16="http://schemas.microsoft.com/office/drawing/2014/main" xmlns="" id="{60FB4C9F-5700-404E-AAD0-9CF02E216E27}"/>
              </a:ext>
            </a:extLst>
          </p:cNvPr>
          <p:cNvSpPr>
            <a:spLocks noChangeAspect="1"/>
          </p:cNvSpPr>
          <p:nvPr/>
        </p:nvSpPr>
        <p:spPr>
          <a:xfrm>
            <a:off x="5328580" y="3646243"/>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6" name="Group 135">
            <a:extLst>
              <a:ext uri="{FF2B5EF4-FFF2-40B4-BE49-F238E27FC236}">
                <a16:creationId xmlns:a16="http://schemas.microsoft.com/office/drawing/2014/main" xmlns="" id="{5988F096-0399-4A77-8A1F-4B8B9053E955}"/>
              </a:ext>
            </a:extLst>
          </p:cNvPr>
          <p:cNvGrpSpPr/>
          <p:nvPr/>
        </p:nvGrpSpPr>
        <p:grpSpPr>
          <a:xfrm>
            <a:off x="7247280" y="4456514"/>
            <a:ext cx="272358" cy="72000"/>
            <a:chOff x="6914150" y="4589010"/>
            <a:chExt cx="272358" cy="72000"/>
          </a:xfrm>
        </p:grpSpPr>
        <p:sp>
          <p:nvSpPr>
            <p:cNvPr id="137" name="Oval 136">
              <a:extLst>
                <a:ext uri="{FF2B5EF4-FFF2-40B4-BE49-F238E27FC236}">
                  <a16:creationId xmlns:a16="http://schemas.microsoft.com/office/drawing/2014/main" xmlns="" id="{52E84EAC-5F0A-4E04-A44D-BC8CB28AEF4A}"/>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8" name="Oval 137">
              <a:extLst>
                <a:ext uri="{FF2B5EF4-FFF2-40B4-BE49-F238E27FC236}">
                  <a16:creationId xmlns:a16="http://schemas.microsoft.com/office/drawing/2014/main" xmlns="" id="{B5D2EC1C-DAF0-48AE-AA27-A776F1F88B95}"/>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9" name="Oval 138">
              <a:extLst>
                <a:ext uri="{FF2B5EF4-FFF2-40B4-BE49-F238E27FC236}">
                  <a16:creationId xmlns:a16="http://schemas.microsoft.com/office/drawing/2014/main" xmlns="" id="{092BAA00-1B3E-4FC2-8B4D-B576320DB4F0}"/>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0" name="Oval 139">
              <a:extLst>
                <a:ext uri="{FF2B5EF4-FFF2-40B4-BE49-F238E27FC236}">
                  <a16:creationId xmlns:a16="http://schemas.microsoft.com/office/drawing/2014/main" xmlns="" id="{B622437A-10CB-46E9-B6A0-9398EE38EC84}"/>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Oval 140">
              <a:extLst>
                <a:ext uri="{FF2B5EF4-FFF2-40B4-BE49-F238E27FC236}">
                  <a16:creationId xmlns:a16="http://schemas.microsoft.com/office/drawing/2014/main" xmlns="" id="{081DCE5F-25AA-40BE-8C7F-37BD1CC31EBE}"/>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2" name="Oval 141">
              <a:extLst>
                <a:ext uri="{FF2B5EF4-FFF2-40B4-BE49-F238E27FC236}">
                  <a16:creationId xmlns:a16="http://schemas.microsoft.com/office/drawing/2014/main" xmlns="" id="{FD068DA9-CC3C-4CE2-A807-27B7EE382CD3}"/>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43" name="Group 142">
            <a:extLst>
              <a:ext uri="{FF2B5EF4-FFF2-40B4-BE49-F238E27FC236}">
                <a16:creationId xmlns:a16="http://schemas.microsoft.com/office/drawing/2014/main" xmlns="" id="{70DB54B7-A962-4BC9-8972-9E18BB5EDFFF}"/>
              </a:ext>
            </a:extLst>
          </p:cNvPr>
          <p:cNvGrpSpPr/>
          <p:nvPr/>
        </p:nvGrpSpPr>
        <p:grpSpPr>
          <a:xfrm>
            <a:off x="4727231" y="4806022"/>
            <a:ext cx="4194940" cy="344758"/>
            <a:chOff x="1427012" y="5471106"/>
            <a:chExt cx="6731908" cy="344758"/>
          </a:xfrm>
        </p:grpSpPr>
        <p:sp>
          <p:nvSpPr>
            <p:cNvPr id="144" name="TextBox 143">
              <a:extLst>
                <a:ext uri="{FF2B5EF4-FFF2-40B4-BE49-F238E27FC236}">
                  <a16:creationId xmlns:a16="http://schemas.microsoft.com/office/drawing/2014/main" xmlns="" id="{AB0A605B-DFA6-429B-A865-6B16509990D4}"/>
                </a:ext>
              </a:extLst>
            </p:cNvPr>
            <p:cNvSpPr txBox="1"/>
            <p:nvPr/>
          </p:nvSpPr>
          <p:spPr>
            <a:xfrm>
              <a:off x="7743845"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51</a:t>
              </a:r>
            </a:p>
          </p:txBody>
        </p:sp>
        <p:sp>
          <p:nvSpPr>
            <p:cNvPr id="145" name="Line 21">
              <a:extLst>
                <a:ext uri="{FF2B5EF4-FFF2-40B4-BE49-F238E27FC236}">
                  <a16:creationId xmlns:a16="http://schemas.microsoft.com/office/drawing/2014/main" xmlns="" id="{C75A6986-0097-4A5A-9551-93ED2C798759}"/>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46" name="Line 21">
              <a:extLst>
                <a:ext uri="{FF2B5EF4-FFF2-40B4-BE49-F238E27FC236}">
                  <a16:creationId xmlns:a16="http://schemas.microsoft.com/office/drawing/2014/main" xmlns="" id="{568C0FE2-BF53-48E5-B299-F6C47BAADFF4}"/>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xmlns="" id="{727DFCF1-4531-437E-B1D4-D48C7C420E8A}"/>
                </a:ext>
              </a:extLst>
            </p:cNvPr>
            <p:cNvSpPr txBox="1"/>
            <p:nvPr/>
          </p:nvSpPr>
          <p:spPr>
            <a:xfrm>
              <a:off x="7362605"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48</a:t>
              </a:r>
            </a:p>
          </p:txBody>
        </p:sp>
        <p:sp>
          <p:nvSpPr>
            <p:cNvPr id="148" name="Line 21">
              <a:extLst>
                <a:ext uri="{FF2B5EF4-FFF2-40B4-BE49-F238E27FC236}">
                  <a16:creationId xmlns:a16="http://schemas.microsoft.com/office/drawing/2014/main" xmlns="" id="{6E80769C-8A9E-4BF8-9B98-95ED6FED392C}"/>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xmlns="" id="{5AE8A6DF-0055-40B7-B5B6-CDC548F24F0C}"/>
                </a:ext>
              </a:extLst>
            </p:cNvPr>
            <p:cNvSpPr txBox="1"/>
            <p:nvPr/>
          </p:nvSpPr>
          <p:spPr>
            <a:xfrm>
              <a:off x="6986967"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45</a:t>
              </a:r>
            </a:p>
          </p:txBody>
        </p:sp>
        <p:sp>
          <p:nvSpPr>
            <p:cNvPr id="150" name="Line 21">
              <a:extLst>
                <a:ext uri="{FF2B5EF4-FFF2-40B4-BE49-F238E27FC236}">
                  <a16:creationId xmlns:a16="http://schemas.microsoft.com/office/drawing/2014/main" xmlns="" id="{631A9907-2326-4CF2-A9F7-928FD8F68E90}"/>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xmlns="" id="{9A804447-0091-4CF2-812A-46C8F55CD040}"/>
                </a:ext>
              </a:extLst>
            </p:cNvPr>
            <p:cNvSpPr txBox="1"/>
            <p:nvPr/>
          </p:nvSpPr>
          <p:spPr>
            <a:xfrm>
              <a:off x="6611331"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42</a:t>
              </a:r>
            </a:p>
          </p:txBody>
        </p:sp>
        <p:sp>
          <p:nvSpPr>
            <p:cNvPr id="152" name="Line 21">
              <a:extLst>
                <a:ext uri="{FF2B5EF4-FFF2-40B4-BE49-F238E27FC236}">
                  <a16:creationId xmlns:a16="http://schemas.microsoft.com/office/drawing/2014/main" xmlns="" id="{1C39235E-7033-46DD-8449-37ECE6F014EC}"/>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xmlns="" id="{48A3518E-3FAC-494D-9337-9E449A6C7270}"/>
                </a:ext>
              </a:extLst>
            </p:cNvPr>
            <p:cNvSpPr txBox="1"/>
            <p:nvPr/>
          </p:nvSpPr>
          <p:spPr>
            <a:xfrm>
              <a:off x="6235693"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39</a:t>
              </a:r>
            </a:p>
          </p:txBody>
        </p:sp>
        <p:sp>
          <p:nvSpPr>
            <p:cNvPr id="154" name="Line 21">
              <a:extLst>
                <a:ext uri="{FF2B5EF4-FFF2-40B4-BE49-F238E27FC236}">
                  <a16:creationId xmlns:a16="http://schemas.microsoft.com/office/drawing/2014/main" xmlns="" id="{4A9F81F0-108A-4123-BEC8-8729B16D0158}"/>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xmlns="" id="{50BE901B-E1DC-476E-A2B9-A60B98CE3B0E}"/>
                </a:ext>
              </a:extLst>
            </p:cNvPr>
            <p:cNvSpPr txBox="1"/>
            <p:nvPr/>
          </p:nvSpPr>
          <p:spPr>
            <a:xfrm>
              <a:off x="5860057"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36</a:t>
              </a:r>
            </a:p>
          </p:txBody>
        </p:sp>
        <p:sp>
          <p:nvSpPr>
            <p:cNvPr id="156" name="Line 21">
              <a:extLst>
                <a:ext uri="{FF2B5EF4-FFF2-40B4-BE49-F238E27FC236}">
                  <a16:creationId xmlns:a16="http://schemas.microsoft.com/office/drawing/2014/main" xmlns="" id="{9C515633-AA84-4920-B20C-94046003B775}"/>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xmlns="" id="{D58B6EB4-DFEC-409D-827C-038F0E4A7AC0}"/>
                </a:ext>
              </a:extLst>
            </p:cNvPr>
            <p:cNvSpPr txBox="1"/>
            <p:nvPr/>
          </p:nvSpPr>
          <p:spPr>
            <a:xfrm>
              <a:off x="5484419"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33</a:t>
              </a:r>
            </a:p>
          </p:txBody>
        </p:sp>
        <p:sp>
          <p:nvSpPr>
            <p:cNvPr id="158" name="Line 21">
              <a:extLst>
                <a:ext uri="{FF2B5EF4-FFF2-40B4-BE49-F238E27FC236}">
                  <a16:creationId xmlns:a16="http://schemas.microsoft.com/office/drawing/2014/main" xmlns="" id="{67D65BEF-1727-4F95-91FB-70A089DC2DDB}"/>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xmlns="" id="{6FB8DC95-F97B-458D-AAB1-207D9CB018BE}"/>
                </a:ext>
              </a:extLst>
            </p:cNvPr>
            <p:cNvSpPr txBox="1"/>
            <p:nvPr/>
          </p:nvSpPr>
          <p:spPr>
            <a:xfrm>
              <a:off x="5108783"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30</a:t>
              </a:r>
            </a:p>
          </p:txBody>
        </p:sp>
        <p:sp>
          <p:nvSpPr>
            <p:cNvPr id="160" name="Line 21">
              <a:extLst>
                <a:ext uri="{FF2B5EF4-FFF2-40B4-BE49-F238E27FC236}">
                  <a16:creationId xmlns:a16="http://schemas.microsoft.com/office/drawing/2014/main" xmlns="" id="{292B00FC-9164-446F-8ECC-4BBD969BA00B}"/>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xmlns="" id="{4BD76CAF-D03E-48E1-A4F1-ACF840943FA9}"/>
                </a:ext>
              </a:extLst>
            </p:cNvPr>
            <p:cNvSpPr txBox="1"/>
            <p:nvPr/>
          </p:nvSpPr>
          <p:spPr>
            <a:xfrm>
              <a:off x="4733145"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27</a:t>
              </a:r>
            </a:p>
          </p:txBody>
        </p:sp>
        <p:sp>
          <p:nvSpPr>
            <p:cNvPr id="162" name="Line 21">
              <a:extLst>
                <a:ext uri="{FF2B5EF4-FFF2-40B4-BE49-F238E27FC236}">
                  <a16:creationId xmlns:a16="http://schemas.microsoft.com/office/drawing/2014/main" xmlns="" id="{2DDDACFF-67B6-4503-BFF2-37A120B77176}"/>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xmlns="" id="{E333EAE3-41E0-4D30-9E78-2AA4F68C1EB2}"/>
                </a:ext>
              </a:extLst>
            </p:cNvPr>
            <p:cNvSpPr txBox="1"/>
            <p:nvPr/>
          </p:nvSpPr>
          <p:spPr>
            <a:xfrm>
              <a:off x="4357509"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24</a:t>
              </a:r>
            </a:p>
          </p:txBody>
        </p:sp>
        <p:sp>
          <p:nvSpPr>
            <p:cNvPr id="164" name="Line 21">
              <a:extLst>
                <a:ext uri="{FF2B5EF4-FFF2-40B4-BE49-F238E27FC236}">
                  <a16:creationId xmlns:a16="http://schemas.microsoft.com/office/drawing/2014/main" xmlns="" id="{6B9FDF80-4981-4DAD-ADAA-7776E9C405CC}"/>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xmlns="" id="{B58EA07A-6410-47A4-8AD8-7E1E91AC7DBC}"/>
                </a:ext>
              </a:extLst>
            </p:cNvPr>
            <p:cNvSpPr txBox="1"/>
            <p:nvPr/>
          </p:nvSpPr>
          <p:spPr>
            <a:xfrm>
              <a:off x="3981871"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21</a:t>
              </a:r>
            </a:p>
          </p:txBody>
        </p:sp>
        <p:sp>
          <p:nvSpPr>
            <p:cNvPr id="166" name="Line 21">
              <a:extLst>
                <a:ext uri="{FF2B5EF4-FFF2-40B4-BE49-F238E27FC236}">
                  <a16:creationId xmlns:a16="http://schemas.microsoft.com/office/drawing/2014/main" xmlns="" id="{F2253DBE-A961-498C-B7E1-B44A459A5A6E}"/>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xmlns="" id="{3C5A1076-2B61-4A68-939D-D4E2F9F8BB8D}"/>
                </a:ext>
              </a:extLst>
            </p:cNvPr>
            <p:cNvSpPr txBox="1"/>
            <p:nvPr/>
          </p:nvSpPr>
          <p:spPr>
            <a:xfrm>
              <a:off x="3606235"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18</a:t>
              </a:r>
            </a:p>
          </p:txBody>
        </p:sp>
        <p:sp>
          <p:nvSpPr>
            <p:cNvPr id="168" name="Line 21">
              <a:extLst>
                <a:ext uri="{FF2B5EF4-FFF2-40B4-BE49-F238E27FC236}">
                  <a16:creationId xmlns:a16="http://schemas.microsoft.com/office/drawing/2014/main" xmlns="" id="{A2FB5140-34D8-4E8A-9AB0-94D08870B84E}"/>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xmlns="" id="{6ECA2B24-4207-4422-BFCC-BCFE9C8486BB}"/>
                </a:ext>
              </a:extLst>
            </p:cNvPr>
            <p:cNvSpPr txBox="1"/>
            <p:nvPr/>
          </p:nvSpPr>
          <p:spPr>
            <a:xfrm>
              <a:off x="3230597"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15</a:t>
              </a:r>
            </a:p>
          </p:txBody>
        </p:sp>
        <p:sp>
          <p:nvSpPr>
            <p:cNvPr id="170" name="Line 21">
              <a:extLst>
                <a:ext uri="{FF2B5EF4-FFF2-40B4-BE49-F238E27FC236}">
                  <a16:creationId xmlns:a16="http://schemas.microsoft.com/office/drawing/2014/main" xmlns="" id="{12A30B49-1DB1-4F96-BF2A-C88E2737EAD9}"/>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xmlns="" id="{498C4702-21D9-48C1-B483-E2F480FA4A81}"/>
                </a:ext>
              </a:extLst>
            </p:cNvPr>
            <p:cNvSpPr txBox="1"/>
            <p:nvPr/>
          </p:nvSpPr>
          <p:spPr>
            <a:xfrm>
              <a:off x="2854961" y="5543106"/>
              <a:ext cx="4150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12</a:t>
              </a:r>
            </a:p>
          </p:txBody>
        </p:sp>
        <p:sp>
          <p:nvSpPr>
            <p:cNvPr id="172" name="Line 21">
              <a:extLst>
                <a:ext uri="{FF2B5EF4-FFF2-40B4-BE49-F238E27FC236}">
                  <a16:creationId xmlns:a16="http://schemas.microsoft.com/office/drawing/2014/main" xmlns="" id="{62EAFF51-0B1C-40E3-8C2C-D5B37ED6F9CA}"/>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xmlns="" id="{2BAFEBCA-A4DA-47F2-B9CC-B65D98DC20B9}"/>
                </a:ext>
              </a:extLst>
            </p:cNvPr>
            <p:cNvSpPr txBox="1"/>
            <p:nvPr/>
          </p:nvSpPr>
          <p:spPr>
            <a:xfrm>
              <a:off x="2553922" y="5543106"/>
              <a:ext cx="2658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9</a:t>
              </a:r>
            </a:p>
          </p:txBody>
        </p:sp>
        <p:sp>
          <p:nvSpPr>
            <p:cNvPr id="174" name="Line 21">
              <a:extLst>
                <a:ext uri="{FF2B5EF4-FFF2-40B4-BE49-F238E27FC236}">
                  <a16:creationId xmlns:a16="http://schemas.microsoft.com/office/drawing/2014/main" xmlns="" id="{4CF0BB78-F631-47DE-B02E-5F4633424B88}"/>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xmlns="" id="{C06E4394-4E33-41B3-BD6D-BCEE970DA783}"/>
                </a:ext>
              </a:extLst>
            </p:cNvPr>
            <p:cNvSpPr txBox="1"/>
            <p:nvPr/>
          </p:nvSpPr>
          <p:spPr>
            <a:xfrm>
              <a:off x="2178286" y="5543106"/>
              <a:ext cx="2658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6</a:t>
              </a:r>
            </a:p>
          </p:txBody>
        </p:sp>
        <p:sp>
          <p:nvSpPr>
            <p:cNvPr id="176" name="Line 21">
              <a:extLst>
                <a:ext uri="{FF2B5EF4-FFF2-40B4-BE49-F238E27FC236}">
                  <a16:creationId xmlns:a16="http://schemas.microsoft.com/office/drawing/2014/main" xmlns="" id="{33422FE8-BBF0-4FB6-99E0-905CB1D4DB41}"/>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xmlns="" id="{22DBBC43-5326-4A52-9392-67C566951591}"/>
                </a:ext>
              </a:extLst>
            </p:cNvPr>
            <p:cNvSpPr txBox="1"/>
            <p:nvPr/>
          </p:nvSpPr>
          <p:spPr>
            <a:xfrm>
              <a:off x="1802648" y="5543106"/>
              <a:ext cx="2658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3</a:t>
              </a:r>
            </a:p>
          </p:txBody>
        </p:sp>
        <p:sp>
          <p:nvSpPr>
            <p:cNvPr id="178" name="Line 21">
              <a:extLst>
                <a:ext uri="{FF2B5EF4-FFF2-40B4-BE49-F238E27FC236}">
                  <a16:creationId xmlns:a16="http://schemas.microsoft.com/office/drawing/2014/main" xmlns="" id="{2B2DB9C3-1E0A-4D17-9FF9-83548D8DF4C9}"/>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300" dirty="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xmlns="" id="{ABB6FDA2-347D-4829-B724-712B9CB00D20}"/>
                </a:ext>
              </a:extLst>
            </p:cNvPr>
            <p:cNvSpPr txBox="1"/>
            <p:nvPr/>
          </p:nvSpPr>
          <p:spPr>
            <a:xfrm>
              <a:off x="1427012" y="5543106"/>
              <a:ext cx="265875" cy="272758"/>
            </a:xfrm>
            <a:prstGeom prst="rect">
              <a:avLst/>
            </a:prstGeom>
            <a:noFill/>
          </p:spPr>
          <p:txBody>
            <a:bodyPr wrap="none" lIns="36000" tIns="36000" rIns="36000" bIns="36000" rtlCol="0" anchor="t" anchorCtr="0">
              <a:spAutoFit/>
            </a:bodyPr>
            <a:lstStyle/>
            <a:p>
              <a:pPr algn="ctr"/>
              <a:r>
                <a:rPr lang="fr-FR" sz="1300" dirty="0">
                  <a:solidFill>
                    <a:srgbClr val="4D4D4D"/>
                  </a:solidFill>
                  <a:latin typeface="Arial" panose="020B0604020202020204" pitchFamily="34" charset="0"/>
                  <a:cs typeface="Arial" panose="020B0604020202020204" pitchFamily="34" charset="0"/>
                </a:rPr>
                <a:t>0</a:t>
              </a:r>
            </a:p>
          </p:txBody>
        </p:sp>
      </p:grpSp>
      <p:grpSp>
        <p:nvGrpSpPr>
          <p:cNvPr id="180" name="Group 179">
            <a:extLst>
              <a:ext uri="{FF2B5EF4-FFF2-40B4-BE49-F238E27FC236}">
                <a16:creationId xmlns:a16="http://schemas.microsoft.com/office/drawing/2014/main" xmlns="" id="{1AE5E34B-BF1C-4688-9403-0914EFFFC04B}"/>
              </a:ext>
            </a:extLst>
          </p:cNvPr>
          <p:cNvGrpSpPr/>
          <p:nvPr/>
        </p:nvGrpSpPr>
        <p:grpSpPr>
          <a:xfrm>
            <a:off x="4667920" y="5655479"/>
            <a:ext cx="4196542" cy="226591"/>
            <a:chOff x="5243675" y="5722863"/>
            <a:chExt cx="3634638" cy="226591"/>
          </a:xfrm>
        </p:grpSpPr>
        <p:sp>
          <p:nvSpPr>
            <p:cNvPr id="181" name="TextBox 180">
              <a:extLst>
                <a:ext uri="{FF2B5EF4-FFF2-40B4-BE49-F238E27FC236}">
                  <a16:creationId xmlns:a16="http://schemas.microsoft.com/office/drawing/2014/main" xmlns="" id="{30C2EFD9-4E0E-465D-9D0E-25E94A5AA8A3}"/>
                </a:ext>
              </a:extLst>
            </p:cNvPr>
            <p:cNvSpPr txBox="1"/>
            <p:nvPr/>
          </p:nvSpPr>
          <p:spPr>
            <a:xfrm>
              <a:off x="8754257" y="5722863"/>
              <a:ext cx="124056"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0</a:t>
              </a:r>
            </a:p>
          </p:txBody>
        </p:sp>
        <p:sp>
          <p:nvSpPr>
            <p:cNvPr id="182" name="TextBox 181">
              <a:extLst>
                <a:ext uri="{FF2B5EF4-FFF2-40B4-BE49-F238E27FC236}">
                  <a16:creationId xmlns:a16="http://schemas.microsoft.com/office/drawing/2014/main" xmlns="" id="{06C2D5C1-7021-4FDC-A4E9-CB1777510AB5}"/>
                </a:ext>
              </a:extLst>
            </p:cNvPr>
            <p:cNvSpPr txBox="1"/>
            <p:nvPr/>
          </p:nvSpPr>
          <p:spPr>
            <a:xfrm>
              <a:off x="8548499" y="5722863"/>
              <a:ext cx="124056"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1</a:t>
              </a:r>
            </a:p>
          </p:txBody>
        </p:sp>
        <p:sp>
          <p:nvSpPr>
            <p:cNvPr id="183" name="TextBox 182">
              <a:extLst>
                <a:ext uri="{FF2B5EF4-FFF2-40B4-BE49-F238E27FC236}">
                  <a16:creationId xmlns:a16="http://schemas.microsoft.com/office/drawing/2014/main" xmlns="" id="{DEDFE573-6428-44EB-88DD-C4CC50B02FDE}"/>
                </a:ext>
              </a:extLst>
            </p:cNvPr>
            <p:cNvSpPr txBox="1"/>
            <p:nvPr/>
          </p:nvSpPr>
          <p:spPr>
            <a:xfrm>
              <a:off x="8315220" y="5722863"/>
              <a:ext cx="185144"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10</a:t>
              </a:r>
            </a:p>
          </p:txBody>
        </p:sp>
        <p:sp>
          <p:nvSpPr>
            <p:cNvPr id="184" name="TextBox 183">
              <a:extLst>
                <a:ext uri="{FF2B5EF4-FFF2-40B4-BE49-F238E27FC236}">
                  <a16:creationId xmlns:a16="http://schemas.microsoft.com/office/drawing/2014/main" xmlns="" id="{5EB0FFE4-E517-46DD-B0C3-6FB6CCA0DD30}"/>
                </a:ext>
              </a:extLst>
            </p:cNvPr>
            <p:cNvSpPr txBox="1"/>
            <p:nvPr/>
          </p:nvSpPr>
          <p:spPr>
            <a:xfrm>
              <a:off x="8112488" y="5722863"/>
              <a:ext cx="185144"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15</a:t>
              </a:r>
            </a:p>
          </p:txBody>
        </p:sp>
        <p:sp>
          <p:nvSpPr>
            <p:cNvPr id="185" name="TextBox 184">
              <a:extLst>
                <a:ext uri="{FF2B5EF4-FFF2-40B4-BE49-F238E27FC236}">
                  <a16:creationId xmlns:a16="http://schemas.microsoft.com/office/drawing/2014/main" xmlns="" id="{AC5EA1CC-DAF9-4210-9A3B-33A678936869}"/>
                </a:ext>
              </a:extLst>
            </p:cNvPr>
            <p:cNvSpPr txBox="1"/>
            <p:nvPr/>
          </p:nvSpPr>
          <p:spPr>
            <a:xfrm>
              <a:off x="7909753" y="5722863"/>
              <a:ext cx="185144"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25</a:t>
              </a:r>
            </a:p>
          </p:txBody>
        </p:sp>
        <p:sp>
          <p:nvSpPr>
            <p:cNvPr id="186" name="TextBox 185">
              <a:extLst>
                <a:ext uri="{FF2B5EF4-FFF2-40B4-BE49-F238E27FC236}">
                  <a16:creationId xmlns:a16="http://schemas.microsoft.com/office/drawing/2014/main" xmlns="" id="{5A5F81B7-7544-4414-9AE5-66CC53365C42}"/>
                </a:ext>
              </a:extLst>
            </p:cNvPr>
            <p:cNvSpPr txBox="1"/>
            <p:nvPr/>
          </p:nvSpPr>
          <p:spPr>
            <a:xfrm>
              <a:off x="7707021" y="5722863"/>
              <a:ext cx="185144"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45</a:t>
              </a:r>
            </a:p>
          </p:txBody>
        </p:sp>
        <p:sp>
          <p:nvSpPr>
            <p:cNvPr id="187" name="TextBox 186">
              <a:extLst>
                <a:ext uri="{FF2B5EF4-FFF2-40B4-BE49-F238E27FC236}">
                  <a16:creationId xmlns:a16="http://schemas.microsoft.com/office/drawing/2014/main" xmlns="" id="{6C169D88-4154-418D-A420-8EFFA42B6661}"/>
                </a:ext>
              </a:extLst>
            </p:cNvPr>
            <p:cNvSpPr txBox="1"/>
            <p:nvPr/>
          </p:nvSpPr>
          <p:spPr>
            <a:xfrm>
              <a:off x="7504286" y="5722863"/>
              <a:ext cx="185144"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56</a:t>
              </a:r>
            </a:p>
          </p:txBody>
        </p:sp>
        <p:sp>
          <p:nvSpPr>
            <p:cNvPr id="188" name="TextBox 187">
              <a:extLst>
                <a:ext uri="{FF2B5EF4-FFF2-40B4-BE49-F238E27FC236}">
                  <a16:creationId xmlns:a16="http://schemas.microsoft.com/office/drawing/2014/main" xmlns="" id="{6328C945-73D1-4CE3-B6C9-468021A14E2F}"/>
                </a:ext>
              </a:extLst>
            </p:cNvPr>
            <p:cNvSpPr txBox="1"/>
            <p:nvPr/>
          </p:nvSpPr>
          <p:spPr>
            <a:xfrm>
              <a:off x="7301554" y="5722863"/>
              <a:ext cx="185144"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65</a:t>
              </a:r>
            </a:p>
          </p:txBody>
        </p:sp>
        <p:sp>
          <p:nvSpPr>
            <p:cNvPr id="189" name="TextBox 188">
              <a:extLst>
                <a:ext uri="{FF2B5EF4-FFF2-40B4-BE49-F238E27FC236}">
                  <a16:creationId xmlns:a16="http://schemas.microsoft.com/office/drawing/2014/main" xmlns="" id="{C323A05A-01BD-4C25-B744-B6A754F61BF9}"/>
                </a:ext>
              </a:extLst>
            </p:cNvPr>
            <p:cNvSpPr txBox="1"/>
            <p:nvPr/>
          </p:nvSpPr>
          <p:spPr>
            <a:xfrm>
              <a:off x="7098819" y="5722863"/>
              <a:ext cx="185144"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78</a:t>
              </a:r>
            </a:p>
          </p:txBody>
        </p:sp>
        <p:sp>
          <p:nvSpPr>
            <p:cNvPr id="190" name="TextBox 189">
              <a:extLst>
                <a:ext uri="{FF2B5EF4-FFF2-40B4-BE49-F238E27FC236}">
                  <a16:creationId xmlns:a16="http://schemas.microsoft.com/office/drawing/2014/main" xmlns="" id="{DC32BB1B-D703-4E6A-A1F2-E31DD5547E92}"/>
                </a:ext>
              </a:extLst>
            </p:cNvPr>
            <p:cNvSpPr txBox="1"/>
            <p:nvPr/>
          </p:nvSpPr>
          <p:spPr>
            <a:xfrm>
              <a:off x="6896087" y="5722863"/>
              <a:ext cx="185144"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93</a:t>
              </a:r>
            </a:p>
          </p:txBody>
        </p:sp>
        <p:sp>
          <p:nvSpPr>
            <p:cNvPr id="191" name="TextBox 190">
              <a:extLst>
                <a:ext uri="{FF2B5EF4-FFF2-40B4-BE49-F238E27FC236}">
                  <a16:creationId xmlns:a16="http://schemas.microsoft.com/office/drawing/2014/main" xmlns="" id="{9F78F688-7210-4D96-B361-825F394CA3E0}"/>
                </a:ext>
              </a:extLst>
            </p:cNvPr>
            <p:cNvSpPr txBox="1"/>
            <p:nvPr/>
          </p:nvSpPr>
          <p:spPr>
            <a:xfrm>
              <a:off x="6662809" y="5722863"/>
              <a:ext cx="246233"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106</a:t>
              </a:r>
            </a:p>
          </p:txBody>
        </p:sp>
        <p:sp>
          <p:nvSpPr>
            <p:cNvPr id="192" name="TextBox 191">
              <a:extLst>
                <a:ext uri="{FF2B5EF4-FFF2-40B4-BE49-F238E27FC236}">
                  <a16:creationId xmlns:a16="http://schemas.microsoft.com/office/drawing/2014/main" xmlns="" id="{8F15743A-EC31-49AD-8825-3BED674F13F3}"/>
                </a:ext>
              </a:extLst>
            </p:cNvPr>
            <p:cNvSpPr txBox="1"/>
            <p:nvPr/>
          </p:nvSpPr>
          <p:spPr>
            <a:xfrm>
              <a:off x="6460077" y="5722863"/>
              <a:ext cx="246233"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128</a:t>
              </a:r>
            </a:p>
          </p:txBody>
        </p:sp>
        <p:sp>
          <p:nvSpPr>
            <p:cNvPr id="193" name="TextBox 192">
              <a:extLst>
                <a:ext uri="{FF2B5EF4-FFF2-40B4-BE49-F238E27FC236}">
                  <a16:creationId xmlns:a16="http://schemas.microsoft.com/office/drawing/2014/main" xmlns="" id="{86C63888-D6F8-487A-A64C-E0D7A88C4AAF}"/>
                </a:ext>
              </a:extLst>
            </p:cNvPr>
            <p:cNvSpPr txBox="1"/>
            <p:nvPr/>
          </p:nvSpPr>
          <p:spPr>
            <a:xfrm>
              <a:off x="6257342" y="5722863"/>
              <a:ext cx="246233"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145</a:t>
              </a:r>
            </a:p>
          </p:txBody>
        </p:sp>
        <p:sp>
          <p:nvSpPr>
            <p:cNvPr id="194" name="TextBox 193">
              <a:extLst>
                <a:ext uri="{FF2B5EF4-FFF2-40B4-BE49-F238E27FC236}">
                  <a16:creationId xmlns:a16="http://schemas.microsoft.com/office/drawing/2014/main" xmlns="" id="{2E87AC21-ECE7-413E-BA30-9EB91A225264}"/>
                </a:ext>
              </a:extLst>
            </p:cNvPr>
            <p:cNvSpPr txBox="1"/>
            <p:nvPr/>
          </p:nvSpPr>
          <p:spPr>
            <a:xfrm>
              <a:off x="6054609" y="5722863"/>
              <a:ext cx="246233"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165</a:t>
              </a:r>
            </a:p>
          </p:txBody>
        </p:sp>
        <p:sp>
          <p:nvSpPr>
            <p:cNvPr id="195" name="TextBox 194">
              <a:extLst>
                <a:ext uri="{FF2B5EF4-FFF2-40B4-BE49-F238E27FC236}">
                  <a16:creationId xmlns:a16="http://schemas.microsoft.com/office/drawing/2014/main" xmlns="" id="{DBB84625-207C-41A0-BDB1-3E369DEBAD9E}"/>
                </a:ext>
              </a:extLst>
            </p:cNvPr>
            <p:cNvSpPr txBox="1"/>
            <p:nvPr/>
          </p:nvSpPr>
          <p:spPr>
            <a:xfrm>
              <a:off x="5851875" y="5722863"/>
              <a:ext cx="246233"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199</a:t>
              </a:r>
            </a:p>
          </p:txBody>
        </p:sp>
        <p:sp>
          <p:nvSpPr>
            <p:cNvPr id="196" name="TextBox 195">
              <a:extLst>
                <a:ext uri="{FF2B5EF4-FFF2-40B4-BE49-F238E27FC236}">
                  <a16:creationId xmlns:a16="http://schemas.microsoft.com/office/drawing/2014/main" xmlns="" id="{B4B82D34-CE71-4B1F-90B3-94165FCA003B}"/>
                </a:ext>
              </a:extLst>
            </p:cNvPr>
            <p:cNvSpPr txBox="1"/>
            <p:nvPr/>
          </p:nvSpPr>
          <p:spPr>
            <a:xfrm>
              <a:off x="5649142" y="5722863"/>
              <a:ext cx="246233"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233</a:t>
              </a:r>
            </a:p>
          </p:txBody>
        </p:sp>
        <p:sp>
          <p:nvSpPr>
            <p:cNvPr id="197" name="TextBox 196">
              <a:extLst>
                <a:ext uri="{FF2B5EF4-FFF2-40B4-BE49-F238E27FC236}">
                  <a16:creationId xmlns:a16="http://schemas.microsoft.com/office/drawing/2014/main" xmlns="" id="{F99BC722-925F-46EB-9917-B4EA0CC4547E}"/>
                </a:ext>
              </a:extLst>
            </p:cNvPr>
            <p:cNvSpPr txBox="1"/>
            <p:nvPr/>
          </p:nvSpPr>
          <p:spPr>
            <a:xfrm>
              <a:off x="5438158" y="5722863"/>
              <a:ext cx="246233"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271</a:t>
              </a:r>
            </a:p>
          </p:txBody>
        </p:sp>
        <p:sp>
          <p:nvSpPr>
            <p:cNvPr id="198" name="TextBox 197">
              <a:extLst>
                <a:ext uri="{FF2B5EF4-FFF2-40B4-BE49-F238E27FC236}">
                  <a16:creationId xmlns:a16="http://schemas.microsoft.com/office/drawing/2014/main" xmlns="" id="{8F258C7B-C89A-42EB-836D-04433A2CD18D}"/>
                </a:ext>
              </a:extLst>
            </p:cNvPr>
            <p:cNvSpPr txBox="1"/>
            <p:nvPr/>
          </p:nvSpPr>
          <p:spPr>
            <a:xfrm>
              <a:off x="5243675" y="5722863"/>
              <a:ext cx="246233" cy="226591"/>
            </a:xfrm>
            <a:prstGeom prst="rect">
              <a:avLst/>
            </a:prstGeom>
            <a:noFill/>
          </p:spPr>
          <p:txBody>
            <a:bodyPr wrap="none" lIns="36000" tIns="36000" rIns="36000" bIns="36000" rtlCol="0" anchor="t" anchorCtr="0">
              <a:spAutoFit/>
            </a:bodyPr>
            <a:lstStyle/>
            <a:p>
              <a:pPr algn="ctr"/>
              <a:r>
                <a:rPr lang="fr-FR" sz="1000" dirty="0">
                  <a:solidFill>
                    <a:schemeClr val="accent2"/>
                  </a:solidFill>
                  <a:latin typeface="Arial" panose="020B0604020202020204" pitchFamily="34" charset="0"/>
                  <a:cs typeface="Arial" panose="020B0604020202020204" pitchFamily="34" charset="0"/>
                </a:rPr>
                <a:t>300</a:t>
              </a:r>
            </a:p>
          </p:txBody>
        </p:sp>
      </p:grpSp>
      <p:grpSp>
        <p:nvGrpSpPr>
          <p:cNvPr id="199" name="Group 198">
            <a:extLst>
              <a:ext uri="{FF2B5EF4-FFF2-40B4-BE49-F238E27FC236}">
                <a16:creationId xmlns:a16="http://schemas.microsoft.com/office/drawing/2014/main" xmlns="" id="{887E6EB1-7015-4098-94CC-842AC5BED7DE}"/>
              </a:ext>
            </a:extLst>
          </p:cNvPr>
          <p:cNvGrpSpPr/>
          <p:nvPr/>
        </p:nvGrpSpPr>
        <p:grpSpPr>
          <a:xfrm>
            <a:off x="4607078" y="5466390"/>
            <a:ext cx="4257385" cy="226591"/>
            <a:chOff x="5190979" y="5722863"/>
            <a:chExt cx="3687334" cy="226591"/>
          </a:xfrm>
        </p:grpSpPr>
        <p:sp>
          <p:nvSpPr>
            <p:cNvPr id="200" name="TextBox 199">
              <a:extLst>
                <a:ext uri="{FF2B5EF4-FFF2-40B4-BE49-F238E27FC236}">
                  <a16:creationId xmlns:a16="http://schemas.microsoft.com/office/drawing/2014/main" xmlns="" id="{6A0E9616-2AE0-4AD6-8F6A-AC0552C9635D}"/>
                </a:ext>
              </a:extLst>
            </p:cNvPr>
            <p:cNvSpPr txBox="1"/>
            <p:nvPr/>
          </p:nvSpPr>
          <p:spPr>
            <a:xfrm>
              <a:off x="8754257" y="5722863"/>
              <a:ext cx="124056"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0</a:t>
              </a:r>
            </a:p>
          </p:txBody>
        </p:sp>
        <p:sp>
          <p:nvSpPr>
            <p:cNvPr id="201" name="TextBox 200">
              <a:extLst>
                <a:ext uri="{FF2B5EF4-FFF2-40B4-BE49-F238E27FC236}">
                  <a16:creationId xmlns:a16="http://schemas.microsoft.com/office/drawing/2014/main" xmlns="" id="{259EA334-87C3-4382-B597-68C394469AC6}"/>
                </a:ext>
              </a:extLst>
            </p:cNvPr>
            <p:cNvSpPr txBox="1"/>
            <p:nvPr/>
          </p:nvSpPr>
          <p:spPr>
            <a:xfrm>
              <a:off x="8548499" y="5722863"/>
              <a:ext cx="124056"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2</a:t>
              </a:r>
            </a:p>
          </p:txBody>
        </p:sp>
        <p:sp>
          <p:nvSpPr>
            <p:cNvPr id="202" name="TextBox 201">
              <a:extLst>
                <a:ext uri="{FF2B5EF4-FFF2-40B4-BE49-F238E27FC236}">
                  <a16:creationId xmlns:a16="http://schemas.microsoft.com/office/drawing/2014/main" xmlns="" id="{931750B1-9059-4A72-9962-640A9FB4958A}"/>
                </a:ext>
              </a:extLst>
            </p:cNvPr>
            <p:cNvSpPr txBox="1"/>
            <p:nvPr/>
          </p:nvSpPr>
          <p:spPr>
            <a:xfrm>
              <a:off x="8315220" y="5722863"/>
              <a:ext cx="185144"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23</a:t>
              </a:r>
            </a:p>
          </p:txBody>
        </p:sp>
        <p:sp>
          <p:nvSpPr>
            <p:cNvPr id="203" name="TextBox 202">
              <a:extLst>
                <a:ext uri="{FF2B5EF4-FFF2-40B4-BE49-F238E27FC236}">
                  <a16:creationId xmlns:a16="http://schemas.microsoft.com/office/drawing/2014/main" xmlns="" id="{48A4B2F0-A563-447F-A429-BE4E4D0551B6}"/>
                </a:ext>
              </a:extLst>
            </p:cNvPr>
            <p:cNvSpPr txBox="1"/>
            <p:nvPr/>
          </p:nvSpPr>
          <p:spPr>
            <a:xfrm>
              <a:off x="8112487" y="5722863"/>
              <a:ext cx="185144"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34</a:t>
              </a:r>
            </a:p>
          </p:txBody>
        </p:sp>
        <p:sp>
          <p:nvSpPr>
            <p:cNvPr id="204" name="TextBox 203">
              <a:extLst>
                <a:ext uri="{FF2B5EF4-FFF2-40B4-BE49-F238E27FC236}">
                  <a16:creationId xmlns:a16="http://schemas.microsoft.com/office/drawing/2014/main" xmlns="" id="{BC889C0C-03D1-4DED-A887-9FB43EE933C3}"/>
                </a:ext>
              </a:extLst>
            </p:cNvPr>
            <p:cNvSpPr txBox="1"/>
            <p:nvPr/>
          </p:nvSpPr>
          <p:spPr>
            <a:xfrm>
              <a:off x="7909753" y="5722863"/>
              <a:ext cx="185144"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50</a:t>
              </a:r>
            </a:p>
          </p:txBody>
        </p:sp>
        <p:sp>
          <p:nvSpPr>
            <p:cNvPr id="205" name="TextBox 204">
              <a:extLst>
                <a:ext uri="{FF2B5EF4-FFF2-40B4-BE49-F238E27FC236}">
                  <a16:creationId xmlns:a16="http://schemas.microsoft.com/office/drawing/2014/main" xmlns="" id="{C2D2D79C-0133-4F96-B49B-CCBA29F86DAA}"/>
                </a:ext>
              </a:extLst>
            </p:cNvPr>
            <p:cNvSpPr txBox="1"/>
            <p:nvPr/>
          </p:nvSpPr>
          <p:spPr>
            <a:xfrm>
              <a:off x="7707020" y="5722863"/>
              <a:ext cx="185144"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69</a:t>
              </a:r>
            </a:p>
          </p:txBody>
        </p:sp>
        <p:sp>
          <p:nvSpPr>
            <p:cNvPr id="206" name="TextBox 205">
              <a:extLst>
                <a:ext uri="{FF2B5EF4-FFF2-40B4-BE49-F238E27FC236}">
                  <a16:creationId xmlns:a16="http://schemas.microsoft.com/office/drawing/2014/main" xmlns="" id="{FCEBC501-9D84-415C-8506-DF9A324ADA78}"/>
                </a:ext>
              </a:extLst>
            </p:cNvPr>
            <p:cNvSpPr txBox="1"/>
            <p:nvPr/>
          </p:nvSpPr>
          <p:spPr>
            <a:xfrm>
              <a:off x="7504286" y="5722863"/>
              <a:ext cx="185144"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81</a:t>
              </a:r>
            </a:p>
          </p:txBody>
        </p:sp>
        <p:sp>
          <p:nvSpPr>
            <p:cNvPr id="207" name="TextBox 206">
              <a:extLst>
                <a:ext uri="{FF2B5EF4-FFF2-40B4-BE49-F238E27FC236}">
                  <a16:creationId xmlns:a16="http://schemas.microsoft.com/office/drawing/2014/main" xmlns="" id="{0367EDBB-C28B-4673-BCBC-C5C5C2A57383}"/>
                </a:ext>
              </a:extLst>
            </p:cNvPr>
            <p:cNvSpPr txBox="1"/>
            <p:nvPr/>
          </p:nvSpPr>
          <p:spPr>
            <a:xfrm>
              <a:off x="7301553" y="5722863"/>
              <a:ext cx="185144"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88</a:t>
              </a:r>
            </a:p>
          </p:txBody>
        </p:sp>
        <p:sp>
          <p:nvSpPr>
            <p:cNvPr id="208" name="TextBox 207">
              <a:extLst>
                <a:ext uri="{FF2B5EF4-FFF2-40B4-BE49-F238E27FC236}">
                  <a16:creationId xmlns:a16="http://schemas.microsoft.com/office/drawing/2014/main" xmlns="" id="{E13D109A-E529-4971-9937-0BAD531A0EBC}"/>
                </a:ext>
              </a:extLst>
            </p:cNvPr>
            <p:cNvSpPr txBox="1"/>
            <p:nvPr/>
          </p:nvSpPr>
          <p:spPr>
            <a:xfrm>
              <a:off x="7098819" y="5722863"/>
              <a:ext cx="185144"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95</a:t>
              </a:r>
            </a:p>
          </p:txBody>
        </p:sp>
        <p:sp>
          <p:nvSpPr>
            <p:cNvPr id="209" name="TextBox 208">
              <a:extLst>
                <a:ext uri="{FF2B5EF4-FFF2-40B4-BE49-F238E27FC236}">
                  <a16:creationId xmlns:a16="http://schemas.microsoft.com/office/drawing/2014/main" xmlns="" id="{2F502595-7D37-4055-821F-74125ACBB754}"/>
                </a:ext>
              </a:extLst>
            </p:cNvPr>
            <p:cNvSpPr txBox="1"/>
            <p:nvPr/>
          </p:nvSpPr>
          <p:spPr>
            <a:xfrm>
              <a:off x="6865543" y="5722863"/>
              <a:ext cx="24623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104</a:t>
              </a:r>
            </a:p>
          </p:txBody>
        </p:sp>
        <p:sp>
          <p:nvSpPr>
            <p:cNvPr id="210" name="TextBox 209">
              <a:extLst>
                <a:ext uri="{FF2B5EF4-FFF2-40B4-BE49-F238E27FC236}">
                  <a16:creationId xmlns:a16="http://schemas.microsoft.com/office/drawing/2014/main" xmlns="" id="{8B5A99BE-8BDC-40F2-9591-B11B28A8BE49}"/>
                </a:ext>
              </a:extLst>
            </p:cNvPr>
            <p:cNvSpPr txBox="1"/>
            <p:nvPr/>
          </p:nvSpPr>
          <p:spPr>
            <a:xfrm>
              <a:off x="6662808" y="5722863"/>
              <a:ext cx="24623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117</a:t>
              </a:r>
            </a:p>
          </p:txBody>
        </p:sp>
        <p:sp>
          <p:nvSpPr>
            <p:cNvPr id="211" name="TextBox 210">
              <a:extLst>
                <a:ext uri="{FF2B5EF4-FFF2-40B4-BE49-F238E27FC236}">
                  <a16:creationId xmlns:a16="http://schemas.microsoft.com/office/drawing/2014/main" xmlns="" id="{018BCD03-71D8-4E1B-AA52-925AA0675B94}"/>
                </a:ext>
              </a:extLst>
            </p:cNvPr>
            <p:cNvSpPr txBox="1"/>
            <p:nvPr/>
          </p:nvSpPr>
          <p:spPr>
            <a:xfrm>
              <a:off x="6460076" y="5722863"/>
              <a:ext cx="24623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133</a:t>
              </a:r>
            </a:p>
          </p:txBody>
        </p:sp>
        <p:sp>
          <p:nvSpPr>
            <p:cNvPr id="212" name="TextBox 211">
              <a:extLst>
                <a:ext uri="{FF2B5EF4-FFF2-40B4-BE49-F238E27FC236}">
                  <a16:creationId xmlns:a16="http://schemas.microsoft.com/office/drawing/2014/main" xmlns="" id="{AE57D296-0754-4C7C-9DC5-C455B5D37E9A}"/>
                </a:ext>
              </a:extLst>
            </p:cNvPr>
            <p:cNvSpPr txBox="1"/>
            <p:nvPr/>
          </p:nvSpPr>
          <p:spPr>
            <a:xfrm>
              <a:off x="6257342" y="5722863"/>
              <a:ext cx="24623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148</a:t>
              </a:r>
            </a:p>
          </p:txBody>
        </p:sp>
        <p:sp>
          <p:nvSpPr>
            <p:cNvPr id="213" name="TextBox 212">
              <a:extLst>
                <a:ext uri="{FF2B5EF4-FFF2-40B4-BE49-F238E27FC236}">
                  <a16:creationId xmlns:a16="http://schemas.microsoft.com/office/drawing/2014/main" xmlns="" id="{5CAF962A-0DE0-44A8-8164-D48BD75141F2}"/>
                </a:ext>
              </a:extLst>
            </p:cNvPr>
            <p:cNvSpPr txBox="1"/>
            <p:nvPr/>
          </p:nvSpPr>
          <p:spPr>
            <a:xfrm>
              <a:off x="6054609" y="5722863"/>
              <a:ext cx="24623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169</a:t>
              </a:r>
            </a:p>
          </p:txBody>
        </p:sp>
        <p:sp>
          <p:nvSpPr>
            <p:cNvPr id="214" name="TextBox 213">
              <a:extLst>
                <a:ext uri="{FF2B5EF4-FFF2-40B4-BE49-F238E27FC236}">
                  <a16:creationId xmlns:a16="http://schemas.microsoft.com/office/drawing/2014/main" xmlns="" id="{DA4BA9F5-0B84-4F42-AB8F-075369360A27}"/>
                </a:ext>
              </a:extLst>
            </p:cNvPr>
            <p:cNvSpPr txBox="1"/>
            <p:nvPr/>
          </p:nvSpPr>
          <p:spPr>
            <a:xfrm>
              <a:off x="5851875" y="5722863"/>
              <a:ext cx="24623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190</a:t>
              </a:r>
            </a:p>
          </p:txBody>
        </p:sp>
        <p:sp>
          <p:nvSpPr>
            <p:cNvPr id="215" name="TextBox 214">
              <a:extLst>
                <a:ext uri="{FF2B5EF4-FFF2-40B4-BE49-F238E27FC236}">
                  <a16:creationId xmlns:a16="http://schemas.microsoft.com/office/drawing/2014/main" xmlns="" id="{87A06F12-8737-4781-BD76-B91D25CD6C56}"/>
                </a:ext>
              </a:extLst>
            </p:cNvPr>
            <p:cNvSpPr txBox="1"/>
            <p:nvPr/>
          </p:nvSpPr>
          <p:spPr>
            <a:xfrm>
              <a:off x="5649142" y="5722863"/>
              <a:ext cx="246233" cy="226591"/>
            </a:xfrm>
            <a:prstGeom prst="rect">
              <a:avLst/>
            </a:prstGeom>
            <a:noFill/>
          </p:spPr>
          <p:txBody>
            <a:bodyPr wrap="non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216</a:t>
              </a:r>
            </a:p>
          </p:txBody>
        </p:sp>
        <p:sp>
          <p:nvSpPr>
            <p:cNvPr id="216" name="TextBox 215">
              <a:extLst>
                <a:ext uri="{FF2B5EF4-FFF2-40B4-BE49-F238E27FC236}">
                  <a16:creationId xmlns:a16="http://schemas.microsoft.com/office/drawing/2014/main" xmlns="" id="{21A8FCA7-2C76-421A-8FDF-0775B9727045}"/>
                </a:ext>
              </a:extLst>
            </p:cNvPr>
            <p:cNvSpPr txBox="1"/>
            <p:nvPr/>
          </p:nvSpPr>
          <p:spPr>
            <a:xfrm>
              <a:off x="5373087" y="5722863"/>
              <a:ext cx="391964" cy="226591"/>
            </a:xfrm>
            <a:prstGeom prst="rect">
              <a:avLst/>
            </a:prstGeom>
            <a:noFill/>
          </p:spPr>
          <p:txBody>
            <a:bodyPr wrap="squar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257</a:t>
              </a:r>
            </a:p>
          </p:txBody>
        </p:sp>
        <p:sp>
          <p:nvSpPr>
            <p:cNvPr id="217" name="TextBox 216">
              <a:extLst>
                <a:ext uri="{FF2B5EF4-FFF2-40B4-BE49-F238E27FC236}">
                  <a16:creationId xmlns:a16="http://schemas.microsoft.com/office/drawing/2014/main" xmlns="" id="{3D103945-9C49-49AD-892E-C9C8FC3EB1B8}"/>
                </a:ext>
              </a:extLst>
            </p:cNvPr>
            <p:cNvSpPr txBox="1"/>
            <p:nvPr/>
          </p:nvSpPr>
          <p:spPr>
            <a:xfrm>
              <a:off x="5190979" y="5722863"/>
              <a:ext cx="351626" cy="226591"/>
            </a:xfrm>
            <a:prstGeom prst="rect">
              <a:avLst/>
            </a:prstGeom>
            <a:noFill/>
          </p:spPr>
          <p:txBody>
            <a:bodyPr wrap="square" lIns="36000" tIns="36000" rIns="36000" bIns="36000" rtlCol="0" anchor="t" anchorCtr="0">
              <a:spAutoFit/>
            </a:bodyPr>
            <a:lstStyle/>
            <a:p>
              <a:pPr algn="ctr"/>
              <a:r>
                <a:rPr lang="fr-FR" sz="1000" dirty="0">
                  <a:solidFill>
                    <a:srgbClr val="B60D27"/>
                  </a:solidFill>
                  <a:latin typeface="Arial" panose="020B0604020202020204" pitchFamily="34" charset="0"/>
                  <a:cs typeface="Arial" panose="020B0604020202020204" pitchFamily="34" charset="0"/>
                </a:rPr>
                <a:t>295</a:t>
              </a:r>
            </a:p>
          </p:txBody>
        </p:sp>
      </p:grpSp>
      <p:sp>
        <p:nvSpPr>
          <p:cNvPr id="218" name="TextBox 217">
            <a:extLst>
              <a:ext uri="{FF2B5EF4-FFF2-40B4-BE49-F238E27FC236}">
                <a16:creationId xmlns:a16="http://schemas.microsoft.com/office/drawing/2014/main" xmlns="" id="{A3A1ED86-DC5C-4A55-B36F-0E3B0A2D65CD}"/>
              </a:ext>
            </a:extLst>
          </p:cNvPr>
          <p:cNvSpPr txBox="1"/>
          <p:nvPr/>
        </p:nvSpPr>
        <p:spPr>
          <a:xfrm rot="16200000">
            <a:off x="4049259" y="3845206"/>
            <a:ext cx="665567" cy="292388"/>
          </a:xfrm>
          <a:prstGeom prst="rect">
            <a:avLst/>
          </a:prstGeom>
          <a:noFill/>
        </p:spPr>
        <p:txBody>
          <a:bodyPr wrap="none" rtlCol="0">
            <a:spAutoFit/>
          </a:bodyPr>
          <a:lstStyle/>
          <a:p>
            <a:r>
              <a:rPr lang="fr-FR" sz="1300" dirty="0">
                <a:solidFill>
                  <a:srgbClr val="4D4D4D"/>
                </a:solidFill>
              </a:rPr>
              <a:t>SG, %</a:t>
            </a:r>
          </a:p>
        </p:txBody>
      </p:sp>
      <p:sp>
        <p:nvSpPr>
          <p:cNvPr id="219" name="Freeform: Shape 349">
            <a:extLst>
              <a:ext uri="{FF2B5EF4-FFF2-40B4-BE49-F238E27FC236}">
                <a16:creationId xmlns:a16="http://schemas.microsoft.com/office/drawing/2014/main" xmlns="" id="{90A6FE37-F55C-4620-B799-7FBF9BCF333E}"/>
              </a:ext>
            </a:extLst>
          </p:cNvPr>
          <p:cNvSpPr/>
          <p:nvPr/>
        </p:nvSpPr>
        <p:spPr>
          <a:xfrm>
            <a:off x="4825486" y="3257676"/>
            <a:ext cx="3711492" cy="1383194"/>
          </a:xfrm>
          <a:custGeom>
            <a:avLst/>
            <a:gdLst>
              <a:gd name="connsiteX0" fmla="*/ 5341868 w 5334000"/>
              <a:gd name="connsiteY0" fmla="*/ 2031349 h 2028825"/>
              <a:gd name="connsiteX1" fmla="*/ 5013684 w 5334000"/>
              <a:gd name="connsiteY1" fmla="*/ 2031349 h 2028825"/>
              <a:gd name="connsiteX2" fmla="*/ 5013684 w 5334000"/>
              <a:gd name="connsiteY2" fmla="*/ 2000202 h 2028825"/>
              <a:gd name="connsiteX3" fmla="*/ 4944218 w 5334000"/>
              <a:gd name="connsiteY3" fmla="*/ 2000202 h 2028825"/>
              <a:gd name="connsiteX4" fmla="*/ 4944218 w 5334000"/>
              <a:gd name="connsiteY4" fmla="*/ 1971456 h 2028825"/>
              <a:gd name="connsiteX5" fmla="*/ 4640000 w 5334000"/>
              <a:gd name="connsiteY5" fmla="*/ 1971456 h 2028825"/>
              <a:gd name="connsiteX6" fmla="*/ 4640000 w 5334000"/>
              <a:gd name="connsiteY6" fmla="*/ 1945110 h 2028825"/>
              <a:gd name="connsiteX7" fmla="*/ 4520223 w 5334000"/>
              <a:gd name="connsiteY7" fmla="*/ 1945110 h 2028825"/>
              <a:gd name="connsiteX8" fmla="*/ 4520223 w 5334000"/>
              <a:gd name="connsiteY8" fmla="*/ 1892408 h 2028825"/>
              <a:gd name="connsiteX9" fmla="*/ 4194439 w 5334000"/>
              <a:gd name="connsiteY9" fmla="*/ 1892408 h 2028825"/>
              <a:gd name="connsiteX10" fmla="*/ 4194439 w 5334000"/>
              <a:gd name="connsiteY10" fmla="*/ 1861271 h 2028825"/>
              <a:gd name="connsiteX11" fmla="*/ 4074671 w 5334000"/>
              <a:gd name="connsiteY11" fmla="*/ 1861271 h 2028825"/>
              <a:gd name="connsiteX12" fmla="*/ 4074671 w 5334000"/>
              <a:gd name="connsiteY12" fmla="*/ 1832524 h 2028825"/>
              <a:gd name="connsiteX13" fmla="*/ 3813563 w 5334000"/>
              <a:gd name="connsiteY13" fmla="*/ 1832524 h 2028825"/>
              <a:gd name="connsiteX14" fmla="*/ 3813563 w 5334000"/>
              <a:gd name="connsiteY14" fmla="*/ 1810960 h 2028825"/>
              <a:gd name="connsiteX15" fmla="*/ 3523717 w 5334000"/>
              <a:gd name="connsiteY15" fmla="*/ 1810960 h 2028825"/>
              <a:gd name="connsiteX16" fmla="*/ 3523717 w 5334000"/>
              <a:gd name="connsiteY16" fmla="*/ 1784614 h 2028825"/>
              <a:gd name="connsiteX17" fmla="*/ 3456642 w 5334000"/>
              <a:gd name="connsiteY17" fmla="*/ 1784614 h 2028825"/>
              <a:gd name="connsiteX18" fmla="*/ 3456642 w 5334000"/>
              <a:gd name="connsiteY18" fmla="*/ 1770240 h 2028825"/>
              <a:gd name="connsiteX19" fmla="*/ 3408731 w 5334000"/>
              <a:gd name="connsiteY19" fmla="*/ 1770240 h 2028825"/>
              <a:gd name="connsiteX20" fmla="*/ 3408731 w 5334000"/>
              <a:gd name="connsiteY20" fmla="*/ 1760658 h 2028825"/>
              <a:gd name="connsiteX21" fmla="*/ 3341656 w 5334000"/>
              <a:gd name="connsiteY21" fmla="*/ 1760658 h 2028825"/>
              <a:gd name="connsiteX22" fmla="*/ 3341656 w 5334000"/>
              <a:gd name="connsiteY22" fmla="*/ 1748685 h 2028825"/>
              <a:gd name="connsiteX23" fmla="*/ 3262608 w 5334000"/>
              <a:gd name="connsiteY23" fmla="*/ 1748685 h 2028825"/>
              <a:gd name="connsiteX24" fmla="*/ 3262608 w 5334000"/>
              <a:gd name="connsiteY24" fmla="*/ 1700775 h 2028825"/>
              <a:gd name="connsiteX25" fmla="*/ 3176378 w 5334000"/>
              <a:gd name="connsiteY25" fmla="*/ 1700775 h 2028825"/>
              <a:gd name="connsiteX26" fmla="*/ 3176378 w 5334000"/>
              <a:gd name="connsiteY26" fmla="*/ 1669628 h 2028825"/>
              <a:gd name="connsiteX27" fmla="*/ 3013482 w 5334000"/>
              <a:gd name="connsiteY27" fmla="*/ 1669628 h 2028825"/>
              <a:gd name="connsiteX28" fmla="*/ 3013482 w 5334000"/>
              <a:gd name="connsiteY28" fmla="*/ 1638491 h 2028825"/>
              <a:gd name="connsiteX29" fmla="*/ 2915269 w 5334000"/>
              <a:gd name="connsiteY29" fmla="*/ 1638491 h 2028825"/>
              <a:gd name="connsiteX30" fmla="*/ 2915269 w 5334000"/>
              <a:gd name="connsiteY30" fmla="*/ 1602562 h 2028825"/>
              <a:gd name="connsiteX31" fmla="*/ 2781119 w 5334000"/>
              <a:gd name="connsiteY31" fmla="*/ 1602562 h 2028825"/>
              <a:gd name="connsiteX32" fmla="*/ 2781119 w 5334000"/>
              <a:gd name="connsiteY32" fmla="*/ 1573816 h 2028825"/>
              <a:gd name="connsiteX33" fmla="*/ 2685307 w 5334000"/>
              <a:gd name="connsiteY33" fmla="*/ 1573816 h 2028825"/>
              <a:gd name="connsiteX34" fmla="*/ 2685307 w 5334000"/>
              <a:gd name="connsiteY34" fmla="*/ 1521114 h 2028825"/>
              <a:gd name="connsiteX35" fmla="*/ 2591886 w 5334000"/>
              <a:gd name="connsiteY35" fmla="*/ 1521114 h 2028825"/>
              <a:gd name="connsiteX36" fmla="*/ 2591886 w 5334000"/>
              <a:gd name="connsiteY36" fmla="*/ 1489977 h 2028825"/>
              <a:gd name="connsiteX37" fmla="*/ 2462527 w 5334000"/>
              <a:gd name="connsiteY37" fmla="*/ 1489977 h 2028825"/>
              <a:gd name="connsiteX38" fmla="*/ 2462527 w 5334000"/>
              <a:gd name="connsiteY38" fmla="*/ 1458830 h 2028825"/>
              <a:gd name="connsiteX39" fmla="*/ 2421808 w 5334000"/>
              <a:gd name="connsiteY39" fmla="*/ 1458830 h 2028825"/>
              <a:gd name="connsiteX40" fmla="*/ 2421808 w 5334000"/>
              <a:gd name="connsiteY40" fmla="*/ 1439666 h 2028825"/>
              <a:gd name="connsiteX41" fmla="*/ 2328387 w 5334000"/>
              <a:gd name="connsiteY41" fmla="*/ 1439666 h 2028825"/>
              <a:gd name="connsiteX42" fmla="*/ 2328387 w 5334000"/>
              <a:gd name="connsiteY42" fmla="*/ 1413320 h 2028825"/>
              <a:gd name="connsiteX43" fmla="*/ 2275685 w 5334000"/>
              <a:gd name="connsiteY43" fmla="*/ 1413320 h 2028825"/>
              <a:gd name="connsiteX44" fmla="*/ 2275685 w 5334000"/>
              <a:gd name="connsiteY44" fmla="*/ 1377391 h 2028825"/>
              <a:gd name="connsiteX45" fmla="*/ 2220583 w 5334000"/>
              <a:gd name="connsiteY45" fmla="*/ 1377391 h 2028825"/>
              <a:gd name="connsiteX46" fmla="*/ 2220583 w 5334000"/>
              <a:gd name="connsiteY46" fmla="*/ 1343854 h 2028825"/>
              <a:gd name="connsiteX47" fmla="*/ 2163099 w 5334000"/>
              <a:gd name="connsiteY47" fmla="*/ 1343854 h 2028825"/>
              <a:gd name="connsiteX48" fmla="*/ 2163099 w 5334000"/>
              <a:gd name="connsiteY48" fmla="*/ 1324689 h 2028825"/>
              <a:gd name="connsiteX49" fmla="*/ 2115189 w 5334000"/>
              <a:gd name="connsiteY49" fmla="*/ 1324689 h 2028825"/>
              <a:gd name="connsiteX50" fmla="*/ 2115189 w 5334000"/>
              <a:gd name="connsiteY50" fmla="*/ 1298334 h 2028825"/>
              <a:gd name="connsiteX51" fmla="*/ 2055305 w 5334000"/>
              <a:gd name="connsiteY51" fmla="*/ 1298334 h 2028825"/>
              <a:gd name="connsiteX52" fmla="*/ 2055305 w 5334000"/>
              <a:gd name="connsiteY52" fmla="*/ 1274378 h 2028825"/>
              <a:gd name="connsiteX53" fmla="*/ 1973857 w 5334000"/>
              <a:gd name="connsiteY53" fmla="*/ 1274378 h 2028825"/>
              <a:gd name="connsiteX54" fmla="*/ 1973857 w 5334000"/>
              <a:gd name="connsiteY54" fmla="*/ 1252823 h 2028825"/>
              <a:gd name="connsiteX55" fmla="*/ 1942710 w 5334000"/>
              <a:gd name="connsiteY55" fmla="*/ 1252823 h 2028825"/>
              <a:gd name="connsiteX56" fmla="*/ 1942710 w 5334000"/>
              <a:gd name="connsiteY56" fmla="*/ 1231268 h 2028825"/>
              <a:gd name="connsiteX57" fmla="*/ 1880435 w 5334000"/>
              <a:gd name="connsiteY57" fmla="*/ 1231268 h 2028825"/>
              <a:gd name="connsiteX58" fmla="*/ 1880435 w 5334000"/>
              <a:gd name="connsiteY58" fmla="*/ 1202522 h 2028825"/>
              <a:gd name="connsiteX59" fmla="*/ 1846898 w 5334000"/>
              <a:gd name="connsiteY59" fmla="*/ 1202522 h 2028825"/>
              <a:gd name="connsiteX60" fmla="*/ 1846898 w 5334000"/>
              <a:gd name="connsiteY60" fmla="*/ 1180957 h 2028825"/>
              <a:gd name="connsiteX61" fmla="*/ 1806169 w 5334000"/>
              <a:gd name="connsiteY61" fmla="*/ 1180957 h 2028825"/>
              <a:gd name="connsiteX62" fmla="*/ 1806169 w 5334000"/>
              <a:gd name="connsiteY62" fmla="*/ 1161793 h 2028825"/>
              <a:gd name="connsiteX63" fmla="*/ 1743894 w 5334000"/>
              <a:gd name="connsiteY63" fmla="*/ 1161793 h 2028825"/>
              <a:gd name="connsiteX64" fmla="*/ 1743894 w 5334000"/>
              <a:gd name="connsiteY64" fmla="*/ 1133046 h 2028825"/>
              <a:gd name="connsiteX65" fmla="*/ 1691193 w 5334000"/>
              <a:gd name="connsiteY65" fmla="*/ 1133046 h 2028825"/>
              <a:gd name="connsiteX66" fmla="*/ 1691193 w 5334000"/>
              <a:gd name="connsiteY66" fmla="*/ 1121073 h 2028825"/>
              <a:gd name="connsiteX67" fmla="*/ 1604953 w 5334000"/>
              <a:gd name="connsiteY67" fmla="*/ 1121073 h 2028825"/>
              <a:gd name="connsiteX68" fmla="*/ 1604953 w 5334000"/>
              <a:gd name="connsiteY68" fmla="*/ 1030043 h 2028825"/>
              <a:gd name="connsiteX69" fmla="*/ 1384573 w 5334000"/>
              <a:gd name="connsiteY69" fmla="*/ 1030043 h 2028825"/>
              <a:gd name="connsiteX70" fmla="*/ 1384573 w 5334000"/>
              <a:gd name="connsiteY70" fmla="*/ 984533 h 2028825"/>
              <a:gd name="connsiteX71" fmla="*/ 1346245 w 5334000"/>
              <a:gd name="connsiteY71" fmla="*/ 984533 h 2028825"/>
              <a:gd name="connsiteX72" fmla="*/ 1346245 w 5334000"/>
              <a:gd name="connsiteY72" fmla="*/ 962978 h 2028825"/>
              <a:gd name="connsiteX73" fmla="*/ 1279170 w 5334000"/>
              <a:gd name="connsiteY73" fmla="*/ 962978 h 2028825"/>
              <a:gd name="connsiteX74" fmla="*/ 1279170 w 5334000"/>
              <a:gd name="connsiteY74" fmla="*/ 939018 h 2028825"/>
              <a:gd name="connsiteX75" fmla="*/ 1233659 w 5334000"/>
              <a:gd name="connsiteY75" fmla="*/ 939018 h 2028825"/>
              <a:gd name="connsiteX76" fmla="*/ 1233659 w 5334000"/>
              <a:gd name="connsiteY76" fmla="*/ 888714 h 2028825"/>
              <a:gd name="connsiteX77" fmla="*/ 1147420 w 5334000"/>
              <a:gd name="connsiteY77" fmla="*/ 888714 h 2028825"/>
              <a:gd name="connsiteX78" fmla="*/ 1147420 w 5334000"/>
              <a:gd name="connsiteY78" fmla="*/ 814455 h 2028825"/>
              <a:gd name="connsiteX79" fmla="*/ 1085145 w 5334000"/>
              <a:gd name="connsiteY79" fmla="*/ 814455 h 2028825"/>
              <a:gd name="connsiteX80" fmla="*/ 1085145 w 5334000"/>
              <a:gd name="connsiteY80" fmla="*/ 800082 h 2028825"/>
              <a:gd name="connsiteX81" fmla="*/ 1037235 w 5334000"/>
              <a:gd name="connsiteY81" fmla="*/ 800082 h 2028825"/>
              <a:gd name="connsiteX82" fmla="*/ 1037235 w 5334000"/>
              <a:gd name="connsiteY82" fmla="*/ 766545 h 2028825"/>
              <a:gd name="connsiteX83" fmla="*/ 996506 w 5334000"/>
              <a:gd name="connsiteY83" fmla="*/ 766545 h 2028825"/>
              <a:gd name="connsiteX84" fmla="*/ 996506 w 5334000"/>
              <a:gd name="connsiteY84" fmla="*/ 713845 h 2028825"/>
              <a:gd name="connsiteX85" fmla="*/ 955786 w 5334000"/>
              <a:gd name="connsiteY85" fmla="*/ 713845 h 2028825"/>
              <a:gd name="connsiteX86" fmla="*/ 955786 w 5334000"/>
              <a:gd name="connsiteY86" fmla="*/ 680310 h 2028825"/>
              <a:gd name="connsiteX87" fmla="*/ 929436 w 5334000"/>
              <a:gd name="connsiteY87" fmla="*/ 680310 h 2028825"/>
              <a:gd name="connsiteX88" fmla="*/ 929436 w 5334000"/>
              <a:gd name="connsiteY88" fmla="*/ 644378 h 2028825"/>
              <a:gd name="connsiteX89" fmla="*/ 895900 w 5334000"/>
              <a:gd name="connsiteY89" fmla="*/ 644378 h 2028825"/>
              <a:gd name="connsiteX90" fmla="*/ 895900 w 5334000"/>
              <a:gd name="connsiteY90" fmla="*/ 613237 h 2028825"/>
              <a:gd name="connsiteX91" fmla="*/ 780918 w 5334000"/>
              <a:gd name="connsiteY91" fmla="*/ 613237 h 2028825"/>
              <a:gd name="connsiteX92" fmla="*/ 780918 w 5334000"/>
              <a:gd name="connsiteY92" fmla="*/ 565328 h 2028825"/>
              <a:gd name="connsiteX93" fmla="*/ 718637 w 5334000"/>
              <a:gd name="connsiteY93" fmla="*/ 565328 h 2028825"/>
              <a:gd name="connsiteX94" fmla="*/ 718637 w 5334000"/>
              <a:gd name="connsiteY94" fmla="*/ 500650 h 2028825"/>
              <a:gd name="connsiteX95" fmla="*/ 670727 w 5334000"/>
              <a:gd name="connsiteY95" fmla="*/ 500650 h 2028825"/>
              <a:gd name="connsiteX96" fmla="*/ 670727 w 5334000"/>
              <a:gd name="connsiteY96" fmla="*/ 447950 h 2028825"/>
              <a:gd name="connsiteX97" fmla="*/ 646772 w 5334000"/>
              <a:gd name="connsiteY97" fmla="*/ 447950 h 2028825"/>
              <a:gd name="connsiteX98" fmla="*/ 646772 w 5334000"/>
              <a:gd name="connsiteY98" fmla="*/ 421600 h 2028825"/>
              <a:gd name="connsiteX99" fmla="*/ 562932 w 5334000"/>
              <a:gd name="connsiteY99" fmla="*/ 421600 h 2028825"/>
              <a:gd name="connsiteX100" fmla="*/ 562932 w 5334000"/>
              <a:gd name="connsiteY100" fmla="*/ 373691 h 2028825"/>
              <a:gd name="connsiteX101" fmla="*/ 505441 w 5334000"/>
              <a:gd name="connsiteY101" fmla="*/ 373691 h 2028825"/>
              <a:gd name="connsiteX102" fmla="*/ 505441 w 5334000"/>
              <a:gd name="connsiteY102" fmla="*/ 275477 h 2028825"/>
              <a:gd name="connsiteX103" fmla="*/ 433577 w 5334000"/>
              <a:gd name="connsiteY103" fmla="*/ 275477 h 2028825"/>
              <a:gd name="connsiteX104" fmla="*/ 433577 w 5334000"/>
              <a:gd name="connsiteY104" fmla="*/ 246732 h 2028825"/>
              <a:gd name="connsiteX105" fmla="*/ 349736 w 5334000"/>
              <a:gd name="connsiteY105" fmla="*/ 246732 h 2028825"/>
              <a:gd name="connsiteX106" fmla="*/ 349736 w 5334000"/>
              <a:gd name="connsiteY106" fmla="*/ 182055 h 2028825"/>
              <a:gd name="connsiteX107" fmla="*/ 265895 w 5334000"/>
              <a:gd name="connsiteY107" fmla="*/ 182055 h 2028825"/>
              <a:gd name="connsiteX108" fmla="*/ 265895 w 5334000"/>
              <a:gd name="connsiteY108" fmla="*/ 148519 h 2028825"/>
              <a:gd name="connsiteX109" fmla="*/ 210800 w 5334000"/>
              <a:gd name="connsiteY109" fmla="*/ 148519 h 2028825"/>
              <a:gd name="connsiteX110" fmla="*/ 210800 w 5334000"/>
              <a:gd name="connsiteY110" fmla="*/ 76655 h 2028825"/>
              <a:gd name="connsiteX111" fmla="*/ 148518 w 5334000"/>
              <a:gd name="connsiteY111" fmla="*/ 76655 h 2028825"/>
              <a:gd name="connsiteX112" fmla="*/ 148518 w 5334000"/>
              <a:gd name="connsiteY112" fmla="*/ 0 h 2028825"/>
              <a:gd name="connsiteX113" fmla="*/ 0 w 5334000"/>
              <a:gd name="connsiteY113" fmla="*/ 0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34000" h="2028825">
                <a:moveTo>
                  <a:pt x="5341868" y="2031349"/>
                </a:moveTo>
                <a:lnTo>
                  <a:pt x="5013684" y="2031349"/>
                </a:lnTo>
                <a:lnTo>
                  <a:pt x="5013684" y="2000202"/>
                </a:lnTo>
                <a:lnTo>
                  <a:pt x="4944218" y="2000202"/>
                </a:lnTo>
                <a:lnTo>
                  <a:pt x="4944218" y="1971456"/>
                </a:lnTo>
                <a:lnTo>
                  <a:pt x="4640000" y="1971456"/>
                </a:lnTo>
                <a:lnTo>
                  <a:pt x="4640000" y="1945110"/>
                </a:lnTo>
                <a:lnTo>
                  <a:pt x="4520223" y="1945110"/>
                </a:lnTo>
                <a:lnTo>
                  <a:pt x="4520223" y="1892408"/>
                </a:lnTo>
                <a:lnTo>
                  <a:pt x="4194439" y="1892408"/>
                </a:lnTo>
                <a:lnTo>
                  <a:pt x="4194439" y="1861271"/>
                </a:lnTo>
                <a:lnTo>
                  <a:pt x="4074671" y="1861271"/>
                </a:lnTo>
                <a:lnTo>
                  <a:pt x="4074671" y="1832524"/>
                </a:lnTo>
                <a:lnTo>
                  <a:pt x="3813563" y="1832524"/>
                </a:lnTo>
                <a:lnTo>
                  <a:pt x="3813563" y="1810960"/>
                </a:lnTo>
                <a:lnTo>
                  <a:pt x="3523717" y="1810960"/>
                </a:lnTo>
                <a:lnTo>
                  <a:pt x="3523717" y="1784614"/>
                </a:lnTo>
                <a:lnTo>
                  <a:pt x="3456642" y="1784614"/>
                </a:lnTo>
                <a:lnTo>
                  <a:pt x="3456642" y="1770240"/>
                </a:lnTo>
                <a:lnTo>
                  <a:pt x="3408731" y="1770240"/>
                </a:lnTo>
                <a:lnTo>
                  <a:pt x="3408731" y="1760658"/>
                </a:lnTo>
                <a:lnTo>
                  <a:pt x="3341656" y="1760658"/>
                </a:lnTo>
                <a:lnTo>
                  <a:pt x="3341656" y="1748685"/>
                </a:lnTo>
                <a:lnTo>
                  <a:pt x="3262608" y="1748685"/>
                </a:lnTo>
                <a:lnTo>
                  <a:pt x="3262608" y="1700775"/>
                </a:lnTo>
                <a:lnTo>
                  <a:pt x="3176378" y="1700775"/>
                </a:lnTo>
                <a:lnTo>
                  <a:pt x="3176378" y="1669628"/>
                </a:lnTo>
                <a:lnTo>
                  <a:pt x="3013482" y="1669628"/>
                </a:lnTo>
                <a:lnTo>
                  <a:pt x="3013482" y="1638491"/>
                </a:lnTo>
                <a:lnTo>
                  <a:pt x="2915269" y="1638491"/>
                </a:lnTo>
                <a:lnTo>
                  <a:pt x="2915269" y="1602562"/>
                </a:lnTo>
                <a:lnTo>
                  <a:pt x="2781119" y="1602562"/>
                </a:lnTo>
                <a:lnTo>
                  <a:pt x="2781119" y="1573816"/>
                </a:lnTo>
                <a:lnTo>
                  <a:pt x="2685307" y="1573816"/>
                </a:lnTo>
                <a:lnTo>
                  <a:pt x="2685307" y="1521114"/>
                </a:lnTo>
                <a:lnTo>
                  <a:pt x="2591886" y="1521114"/>
                </a:lnTo>
                <a:lnTo>
                  <a:pt x="2591886" y="1489977"/>
                </a:lnTo>
                <a:lnTo>
                  <a:pt x="2462527" y="1489977"/>
                </a:lnTo>
                <a:lnTo>
                  <a:pt x="2462527" y="1458830"/>
                </a:lnTo>
                <a:lnTo>
                  <a:pt x="2421808" y="1458830"/>
                </a:lnTo>
                <a:lnTo>
                  <a:pt x="2421808" y="1439666"/>
                </a:lnTo>
                <a:lnTo>
                  <a:pt x="2328387" y="1439666"/>
                </a:lnTo>
                <a:lnTo>
                  <a:pt x="2328387" y="1413320"/>
                </a:lnTo>
                <a:lnTo>
                  <a:pt x="2275685" y="1413320"/>
                </a:lnTo>
                <a:lnTo>
                  <a:pt x="2275685" y="1377391"/>
                </a:lnTo>
                <a:lnTo>
                  <a:pt x="2220583" y="1377391"/>
                </a:lnTo>
                <a:lnTo>
                  <a:pt x="2220583" y="1343854"/>
                </a:lnTo>
                <a:lnTo>
                  <a:pt x="2163099" y="1343854"/>
                </a:lnTo>
                <a:lnTo>
                  <a:pt x="2163099" y="1324689"/>
                </a:lnTo>
                <a:lnTo>
                  <a:pt x="2115189" y="1324689"/>
                </a:lnTo>
                <a:lnTo>
                  <a:pt x="2115189" y="1298334"/>
                </a:lnTo>
                <a:lnTo>
                  <a:pt x="2055305" y="1298334"/>
                </a:lnTo>
                <a:lnTo>
                  <a:pt x="2055305" y="1274378"/>
                </a:lnTo>
                <a:lnTo>
                  <a:pt x="1973857" y="1274378"/>
                </a:lnTo>
                <a:lnTo>
                  <a:pt x="1973857" y="1252823"/>
                </a:lnTo>
                <a:lnTo>
                  <a:pt x="1942710" y="1252823"/>
                </a:lnTo>
                <a:lnTo>
                  <a:pt x="1942710" y="1231268"/>
                </a:lnTo>
                <a:lnTo>
                  <a:pt x="1880435" y="1231268"/>
                </a:lnTo>
                <a:lnTo>
                  <a:pt x="1880435" y="1202522"/>
                </a:lnTo>
                <a:lnTo>
                  <a:pt x="1846898" y="1202522"/>
                </a:lnTo>
                <a:lnTo>
                  <a:pt x="1846898" y="1180957"/>
                </a:lnTo>
                <a:lnTo>
                  <a:pt x="1806169" y="1180957"/>
                </a:lnTo>
                <a:lnTo>
                  <a:pt x="1806169" y="1161793"/>
                </a:lnTo>
                <a:lnTo>
                  <a:pt x="1743894" y="1161793"/>
                </a:lnTo>
                <a:lnTo>
                  <a:pt x="1743894" y="1133046"/>
                </a:lnTo>
                <a:lnTo>
                  <a:pt x="1691193" y="1133046"/>
                </a:lnTo>
                <a:lnTo>
                  <a:pt x="1691193" y="1121073"/>
                </a:lnTo>
                <a:lnTo>
                  <a:pt x="1604953" y="1121073"/>
                </a:lnTo>
                <a:lnTo>
                  <a:pt x="1604953" y="1030043"/>
                </a:lnTo>
                <a:lnTo>
                  <a:pt x="1384573" y="1030043"/>
                </a:lnTo>
                <a:lnTo>
                  <a:pt x="1384573" y="984533"/>
                </a:lnTo>
                <a:lnTo>
                  <a:pt x="1346245" y="984533"/>
                </a:lnTo>
                <a:lnTo>
                  <a:pt x="1346245" y="962978"/>
                </a:lnTo>
                <a:lnTo>
                  <a:pt x="1279170" y="962978"/>
                </a:lnTo>
                <a:lnTo>
                  <a:pt x="1279170" y="939018"/>
                </a:lnTo>
                <a:lnTo>
                  <a:pt x="1233659" y="939018"/>
                </a:lnTo>
                <a:lnTo>
                  <a:pt x="1233659" y="888714"/>
                </a:lnTo>
                <a:lnTo>
                  <a:pt x="1147420" y="888714"/>
                </a:lnTo>
                <a:lnTo>
                  <a:pt x="1147420" y="814455"/>
                </a:lnTo>
                <a:lnTo>
                  <a:pt x="1085145" y="814455"/>
                </a:lnTo>
                <a:lnTo>
                  <a:pt x="1085145" y="800082"/>
                </a:lnTo>
                <a:lnTo>
                  <a:pt x="1037235" y="800082"/>
                </a:lnTo>
                <a:lnTo>
                  <a:pt x="1037235" y="766545"/>
                </a:lnTo>
                <a:lnTo>
                  <a:pt x="996506" y="766545"/>
                </a:lnTo>
                <a:lnTo>
                  <a:pt x="996506" y="713845"/>
                </a:lnTo>
                <a:lnTo>
                  <a:pt x="955786" y="713845"/>
                </a:lnTo>
                <a:lnTo>
                  <a:pt x="955786" y="680310"/>
                </a:lnTo>
                <a:lnTo>
                  <a:pt x="929436" y="680310"/>
                </a:lnTo>
                <a:lnTo>
                  <a:pt x="929436" y="644378"/>
                </a:lnTo>
                <a:lnTo>
                  <a:pt x="895900" y="644378"/>
                </a:lnTo>
                <a:lnTo>
                  <a:pt x="895900" y="613237"/>
                </a:lnTo>
                <a:lnTo>
                  <a:pt x="780918" y="613237"/>
                </a:lnTo>
                <a:lnTo>
                  <a:pt x="780918" y="565328"/>
                </a:lnTo>
                <a:lnTo>
                  <a:pt x="718637" y="565328"/>
                </a:lnTo>
                <a:lnTo>
                  <a:pt x="718637" y="500650"/>
                </a:lnTo>
                <a:lnTo>
                  <a:pt x="670727" y="500650"/>
                </a:lnTo>
                <a:lnTo>
                  <a:pt x="670727" y="447950"/>
                </a:lnTo>
                <a:lnTo>
                  <a:pt x="646772" y="447950"/>
                </a:lnTo>
                <a:lnTo>
                  <a:pt x="646772" y="421600"/>
                </a:lnTo>
                <a:lnTo>
                  <a:pt x="562932" y="421600"/>
                </a:lnTo>
                <a:lnTo>
                  <a:pt x="562932" y="373691"/>
                </a:lnTo>
                <a:lnTo>
                  <a:pt x="505441" y="373691"/>
                </a:lnTo>
                <a:lnTo>
                  <a:pt x="505441" y="275477"/>
                </a:lnTo>
                <a:lnTo>
                  <a:pt x="433577" y="275477"/>
                </a:lnTo>
                <a:lnTo>
                  <a:pt x="433577" y="246732"/>
                </a:lnTo>
                <a:lnTo>
                  <a:pt x="349736" y="246732"/>
                </a:lnTo>
                <a:lnTo>
                  <a:pt x="349736" y="182055"/>
                </a:lnTo>
                <a:lnTo>
                  <a:pt x="265895" y="182055"/>
                </a:lnTo>
                <a:lnTo>
                  <a:pt x="265895" y="148519"/>
                </a:lnTo>
                <a:lnTo>
                  <a:pt x="210800" y="148519"/>
                </a:lnTo>
                <a:lnTo>
                  <a:pt x="210800" y="76655"/>
                </a:lnTo>
                <a:lnTo>
                  <a:pt x="148518" y="76655"/>
                </a:lnTo>
                <a:lnTo>
                  <a:pt x="148518"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220" name="Group 219">
            <a:extLst>
              <a:ext uri="{FF2B5EF4-FFF2-40B4-BE49-F238E27FC236}">
                <a16:creationId xmlns:a16="http://schemas.microsoft.com/office/drawing/2014/main" xmlns="" id="{4ABEEC96-A0C2-49E0-9B97-844EC7C55FAF}"/>
              </a:ext>
            </a:extLst>
          </p:cNvPr>
          <p:cNvGrpSpPr/>
          <p:nvPr/>
        </p:nvGrpSpPr>
        <p:grpSpPr>
          <a:xfrm>
            <a:off x="4815485" y="3260942"/>
            <a:ext cx="3769804" cy="1311658"/>
            <a:chOff x="4815485" y="3242280"/>
            <a:chExt cx="3769804" cy="1311658"/>
          </a:xfrm>
        </p:grpSpPr>
        <p:sp>
          <p:nvSpPr>
            <p:cNvPr id="221" name="Isosceles Triangle 220">
              <a:extLst>
                <a:ext uri="{FF2B5EF4-FFF2-40B4-BE49-F238E27FC236}">
                  <a16:creationId xmlns:a16="http://schemas.microsoft.com/office/drawing/2014/main" xmlns="" id="{FE5AF292-3181-4090-B0A5-14DF6DA3D041}"/>
                </a:ext>
              </a:extLst>
            </p:cNvPr>
            <p:cNvSpPr>
              <a:spLocks noChangeAspect="1"/>
            </p:cNvSpPr>
            <p:nvPr/>
          </p:nvSpPr>
          <p:spPr>
            <a:xfrm>
              <a:off x="7303344" y="4281334"/>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22" name="Group 221">
              <a:extLst>
                <a:ext uri="{FF2B5EF4-FFF2-40B4-BE49-F238E27FC236}">
                  <a16:creationId xmlns:a16="http://schemas.microsoft.com/office/drawing/2014/main" xmlns="" id="{048FF37C-8BCD-45EB-8602-D6438977F3CB}"/>
                </a:ext>
              </a:extLst>
            </p:cNvPr>
            <p:cNvGrpSpPr/>
            <p:nvPr/>
          </p:nvGrpSpPr>
          <p:grpSpPr>
            <a:xfrm>
              <a:off x="7626078" y="4330182"/>
              <a:ext cx="171818" cy="90644"/>
              <a:chOff x="7626078" y="4330182"/>
              <a:chExt cx="171818" cy="90644"/>
            </a:xfrm>
          </p:grpSpPr>
          <p:sp>
            <p:nvSpPr>
              <p:cNvPr id="268" name="Isosceles Triangle 267">
                <a:extLst>
                  <a:ext uri="{FF2B5EF4-FFF2-40B4-BE49-F238E27FC236}">
                    <a16:creationId xmlns:a16="http://schemas.microsoft.com/office/drawing/2014/main" xmlns="" id="{9AF9C1CA-2D4D-4285-B749-B9C4F4D7DC38}"/>
                  </a:ext>
                </a:extLst>
              </p:cNvPr>
              <p:cNvSpPr>
                <a:spLocks noChangeAspect="1"/>
              </p:cNvSpPr>
              <p:nvPr/>
            </p:nvSpPr>
            <p:spPr>
              <a:xfrm>
                <a:off x="7626078" y="4330182"/>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9" name="Isosceles Triangle 268">
                <a:extLst>
                  <a:ext uri="{FF2B5EF4-FFF2-40B4-BE49-F238E27FC236}">
                    <a16:creationId xmlns:a16="http://schemas.microsoft.com/office/drawing/2014/main" xmlns="" id="{40BD6636-9A54-4EBF-B50A-233F17A1E1D0}"/>
                  </a:ext>
                </a:extLst>
              </p:cNvPr>
              <p:cNvSpPr>
                <a:spLocks noChangeAspect="1"/>
              </p:cNvSpPr>
              <p:nvPr/>
            </p:nvSpPr>
            <p:spPr>
              <a:xfrm>
                <a:off x="7645480" y="4330182"/>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0" name="Isosceles Triangle 269">
                <a:extLst>
                  <a:ext uri="{FF2B5EF4-FFF2-40B4-BE49-F238E27FC236}">
                    <a16:creationId xmlns:a16="http://schemas.microsoft.com/office/drawing/2014/main" xmlns="" id="{592D1C7D-03C1-475D-BF22-CB2A5AAEDC84}"/>
                  </a:ext>
                </a:extLst>
              </p:cNvPr>
              <p:cNvSpPr>
                <a:spLocks noChangeAspect="1"/>
              </p:cNvSpPr>
              <p:nvPr/>
            </p:nvSpPr>
            <p:spPr>
              <a:xfrm>
                <a:off x="7680123" y="4358757"/>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1" name="Isosceles Triangle 270">
                <a:extLst>
                  <a:ext uri="{FF2B5EF4-FFF2-40B4-BE49-F238E27FC236}">
                    <a16:creationId xmlns:a16="http://schemas.microsoft.com/office/drawing/2014/main" xmlns="" id="{4426BDDA-B5E1-4EAA-8D93-605CD90151A6}"/>
                  </a:ext>
                </a:extLst>
              </p:cNvPr>
              <p:cNvSpPr>
                <a:spLocks noChangeAspect="1"/>
              </p:cNvSpPr>
              <p:nvPr/>
            </p:nvSpPr>
            <p:spPr>
              <a:xfrm>
                <a:off x="7714765" y="4358757"/>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23" name="Freeform: Shape 348">
              <a:extLst>
                <a:ext uri="{FF2B5EF4-FFF2-40B4-BE49-F238E27FC236}">
                  <a16:creationId xmlns:a16="http://schemas.microsoft.com/office/drawing/2014/main" xmlns="" id="{09A3BE45-A969-4953-8CB5-13A95CE40FD8}"/>
                </a:ext>
              </a:extLst>
            </p:cNvPr>
            <p:cNvSpPr/>
            <p:nvPr/>
          </p:nvSpPr>
          <p:spPr>
            <a:xfrm>
              <a:off x="4815485" y="3242280"/>
              <a:ext cx="3738003" cy="1292280"/>
            </a:xfrm>
            <a:custGeom>
              <a:avLst/>
              <a:gdLst>
                <a:gd name="connsiteX0" fmla="*/ 5377796 w 5372100"/>
                <a:gd name="connsiteY0" fmla="*/ 1897199 h 1895475"/>
                <a:gd name="connsiteX1" fmla="*/ 5229282 w 5372100"/>
                <a:gd name="connsiteY1" fmla="*/ 1897199 h 1895475"/>
                <a:gd name="connsiteX2" fmla="*/ 5229282 w 5372100"/>
                <a:gd name="connsiteY2" fmla="*/ 1846898 h 1895475"/>
                <a:gd name="connsiteX3" fmla="*/ 5159807 w 5372100"/>
                <a:gd name="connsiteY3" fmla="*/ 1846898 h 1895475"/>
                <a:gd name="connsiteX4" fmla="*/ 5159807 w 5372100"/>
                <a:gd name="connsiteY4" fmla="*/ 1806169 h 1895475"/>
                <a:gd name="connsiteX5" fmla="*/ 5123879 w 5372100"/>
                <a:gd name="connsiteY5" fmla="*/ 1806169 h 1895475"/>
                <a:gd name="connsiteX6" fmla="*/ 5123879 w 5372100"/>
                <a:gd name="connsiteY6" fmla="*/ 1775032 h 1895475"/>
                <a:gd name="connsiteX7" fmla="*/ 5020875 w 5372100"/>
                <a:gd name="connsiteY7" fmla="*/ 1775032 h 1895475"/>
                <a:gd name="connsiteX8" fmla="*/ 5020875 w 5372100"/>
                <a:gd name="connsiteY8" fmla="*/ 1736703 h 1895475"/>
                <a:gd name="connsiteX9" fmla="*/ 4280678 w 5372100"/>
                <a:gd name="connsiteY9" fmla="*/ 1736703 h 1895475"/>
                <a:gd name="connsiteX10" fmla="*/ 4280678 w 5372100"/>
                <a:gd name="connsiteY10" fmla="*/ 1710357 h 1895475"/>
                <a:gd name="connsiteX11" fmla="*/ 4182466 w 5372100"/>
                <a:gd name="connsiteY11" fmla="*/ 1710357 h 1895475"/>
                <a:gd name="connsiteX12" fmla="*/ 4182466 w 5372100"/>
                <a:gd name="connsiteY12" fmla="*/ 1676819 h 1895475"/>
                <a:gd name="connsiteX13" fmla="*/ 4026760 w 5372100"/>
                <a:gd name="connsiteY13" fmla="*/ 1676819 h 1895475"/>
                <a:gd name="connsiteX14" fmla="*/ 4026760 w 5372100"/>
                <a:gd name="connsiteY14" fmla="*/ 1643282 h 1895475"/>
                <a:gd name="connsiteX15" fmla="*/ 3837518 w 5372100"/>
                <a:gd name="connsiteY15" fmla="*/ 1643282 h 1895475"/>
                <a:gd name="connsiteX16" fmla="*/ 3837518 w 5372100"/>
                <a:gd name="connsiteY16" fmla="*/ 1631309 h 1895475"/>
                <a:gd name="connsiteX17" fmla="*/ 3748888 w 5372100"/>
                <a:gd name="connsiteY17" fmla="*/ 1631309 h 1895475"/>
                <a:gd name="connsiteX18" fmla="*/ 3748888 w 5372100"/>
                <a:gd name="connsiteY18" fmla="*/ 1607354 h 1895475"/>
                <a:gd name="connsiteX19" fmla="*/ 3705768 w 5372100"/>
                <a:gd name="connsiteY19" fmla="*/ 1607354 h 1895475"/>
                <a:gd name="connsiteX20" fmla="*/ 3705768 w 5372100"/>
                <a:gd name="connsiteY20" fmla="*/ 1585789 h 1895475"/>
                <a:gd name="connsiteX21" fmla="*/ 3403940 w 5372100"/>
                <a:gd name="connsiteY21" fmla="*/ 1585789 h 1895475"/>
                <a:gd name="connsiteX22" fmla="*/ 3403940 w 5372100"/>
                <a:gd name="connsiteY22" fmla="*/ 1557042 h 1895475"/>
                <a:gd name="connsiteX23" fmla="*/ 3279381 w 5372100"/>
                <a:gd name="connsiteY23" fmla="*/ 1557042 h 1895475"/>
                <a:gd name="connsiteX24" fmla="*/ 3279381 w 5372100"/>
                <a:gd name="connsiteY24" fmla="*/ 1540279 h 1895475"/>
                <a:gd name="connsiteX25" fmla="*/ 3171587 w 5372100"/>
                <a:gd name="connsiteY25" fmla="*/ 1540279 h 1895475"/>
                <a:gd name="connsiteX26" fmla="*/ 3171587 w 5372100"/>
                <a:gd name="connsiteY26" fmla="*/ 1525905 h 1895475"/>
                <a:gd name="connsiteX27" fmla="*/ 3118885 w 5372100"/>
                <a:gd name="connsiteY27" fmla="*/ 1525905 h 1895475"/>
                <a:gd name="connsiteX28" fmla="*/ 3118885 w 5372100"/>
                <a:gd name="connsiteY28" fmla="*/ 1509141 h 1895475"/>
                <a:gd name="connsiteX29" fmla="*/ 3051810 w 5372100"/>
                <a:gd name="connsiteY29" fmla="*/ 1509141 h 1895475"/>
                <a:gd name="connsiteX30" fmla="*/ 3051810 w 5372100"/>
                <a:gd name="connsiteY30" fmla="*/ 1492368 h 1895475"/>
                <a:gd name="connsiteX31" fmla="*/ 2953598 w 5372100"/>
                <a:gd name="connsiteY31" fmla="*/ 1492368 h 1895475"/>
                <a:gd name="connsiteX32" fmla="*/ 2953598 w 5372100"/>
                <a:gd name="connsiteY32" fmla="*/ 1482786 h 1895475"/>
                <a:gd name="connsiteX33" fmla="*/ 2886523 w 5372100"/>
                <a:gd name="connsiteY33" fmla="*/ 1482786 h 1895475"/>
                <a:gd name="connsiteX34" fmla="*/ 2886523 w 5372100"/>
                <a:gd name="connsiteY34" fmla="*/ 1454039 h 1895475"/>
                <a:gd name="connsiteX35" fmla="*/ 2812266 w 5372100"/>
                <a:gd name="connsiteY35" fmla="*/ 1454039 h 1895475"/>
                <a:gd name="connsiteX36" fmla="*/ 2812266 w 5372100"/>
                <a:gd name="connsiteY36" fmla="*/ 1427693 h 1895475"/>
                <a:gd name="connsiteX37" fmla="*/ 2606259 w 5372100"/>
                <a:gd name="connsiteY37" fmla="*/ 1427693 h 1895475"/>
                <a:gd name="connsiteX38" fmla="*/ 2606259 w 5372100"/>
                <a:gd name="connsiteY38" fmla="*/ 1396546 h 1895475"/>
                <a:gd name="connsiteX39" fmla="*/ 2462527 w 5372100"/>
                <a:gd name="connsiteY39" fmla="*/ 1396546 h 1895475"/>
                <a:gd name="connsiteX40" fmla="*/ 2462527 w 5372100"/>
                <a:gd name="connsiteY40" fmla="*/ 1355827 h 1895475"/>
                <a:gd name="connsiteX41" fmla="*/ 2390661 w 5372100"/>
                <a:gd name="connsiteY41" fmla="*/ 1355827 h 1895475"/>
                <a:gd name="connsiteX42" fmla="*/ 2390661 w 5372100"/>
                <a:gd name="connsiteY42" fmla="*/ 1317498 h 1895475"/>
                <a:gd name="connsiteX43" fmla="*/ 2325986 w 5372100"/>
                <a:gd name="connsiteY43" fmla="*/ 1317498 h 1895475"/>
                <a:gd name="connsiteX44" fmla="*/ 2325986 w 5372100"/>
                <a:gd name="connsiteY44" fmla="*/ 1298334 h 1895475"/>
                <a:gd name="connsiteX45" fmla="*/ 2230165 w 5372100"/>
                <a:gd name="connsiteY45" fmla="*/ 1298334 h 1895475"/>
                <a:gd name="connsiteX46" fmla="*/ 2230165 w 5372100"/>
                <a:gd name="connsiteY46" fmla="*/ 1276779 h 1895475"/>
                <a:gd name="connsiteX47" fmla="*/ 2148726 w 5372100"/>
                <a:gd name="connsiteY47" fmla="*/ 1276779 h 1895475"/>
                <a:gd name="connsiteX48" fmla="*/ 2148726 w 5372100"/>
                <a:gd name="connsiteY48" fmla="*/ 1252824 h 1895475"/>
                <a:gd name="connsiteX49" fmla="*/ 2050513 w 5372100"/>
                <a:gd name="connsiteY49" fmla="*/ 1252824 h 1895475"/>
                <a:gd name="connsiteX50" fmla="*/ 2050513 w 5372100"/>
                <a:gd name="connsiteY50" fmla="*/ 1231268 h 1895475"/>
                <a:gd name="connsiteX51" fmla="*/ 2004994 w 5372100"/>
                <a:gd name="connsiteY51" fmla="*/ 1231268 h 1895475"/>
                <a:gd name="connsiteX52" fmla="*/ 2004994 w 5372100"/>
                <a:gd name="connsiteY52" fmla="*/ 1200122 h 1895475"/>
                <a:gd name="connsiteX53" fmla="*/ 1947501 w 5372100"/>
                <a:gd name="connsiteY53" fmla="*/ 1200122 h 1895475"/>
                <a:gd name="connsiteX54" fmla="*/ 1947501 w 5372100"/>
                <a:gd name="connsiteY54" fmla="*/ 1154611 h 1895475"/>
                <a:gd name="connsiteX55" fmla="*/ 1909181 w 5372100"/>
                <a:gd name="connsiteY55" fmla="*/ 1154611 h 1895475"/>
                <a:gd name="connsiteX56" fmla="*/ 1909181 w 5372100"/>
                <a:gd name="connsiteY56" fmla="*/ 1145029 h 1895475"/>
                <a:gd name="connsiteX57" fmla="*/ 1870853 w 5372100"/>
                <a:gd name="connsiteY57" fmla="*/ 1145029 h 1895475"/>
                <a:gd name="connsiteX58" fmla="*/ 1870853 w 5372100"/>
                <a:gd name="connsiteY58" fmla="*/ 1109091 h 1895475"/>
                <a:gd name="connsiteX59" fmla="*/ 1758267 w 5372100"/>
                <a:gd name="connsiteY59" fmla="*/ 1109091 h 1895475"/>
                <a:gd name="connsiteX60" fmla="*/ 1758267 w 5372100"/>
                <a:gd name="connsiteY60" fmla="*/ 1082745 h 1895475"/>
                <a:gd name="connsiteX61" fmla="*/ 1667237 w 5372100"/>
                <a:gd name="connsiteY61" fmla="*/ 1082745 h 1895475"/>
                <a:gd name="connsiteX62" fmla="*/ 1667237 w 5372100"/>
                <a:gd name="connsiteY62" fmla="*/ 1063581 h 1895475"/>
                <a:gd name="connsiteX63" fmla="*/ 1600162 w 5372100"/>
                <a:gd name="connsiteY63" fmla="*/ 1063581 h 1895475"/>
                <a:gd name="connsiteX64" fmla="*/ 1600162 w 5372100"/>
                <a:gd name="connsiteY64" fmla="*/ 1013279 h 1895475"/>
                <a:gd name="connsiteX65" fmla="*/ 1559443 w 5372100"/>
                <a:gd name="connsiteY65" fmla="*/ 1013279 h 1895475"/>
                <a:gd name="connsiteX66" fmla="*/ 1559443 w 5372100"/>
                <a:gd name="connsiteY66" fmla="*/ 986924 h 1895475"/>
                <a:gd name="connsiteX67" fmla="*/ 1525905 w 5372100"/>
                <a:gd name="connsiteY67" fmla="*/ 986924 h 1895475"/>
                <a:gd name="connsiteX68" fmla="*/ 1525905 w 5372100"/>
                <a:gd name="connsiteY68" fmla="*/ 962978 h 1895475"/>
                <a:gd name="connsiteX69" fmla="*/ 1425292 w 5372100"/>
                <a:gd name="connsiteY69" fmla="*/ 962978 h 1895475"/>
                <a:gd name="connsiteX70" fmla="*/ 1425292 w 5372100"/>
                <a:gd name="connsiteY70" fmla="*/ 927041 h 1895475"/>
                <a:gd name="connsiteX71" fmla="*/ 1346244 w 5372100"/>
                <a:gd name="connsiteY71" fmla="*/ 927041 h 1895475"/>
                <a:gd name="connsiteX72" fmla="*/ 1346244 w 5372100"/>
                <a:gd name="connsiteY72" fmla="*/ 893504 h 1895475"/>
                <a:gd name="connsiteX73" fmla="*/ 1252823 w 5372100"/>
                <a:gd name="connsiteY73" fmla="*/ 893504 h 1895475"/>
                <a:gd name="connsiteX74" fmla="*/ 1252823 w 5372100"/>
                <a:gd name="connsiteY74" fmla="*/ 850387 h 1895475"/>
                <a:gd name="connsiteX75" fmla="*/ 1212104 w 5372100"/>
                <a:gd name="connsiteY75" fmla="*/ 850387 h 1895475"/>
                <a:gd name="connsiteX76" fmla="*/ 1212104 w 5372100"/>
                <a:gd name="connsiteY76" fmla="*/ 804873 h 1895475"/>
                <a:gd name="connsiteX77" fmla="*/ 1130656 w 5372100"/>
                <a:gd name="connsiteY77" fmla="*/ 804873 h 1895475"/>
                <a:gd name="connsiteX78" fmla="*/ 1130656 w 5372100"/>
                <a:gd name="connsiteY78" fmla="*/ 773732 h 1895475"/>
                <a:gd name="connsiteX79" fmla="*/ 1065981 w 5372100"/>
                <a:gd name="connsiteY79" fmla="*/ 773732 h 1895475"/>
                <a:gd name="connsiteX80" fmla="*/ 1065981 w 5372100"/>
                <a:gd name="connsiteY80" fmla="*/ 747382 h 1895475"/>
                <a:gd name="connsiteX81" fmla="*/ 994115 w 5372100"/>
                <a:gd name="connsiteY81" fmla="*/ 747382 h 1895475"/>
                <a:gd name="connsiteX82" fmla="*/ 994115 w 5372100"/>
                <a:gd name="connsiteY82" fmla="*/ 733010 h 1895475"/>
                <a:gd name="connsiteX83" fmla="*/ 934227 w 5372100"/>
                <a:gd name="connsiteY83" fmla="*/ 733010 h 1895475"/>
                <a:gd name="connsiteX84" fmla="*/ 934227 w 5372100"/>
                <a:gd name="connsiteY84" fmla="*/ 709055 h 1895475"/>
                <a:gd name="connsiteX85" fmla="*/ 845596 w 5372100"/>
                <a:gd name="connsiteY85" fmla="*/ 709055 h 1895475"/>
                <a:gd name="connsiteX86" fmla="*/ 845596 w 5372100"/>
                <a:gd name="connsiteY86" fmla="*/ 687496 h 1895475"/>
                <a:gd name="connsiteX87" fmla="*/ 819246 w 5372100"/>
                <a:gd name="connsiteY87" fmla="*/ 687496 h 1895475"/>
                <a:gd name="connsiteX88" fmla="*/ 819246 w 5372100"/>
                <a:gd name="connsiteY88" fmla="*/ 637191 h 1895475"/>
                <a:gd name="connsiteX89" fmla="*/ 771336 w 5372100"/>
                <a:gd name="connsiteY89" fmla="*/ 637191 h 1895475"/>
                <a:gd name="connsiteX90" fmla="*/ 771336 w 5372100"/>
                <a:gd name="connsiteY90" fmla="*/ 613237 h 1895475"/>
                <a:gd name="connsiteX91" fmla="*/ 728219 w 5372100"/>
                <a:gd name="connsiteY91" fmla="*/ 613237 h 1895475"/>
                <a:gd name="connsiteX92" fmla="*/ 728219 w 5372100"/>
                <a:gd name="connsiteY92" fmla="*/ 555746 h 1895475"/>
                <a:gd name="connsiteX93" fmla="*/ 641982 w 5372100"/>
                <a:gd name="connsiteY93" fmla="*/ 555746 h 1895475"/>
                <a:gd name="connsiteX94" fmla="*/ 641982 w 5372100"/>
                <a:gd name="connsiteY94" fmla="*/ 500650 h 1895475"/>
                <a:gd name="connsiteX95" fmla="*/ 606050 w 5372100"/>
                <a:gd name="connsiteY95" fmla="*/ 500650 h 1895475"/>
                <a:gd name="connsiteX96" fmla="*/ 606050 w 5372100"/>
                <a:gd name="connsiteY96" fmla="*/ 445555 h 1895475"/>
                <a:gd name="connsiteX97" fmla="*/ 582096 w 5372100"/>
                <a:gd name="connsiteY97" fmla="*/ 445555 h 1895475"/>
                <a:gd name="connsiteX98" fmla="*/ 582096 w 5372100"/>
                <a:gd name="connsiteY98" fmla="*/ 400041 h 1895475"/>
                <a:gd name="connsiteX99" fmla="*/ 541373 w 5372100"/>
                <a:gd name="connsiteY99" fmla="*/ 400041 h 1895475"/>
                <a:gd name="connsiteX100" fmla="*/ 541373 w 5372100"/>
                <a:gd name="connsiteY100" fmla="*/ 373691 h 1895475"/>
                <a:gd name="connsiteX101" fmla="*/ 493464 w 5372100"/>
                <a:gd name="connsiteY101" fmla="*/ 373691 h 1895475"/>
                <a:gd name="connsiteX102" fmla="*/ 493464 w 5372100"/>
                <a:gd name="connsiteY102" fmla="*/ 340155 h 1895475"/>
                <a:gd name="connsiteX103" fmla="*/ 450346 w 5372100"/>
                <a:gd name="connsiteY103" fmla="*/ 340155 h 1895475"/>
                <a:gd name="connsiteX104" fmla="*/ 450346 w 5372100"/>
                <a:gd name="connsiteY104" fmla="*/ 268291 h 1895475"/>
                <a:gd name="connsiteX105" fmla="*/ 385668 w 5372100"/>
                <a:gd name="connsiteY105" fmla="*/ 268291 h 1895475"/>
                <a:gd name="connsiteX106" fmla="*/ 385668 w 5372100"/>
                <a:gd name="connsiteY106" fmla="*/ 246732 h 1895475"/>
                <a:gd name="connsiteX107" fmla="*/ 313805 w 5372100"/>
                <a:gd name="connsiteY107" fmla="*/ 246732 h 1895475"/>
                <a:gd name="connsiteX108" fmla="*/ 313805 w 5372100"/>
                <a:gd name="connsiteY108" fmla="*/ 217986 h 1895475"/>
                <a:gd name="connsiteX109" fmla="*/ 285059 w 5372100"/>
                <a:gd name="connsiteY109" fmla="*/ 217986 h 1895475"/>
                <a:gd name="connsiteX110" fmla="*/ 285059 w 5372100"/>
                <a:gd name="connsiteY110" fmla="*/ 146122 h 1895475"/>
                <a:gd name="connsiteX111" fmla="*/ 217986 w 5372100"/>
                <a:gd name="connsiteY111" fmla="*/ 146122 h 1895475"/>
                <a:gd name="connsiteX112" fmla="*/ 217986 w 5372100"/>
                <a:gd name="connsiteY112" fmla="*/ 95818 h 1895475"/>
                <a:gd name="connsiteX113" fmla="*/ 174869 w 5372100"/>
                <a:gd name="connsiteY113" fmla="*/ 95818 h 1895475"/>
                <a:gd name="connsiteX114" fmla="*/ 174869 w 5372100"/>
                <a:gd name="connsiteY114" fmla="*/ 62282 h 1895475"/>
                <a:gd name="connsiteX115" fmla="*/ 114982 w 5372100"/>
                <a:gd name="connsiteY115" fmla="*/ 62282 h 1895475"/>
                <a:gd name="connsiteX116" fmla="*/ 114982 w 5372100"/>
                <a:gd name="connsiteY116" fmla="*/ 0 h 1895475"/>
                <a:gd name="connsiteX117" fmla="*/ 0 w 5372100"/>
                <a:gd name="connsiteY117"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372100" h="1895475">
                  <a:moveTo>
                    <a:pt x="5377796" y="1897199"/>
                  </a:moveTo>
                  <a:lnTo>
                    <a:pt x="5229282" y="1897199"/>
                  </a:lnTo>
                  <a:lnTo>
                    <a:pt x="5229282" y="1846898"/>
                  </a:lnTo>
                  <a:lnTo>
                    <a:pt x="5159807" y="1846898"/>
                  </a:lnTo>
                  <a:lnTo>
                    <a:pt x="5159807" y="1806169"/>
                  </a:lnTo>
                  <a:lnTo>
                    <a:pt x="5123879" y="1806169"/>
                  </a:lnTo>
                  <a:lnTo>
                    <a:pt x="5123879" y="1775032"/>
                  </a:lnTo>
                  <a:lnTo>
                    <a:pt x="5020875" y="1775032"/>
                  </a:lnTo>
                  <a:lnTo>
                    <a:pt x="5020875" y="1736703"/>
                  </a:lnTo>
                  <a:lnTo>
                    <a:pt x="4280678" y="1736703"/>
                  </a:lnTo>
                  <a:lnTo>
                    <a:pt x="4280678" y="1710357"/>
                  </a:lnTo>
                  <a:lnTo>
                    <a:pt x="4182466" y="1710357"/>
                  </a:lnTo>
                  <a:lnTo>
                    <a:pt x="4182466" y="1676819"/>
                  </a:lnTo>
                  <a:lnTo>
                    <a:pt x="4026760" y="1676819"/>
                  </a:lnTo>
                  <a:lnTo>
                    <a:pt x="4026760" y="1643282"/>
                  </a:lnTo>
                  <a:lnTo>
                    <a:pt x="3837518" y="1643282"/>
                  </a:lnTo>
                  <a:lnTo>
                    <a:pt x="3837518" y="1631309"/>
                  </a:lnTo>
                  <a:lnTo>
                    <a:pt x="3748888" y="1631309"/>
                  </a:lnTo>
                  <a:lnTo>
                    <a:pt x="3748888" y="1607354"/>
                  </a:lnTo>
                  <a:lnTo>
                    <a:pt x="3705768" y="1607354"/>
                  </a:lnTo>
                  <a:lnTo>
                    <a:pt x="3705768" y="1585789"/>
                  </a:lnTo>
                  <a:lnTo>
                    <a:pt x="3403940" y="1585789"/>
                  </a:lnTo>
                  <a:lnTo>
                    <a:pt x="3403940" y="1557042"/>
                  </a:lnTo>
                  <a:lnTo>
                    <a:pt x="3279381" y="1557042"/>
                  </a:lnTo>
                  <a:lnTo>
                    <a:pt x="3279381" y="1540279"/>
                  </a:lnTo>
                  <a:lnTo>
                    <a:pt x="3171587" y="1540279"/>
                  </a:lnTo>
                  <a:lnTo>
                    <a:pt x="3171587" y="1525905"/>
                  </a:lnTo>
                  <a:lnTo>
                    <a:pt x="3118885" y="1525905"/>
                  </a:lnTo>
                  <a:lnTo>
                    <a:pt x="3118885" y="1509141"/>
                  </a:lnTo>
                  <a:lnTo>
                    <a:pt x="3051810" y="1509141"/>
                  </a:lnTo>
                  <a:lnTo>
                    <a:pt x="3051810" y="1492368"/>
                  </a:lnTo>
                  <a:lnTo>
                    <a:pt x="2953598" y="1492368"/>
                  </a:lnTo>
                  <a:lnTo>
                    <a:pt x="2953598" y="1482786"/>
                  </a:lnTo>
                  <a:lnTo>
                    <a:pt x="2886523" y="1482786"/>
                  </a:lnTo>
                  <a:lnTo>
                    <a:pt x="2886523" y="1454039"/>
                  </a:lnTo>
                  <a:lnTo>
                    <a:pt x="2812266" y="1454039"/>
                  </a:lnTo>
                  <a:lnTo>
                    <a:pt x="2812266" y="1427693"/>
                  </a:lnTo>
                  <a:lnTo>
                    <a:pt x="2606259" y="1427693"/>
                  </a:lnTo>
                  <a:lnTo>
                    <a:pt x="2606259" y="1396546"/>
                  </a:lnTo>
                  <a:lnTo>
                    <a:pt x="2462527" y="1396546"/>
                  </a:lnTo>
                  <a:lnTo>
                    <a:pt x="2462527" y="1355827"/>
                  </a:lnTo>
                  <a:lnTo>
                    <a:pt x="2390661" y="1355827"/>
                  </a:lnTo>
                  <a:lnTo>
                    <a:pt x="2390661" y="1317498"/>
                  </a:lnTo>
                  <a:lnTo>
                    <a:pt x="2325986" y="1317498"/>
                  </a:lnTo>
                  <a:lnTo>
                    <a:pt x="2325986" y="1298334"/>
                  </a:lnTo>
                  <a:lnTo>
                    <a:pt x="2230165" y="1298334"/>
                  </a:lnTo>
                  <a:lnTo>
                    <a:pt x="2230165" y="1276779"/>
                  </a:lnTo>
                  <a:lnTo>
                    <a:pt x="2148726" y="1276779"/>
                  </a:lnTo>
                  <a:lnTo>
                    <a:pt x="2148726" y="1252824"/>
                  </a:lnTo>
                  <a:lnTo>
                    <a:pt x="2050513" y="1252824"/>
                  </a:lnTo>
                  <a:lnTo>
                    <a:pt x="2050513" y="1231268"/>
                  </a:lnTo>
                  <a:lnTo>
                    <a:pt x="2004994" y="1231268"/>
                  </a:lnTo>
                  <a:lnTo>
                    <a:pt x="2004994" y="1200122"/>
                  </a:lnTo>
                  <a:lnTo>
                    <a:pt x="1947501" y="1200122"/>
                  </a:lnTo>
                  <a:lnTo>
                    <a:pt x="1947501" y="1154611"/>
                  </a:lnTo>
                  <a:lnTo>
                    <a:pt x="1909181" y="1154611"/>
                  </a:lnTo>
                  <a:lnTo>
                    <a:pt x="1909181" y="1145029"/>
                  </a:lnTo>
                  <a:lnTo>
                    <a:pt x="1870853" y="1145029"/>
                  </a:lnTo>
                  <a:lnTo>
                    <a:pt x="1870853" y="1109091"/>
                  </a:lnTo>
                  <a:lnTo>
                    <a:pt x="1758267" y="1109091"/>
                  </a:lnTo>
                  <a:lnTo>
                    <a:pt x="1758267" y="1082745"/>
                  </a:lnTo>
                  <a:lnTo>
                    <a:pt x="1667237" y="1082745"/>
                  </a:lnTo>
                  <a:lnTo>
                    <a:pt x="1667237" y="1063581"/>
                  </a:lnTo>
                  <a:lnTo>
                    <a:pt x="1600162" y="1063581"/>
                  </a:lnTo>
                  <a:lnTo>
                    <a:pt x="1600162" y="1013279"/>
                  </a:lnTo>
                  <a:lnTo>
                    <a:pt x="1559443" y="1013279"/>
                  </a:lnTo>
                  <a:lnTo>
                    <a:pt x="1559443" y="986924"/>
                  </a:lnTo>
                  <a:lnTo>
                    <a:pt x="1525905" y="986924"/>
                  </a:lnTo>
                  <a:lnTo>
                    <a:pt x="1525905" y="962978"/>
                  </a:lnTo>
                  <a:lnTo>
                    <a:pt x="1425292" y="962978"/>
                  </a:lnTo>
                  <a:lnTo>
                    <a:pt x="1425292" y="927041"/>
                  </a:lnTo>
                  <a:lnTo>
                    <a:pt x="1346244" y="927041"/>
                  </a:lnTo>
                  <a:lnTo>
                    <a:pt x="1346244" y="893504"/>
                  </a:lnTo>
                  <a:lnTo>
                    <a:pt x="1252823" y="893504"/>
                  </a:lnTo>
                  <a:lnTo>
                    <a:pt x="1252823" y="850387"/>
                  </a:lnTo>
                  <a:lnTo>
                    <a:pt x="1212104" y="850387"/>
                  </a:lnTo>
                  <a:lnTo>
                    <a:pt x="1212104" y="804873"/>
                  </a:lnTo>
                  <a:lnTo>
                    <a:pt x="1130656" y="804873"/>
                  </a:lnTo>
                  <a:lnTo>
                    <a:pt x="1130656" y="773732"/>
                  </a:lnTo>
                  <a:lnTo>
                    <a:pt x="1065981" y="773732"/>
                  </a:lnTo>
                  <a:lnTo>
                    <a:pt x="1065981" y="747382"/>
                  </a:lnTo>
                  <a:lnTo>
                    <a:pt x="994115" y="747382"/>
                  </a:lnTo>
                  <a:lnTo>
                    <a:pt x="994115" y="733010"/>
                  </a:lnTo>
                  <a:lnTo>
                    <a:pt x="934227" y="733010"/>
                  </a:lnTo>
                  <a:lnTo>
                    <a:pt x="934227" y="709055"/>
                  </a:lnTo>
                  <a:lnTo>
                    <a:pt x="845596" y="709055"/>
                  </a:lnTo>
                  <a:lnTo>
                    <a:pt x="845596" y="687496"/>
                  </a:lnTo>
                  <a:lnTo>
                    <a:pt x="819246" y="687496"/>
                  </a:lnTo>
                  <a:lnTo>
                    <a:pt x="819246" y="637191"/>
                  </a:lnTo>
                  <a:lnTo>
                    <a:pt x="771336" y="637191"/>
                  </a:lnTo>
                  <a:lnTo>
                    <a:pt x="771336" y="613237"/>
                  </a:lnTo>
                  <a:lnTo>
                    <a:pt x="728219" y="613237"/>
                  </a:lnTo>
                  <a:lnTo>
                    <a:pt x="728219" y="555746"/>
                  </a:lnTo>
                  <a:lnTo>
                    <a:pt x="641982" y="555746"/>
                  </a:lnTo>
                  <a:lnTo>
                    <a:pt x="641982" y="500650"/>
                  </a:lnTo>
                  <a:lnTo>
                    <a:pt x="606050" y="500650"/>
                  </a:lnTo>
                  <a:lnTo>
                    <a:pt x="606050" y="445555"/>
                  </a:lnTo>
                  <a:lnTo>
                    <a:pt x="582096" y="445555"/>
                  </a:lnTo>
                  <a:lnTo>
                    <a:pt x="582096" y="400041"/>
                  </a:lnTo>
                  <a:lnTo>
                    <a:pt x="541373" y="400041"/>
                  </a:lnTo>
                  <a:lnTo>
                    <a:pt x="541373" y="373691"/>
                  </a:lnTo>
                  <a:lnTo>
                    <a:pt x="493464" y="373691"/>
                  </a:lnTo>
                  <a:lnTo>
                    <a:pt x="493464" y="340155"/>
                  </a:lnTo>
                  <a:lnTo>
                    <a:pt x="450346" y="340155"/>
                  </a:lnTo>
                  <a:lnTo>
                    <a:pt x="450346" y="268291"/>
                  </a:lnTo>
                  <a:lnTo>
                    <a:pt x="385668" y="268291"/>
                  </a:lnTo>
                  <a:lnTo>
                    <a:pt x="385668" y="246732"/>
                  </a:lnTo>
                  <a:lnTo>
                    <a:pt x="313805" y="246732"/>
                  </a:lnTo>
                  <a:lnTo>
                    <a:pt x="313805" y="217986"/>
                  </a:lnTo>
                  <a:lnTo>
                    <a:pt x="285059" y="217986"/>
                  </a:lnTo>
                  <a:lnTo>
                    <a:pt x="285059" y="146122"/>
                  </a:lnTo>
                  <a:lnTo>
                    <a:pt x="217986" y="146122"/>
                  </a:lnTo>
                  <a:lnTo>
                    <a:pt x="217986" y="95818"/>
                  </a:lnTo>
                  <a:lnTo>
                    <a:pt x="174869" y="95818"/>
                  </a:lnTo>
                  <a:lnTo>
                    <a:pt x="174869" y="62282"/>
                  </a:lnTo>
                  <a:lnTo>
                    <a:pt x="114982" y="62282"/>
                  </a:lnTo>
                  <a:lnTo>
                    <a:pt x="114982"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4" name="Isosceles Triangle 223">
              <a:extLst>
                <a:ext uri="{FF2B5EF4-FFF2-40B4-BE49-F238E27FC236}">
                  <a16:creationId xmlns:a16="http://schemas.microsoft.com/office/drawing/2014/main" xmlns="" id="{2E2D3CD7-2BEC-4475-B2A3-E438CB0EAF36}"/>
                </a:ext>
              </a:extLst>
            </p:cNvPr>
            <p:cNvSpPr>
              <a:spLocks noChangeAspect="1"/>
            </p:cNvSpPr>
            <p:nvPr/>
          </p:nvSpPr>
          <p:spPr>
            <a:xfrm>
              <a:off x="7448654" y="4323134"/>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5" name="Isosceles Triangle 224">
              <a:extLst>
                <a:ext uri="{FF2B5EF4-FFF2-40B4-BE49-F238E27FC236}">
                  <a16:creationId xmlns:a16="http://schemas.microsoft.com/office/drawing/2014/main" xmlns="" id="{E8A6A7F9-B13C-4CA3-B93B-EBAC2BFD8114}"/>
                </a:ext>
              </a:extLst>
            </p:cNvPr>
            <p:cNvSpPr>
              <a:spLocks noChangeAspect="1"/>
            </p:cNvSpPr>
            <p:nvPr/>
          </p:nvSpPr>
          <p:spPr>
            <a:xfrm>
              <a:off x="7532826" y="4323134"/>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26" name="Group 225">
              <a:extLst>
                <a:ext uri="{FF2B5EF4-FFF2-40B4-BE49-F238E27FC236}">
                  <a16:creationId xmlns:a16="http://schemas.microsoft.com/office/drawing/2014/main" xmlns="" id="{F3CB56F6-F0AF-4473-A7C3-721F9F2283B6}"/>
                </a:ext>
              </a:extLst>
            </p:cNvPr>
            <p:cNvGrpSpPr/>
            <p:nvPr/>
          </p:nvGrpSpPr>
          <p:grpSpPr>
            <a:xfrm>
              <a:off x="7743788" y="4369825"/>
              <a:ext cx="152768" cy="62069"/>
              <a:chOff x="7959933" y="3991400"/>
              <a:chExt cx="152768" cy="62069"/>
            </a:xfrm>
          </p:grpSpPr>
          <p:sp>
            <p:nvSpPr>
              <p:cNvPr id="264" name="Isosceles Triangle 263">
                <a:extLst>
                  <a:ext uri="{FF2B5EF4-FFF2-40B4-BE49-F238E27FC236}">
                    <a16:creationId xmlns:a16="http://schemas.microsoft.com/office/drawing/2014/main" xmlns="" id="{3336D156-CEE5-4DF4-8815-92107409E307}"/>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5" name="Isosceles Triangle 264">
                <a:extLst>
                  <a:ext uri="{FF2B5EF4-FFF2-40B4-BE49-F238E27FC236}">
                    <a16:creationId xmlns:a16="http://schemas.microsoft.com/office/drawing/2014/main" xmlns="" id="{895343DA-2F32-4C04-B531-5D8967C19AEF}"/>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6" name="Isosceles Triangle 265">
                <a:extLst>
                  <a:ext uri="{FF2B5EF4-FFF2-40B4-BE49-F238E27FC236}">
                    <a16:creationId xmlns:a16="http://schemas.microsoft.com/office/drawing/2014/main" xmlns="" id="{41D6B287-917A-4734-A55A-EFE8103F6CCE}"/>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7" name="Isosceles Triangle 266">
                <a:extLst>
                  <a:ext uri="{FF2B5EF4-FFF2-40B4-BE49-F238E27FC236}">
                    <a16:creationId xmlns:a16="http://schemas.microsoft.com/office/drawing/2014/main" xmlns="" id="{0192A64B-99BB-49B0-B9DD-FA50F978F110}"/>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7" name="Group 226">
              <a:extLst>
                <a:ext uri="{FF2B5EF4-FFF2-40B4-BE49-F238E27FC236}">
                  <a16:creationId xmlns:a16="http://schemas.microsoft.com/office/drawing/2014/main" xmlns="" id="{4B07C375-3309-437E-BA32-12B6A6CE0726}"/>
                </a:ext>
              </a:extLst>
            </p:cNvPr>
            <p:cNvGrpSpPr/>
            <p:nvPr/>
          </p:nvGrpSpPr>
          <p:grpSpPr>
            <a:xfrm>
              <a:off x="7824065" y="4372113"/>
              <a:ext cx="152768" cy="62069"/>
              <a:chOff x="7959933" y="3991400"/>
              <a:chExt cx="152768" cy="62069"/>
            </a:xfrm>
          </p:grpSpPr>
          <p:sp>
            <p:nvSpPr>
              <p:cNvPr id="260" name="Isosceles Triangle 259">
                <a:extLst>
                  <a:ext uri="{FF2B5EF4-FFF2-40B4-BE49-F238E27FC236}">
                    <a16:creationId xmlns:a16="http://schemas.microsoft.com/office/drawing/2014/main" xmlns="" id="{46C7E035-A120-443E-AA04-41D9638423ED}"/>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1" name="Isosceles Triangle 260">
                <a:extLst>
                  <a:ext uri="{FF2B5EF4-FFF2-40B4-BE49-F238E27FC236}">
                    <a16:creationId xmlns:a16="http://schemas.microsoft.com/office/drawing/2014/main" xmlns="" id="{E65B285A-CD69-4746-B28B-D848A86E3D9F}"/>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2" name="Isosceles Triangle 261">
                <a:extLst>
                  <a:ext uri="{FF2B5EF4-FFF2-40B4-BE49-F238E27FC236}">
                    <a16:creationId xmlns:a16="http://schemas.microsoft.com/office/drawing/2014/main" xmlns="" id="{476F53AA-DA50-4BDC-951F-AAD9C03EDC94}"/>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3" name="Isosceles Triangle 262">
                <a:extLst>
                  <a:ext uri="{FF2B5EF4-FFF2-40B4-BE49-F238E27FC236}">
                    <a16:creationId xmlns:a16="http://schemas.microsoft.com/office/drawing/2014/main" xmlns="" id="{FE56DBE9-794C-42FE-8B9D-EE7D01375686}"/>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8" name="Group 227">
              <a:extLst>
                <a:ext uri="{FF2B5EF4-FFF2-40B4-BE49-F238E27FC236}">
                  <a16:creationId xmlns:a16="http://schemas.microsoft.com/office/drawing/2014/main" xmlns="" id="{7A89EE71-E4D9-4BEB-9E83-13C4EDFAFD1B}"/>
                </a:ext>
              </a:extLst>
            </p:cNvPr>
            <p:cNvGrpSpPr/>
            <p:nvPr/>
          </p:nvGrpSpPr>
          <p:grpSpPr>
            <a:xfrm>
              <a:off x="7904342" y="4374401"/>
              <a:ext cx="152768" cy="62069"/>
              <a:chOff x="7959933" y="3991400"/>
              <a:chExt cx="152768" cy="62069"/>
            </a:xfrm>
          </p:grpSpPr>
          <p:sp>
            <p:nvSpPr>
              <p:cNvPr id="256" name="Isosceles Triangle 255">
                <a:extLst>
                  <a:ext uri="{FF2B5EF4-FFF2-40B4-BE49-F238E27FC236}">
                    <a16:creationId xmlns:a16="http://schemas.microsoft.com/office/drawing/2014/main" xmlns="" id="{D6C5C2C0-C44B-49C1-809B-6173E9F6EF72}"/>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7" name="Isosceles Triangle 256">
                <a:extLst>
                  <a:ext uri="{FF2B5EF4-FFF2-40B4-BE49-F238E27FC236}">
                    <a16:creationId xmlns:a16="http://schemas.microsoft.com/office/drawing/2014/main" xmlns="" id="{7902ECC6-F026-45A6-A677-308D77569DCB}"/>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8" name="Isosceles Triangle 257">
                <a:extLst>
                  <a:ext uri="{FF2B5EF4-FFF2-40B4-BE49-F238E27FC236}">
                    <a16:creationId xmlns:a16="http://schemas.microsoft.com/office/drawing/2014/main" xmlns="" id="{C168B3D2-4B70-4E24-B063-C6D5E8192C57}"/>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9" name="Isosceles Triangle 258">
                <a:extLst>
                  <a:ext uri="{FF2B5EF4-FFF2-40B4-BE49-F238E27FC236}">
                    <a16:creationId xmlns:a16="http://schemas.microsoft.com/office/drawing/2014/main" xmlns="" id="{64F576A6-5D68-4661-A7D5-79FC2A89B27C}"/>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29" name="Group 228">
              <a:extLst>
                <a:ext uri="{FF2B5EF4-FFF2-40B4-BE49-F238E27FC236}">
                  <a16:creationId xmlns:a16="http://schemas.microsoft.com/office/drawing/2014/main" xmlns="" id="{A79100FD-2F9A-4349-817C-371F325E743F}"/>
                </a:ext>
              </a:extLst>
            </p:cNvPr>
            <p:cNvGrpSpPr/>
            <p:nvPr/>
          </p:nvGrpSpPr>
          <p:grpSpPr>
            <a:xfrm>
              <a:off x="7984619" y="4376689"/>
              <a:ext cx="152768" cy="62069"/>
              <a:chOff x="7959933" y="3991400"/>
              <a:chExt cx="152768" cy="62069"/>
            </a:xfrm>
          </p:grpSpPr>
          <p:sp>
            <p:nvSpPr>
              <p:cNvPr id="252" name="Isosceles Triangle 251">
                <a:extLst>
                  <a:ext uri="{FF2B5EF4-FFF2-40B4-BE49-F238E27FC236}">
                    <a16:creationId xmlns:a16="http://schemas.microsoft.com/office/drawing/2014/main" xmlns="" id="{601D9CAF-3657-456B-803B-BF883CC3590C}"/>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3" name="Isosceles Triangle 252">
                <a:extLst>
                  <a:ext uri="{FF2B5EF4-FFF2-40B4-BE49-F238E27FC236}">
                    <a16:creationId xmlns:a16="http://schemas.microsoft.com/office/drawing/2014/main" xmlns="" id="{00A1B72C-3144-4EEA-9D9D-32CC840E329C}"/>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4" name="Isosceles Triangle 253">
                <a:extLst>
                  <a:ext uri="{FF2B5EF4-FFF2-40B4-BE49-F238E27FC236}">
                    <a16:creationId xmlns:a16="http://schemas.microsoft.com/office/drawing/2014/main" xmlns="" id="{62828797-09DC-499F-AAC8-AF4DB04F992C}"/>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5" name="Isosceles Triangle 254">
                <a:extLst>
                  <a:ext uri="{FF2B5EF4-FFF2-40B4-BE49-F238E27FC236}">
                    <a16:creationId xmlns:a16="http://schemas.microsoft.com/office/drawing/2014/main" xmlns="" id="{FA33F440-74A5-4E30-BA67-7C3036D2AEBF}"/>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30" name="Group 229">
              <a:extLst>
                <a:ext uri="{FF2B5EF4-FFF2-40B4-BE49-F238E27FC236}">
                  <a16:creationId xmlns:a16="http://schemas.microsoft.com/office/drawing/2014/main" xmlns="" id="{CE9D8E5D-B517-4B62-B686-5D109E19CAC8}"/>
                </a:ext>
              </a:extLst>
            </p:cNvPr>
            <p:cNvGrpSpPr/>
            <p:nvPr/>
          </p:nvGrpSpPr>
          <p:grpSpPr>
            <a:xfrm>
              <a:off x="8064896" y="4378977"/>
              <a:ext cx="152768" cy="62069"/>
              <a:chOff x="7959933" y="3991400"/>
              <a:chExt cx="152768" cy="62069"/>
            </a:xfrm>
          </p:grpSpPr>
          <p:sp>
            <p:nvSpPr>
              <p:cNvPr id="248" name="Isosceles Triangle 247">
                <a:extLst>
                  <a:ext uri="{FF2B5EF4-FFF2-40B4-BE49-F238E27FC236}">
                    <a16:creationId xmlns:a16="http://schemas.microsoft.com/office/drawing/2014/main" xmlns="" id="{AFC09AC1-C5E6-4CE7-88E0-91D5601F6FCB}"/>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9" name="Isosceles Triangle 248">
                <a:extLst>
                  <a:ext uri="{FF2B5EF4-FFF2-40B4-BE49-F238E27FC236}">
                    <a16:creationId xmlns:a16="http://schemas.microsoft.com/office/drawing/2014/main" xmlns="" id="{FF1D73B0-5372-484F-8089-A9B94A06E0B7}"/>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0" name="Isosceles Triangle 249">
                <a:extLst>
                  <a:ext uri="{FF2B5EF4-FFF2-40B4-BE49-F238E27FC236}">
                    <a16:creationId xmlns:a16="http://schemas.microsoft.com/office/drawing/2014/main" xmlns="" id="{78A54053-4DD8-4615-82A9-E8CBE24B1C4E}"/>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1" name="Isosceles Triangle 250">
                <a:extLst>
                  <a:ext uri="{FF2B5EF4-FFF2-40B4-BE49-F238E27FC236}">
                    <a16:creationId xmlns:a16="http://schemas.microsoft.com/office/drawing/2014/main" xmlns="" id="{51E6B2D5-C613-4946-B482-B642C8F7E253}"/>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31" name="Group 230">
              <a:extLst>
                <a:ext uri="{FF2B5EF4-FFF2-40B4-BE49-F238E27FC236}">
                  <a16:creationId xmlns:a16="http://schemas.microsoft.com/office/drawing/2014/main" xmlns="" id="{49758C6C-8C5A-4902-B076-21FC0C50C204}"/>
                </a:ext>
              </a:extLst>
            </p:cNvPr>
            <p:cNvGrpSpPr/>
            <p:nvPr/>
          </p:nvGrpSpPr>
          <p:grpSpPr>
            <a:xfrm>
              <a:off x="8145173" y="4381265"/>
              <a:ext cx="152768" cy="62069"/>
              <a:chOff x="7959933" y="3991400"/>
              <a:chExt cx="152768" cy="62069"/>
            </a:xfrm>
          </p:grpSpPr>
          <p:sp>
            <p:nvSpPr>
              <p:cNvPr id="244" name="Isosceles Triangle 243">
                <a:extLst>
                  <a:ext uri="{FF2B5EF4-FFF2-40B4-BE49-F238E27FC236}">
                    <a16:creationId xmlns:a16="http://schemas.microsoft.com/office/drawing/2014/main" xmlns="" id="{6EB58F17-B4AD-49D7-9525-490EB65D5EC6}"/>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5" name="Isosceles Triangle 244">
                <a:extLst>
                  <a:ext uri="{FF2B5EF4-FFF2-40B4-BE49-F238E27FC236}">
                    <a16:creationId xmlns:a16="http://schemas.microsoft.com/office/drawing/2014/main" xmlns="" id="{EBAC59EE-BA8D-4509-9593-D7289B17DDA5}"/>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6" name="Isosceles Triangle 245">
                <a:extLst>
                  <a:ext uri="{FF2B5EF4-FFF2-40B4-BE49-F238E27FC236}">
                    <a16:creationId xmlns:a16="http://schemas.microsoft.com/office/drawing/2014/main" xmlns="" id="{C8513A5A-19A5-458D-A8C0-417995813907}"/>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7" name="Isosceles Triangle 246">
                <a:extLst>
                  <a:ext uri="{FF2B5EF4-FFF2-40B4-BE49-F238E27FC236}">
                    <a16:creationId xmlns:a16="http://schemas.microsoft.com/office/drawing/2014/main" xmlns="" id="{E6C5608D-9E07-4EE1-BCF0-DEBDEE750165}"/>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32" name="Isosceles Triangle 231">
              <a:extLst>
                <a:ext uri="{FF2B5EF4-FFF2-40B4-BE49-F238E27FC236}">
                  <a16:creationId xmlns:a16="http://schemas.microsoft.com/office/drawing/2014/main" xmlns="" id="{54E72995-35C9-4E61-BAD5-33DD439E378A}"/>
                </a:ext>
              </a:extLst>
            </p:cNvPr>
            <p:cNvSpPr>
              <a:spLocks noChangeAspect="1"/>
            </p:cNvSpPr>
            <p:nvPr/>
          </p:nvSpPr>
          <p:spPr>
            <a:xfrm>
              <a:off x="8256976" y="4369825"/>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3" name="Isosceles Triangle 232">
              <a:extLst>
                <a:ext uri="{FF2B5EF4-FFF2-40B4-BE49-F238E27FC236}">
                  <a16:creationId xmlns:a16="http://schemas.microsoft.com/office/drawing/2014/main" xmlns="" id="{2FCD7752-8074-41AD-9F64-5D3BA08F0E0E}"/>
                </a:ext>
              </a:extLst>
            </p:cNvPr>
            <p:cNvSpPr>
              <a:spLocks noChangeAspect="1"/>
            </p:cNvSpPr>
            <p:nvPr/>
          </p:nvSpPr>
          <p:spPr>
            <a:xfrm>
              <a:off x="8276378" y="4369825"/>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4" name="Isosceles Triangle 233">
              <a:extLst>
                <a:ext uri="{FF2B5EF4-FFF2-40B4-BE49-F238E27FC236}">
                  <a16:creationId xmlns:a16="http://schemas.microsoft.com/office/drawing/2014/main" xmlns="" id="{ABC1D2B4-E415-4903-8DBD-8F215023ADAA}"/>
                </a:ext>
              </a:extLst>
            </p:cNvPr>
            <p:cNvSpPr>
              <a:spLocks noChangeAspect="1"/>
            </p:cNvSpPr>
            <p:nvPr/>
          </p:nvSpPr>
          <p:spPr>
            <a:xfrm>
              <a:off x="8299591" y="439078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5" name="Isosceles Triangle 234">
              <a:extLst>
                <a:ext uri="{FF2B5EF4-FFF2-40B4-BE49-F238E27FC236}">
                  <a16:creationId xmlns:a16="http://schemas.microsoft.com/office/drawing/2014/main" xmlns="" id="{094EBF99-6CB2-41D3-A2B5-2C2E2949B35C}"/>
                </a:ext>
              </a:extLst>
            </p:cNvPr>
            <p:cNvSpPr>
              <a:spLocks noChangeAspect="1"/>
            </p:cNvSpPr>
            <p:nvPr/>
          </p:nvSpPr>
          <p:spPr>
            <a:xfrm>
              <a:off x="8502158" y="4490068"/>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6" name="Isosceles Triangle 235">
              <a:extLst>
                <a:ext uri="{FF2B5EF4-FFF2-40B4-BE49-F238E27FC236}">
                  <a16:creationId xmlns:a16="http://schemas.microsoft.com/office/drawing/2014/main" xmlns="" id="{A34A1B1C-3F9F-41D2-ABA7-4A14DF923C93}"/>
                </a:ext>
              </a:extLst>
            </p:cNvPr>
            <p:cNvSpPr>
              <a:spLocks noChangeAspect="1"/>
            </p:cNvSpPr>
            <p:nvPr/>
          </p:nvSpPr>
          <p:spPr>
            <a:xfrm>
              <a:off x="8488187" y="4491745"/>
              <a:ext cx="65264"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7" name="Isosceles Triangle 236">
              <a:extLst>
                <a:ext uri="{FF2B5EF4-FFF2-40B4-BE49-F238E27FC236}">
                  <a16:creationId xmlns:a16="http://schemas.microsoft.com/office/drawing/2014/main" xmlns="" id="{EC891E51-C5D3-46CE-B856-D9E2932B8D8D}"/>
                </a:ext>
              </a:extLst>
            </p:cNvPr>
            <p:cNvSpPr>
              <a:spLocks noChangeAspect="1"/>
            </p:cNvSpPr>
            <p:nvPr/>
          </p:nvSpPr>
          <p:spPr>
            <a:xfrm>
              <a:off x="8318993" y="4398623"/>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8" name="Isosceles Triangle 237">
              <a:extLst>
                <a:ext uri="{FF2B5EF4-FFF2-40B4-BE49-F238E27FC236}">
                  <a16:creationId xmlns:a16="http://schemas.microsoft.com/office/drawing/2014/main" xmlns="" id="{2B35A7C2-21DB-43FF-8499-7A17BEF70B5E}"/>
                </a:ext>
              </a:extLst>
            </p:cNvPr>
            <p:cNvSpPr>
              <a:spLocks noChangeAspect="1"/>
            </p:cNvSpPr>
            <p:nvPr/>
          </p:nvSpPr>
          <p:spPr>
            <a:xfrm>
              <a:off x="8338395" y="4406466"/>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9" name="Isosceles Triangle 238">
              <a:extLst>
                <a:ext uri="{FF2B5EF4-FFF2-40B4-BE49-F238E27FC236}">
                  <a16:creationId xmlns:a16="http://schemas.microsoft.com/office/drawing/2014/main" xmlns="" id="{FCD0116C-72D2-4287-9EDE-D83BF9AD229F}"/>
                </a:ext>
              </a:extLst>
            </p:cNvPr>
            <p:cNvSpPr>
              <a:spLocks noChangeAspect="1"/>
            </p:cNvSpPr>
            <p:nvPr/>
          </p:nvSpPr>
          <p:spPr>
            <a:xfrm>
              <a:off x="8359509" y="4426388"/>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0" name="Isosceles Triangle 239">
              <a:extLst>
                <a:ext uri="{FF2B5EF4-FFF2-40B4-BE49-F238E27FC236}">
                  <a16:creationId xmlns:a16="http://schemas.microsoft.com/office/drawing/2014/main" xmlns="" id="{EEC23893-99C7-43AE-9B24-DEF46ED2353E}"/>
                </a:ext>
              </a:extLst>
            </p:cNvPr>
            <p:cNvSpPr>
              <a:spLocks noChangeAspect="1"/>
            </p:cNvSpPr>
            <p:nvPr/>
          </p:nvSpPr>
          <p:spPr>
            <a:xfrm>
              <a:off x="8380623" y="445012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1" name="Isosceles Triangle 240">
              <a:extLst>
                <a:ext uri="{FF2B5EF4-FFF2-40B4-BE49-F238E27FC236}">
                  <a16:creationId xmlns:a16="http://schemas.microsoft.com/office/drawing/2014/main" xmlns="" id="{F31B8E0D-BC05-4D39-A4A1-F3560CE1F306}"/>
                </a:ext>
              </a:extLst>
            </p:cNvPr>
            <p:cNvSpPr>
              <a:spLocks noChangeAspect="1"/>
            </p:cNvSpPr>
            <p:nvPr/>
          </p:nvSpPr>
          <p:spPr>
            <a:xfrm>
              <a:off x="8401737" y="4473852"/>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2" name="Isosceles Triangle 241">
              <a:extLst>
                <a:ext uri="{FF2B5EF4-FFF2-40B4-BE49-F238E27FC236}">
                  <a16:creationId xmlns:a16="http://schemas.microsoft.com/office/drawing/2014/main" xmlns="" id="{0678715E-441A-4688-8055-3583EFFC0D87}"/>
                </a:ext>
              </a:extLst>
            </p:cNvPr>
            <p:cNvSpPr>
              <a:spLocks noChangeAspect="1"/>
            </p:cNvSpPr>
            <p:nvPr/>
          </p:nvSpPr>
          <p:spPr>
            <a:xfrm>
              <a:off x="8422851" y="4491869"/>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3" name="Isosceles Triangle 242">
              <a:extLst>
                <a:ext uri="{FF2B5EF4-FFF2-40B4-BE49-F238E27FC236}">
                  <a16:creationId xmlns:a16="http://schemas.microsoft.com/office/drawing/2014/main" xmlns="" id="{4F227C27-E64C-4D71-9B9C-6976AA5DF109}"/>
                </a:ext>
              </a:extLst>
            </p:cNvPr>
            <p:cNvSpPr>
              <a:spLocks noChangeAspect="1"/>
            </p:cNvSpPr>
            <p:nvPr/>
          </p:nvSpPr>
          <p:spPr>
            <a:xfrm>
              <a:off x="8443965" y="4488931"/>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72" name="Group 271">
            <a:extLst>
              <a:ext uri="{FF2B5EF4-FFF2-40B4-BE49-F238E27FC236}">
                <a16:creationId xmlns:a16="http://schemas.microsoft.com/office/drawing/2014/main" xmlns="" id="{4EA9A868-BF4E-4D1C-B2EA-EE0CFDB73D59}"/>
              </a:ext>
            </a:extLst>
          </p:cNvPr>
          <p:cNvGrpSpPr/>
          <p:nvPr/>
        </p:nvGrpSpPr>
        <p:grpSpPr>
          <a:xfrm>
            <a:off x="7404626" y="4467688"/>
            <a:ext cx="272358" cy="72000"/>
            <a:chOff x="6914150" y="4589010"/>
            <a:chExt cx="272358" cy="72000"/>
          </a:xfrm>
        </p:grpSpPr>
        <p:sp>
          <p:nvSpPr>
            <p:cNvPr id="273" name="Oval 272">
              <a:extLst>
                <a:ext uri="{FF2B5EF4-FFF2-40B4-BE49-F238E27FC236}">
                  <a16:creationId xmlns:a16="http://schemas.microsoft.com/office/drawing/2014/main" xmlns="" id="{ECFE105B-2DF1-4C08-BD74-920F71438975}"/>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4" name="Oval 273">
              <a:extLst>
                <a:ext uri="{FF2B5EF4-FFF2-40B4-BE49-F238E27FC236}">
                  <a16:creationId xmlns:a16="http://schemas.microsoft.com/office/drawing/2014/main" xmlns="" id="{BC337436-C21F-4E86-87D7-CC37F9343181}"/>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5" name="Oval 274">
              <a:extLst>
                <a:ext uri="{FF2B5EF4-FFF2-40B4-BE49-F238E27FC236}">
                  <a16:creationId xmlns:a16="http://schemas.microsoft.com/office/drawing/2014/main" xmlns="" id="{30817213-6149-4A98-BF1F-483887C59BD6}"/>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6" name="Oval 275">
              <a:extLst>
                <a:ext uri="{FF2B5EF4-FFF2-40B4-BE49-F238E27FC236}">
                  <a16:creationId xmlns:a16="http://schemas.microsoft.com/office/drawing/2014/main" xmlns="" id="{2C27479E-70CF-4F21-8622-237E68058EC1}"/>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7" name="Oval 276">
              <a:extLst>
                <a:ext uri="{FF2B5EF4-FFF2-40B4-BE49-F238E27FC236}">
                  <a16:creationId xmlns:a16="http://schemas.microsoft.com/office/drawing/2014/main" xmlns="" id="{C2FC8067-003B-44F3-917A-98B4427D9F23}"/>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8" name="Oval 277">
              <a:extLst>
                <a:ext uri="{FF2B5EF4-FFF2-40B4-BE49-F238E27FC236}">
                  <a16:creationId xmlns:a16="http://schemas.microsoft.com/office/drawing/2014/main" xmlns="" id="{35CC9450-EB1D-48ED-AACF-598E3B7E383D}"/>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79" name="Group 278">
            <a:extLst>
              <a:ext uri="{FF2B5EF4-FFF2-40B4-BE49-F238E27FC236}">
                <a16:creationId xmlns:a16="http://schemas.microsoft.com/office/drawing/2014/main" xmlns="" id="{CE9EE163-8F6E-45F0-BEC6-7529DBCAD499}"/>
              </a:ext>
            </a:extLst>
          </p:cNvPr>
          <p:cNvGrpSpPr/>
          <p:nvPr/>
        </p:nvGrpSpPr>
        <p:grpSpPr>
          <a:xfrm>
            <a:off x="7570079" y="4494259"/>
            <a:ext cx="272358" cy="72000"/>
            <a:chOff x="6914150" y="4589010"/>
            <a:chExt cx="272358" cy="72000"/>
          </a:xfrm>
        </p:grpSpPr>
        <p:sp>
          <p:nvSpPr>
            <p:cNvPr id="280" name="Oval 279">
              <a:extLst>
                <a:ext uri="{FF2B5EF4-FFF2-40B4-BE49-F238E27FC236}">
                  <a16:creationId xmlns:a16="http://schemas.microsoft.com/office/drawing/2014/main" xmlns="" id="{B1111672-C731-40D1-9E7F-0005C61B0E8B}"/>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1" name="Oval 280">
              <a:extLst>
                <a:ext uri="{FF2B5EF4-FFF2-40B4-BE49-F238E27FC236}">
                  <a16:creationId xmlns:a16="http://schemas.microsoft.com/office/drawing/2014/main" xmlns="" id="{A491AE00-E853-44FC-9122-9D16C0B35B5C}"/>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2" name="Oval 281">
              <a:extLst>
                <a:ext uri="{FF2B5EF4-FFF2-40B4-BE49-F238E27FC236}">
                  <a16:creationId xmlns:a16="http://schemas.microsoft.com/office/drawing/2014/main" xmlns="" id="{18ACEC39-5926-43AD-B62E-DD5BAC16B744}"/>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3" name="Oval 282">
              <a:extLst>
                <a:ext uri="{FF2B5EF4-FFF2-40B4-BE49-F238E27FC236}">
                  <a16:creationId xmlns:a16="http://schemas.microsoft.com/office/drawing/2014/main" xmlns="" id="{58AE4988-BA60-494F-9165-FC36D68B4F3B}"/>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4" name="Oval 283">
              <a:extLst>
                <a:ext uri="{FF2B5EF4-FFF2-40B4-BE49-F238E27FC236}">
                  <a16:creationId xmlns:a16="http://schemas.microsoft.com/office/drawing/2014/main" xmlns="" id="{C96492EB-7EC8-46E0-A778-642FCCBE0A96}"/>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5" name="Oval 284">
              <a:extLst>
                <a:ext uri="{FF2B5EF4-FFF2-40B4-BE49-F238E27FC236}">
                  <a16:creationId xmlns:a16="http://schemas.microsoft.com/office/drawing/2014/main" xmlns="" id="{B5131254-2B94-400F-B4A4-B81AEAF7755D}"/>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86" name="Group 285">
            <a:extLst>
              <a:ext uri="{FF2B5EF4-FFF2-40B4-BE49-F238E27FC236}">
                <a16:creationId xmlns:a16="http://schemas.microsoft.com/office/drawing/2014/main" xmlns="" id="{0B04175C-091E-4274-AE7E-55857D310873}"/>
              </a:ext>
            </a:extLst>
          </p:cNvPr>
          <p:cNvGrpSpPr/>
          <p:nvPr/>
        </p:nvGrpSpPr>
        <p:grpSpPr>
          <a:xfrm>
            <a:off x="7748432" y="4515926"/>
            <a:ext cx="272358" cy="72000"/>
            <a:chOff x="6914150" y="4589010"/>
            <a:chExt cx="272358" cy="72000"/>
          </a:xfrm>
        </p:grpSpPr>
        <p:sp>
          <p:nvSpPr>
            <p:cNvPr id="287" name="Oval 286">
              <a:extLst>
                <a:ext uri="{FF2B5EF4-FFF2-40B4-BE49-F238E27FC236}">
                  <a16:creationId xmlns:a16="http://schemas.microsoft.com/office/drawing/2014/main" xmlns="" id="{ADAC2B5A-7002-4B14-BA8F-E0A85D5FD36B}"/>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8" name="Oval 287">
              <a:extLst>
                <a:ext uri="{FF2B5EF4-FFF2-40B4-BE49-F238E27FC236}">
                  <a16:creationId xmlns:a16="http://schemas.microsoft.com/office/drawing/2014/main" xmlns="" id="{95449DE8-794A-4D83-8D7D-304882CFA3D6}"/>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9" name="Oval 288">
              <a:extLst>
                <a:ext uri="{FF2B5EF4-FFF2-40B4-BE49-F238E27FC236}">
                  <a16:creationId xmlns:a16="http://schemas.microsoft.com/office/drawing/2014/main" xmlns="" id="{8D95AD7B-55A5-4C6C-9A02-29E146EFFF43}"/>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0" name="Oval 289">
              <a:extLst>
                <a:ext uri="{FF2B5EF4-FFF2-40B4-BE49-F238E27FC236}">
                  <a16:creationId xmlns:a16="http://schemas.microsoft.com/office/drawing/2014/main" xmlns="" id="{5FA1C67D-81FC-453F-A748-863840C9517D}"/>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1" name="Oval 290">
              <a:extLst>
                <a:ext uri="{FF2B5EF4-FFF2-40B4-BE49-F238E27FC236}">
                  <a16:creationId xmlns:a16="http://schemas.microsoft.com/office/drawing/2014/main" xmlns="" id="{4507C1CC-9766-4F13-AC85-9F82677BA0E8}"/>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2" name="Oval 291">
              <a:extLst>
                <a:ext uri="{FF2B5EF4-FFF2-40B4-BE49-F238E27FC236}">
                  <a16:creationId xmlns:a16="http://schemas.microsoft.com/office/drawing/2014/main" xmlns="" id="{AB1BE5A1-A78C-4115-9CDA-AAE5C5B26803}"/>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93" name="Group 292">
            <a:extLst>
              <a:ext uri="{FF2B5EF4-FFF2-40B4-BE49-F238E27FC236}">
                <a16:creationId xmlns:a16="http://schemas.microsoft.com/office/drawing/2014/main" xmlns="" id="{CED42929-0F20-4B01-BB73-D4A140FAB0E8}"/>
              </a:ext>
            </a:extLst>
          </p:cNvPr>
          <p:cNvGrpSpPr/>
          <p:nvPr/>
        </p:nvGrpSpPr>
        <p:grpSpPr>
          <a:xfrm>
            <a:off x="7877419" y="4538649"/>
            <a:ext cx="272358" cy="72000"/>
            <a:chOff x="6914150" y="4589010"/>
            <a:chExt cx="272358" cy="72000"/>
          </a:xfrm>
        </p:grpSpPr>
        <p:sp>
          <p:nvSpPr>
            <p:cNvPr id="294" name="Oval 293">
              <a:extLst>
                <a:ext uri="{FF2B5EF4-FFF2-40B4-BE49-F238E27FC236}">
                  <a16:creationId xmlns:a16="http://schemas.microsoft.com/office/drawing/2014/main" xmlns="" id="{AAC880BD-5EE5-4A8C-9FD5-838865E26288}"/>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5" name="Oval 294">
              <a:extLst>
                <a:ext uri="{FF2B5EF4-FFF2-40B4-BE49-F238E27FC236}">
                  <a16:creationId xmlns:a16="http://schemas.microsoft.com/office/drawing/2014/main" xmlns="" id="{C66B75FC-C0F3-4A0F-BC43-BCA091DB5D2D}"/>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6" name="Oval 295">
              <a:extLst>
                <a:ext uri="{FF2B5EF4-FFF2-40B4-BE49-F238E27FC236}">
                  <a16:creationId xmlns:a16="http://schemas.microsoft.com/office/drawing/2014/main" xmlns="" id="{FCE20F8D-3726-43DD-BAF0-1F2AE7C53F97}"/>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7" name="Oval 296">
              <a:extLst>
                <a:ext uri="{FF2B5EF4-FFF2-40B4-BE49-F238E27FC236}">
                  <a16:creationId xmlns:a16="http://schemas.microsoft.com/office/drawing/2014/main" xmlns="" id="{4EAEDAAD-95BE-4D59-8212-D7789FADA14A}"/>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8" name="Oval 297">
              <a:extLst>
                <a:ext uri="{FF2B5EF4-FFF2-40B4-BE49-F238E27FC236}">
                  <a16:creationId xmlns:a16="http://schemas.microsoft.com/office/drawing/2014/main" xmlns="" id="{5E896B93-AFD5-4A73-9FA9-28406425A27A}"/>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9" name="Oval 298">
              <a:extLst>
                <a:ext uri="{FF2B5EF4-FFF2-40B4-BE49-F238E27FC236}">
                  <a16:creationId xmlns:a16="http://schemas.microsoft.com/office/drawing/2014/main" xmlns="" id="{CF8DD4CA-F588-4FB0-A0A4-6582038D49D0}"/>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00" name="Group 299">
            <a:extLst>
              <a:ext uri="{FF2B5EF4-FFF2-40B4-BE49-F238E27FC236}">
                <a16:creationId xmlns:a16="http://schemas.microsoft.com/office/drawing/2014/main" xmlns="" id="{58F58999-BF34-47C6-B0E2-A864302B5BA1}"/>
              </a:ext>
            </a:extLst>
          </p:cNvPr>
          <p:cNvGrpSpPr/>
          <p:nvPr/>
        </p:nvGrpSpPr>
        <p:grpSpPr>
          <a:xfrm>
            <a:off x="8006406" y="4561372"/>
            <a:ext cx="272358" cy="72000"/>
            <a:chOff x="6914150" y="4589010"/>
            <a:chExt cx="272358" cy="72000"/>
          </a:xfrm>
        </p:grpSpPr>
        <p:sp>
          <p:nvSpPr>
            <p:cNvPr id="301" name="Oval 300">
              <a:extLst>
                <a:ext uri="{FF2B5EF4-FFF2-40B4-BE49-F238E27FC236}">
                  <a16:creationId xmlns:a16="http://schemas.microsoft.com/office/drawing/2014/main" xmlns="" id="{007BF5E4-D26E-4591-AB29-2B63B6129CF4}"/>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2" name="Oval 301">
              <a:extLst>
                <a:ext uri="{FF2B5EF4-FFF2-40B4-BE49-F238E27FC236}">
                  <a16:creationId xmlns:a16="http://schemas.microsoft.com/office/drawing/2014/main" xmlns="" id="{4896AA1D-557A-43ED-BF52-C4DDDCC002B7}"/>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3" name="Oval 302">
              <a:extLst>
                <a:ext uri="{FF2B5EF4-FFF2-40B4-BE49-F238E27FC236}">
                  <a16:creationId xmlns:a16="http://schemas.microsoft.com/office/drawing/2014/main" xmlns="" id="{4E5E22F4-563E-4EB7-8323-F772B9426BED}"/>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4" name="Oval 303">
              <a:extLst>
                <a:ext uri="{FF2B5EF4-FFF2-40B4-BE49-F238E27FC236}">
                  <a16:creationId xmlns:a16="http://schemas.microsoft.com/office/drawing/2014/main" xmlns="" id="{B68D14E9-00EC-45BB-880E-C8609A8871AD}"/>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5" name="Oval 304">
              <a:extLst>
                <a:ext uri="{FF2B5EF4-FFF2-40B4-BE49-F238E27FC236}">
                  <a16:creationId xmlns:a16="http://schemas.microsoft.com/office/drawing/2014/main" xmlns="" id="{1D4B098D-E4B8-41E7-999D-DA08EC7F363C}"/>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6" name="Oval 305">
              <a:extLst>
                <a:ext uri="{FF2B5EF4-FFF2-40B4-BE49-F238E27FC236}">
                  <a16:creationId xmlns:a16="http://schemas.microsoft.com/office/drawing/2014/main" xmlns="" id="{19DD51D4-ABE5-4383-85AC-B4B1256B14BE}"/>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07" name="Group 306">
            <a:extLst>
              <a:ext uri="{FF2B5EF4-FFF2-40B4-BE49-F238E27FC236}">
                <a16:creationId xmlns:a16="http://schemas.microsoft.com/office/drawing/2014/main" xmlns="" id="{C823352B-28A3-40A0-9334-9A39BE012A59}"/>
              </a:ext>
            </a:extLst>
          </p:cNvPr>
          <p:cNvGrpSpPr/>
          <p:nvPr/>
        </p:nvGrpSpPr>
        <p:grpSpPr>
          <a:xfrm>
            <a:off x="8135393" y="4584095"/>
            <a:ext cx="272358" cy="72000"/>
            <a:chOff x="6914150" y="4589010"/>
            <a:chExt cx="272358" cy="72000"/>
          </a:xfrm>
        </p:grpSpPr>
        <p:sp>
          <p:nvSpPr>
            <p:cNvPr id="308" name="Oval 307">
              <a:extLst>
                <a:ext uri="{FF2B5EF4-FFF2-40B4-BE49-F238E27FC236}">
                  <a16:creationId xmlns:a16="http://schemas.microsoft.com/office/drawing/2014/main" xmlns="" id="{E5BD90D3-0B6D-404F-89FC-1B13CB2E359E}"/>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9" name="Oval 308">
              <a:extLst>
                <a:ext uri="{FF2B5EF4-FFF2-40B4-BE49-F238E27FC236}">
                  <a16:creationId xmlns:a16="http://schemas.microsoft.com/office/drawing/2014/main" xmlns="" id="{CFBA0BEA-942D-440D-8891-EF4EDCBB4B38}"/>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0" name="Oval 309">
              <a:extLst>
                <a:ext uri="{FF2B5EF4-FFF2-40B4-BE49-F238E27FC236}">
                  <a16:creationId xmlns:a16="http://schemas.microsoft.com/office/drawing/2014/main" xmlns="" id="{F3ED6665-EB61-4EB9-A928-3E79AC189A38}"/>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1" name="Oval 310">
              <a:extLst>
                <a:ext uri="{FF2B5EF4-FFF2-40B4-BE49-F238E27FC236}">
                  <a16:creationId xmlns:a16="http://schemas.microsoft.com/office/drawing/2014/main" xmlns="" id="{2474775B-5346-4ADD-B199-488196DD92EB}"/>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2" name="Oval 311">
              <a:extLst>
                <a:ext uri="{FF2B5EF4-FFF2-40B4-BE49-F238E27FC236}">
                  <a16:creationId xmlns:a16="http://schemas.microsoft.com/office/drawing/2014/main" xmlns="" id="{0E16FEFD-367F-4632-AE83-FE4EE6357040}"/>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3" name="Oval 312">
              <a:extLst>
                <a:ext uri="{FF2B5EF4-FFF2-40B4-BE49-F238E27FC236}">
                  <a16:creationId xmlns:a16="http://schemas.microsoft.com/office/drawing/2014/main" xmlns="" id="{FD644778-C25B-49A3-B7B2-4F5657D2B080}"/>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14" name="Group 313">
            <a:extLst>
              <a:ext uri="{FF2B5EF4-FFF2-40B4-BE49-F238E27FC236}">
                <a16:creationId xmlns:a16="http://schemas.microsoft.com/office/drawing/2014/main" xmlns="" id="{B8563989-C616-49CB-A2BC-3CE1F80274CB}"/>
              </a:ext>
            </a:extLst>
          </p:cNvPr>
          <p:cNvGrpSpPr/>
          <p:nvPr/>
        </p:nvGrpSpPr>
        <p:grpSpPr>
          <a:xfrm>
            <a:off x="8291415" y="4606852"/>
            <a:ext cx="272358" cy="72000"/>
            <a:chOff x="6914150" y="4589010"/>
            <a:chExt cx="272358" cy="72000"/>
          </a:xfrm>
        </p:grpSpPr>
        <p:sp>
          <p:nvSpPr>
            <p:cNvPr id="315" name="Oval 314">
              <a:extLst>
                <a:ext uri="{FF2B5EF4-FFF2-40B4-BE49-F238E27FC236}">
                  <a16:creationId xmlns:a16="http://schemas.microsoft.com/office/drawing/2014/main" xmlns="" id="{2CC9A406-02BC-49BD-BA5B-A441ADD75DFF}"/>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6" name="Oval 315">
              <a:extLst>
                <a:ext uri="{FF2B5EF4-FFF2-40B4-BE49-F238E27FC236}">
                  <a16:creationId xmlns:a16="http://schemas.microsoft.com/office/drawing/2014/main" xmlns="" id="{11DEA60D-4989-4A97-B548-7F431777618B}"/>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7" name="Oval 316">
              <a:extLst>
                <a:ext uri="{FF2B5EF4-FFF2-40B4-BE49-F238E27FC236}">
                  <a16:creationId xmlns:a16="http://schemas.microsoft.com/office/drawing/2014/main" xmlns="" id="{C4999F3D-3DA3-4C9D-91B0-51EDBD66C230}"/>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8" name="Oval 317">
              <a:extLst>
                <a:ext uri="{FF2B5EF4-FFF2-40B4-BE49-F238E27FC236}">
                  <a16:creationId xmlns:a16="http://schemas.microsoft.com/office/drawing/2014/main" xmlns="" id="{1F5FC03A-D010-42FE-8320-6B88D56C63BF}"/>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9" name="Oval 318">
              <a:extLst>
                <a:ext uri="{FF2B5EF4-FFF2-40B4-BE49-F238E27FC236}">
                  <a16:creationId xmlns:a16="http://schemas.microsoft.com/office/drawing/2014/main" xmlns="" id="{D7686272-F114-4477-866A-8B18732C7A51}"/>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0" name="Oval 319">
              <a:extLst>
                <a:ext uri="{FF2B5EF4-FFF2-40B4-BE49-F238E27FC236}">
                  <a16:creationId xmlns:a16="http://schemas.microsoft.com/office/drawing/2014/main" xmlns="" id="{1003BF8A-9915-4170-ACA5-FCE409B5EC4D}"/>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xmlns="" val="494072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LBA-3: CheckMate 459: résultats à long terme d’efficacité de nivolumab versus sorafénib en traitement de première ligne chez les patients avec carcinome hépatocellulaire avancé – </a:t>
            </a:r>
            <a:r>
              <a:rPr lang="fr-FR" dirty="0" err="1"/>
              <a:t>Sangro</a:t>
            </a:r>
            <a:r>
              <a:rPr lang="fr-FR" dirty="0"/>
              <a:t> B, et al </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4" name="Text Placeholder 3"/>
          <p:cNvSpPr>
            <a:spLocks noGrp="1"/>
          </p:cNvSpPr>
          <p:nvPr>
            <p:ph type="body" sz="quarter" idx="10"/>
          </p:nvPr>
        </p:nvSpPr>
        <p:spPr/>
        <p:txBody>
          <a:bodyPr/>
          <a:lstStyle/>
          <a:p>
            <a:r>
              <a:rPr lang="fr-FR" baseline="30000" dirty="0" err="1"/>
              <a:t>a</a:t>
            </a:r>
            <a:r>
              <a:rPr lang="fr-FR" dirty="0" err="1"/>
              <a:t>Les</a:t>
            </a:r>
            <a:r>
              <a:rPr lang="fr-FR" dirty="0"/>
              <a:t> patients pouvaient avoir eu une hépatite C ou B active ou guérie comme facteur de risque du CHC</a:t>
            </a:r>
          </a:p>
        </p:txBody>
      </p:sp>
      <p:sp>
        <p:nvSpPr>
          <p:cNvPr id="5" name="Text Placeholder 4"/>
          <p:cNvSpPr>
            <a:spLocks noGrp="1"/>
          </p:cNvSpPr>
          <p:nvPr>
            <p:ph type="body" sz="quarter" idx="11"/>
          </p:nvPr>
        </p:nvSpPr>
        <p:spPr/>
        <p:txBody>
          <a:bodyPr/>
          <a:lstStyle/>
          <a:p>
            <a:r>
              <a:rPr lang="fr-FR" dirty="0" err="1"/>
              <a:t>Sangro</a:t>
            </a:r>
            <a:r>
              <a:rPr lang="fr-FR" dirty="0"/>
              <a:t> B, et al, Ann </a:t>
            </a:r>
            <a:r>
              <a:rPr lang="fr-FR" dirty="0" err="1"/>
              <a:t>Oncol</a:t>
            </a:r>
            <a:r>
              <a:rPr lang="fr-FR" dirty="0"/>
              <a:t> 2020;31(</a:t>
            </a:r>
            <a:r>
              <a:rPr lang="fr-FR" dirty="0" err="1"/>
              <a:t>suppl</a:t>
            </a:r>
            <a:r>
              <a:rPr lang="fr-FR" dirty="0"/>
              <a:t>):</a:t>
            </a:r>
            <a:r>
              <a:rPr lang="fr-FR" dirty="0" err="1"/>
              <a:t>abstr</a:t>
            </a:r>
            <a:r>
              <a:rPr lang="fr-FR" dirty="0"/>
              <a:t> LBA-3</a:t>
            </a:r>
          </a:p>
        </p:txBody>
      </p:sp>
      <p:sp>
        <p:nvSpPr>
          <p:cNvPr id="7" name="TextBox 6"/>
          <p:cNvSpPr txBox="1"/>
          <p:nvPr/>
        </p:nvSpPr>
        <p:spPr>
          <a:xfrm>
            <a:off x="3086658" y="1651354"/>
            <a:ext cx="3198311" cy="338554"/>
          </a:xfrm>
          <a:prstGeom prst="rect">
            <a:avLst/>
          </a:prstGeom>
          <a:noFill/>
        </p:spPr>
        <p:txBody>
          <a:bodyPr wrap="none" rtlCol="0">
            <a:spAutoFit/>
          </a:bodyPr>
          <a:lstStyle/>
          <a:p>
            <a:r>
              <a:rPr lang="fr-FR" sz="1600" b="1" dirty="0"/>
              <a:t>Survie globale selon l’étiologie</a:t>
            </a:r>
          </a:p>
        </p:txBody>
      </p:sp>
      <p:sp>
        <p:nvSpPr>
          <p:cNvPr id="9" name="Rectangle 8">
            <a:extLst>
              <a:ext uri="{FF2B5EF4-FFF2-40B4-BE49-F238E27FC236}">
                <a16:creationId xmlns:a16="http://schemas.microsoft.com/office/drawing/2014/main" xmlns="" id="{DB2A295C-014E-43B7-8077-3BB1523263E1}"/>
              </a:ext>
            </a:extLst>
          </p:cNvPr>
          <p:cNvSpPr/>
          <p:nvPr/>
        </p:nvSpPr>
        <p:spPr>
          <a:xfrm>
            <a:off x="1566617" y="1992578"/>
            <a:ext cx="631904" cy="307777"/>
          </a:xfrm>
          <a:prstGeom prst="rect">
            <a:avLst/>
          </a:prstGeom>
        </p:spPr>
        <p:txBody>
          <a:bodyPr wrap="none">
            <a:spAutoFit/>
          </a:bodyPr>
          <a:lstStyle/>
          <a:p>
            <a:pPr algn="ctr"/>
            <a:r>
              <a:rPr lang="fr-FR" sz="1400" b="1" dirty="0" err="1"/>
              <a:t>VHC</a:t>
            </a:r>
            <a:r>
              <a:rPr lang="fr-FR" sz="1400" b="1" baseline="30000" dirty="0" err="1"/>
              <a:t>a</a:t>
            </a:r>
            <a:endParaRPr lang="fr-FR" sz="1400" b="1" baseline="30000" dirty="0"/>
          </a:p>
        </p:txBody>
      </p:sp>
      <p:graphicFrame>
        <p:nvGraphicFramePr>
          <p:cNvPr id="10" name="Table 124">
            <a:extLst>
              <a:ext uri="{FF2B5EF4-FFF2-40B4-BE49-F238E27FC236}">
                <a16:creationId xmlns:a16="http://schemas.microsoft.com/office/drawing/2014/main" xmlns="" id="{CDBCAA9C-B223-496D-9134-4CFD727F3A09}"/>
              </a:ext>
            </a:extLst>
          </p:cNvPr>
          <p:cNvGraphicFramePr>
            <a:graphicFrameLocks noGrp="1"/>
          </p:cNvGraphicFramePr>
          <p:nvPr>
            <p:extLst>
              <p:ext uri="{D42A27DB-BD31-4B8C-83A1-F6EECF244321}">
                <p14:modId xmlns:p14="http://schemas.microsoft.com/office/powerpoint/2010/main" xmlns="" val="103184471"/>
              </p:ext>
            </p:extLst>
          </p:nvPr>
        </p:nvGraphicFramePr>
        <p:xfrm>
          <a:off x="457071" y="2281739"/>
          <a:ext cx="2504642" cy="825600"/>
        </p:xfrm>
        <a:graphic>
          <a:graphicData uri="http://schemas.openxmlformats.org/drawingml/2006/table">
            <a:tbl>
              <a:tblPr firstRow="1" bandRow="1">
                <a:tableStyleId>{5C22544A-7EE6-4342-B048-85BDC9FD1C3A}</a:tableStyleId>
              </a:tblPr>
              <a:tblGrid>
                <a:gridCol w="752042">
                  <a:extLst>
                    <a:ext uri="{9D8B030D-6E8A-4147-A177-3AD203B41FA5}">
                      <a16:colId xmlns:a16="http://schemas.microsoft.com/office/drawing/2014/main" xmlns="" val="668938237"/>
                    </a:ext>
                  </a:extLst>
                </a:gridCol>
                <a:gridCol w="923925">
                  <a:extLst>
                    <a:ext uri="{9D8B030D-6E8A-4147-A177-3AD203B41FA5}">
                      <a16:colId xmlns:a16="http://schemas.microsoft.com/office/drawing/2014/main" xmlns="" val="2361626114"/>
                    </a:ext>
                  </a:extLst>
                </a:gridCol>
                <a:gridCol w="828675">
                  <a:extLst>
                    <a:ext uri="{9D8B030D-6E8A-4147-A177-3AD203B41FA5}">
                      <a16:colId xmlns:a16="http://schemas.microsoft.com/office/drawing/2014/main" xmlns="" val="1609323798"/>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B60D27"/>
                          </a:solidFill>
                        </a:rPr>
                        <a:t>Nivolumab</a:t>
                      </a:r>
                      <a:br>
                        <a:rPr lang="en-GB" sz="800" dirty="0">
                          <a:solidFill>
                            <a:srgbClr val="B60D27"/>
                          </a:solidFill>
                        </a:rPr>
                      </a:br>
                      <a:r>
                        <a:rPr lang="en-GB" sz="800" dirty="0">
                          <a:solidFill>
                            <a:srgbClr val="B60D27"/>
                          </a:solidFill>
                        </a:rPr>
                        <a:t>(n=87)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2"/>
                          </a:solidFill>
                        </a:rPr>
                        <a:t>Sorafénib</a:t>
                      </a:r>
                      <a:br>
                        <a:rPr lang="en-GB" sz="800" dirty="0">
                          <a:solidFill>
                            <a:schemeClr val="accent2"/>
                          </a:solidFill>
                        </a:rPr>
                      </a:br>
                      <a:r>
                        <a:rPr lang="en-GB" sz="800" dirty="0">
                          <a:solidFill>
                            <a:schemeClr val="accent2"/>
                          </a:solidFill>
                        </a:rPr>
                        <a:t>(n=86)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6246186"/>
                  </a:ext>
                </a:extLst>
              </a:tr>
              <a:tr h="0">
                <a:tc>
                  <a:txBody>
                    <a:bodyPr/>
                    <a:lstStyle/>
                    <a:p>
                      <a:r>
                        <a:rPr lang="en-GB" sz="800" dirty="0">
                          <a:solidFill>
                            <a:srgbClr val="4D4D4D"/>
                          </a:solidFill>
                        </a:rPr>
                        <a:t>SG </a:t>
                      </a:r>
                      <a:r>
                        <a:rPr lang="en-GB" sz="800" dirty="0" err="1">
                          <a:solidFill>
                            <a:srgbClr val="4D4D4D"/>
                          </a:solidFill>
                        </a:rPr>
                        <a:t>médiane</a:t>
                      </a:r>
                      <a:r>
                        <a:rPr lang="en-GB" sz="800" dirty="0">
                          <a:solidFill>
                            <a:srgbClr val="4D4D4D"/>
                          </a:solidFill>
                        </a:rPr>
                        <a:t>, </a:t>
                      </a:r>
                      <a:r>
                        <a:rPr lang="en-GB" sz="800" dirty="0" err="1">
                          <a:solidFill>
                            <a:srgbClr val="4D4D4D"/>
                          </a:solidFill>
                        </a:rPr>
                        <a:t>mois</a:t>
                      </a:r>
                      <a:r>
                        <a:rPr lang="en-GB" sz="800" dirty="0">
                          <a:solidFill>
                            <a:srgbClr val="4D4D4D"/>
                          </a:solidFill>
                        </a:rPr>
                        <a:t> (IC95%)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B60D27"/>
                          </a:solidFill>
                        </a:rPr>
                        <a:t>17,5 (13,9 - 21,9)</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12,7 (9,9 - 16,2)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6871076"/>
                  </a:ext>
                </a:extLst>
              </a:tr>
              <a:tr h="0">
                <a:tc>
                  <a:txBody>
                    <a:bodyPr/>
                    <a:lstStyle/>
                    <a:p>
                      <a:r>
                        <a:rPr lang="en-GB" sz="800" dirty="0">
                          <a:solidFill>
                            <a:srgbClr val="4D4D4D"/>
                          </a:solidFill>
                        </a:rPr>
                        <a:t>HR (IC95%)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0,72 (0,51 - 1,02)</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191588078"/>
                  </a:ext>
                </a:extLst>
              </a:tr>
            </a:tbl>
          </a:graphicData>
        </a:graphic>
      </p:graphicFrame>
      <p:sp>
        <p:nvSpPr>
          <p:cNvPr id="12" name="Freeform 21">
            <a:extLst>
              <a:ext uri="{FF2B5EF4-FFF2-40B4-BE49-F238E27FC236}">
                <a16:creationId xmlns:a16="http://schemas.microsoft.com/office/drawing/2014/main" xmlns="" id="{12FF7E07-F880-456C-80F0-146FD309FAA6}"/>
              </a:ext>
            </a:extLst>
          </p:cNvPr>
          <p:cNvSpPr>
            <a:spLocks/>
          </p:cNvSpPr>
          <p:nvPr/>
        </p:nvSpPr>
        <p:spPr bwMode="auto">
          <a:xfrm>
            <a:off x="531005" y="3183680"/>
            <a:ext cx="2521240" cy="15338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363636"/>
              </a:solidFill>
            </a:endParaRPr>
          </a:p>
        </p:txBody>
      </p:sp>
      <p:grpSp>
        <p:nvGrpSpPr>
          <p:cNvPr id="13" name="Group 12">
            <a:extLst>
              <a:ext uri="{FF2B5EF4-FFF2-40B4-BE49-F238E27FC236}">
                <a16:creationId xmlns:a16="http://schemas.microsoft.com/office/drawing/2014/main" xmlns="" id="{2A4E34E6-26ED-4AC4-8D78-90524792ABB3}"/>
              </a:ext>
            </a:extLst>
          </p:cNvPr>
          <p:cNvGrpSpPr/>
          <p:nvPr/>
        </p:nvGrpSpPr>
        <p:grpSpPr>
          <a:xfrm>
            <a:off x="177152" y="3081263"/>
            <a:ext cx="353852" cy="1740798"/>
            <a:chOff x="1499409" y="1254193"/>
            <a:chExt cx="484946" cy="2881665"/>
          </a:xfrm>
        </p:grpSpPr>
        <p:sp>
          <p:nvSpPr>
            <p:cNvPr id="130" name="Line 6">
              <a:extLst>
                <a:ext uri="{FF2B5EF4-FFF2-40B4-BE49-F238E27FC236}">
                  <a16:creationId xmlns:a16="http://schemas.microsoft.com/office/drawing/2014/main" xmlns="" id="{DFE4274F-5594-434E-8B7F-92855388B65E}"/>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131" name="Line 7">
              <a:extLst>
                <a:ext uri="{FF2B5EF4-FFF2-40B4-BE49-F238E27FC236}">
                  <a16:creationId xmlns:a16="http://schemas.microsoft.com/office/drawing/2014/main" xmlns="" id="{3DEBF947-4A9B-4963-A96F-FE0F9AABA31B}"/>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132" name="Line 8">
              <a:extLst>
                <a:ext uri="{FF2B5EF4-FFF2-40B4-BE49-F238E27FC236}">
                  <a16:creationId xmlns:a16="http://schemas.microsoft.com/office/drawing/2014/main" xmlns="" id="{63F724F2-D4ED-47FF-9FF2-95317E2701CE}"/>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133" name="Line 9">
              <a:extLst>
                <a:ext uri="{FF2B5EF4-FFF2-40B4-BE49-F238E27FC236}">
                  <a16:creationId xmlns:a16="http://schemas.microsoft.com/office/drawing/2014/main" xmlns="" id="{1B41BAA8-E4EE-4A34-8C5E-DED9FA73C80C}"/>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134" name="Line 10">
              <a:extLst>
                <a:ext uri="{FF2B5EF4-FFF2-40B4-BE49-F238E27FC236}">
                  <a16:creationId xmlns:a16="http://schemas.microsoft.com/office/drawing/2014/main" xmlns="" id="{EF518681-5C4F-48C5-88A6-9C896DD75237}"/>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135" name="Line 11">
              <a:extLst>
                <a:ext uri="{FF2B5EF4-FFF2-40B4-BE49-F238E27FC236}">
                  <a16:creationId xmlns:a16="http://schemas.microsoft.com/office/drawing/2014/main" xmlns="" id="{F86E7047-6BD1-4A8D-95E0-15CA45D87C65}"/>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136" name="TextBox 135">
              <a:extLst>
                <a:ext uri="{FF2B5EF4-FFF2-40B4-BE49-F238E27FC236}">
                  <a16:creationId xmlns:a16="http://schemas.microsoft.com/office/drawing/2014/main" xmlns="" id="{5A062CB4-8D50-45F1-913E-B8380DCDFA43}"/>
                </a:ext>
              </a:extLst>
            </p:cNvPr>
            <p:cNvSpPr txBox="1"/>
            <p:nvPr/>
          </p:nvSpPr>
          <p:spPr>
            <a:xfrm>
              <a:off x="1499409" y="1254193"/>
              <a:ext cx="457390"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100</a:t>
              </a:r>
            </a:p>
          </p:txBody>
        </p:sp>
        <p:sp>
          <p:nvSpPr>
            <p:cNvPr id="137" name="TextBox 136">
              <a:extLst>
                <a:ext uri="{FF2B5EF4-FFF2-40B4-BE49-F238E27FC236}">
                  <a16:creationId xmlns:a16="http://schemas.microsoft.com/office/drawing/2014/main" xmlns="" id="{A00D5897-52FC-4FB1-8A97-285A5F18A0D8}"/>
                </a:ext>
              </a:extLst>
            </p:cNvPr>
            <p:cNvSpPr txBox="1"/>
            <p:nvPr/>
          </p:nvSpPr>
          <p:spPr>
            <a:xfrm>
              <a:off x="1567516" y="1778331"/>
              <a:ext cx="389287"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80</a:t>
              </a:r>
            </a:p>
          </p:txBody>
        </p:sp>
        <p:sp>
          <p:nvSpPr>
            <p:cNvPr id="138" name="TextBox 137">
              <a:extLst>
                <a:ext uri="{FF2B5EF4-FFF2-40B4-BE49-F238E27FC236}">
                  <a16:creationId xmlns:a16="http://schemas.microsoft.com/office/drawing/2014/main" xmlns="" id="{B2276C0D-49DD-4A09-8461-941BB47A6B5A}"/>
                </a:ext>
              </a:extLst>
            </p:cNvPr>
            <p:cNvSpPr txBox="1"/>
            <p:nvPr/>
          </p:nvSpPr>
          <p:spPr>
            <a:xfrm>
              <a:off x="1567516" y="2276861"/>
              <a:ext cx="389287"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60</a:t>
              </a:r>
            </a:p>
          </p:txBody>
        </p:sp>
        <p:sp>
          <p:nvSpPr>
            <p:cNvPr id="139" name="TextBox 138">
              <a:extLst>
                <a:ext uri="{FF2B5EF4-FFF2-40B4-BE49-F238E27FC236}">
                  <a16:creationId xmlns:a16="http://schemas.microsoft.com/office/drawing/2014/main" xmlns="" id="{FB3B613E-BD50-4EA9-8BA6-F265E2579A9E}"/>
                </a:ext>
              </a:extLst>
            </p:cNvPr>
            <p:cNvSpPr txBox="1"/>
            <p:nvPr/>
          </p:nvSpPr>
          <p:spPr>
            <a:xfrm>
              <a:off x="1567516" y="2791514"/>
              <a:ext cx="389287"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40</a:t>
              </a:r>
            </a:p>
          </p:txBody>
        </p:sp>
        <p:sp>
          <p:nvSpPr>
            <p:cNvPr id="140" name="TextBox 139">
              <a:extLst>
                <a:ext uri="{FF2B5EF4-FFF2-40B4-BE49-F238E27FC236}">
                  <a16:creationId xmlns:a16="http://schemas.microsoft.com/office/drawing/2014/main" xmlns="" id="{A6BC49D2-67BF-4598-8B4F-FF3BC9AE9C5F}"/>
                </a:ext>
              </a:extLst>
            </p:cNvPr>
            <p:cNvSpPr txBox="1"/>
            <p:nvPr/>
          </p:nvSpPr>
          <p:spPr>
            <a:xfrm>
              <a:off x="1567516" y="3295417"/>
              <a:ext cx="389287"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20</a:t>
              </a:r>
            </a:p>
          </p:txBody>
        </p:sp>
        <p:sp>
          <p:nvSpPr>
            <p:cNvPr id="141" name="TextBox 140">
              <a:extLst>
                <a:ext uri="{FF2B5EF4-FFF2-40B4-BE49-F238E27FC236}">
                  <a16:creationId xmlns:a16="http://schemas.microsoft.com/office/drawing/2014/main" xmlns="" id="{12A1BCB2-A329-4CC9-B074-AE1CE2566B5F}"/>
                </a:ext>
              </a:extLst>
            </p:cNvPr>
            <p:cNvSpPr txBox="1"/>
            <p:nvPr/>
          </p:nvSpPr>
          <p:spPr>
            <a:xfrm>
              <a:off x="1635628" y="3804693"/>
              <a:ext cx="321184"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0</a:t>
              </a:r>
            </a:p>
          </p:txBody>
        </p:sp>
      </p:grpSp>
      <p:sp>
        <p:nvSpPr>
          <p:cNvPr id="14" name="TextBox 13">
            <a:extLst>
              <a:ext uri="{FF2B5EF4-FFF2-40B4-BE49-F238E27FC236}">
                <a16:creationId xmlns:a16="http://schemas.microsoft.com/office/drawing/2014/main" xmlns="" id="{1F841F34-6E57-4E0B-905B-8C6AED2CF14F}"/>
              </a:ext>
            </a:extLst>
          </p:cNvPr>
          <p:cNvSpPr txBox="1"/>
          <p:nvPr/>
        </p:nvSpPr>
        <p:spPr>
          <a:xfrm>
            <a:off x="1666667" y="4985042"/>
            <a:ext cx="373821" cy="200055"/>
          </a:xfrm>
          <a:prstGeom prst="rect">
            <a:avLst/>
          </a:prstGeom>
          <a:noFill/>
        </p:spPr>
        <p:txBody>
          <a:bodyPr wrap="none" rtlCol="0">
            <a:spAutoFit/>
          </a:bodyPr>
          <a:lstStyle/>
          <a:p>
            <a:pPr algn="ctr" fontAlgn="base">
              <a:spcBef>
                <a:spcPct val="0"/>
              </a:spcBef>
              <a:spcAft>
                <a:spcPct val="0"/>
              </a:spcAft>
            </a:pPr>
            <a:r>
              <a:rPr lang="fr-FR" sz="700" dirty="0">
                <a:solidFill>
                  <a:srgbClr val="4D4D4D"/>
                </a:solidFill>
                <a:cs typeface="Arial" panose="020B0604020202020204" pitchFamily="34" charset="0"/>
              </a:rPr>
              <a:t>Mois</a:t>
            </a:r>
          </a:p>
        </p:txBody>
      </p:sp>
      <p:grpSp>
        <p:nvGrpSpPr>
          <p:cNvPr id="15" name="Group 14">
            <a:extLst>
              <a:ext uri="{FF2B5EF4-FFF2-40B4-BE49-F238E27FC236}">
                <a16:creationId xmlns:a16="http://schemas.microsoft.com/office/drawing/2014/main" xmlns="" id="{0AB9CC39-7F0C-4D20-8C35-DBE2F935FB94}"/>
              </a:ext>
            </a:extLst>
          </p:cNvPr>
          <p:cNvGrpSpPr/>
          <p:nvPr/>
        </p:nvGrpSpPr>
        <p:grpSpPr>
          <a:xfrm>
            <a:off x="466386" y="4712010"/>
            <a:ext cx="2664242" cy="251415"/>
            <a:chOff x="1404549" y="5471106"/>
            <a:chExt cx="6765327" cy="254992"/>
          </a:xfrm>
        </p:grpSpPr>
        <p:sp>
          <p:nvSpPr>
            <p:cNvPr id="94" name="TextBox 93">
              <a:extLst>
                <a:ext uri="{FF2B5EF4-FFF2-40B4-BE49-F238E27FC236}">
                  <a16:creationId xmlns:a16="http://schemas.microsoft.com/office/drawing/2014/main" xmlns="" id="{7D5BE1FE-F546-4F95-A620-F23CA73599E2}"/>
                </a:ext>
              </a:extLst>
            </p:cNvPr>
            <p:cNvSpPr txBox="1"/>
            <p:nvPr/>
          </p:nvSpPr>
          <p:spPr>
            <a:xfrm>
              <a:off x="7732889"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51</a:t>
              </a:r>
            </a:p>
          </p:txBody>
        </p:sp>
        <p:sp>
          <p:nvSpPr>
            <p:cNvPr id="95" name="Line 21">
              <a:extLst>
                <a:ext uri="{FF2B5EF4-FFF2-40B4-BE49-F238E27FC236}">
                  <a16:creationId xmlns:a16="http://schemas.microsoft.com/office/drawing/2014/main" xmlns="" id="{596A229B-DF79-4007-BDC8-F00BAA7BEE2C}"/>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96" name="Line 21">
              <a:extLst>
                <a:ext uri="{FF2B5EF4-FFF2-40B4-BE49-F238E27FC236}">
                  <a16:creationId xmlns:a16="http://schemas.microsoft.com/office/drawing/2014/main" xmlns="" id="{D07FFDEA-78B7-4009-AE60-ED676002D688}"/>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97" name="TextBox 96">
              <a:extLst>
                <a:ext uri="{FF2B5EF4-FFF2-40B4-BE49-F238E27FC236}">
                  <a16:creationId xmlns:a16="http://schemas.microsoft.com/office/drawing/2014/main" xmlns="" id="{4809D3D2-59C4-4FA3-9F06-725D4CBBE2AA}"/>
                </a:ext>
              </a:extLst>
            </p:cNvPr>
            <p:cNvSpPr txBox="1"/>
            <p:nvPr/>
          </p:nvSpPr>
          <p:spPr>
            <a:xfrm>
              <a:off x="7351648"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48</a:t>
              </a:r>
            </a:p>
          </p:txBody>
        </p:sp>
        <p:sp>
          <p:nvSpPr>
            <p:cNvPr id="98" name="Line 21">
              <a:extLst>
                <a:ext uri="{FF2B5EF4-FFF2-40B4-BE49-F238E27FC236}">
                  <a16:creationId xmlns:a16="http://schemas.microsoft.com/office/drawing/2014/main" xmlns="" id="{8786E0C3-6A7D-472B-BA69-2119791EC8BA}"/>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99" name="TextBox 98">
              <a:extLst>
                <a:ext uri="{FF2B5EF4-FFF2-40B4-BE49-F238E27FC236}">
                  <a16:creationId xmlns:a16="http://schemas.microsoft.com/office/drawing/2014/main" xmlns="" id="{9C9B7116-6D67-4B18-8DB4-FBFCEF734BAE}"/>
                </a:ext>
              </a:extLst>
            </p:cNvPr>
            <p:cNvSpPr txBox="1"/>
            <p:nvPr/>
          </p:nvSpPr>
          <p:spPr>
            <a:xfrm>
              <a:off x="6976011"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45</a:t>
              </a:r>
            </a:p>
          </p:txBody>
        </p:sp>
        <p:sp>
          <p:nvSpPr>
            <p:cNvPr id="100" name="Line 21">
              <a:extLst>
                <a:ext uri="{FF2B5EF4-FFF2-40B4-BE49-F238E27FC236}">
                  <a16:creationId xmlns:a16="http://schemas.microsoft.com/office/drawing/2014/main" xmlns="" id="{28973DCB-D8AD-4598-95BE-A9B86D89CCB2}"/>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01" name="TextBox 100">
              <a:extLst>
                <a:ext uri="{FF2B5EF4-FFF2-40B4-BE49-F238E27FC236}">
                  <a16:creationId xmlns:a16="http://schemas.microsoft.com/office/drawing/2014/main" xmlns="" id="{845CFCA1-B35F-4ED6-BBA0-F017EC5552F2}"/>
                </a:ext>
              </a:extLst>
            </p:cNvPr>
            <p:cNvSpPr txBox="1"/>
            <p:nvPr/>
          </p:nvSpPr>
          <p:spPr>
            <a:xfrm>
              <a:off x="6600371"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42</a:t>
              </a:r>
            </a:p>
          </p:txBody>
        </p:sp>
        <p:sp>
          <p:nvSpPr>
            <p:cNvPr id="102" name="Line 21">
              <a:extLst>
                <a:ext uri="{FF2B5EF4-FFF2-40B4-BE49-F238E27FC236}">
                  <a16:creationId xmlns:a16="http://schemas.microsoft.com/office/drawing/2014/main" xmlns="" id="{CABE4028-633B-458E-A0D5-6B564AD57513}"/>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03" name="TextBox 102">
              <a:extLst>
                <a:ext uri="{FF2B5EF4-FFF2-40B4-BE49-F238E27FC236}">
                  <a16:creationId xmlns:a16="http://schemas.microsoft.com/office/drawing/2014/main" xmlns="" id="{974226AE-4D84-40C4-B0B7-AE100C1550F7}"/>
                </a:ext>
              </a:extLst>
            </p:cNvPr>
            <p:cNvSpPr txBox="1"/>
            <p:nvPr/>
          </p:nvSpPr>
          <p:spPr>
            <a:xfrm>
              <a:off x="6224737"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39</a:t>
              </a:r>
            </a:p>
          </p:txBody>
        </p:sp>
        <p:sp>
          <p:nvSpPr>
            <p:cNvPr id="104" name="Line 21">
              <a:extLst>
                <a:ext uri="{FF2B5EF4-FFF2-40B4-BE49-F238E27FC236}">
                  <a16:creationId xmlns:a16="http://schemas.microsoft.com/office/drawing/2014/main" xmlns="" id="{AE0CB091-D8A8-4527-BAB5-F06ED48E85AF}"/>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05" name="TextBox 104">
              <a:extLst>
                <a:ext uri="{FF2B5EF4-FFF2-40B4-BE49-F238E27FC236}">
                  <a16:creationId xmlns:a16="http://schemas.microsoft.com/office/drawing/2014/main" xmlns="" id="{62A81A32-75AA-4B85-A6CA-A3858A75BBF0}"/>
                </a:ext>
              </a:extLst>
            </p:cNvPr>
            <p:cNvSpPr txBox="1"/>
            <p:nvPr/>
          </p:nvSpPr>
          <p:spPr>
            <a:xfrm>
              <a:off x="5849100"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36</a:t>
              </a:r>
            </a:p>
          </p:txBody>
        </p:sp>
        <p:sp>
          <p:nvSpPr>
            <p:cNvPr id="106" name="Line 21">
              <a:extLst>
                <a:ext uri="{FF2B5EF4-FFF2-40B4-BE49-F238E27FC236}">
                  <a16:creationId xmlns:a16="http://schemas.microsoft.com/office/drawing/2014/main" xmlns="" id="{E6E1F94B-3211-45FF-ADEA-3172CB4EBD33}"/>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07" name="TextBox 106">
              <a:extLst>
                <a:ext uri="{FF2B5EF4-FFF2-40B4-BE49-F238E27FC236}">
                  <a16:creationId xmlns:a16="http://schemas.microsoft.com/office/drawing/2014/main" xmlns="" id="{98770439-D2A3-4F2A-BE6B-B5258A9197D0}"/>
                </a:ext>
              </a:extLst>
            </p:cNvPr>
            <p:cNvSpPr txBox="1"/>
            <p:nvPr/>
          </p:nvSpPr>
          <p:spPr>
            <a:xfrm>
              <a:off x="5473463"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33</a:t>
              </a:r>
            </a:p>
          </p:txBody>
        </p:sp>
        <p:sp>
          <p:nvSpPr>
            <p:cNvPr id="108" name="Line 21">
              <a:extLst>
                <a:ext uri="{FF2B5EF4-FFF2-40B4-BE49-F238E27FC236}">
                  <a16:creationId xmlns:a16="http://schemas.microsoft.com/office/drawing/2014/main" xmlns="" id="{D9023911-77CA-45F7-A907-3C689CC3473B}"/>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09" name="TextBox 108">
              <a:extLst>
                <a:ext uri="{FF2B5EF4-FFF2-40B4-BE49-F238E27FC236}">
                  <a16:creationId xmlns:a16="http://schemas.microsoft.com/office/drawing/2014/main" xmlns="" id="{BF724247-69BF-410D-BE9E-7A71CC59A651}"/>
                </a:ext>
              </a:extLst>
            </p:cNvPr>
            <p:cNvSpPr txBox="1"/>
            <p:nvPr/>
          </p:nvSpPr>
          <p:spPr>
            <a:xfrm>
              <a:off x="5097825"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30</a:t>
              </a:r>
            </a:p>
          </p:txBody>
        </p:sp>
        <p:sp>
          <p:nvSpPr>
            <p:cNvPr id="110" name="Line 21">
              <a:extLst>
                <a:ext uri="{FF2B5EF4-FFF2-40B4-BE49-F238E27FC236}">
                  <a16:creationId xmlns:a16="http://schemas.microsoft.com/office/drawing/2014/main" xmlns="" id="{A2D2A590-B541-4C10-9491-FFFA776DF709}"/>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11" name="TextBox 110">
              <a:extLst>
                <a:ext uri="{FF2B5EF4-FFF2-40B4-BE49-F238E27FC236}">
                  <a16:creationId xmlns:a16="http://schemas.microsoft.com/office/drawing/2014/main" xmlns="" id="{CABD6C28-D4C1-4B69-96A8-EA3EB14E20BE}"/>
                </a:ext>
              </a:extLst>
            </p:cNvPr>
            <p:cNvSpPr txBox="1"/>
            <p:nvPr/>
          </p:nvSpPr>
          <p:spPr>
            <a:xfrm>
              <a:off x="4722188"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27</a:t>
              </a:r>
            </a:p>
          </p:txBody>
        </p:sp>
        <p:sp>
          <p:nvSpPr>
            <p:cNvPr id="112" name="Line 21">
              <a:extLst>
                <a:ext uri="{FF2B5EF4-FFF2-40B4-BE49-F238E27FC236}">
                  <a16:creationId xmlns:a16="http://schemas.microsoft.com/office/drawing/2014/main" xmlns="" id="{27EE678B-48EF-40F4-BE79-D0F05BFB84ED}"/>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13" name="TextBox 112">
              <a:extLst>
                <a:ext uri="{FF2B5EF4-FFF2-40B4-BE49-F238E27FC236}">
                  <a16:creationId xmlns:a16="http://schemas.microsoft.com/office/drawing/2014/main" xmlns="" id="{82350249-6D72-4141-A913-2E582AFC267D}"/>
                </a:ext>
              </a:extLst>
            </p:cNvPr>
            <p:cNvSpPr txBox="1"/>
            <p:nvPr/>
          </p:nvSpPr>
          <p:spPr>
            <a:xfrm>
              <a:off x="4346551"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24</a:t>
              </a:r>
            </a:p>
          </p:txBody>
        </p:sp>
        <p:sp>
          <p:nvSpPr>
            <p:cNvPr id="114" name="Line 21">
              <a:extLst>
                <a:ext uri="{FF2B5EF4-FFF2-40B4-BE49-F238E27FC236}">
                  <a16:creationId xmlns:a16="http://schemas.microsoft.com/office/drawing/2014/main" xmlns="" id="{D012F355-2462-44B2-BB15-FDA5E0E6C038}"/>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15" name="TextBox 114">
              <a:extLst>
                <a:ext uri="{FF2B5EF4-FFF2-40B4-BE49-F238E27FC236}">
                  <a16:creationId xmlns:a16="http://schemas.microsoft.com/office/drawing/2014/main" xmlns="" id="{09EE7DAD-46C8-4AA9-B78E-90291F3DDDDF}"/>
                </a:ext>
              </a:extLst>
            </p:cNvPr>
            <p:cNvSpPr txBox="1"/>
            <p:nvPr/>
          </p:nvSpPr>
          <p:spPr>
            <a:xfrm>
              <a:off x="3970914"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21</a:t>
              </a:r>
            </a:p>
          </p:txBody>
        </p:sp>
        <p:sp>
          <p:nvSpPr>
            <p:cNvPr id="116" name="Line 21">
              <a:extLst>
                <a:ext uri="{FF2B5EF4-FFF2-40B4-BE49-F238E27FC236}">
                  <a16:creationId xmlns:a16="http://schemas.microsoft.com/office/drawing/2014/main" xmlns="" id="{33EDCD3E-E03D-490B-800A-758FF7828680}"/>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17" name="TextBox 116">
              <a:extLst>
                <a:ext uri="{FF2B5EF4-FFF2-40B4-BE49-F238E27FC236}">
                  <a16:creationId xmlns:a16="http://schemas.microsoft.com/office/drawing/2014/main" xmlns="" id="{11BF0C7C-A9D7-438C-AC43-3EBB6F291CD3}"/>
                </a:ext>
              </a:extLst>
            </p:cNvPr>
            <p:cNvSpPr txBox="1"/>
            <p:nvPr/>
          </p:nvSpPr>
          <p:spPr>
            <a:xfrm>
              <a:off x="3595280"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18</a:t>
              </a:r>
            </a:p>
          </p:txBody>
        </p:sp>
        <p:sp>
          <p:nvSpPr>
            <p:cNvPr id="118" name="Line 21">
              <a:extLst>
                <a:ext uri="{FF2B5EF4-FFF2-40B4-BE49-F238E27FC236}">
                  <a16:creationId xmlns:a16="http://schemas.microsoft.com/office/drawing/2014/main" xmlns="" id="{4AFF6E2D-664C-41F3-98B1-25B13E94D4AD}"/>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19" name="TextBox 118">
              <a:extLst>
                <a:ext uri="{FF2B5EF4-FFF2-40B4-BE49-F238E27FC236}">
                  <a16:creationId xmlns:a16="http://schemas.microsoft.com/office/drawing/2014/main" xmlns="" id="{ED64E286-B9F5-4FFD-841B-53162A43C61E}"/>
                </a:ext>
              </a:extLst>
            </p:cNvPr>
            <p:cNvSpPr txBox="1"/>
            <p:nvPr/>
          </p:nvSpPr>
          <p:spPr>
            <a:xfrm>
              <a:off x="3219643"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15</a:t>
              </a:r>
            </a:p>
          </p:txBody>
        </p:sp>
        <p:sp>
          <p:nvSpPr>
            <p:cNvPr id="120" name="Line 21">
              <a:extLst>
                <a:ext uri="{FF2B5EF4-FFF2-40B4-BE49-F238E27FC236}">
                  <a16:creationId xmlns:a16="http://schemas.microsoft.com/office/drawing/2014/main" xmlns="" id="{2B3EEF85-CE0B-4227-99BF-892C27B84CBF}"/>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21" name="TextBox 120">
              <a:extLst>
                <a:ext uri="{FF2B5EF4-FFF2-40B4-BE49-F238E27FC236}">
                  <a16:creationId xmlns:a16="http://schemas.microsoft.com/office/drawing/2014/main" xmlns="" id="{907CB15A-024B-4B6B-9015-DF9631B30B4F}"/>
                </a:ext>
              </a:extLst>
            </p:cNvPr>
            <p:cNvSpPr txBox="1"/>
            <p:nvPr/>
          </p:nvSpPr>
          <p:spPr>
            <a:xfrm>
              <a:off x="2844003" y="5543106"/>
              <a:ext cx="436987"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12</a:t>
              </a:r>
            </a:p>
          </p:txBody>
        </p:sp>
        <p:sp>
          <p:nvSpPr>
            <p:cNvPr id="122" name="Line 21">
              <a:extLst>
                <a:ext uri="{FF2B5EF4-FFF2-40B4-BE49-F238E27FC236}">
                  <a16:creationId xmlns:a16="http://schemas.microsoft.com/office/drawing/2014/main" xmlns="" id="{1408B129-73C0-4F58-B397-0338D5044F0B}"/>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23" name="TextBox 122">
              <a:extLst>
                <a:ext uri="{FF2B5EF4-FFF2-40B4-BE49-F238E27FC236}">
                  <a16:creationId xmlns:a16="http://schemas.microsoft.com/office/drawing/2014/main" xmlns="" id="{987B481D-955B-4A78-818F-73A7A99F2CBE}"/>
                </a:ext>
              </a:extLst>
            </p:cNvPr>
            <p:cNvSpPr txBox="1"/>
            <p:nvPr/>
          </p:nvSpPr>
          <p:spPr>
            <a:xfrm>
              <a:off x="2531460" y="5543106"/>
              <a:ext cx="310804"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9</a:t>
              </a:r>
            </a:p>
          </p:txBody>
        </p:sp>
        <p:sp>
          <p:nvSpPr>
            <p:cNvPr id="124" name="Line 21">
              <a:extLst>
                <a:ext uri="{FF2B5EF4-FFF2-40B4-BE49-F238E27FC236}">
                  <a16:creationId xmlns:a16="http://schemas.microsoft.com/office/drawing/2014/main" xmlns="" id="{BF392BCD-AC0F-4F48-A077-7D87118F3E3E}"/>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25" name="TextBox 124">
              <a:extLst>
                <a:ext uri="{FF2B5EF4-FFF2-40B4-BE49-F238E27FC236}">
                  <a16:creationId xmlns:a16="http://schemas.microsoft.com/office/drawing/2014/main" xmlns="" id="{76BC35F4-83C1-4148-9BDB-2D5673AD3526}"/>
                </a:ext>
              </a:extLst>
            </p:cNvPr>
            <p:cNvSpPr txBox="1"/>
            <p:nvPr/>
          </p:nvSpPr>
          <p:spPr>
            <a:xfrm>
              <a:off x="2155823" y="5543106"/>
              <a:ext cx="310804"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6</a:t>
              </a:r>
            </a:p>
          </p:txBody>
        </p:sp>
        <p:sp>
          <p:nvSpPr>
            <p:cNvPr id="126" name="Line 21">
              <a:extLst>
                <a:ext uri="{FF2B5EF4-FFF2-40B4-BE49-F238E27FC236}">
                  <a16:creationId xmlns:a16="http://schemas.microsoft.com/office/drawing/2014/main" xmlns="" id="{2447D17D-C84F-4DCE-8216-C8BCC31D8D34}"/>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27" name="TextBox 126">
              <a:extLst>
                <a:ext uri="{FF2B5EF4-FFF2-40B4-BE49-F238E27FC236}">
                  <a16:creationId xmlns:a16="http://schemas.microsoft.com/office/drawing/2014/main" xmlns="" id="{6C91C895-9E77-4E8A-B43D-DD3F34B1824E}"/>
                </a:ext>
              </a:extLst>
            </p:cNvPr>
            <p:cNvSpPr txBox="1"/>
            <p:nvPr/>
          </p:nvSpPr>
          <p:spPr>
            <a:xfrm>
              <a:off x="1780186" y="5543106"/>
              <a:ext cx="310804"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a:t>
              </a:r>
            </a:p>
          </p:txBody>
        </p:sp>
        <p:sp>
          <p:nvSpPr>
            <p:cNvPr id="128" name="Line 21">
              <a:extLst>
                <a:ext uri="{FF2B5EF4-FFF2-40B4-BE49-F238E27FC236}">
                  <a16:creationId xmlns:a16="http://schemas.microsoft.com/office/drawing/2014/main" xmlns="" id="{C8AA081B-3852-465B-9528-1BDDA9123D92}"/>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29" name="TextBox 128">
              <a:extLst>
                <a:ext uri="{FF2B5EF4-FFF2-40B4-BE49-F238E27FC236}">
                  <a16:creationId xmlns:a16="http://schemas.microsoft.com/office/drawing/2014/main" xmlns="" id="{C9833D4B-11C7-4E35-ADF8-D0D1D0C857C2}"/>
                </a:ext>
              </a:extLst>
            </p:cNvPr>
            <p:cNvSpPr txBox="1"/>
            <p:nvPr/>
          </p:nvSpPr>
          <p:spPr>
            <a:xfrm>
              <a:off x="1404549" y="5543106"/>
              <a:ext cx="310804"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0</a:t>
              </a:r>
            </a:p>
          </p:txBody>
        </p:sp>
      </p:grpSp>
      <p:grpSp>
        <p:nvGrpSpPr>
          <p:cNvPr id="16" name="Group 15">
            <a:extLst>
              <a:ext uri="{FF2B5EF4-FFF2-40B4-BE49-F238E27FC236}">
                <a16:creationId xmlns:a16="http://schemas.microsoft.com/office/drawing/2014/main" xmlns="" id="{9E243535-4FC3-4A89-861E-09996BCBDEF0}"/>
              </a:ext>
            </a:extLst>
          </p:cNvPr>
          <p:cNvGrpSpPr/>
          <p:nvPr/>
        </p:nvGrpSpPr>
        <p:grpSpPr>
          <a:xfrm>
            <a:off x="441537" y="5316456"/>
            <a:ext cx="2664244" cy="180436"/>
            <a:chOff x="5248866" y="5611568"/>
            <a:chExt cx="3651289" cy="183002"/>
          </a:xfrm>
        </p:grpSpPr>
        <p:sp>
          <p:nvSpPr>
            <p:cNvPr id="76" name="TextBox 75">
              <a:extLst>
                <a:ext uri="{FF2B5EF4-FFF2-40B4-BE49-F238E27FC236}">
                  <a16:creationId xmlns:a16="http://schemas.microsoft.com/office/drawing/2014/main" xmlns="" id="{3F66088B-3281-464B-9D63-E567D0847763}"/>
                </a:ext>
              </a:extLst>
            </p:cNvPr>
            <p:cNvSpPr txBox="1"/>
            <p:nvPr/>
          </p:nvSpPr>
          <p:spPr>
            <a:xfrm>
              <a:off x="8732412" y="5611578"/>
              <a:ext cx="167743"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0</a:t>
              </a:r>
            </a:p>
          </p:txBody>
        </p:sp>
        <p:sp>
          <p:nvSpPr>
            <p:cNvPr id="77" name="TextBox 76">
              <a:extLst>
                <a:ext uri="{FF2B5EF4-FFF2-40B4-BE49-F238E27FC236}">
                  <a16:creationId xmlns:a16="http://schemas.microsoft.com/office/drawing/2014/main" xmlns="" id="{927A8161-3596-4EFE-96EE-41890A1F2035}"/>
                </a:ext>
              </a:extLst>
            </p:cNvPr>
            <p:cNvSpPr txBox="1"/>
            <p:nvPr/>
          </p:nvSpPr>
          <p:spPr>
            <a:xfrm>
              <a:off x="8526656" y="5611578"/>
              <a:ext cx="167743"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0</a:t>
              </a:r>
            </a:p>
          </p:txBody>
        </p:sp>
        <p:sp>
          <p:nvSpPr>
            <p:cNvPr id="78" name="TextBox 77">
              <a:extLst>
                <a:ext uri="{FF2B5EF4-FFF2-40B4-BE49-F238E27FC236}">
                  <a16:creationId xmlns:a16="http://schemas.microsoft.com/office/drawing/2014/main" xmlns="" id="{BB79EA46-0B97-4A73-BB45-81FAAFDCEEE1}"/>
                </a:ext>
              </a:extLst>
            </p:cNvPr>
            <p:cNvSpPr txBox="1"/>
            <p:nvPr/>
          </p:nvSpPr>
          <p:spPr>
            <a:xfrm>
              <a:off x="8323921" y="5611578"/>
              <a:ext cx="167743"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2</a:t>
              </a:r>
            </a:p>
          </p:txBody>
        </p:sp>
        <p:sp>
          <p:nvSpPr>
            <p:cNvPr id="79" name="TextBox 78">
              <a:extLst>
                <a:ext uri="{FF2B5EF4-FFF2-40B4-BE49-F238E27FC236}">
                  <a16:creationId xmlns:a16="http://schemas.microsoft.com/office/drawing/2014/main" xmlns="" id="{E76BAED7-4A9A-43DC-8C99-55E79E53CB92}"/>
                </a:ext>
              </a:extLst>
            </p:cNvPr>
            <p:cNvSpPr txBox="1"/>
            <p:nvPr/>
          </p:nvSpPr>
          <p:spPr>
            <a:xfrm>
              <a:off x="8121187" y="5611578"/>
              <a:ext cx="167743"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5</a:t>
              </a:r>
            </a:p>
          </p:txBody>
        </p:sp>
        <p:sp>
          <p:nvSpPr>
            <p:cNvPr id="80" name="TextBox 79">
              <a:extLst>
                <a:ext uri="{FF2B5EF4-FFF2-40B4-BE49-F238E27FC236}">
                  <a16:creationId xmlns:a16="http://schemas.microsoft.com/office/drawing/2014/main" xmlns="" id="{C7BCE063-5BF1-44EF-B310-ACB085C0D284}"/>
                </a:ext>
              </a:extLst>
            </p:cNvPr>
            <p:cNvSpPr txBox="1"/>
            <p:nvPr/>
          </p:nvSpPr>
          <p:spPr>
            <a:xfrm>
              <a:off x="7918453" y="5611578"/>
              <a:ext cx="167743"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7</a:t>
              </a:r>
            </a:p>
          </p:txBody>
        </p:sp>
        <p:sp>
          <p:nvSpPr>
            <p:cNvPr id="81" name="TextBox 80">
              <a:extLst>
                <a:ext uri="{FF2B5EF4-FFF2-40B4-BE49-F238E27FC236}">
                  <a16:creationId xmlns:a16="http://schemas.microsoft.com/office/drawing/2014/main" xmlns="" id="{1BD2B757-C70E-4BC8-B11F-5AD718F1CD9B}"/>
                </a:ext>
              </a:extLst>
            </p:cNvPr>
            <p:cNvSpPr txBox="1"/>
            <p:nvPr/>
          </p:nvSpPr>
          <p:spPr>
            <a:xfrm>
              <a:off x="7681672" y="5611578"/>
              <a:ext cx="235845"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14</a:t>
              </a:r>
            </a:p>
          </p:txBody>
        </p:sp>
        <p:sp>
          <p:nvSpPr>
            <p:cNvPr id="82" name="TextBox 81">
              <a:extLst>
                <a:ext uri="{FF2B5EF4-FFF2-40B4-BE49-F238E27FC236}">
                  <a16:creationId xmlns:a16="http://schemas.microsoft.com/office/drawing/2014/main" xmlns="" id="{A53E68C0-DAF7-4475-AE8A-FAEEF6152C9E}"/>
                </a:ext>
              </a:extLst>
            </p:cNvPr>
            <p:cNvSpPr txBox="1"/>
            <p:nvPr/>
          </p:nvSpPr>
          <p:spPr>
            <a:xfrm>
              <a:off x="7478937" y="5611578"/>
              <a:ext cx="235845"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17</a:t>
              </a:r>
            </a:p>
          </p:txBody>
        </p:sp>
        <p:sp>
          <p:nvSpPr>
            <p:cNvPr id="83" name="TextBox 82">
              <a:extLst>
                <a:ext uri="{FF2B5EF4-FFF2-40B4-BE49-F238E27FC236}">
                  <a16:creationId xmlns:a16="http://schemas.microsoft.com/office/drawing/2014/main" xmlns="" id="{407E7049-011E-4782-9049-56E76F087C77}"/>
                </a:ext>
              </a:extLst>
            </p:cNvPr>
            <p:cNvSpPr txBox="1"/>
            <p:nvPr/>
          </p:nvSpPr>
          <p:spPr>
            <a:xfrm>
              <a:off x="7276204" y="5611578"/>
              <a:ext cx="235845"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17</a:t>
              </a:r>
            </a:p>
          </p:txBody>
        </p:sp>
        <p:sp>
          <p:nvSpPr>
            <p:cNvPr id="84" name="TextBox 83">
              <a:extLst>
                <a:ext uri="{FF2B5EF4-FFF2-40B4-BE49-F238E27FC236}">
                  <a16:creationId xmlns:a16="http://schemas.microsoft.com/office/drawing/2014/main" xmlns="" id="{A40914D6-7167-42FE-A742-C86B9D3348C5}"/>
                </a:ext>
              </a:extLst>
            </p:cNvPr>
            <p:cNvSpPr txBox="1"/>
            <p:nvPr/>
          </p:nvSpPr>
          <p:spPr>
            <a:xfrm>
              <a:off x="7073468" y="5611578"/>
              <a:ext cx="235845"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18</a:t>
              </a:r>
            </a:p>
          </p:txBody>
        </p:sp>
        <p:sp>
          <p:nvSpPr>
            <p:cNvPr id="85" name="TextBox 84">
              <a:extLst>
                <a:ext uri="{FF2B5EF4-FFF2-40B4-BE49-F238E27FC236}">
                  <a16:creationId xmlns:a16="http://schemas.microsoft.com/office/drawing/2014/main" xmlns="" id="{6D86BD19-2446-4E87-B08B-1B20D594BFCF}"/>
                </a:ext>
              </a:extLst>
            </p:cNvPr>
            <p:cNvSpPr txBox="1"/>
            <p:nvPr/>
          </p:nvSpPr>
          <p:spPr>
            <a:xfrm>
              <a:off x="6870736" y="5611568"/>
              <a:ext cx="235845"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22</a:t>
              </a:r>
            </a:p>
          </p:txBody>
        </p:sp>
        <p:sp>
          <p:nvSpPr>
            <p:cNvPr id="86" name="TextBox 85">
              <a:extLst>
                <a:ext uri="{FF2B5EF4-FFF2-40B4-BE49-F238E27FC236}">
                  <a16:creationId xmlns:a16="http://schemas.microsoft.com/office/drawing/2014/main" xmlns="" id="{FBF82DA2-B65C-4125-A54C-547B730A662B}"/>
                </a:ext>
              </a:extLst>
            </p:cNvPr>
            <p:cNvSpPr txBox="1"/>
            <p:nvPr/>
          </p:nvSpPr>
          <p:spPr>
            <a:xfrm>
              <a:off x="6668004" y="5611578"/>
              <a:ext cx="235845"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25</a:t>
              </a:r>
            </a:p>
          </p:txBody>
        </p:sp>
        <p:sp>
          <p:nvSpPr>
            <p:cNvPr id="87" name="TextBox 86">
              <a:extLst>
                <a:ext uri="{FF2B5EF4-FFF2-40B4-BE49-F238E27FC236}">
                  <a16:creationId xmlns:a16="http://schemas.microsoft.com/office/drawing/2014/main" xmlns="" id="{3C49C2D5-6140-4010-B29F-3BB44625D8D9}"/>
                </a:ext>
              </a:extLst>
            </p:cNvPr>
            <p:cNvSpPr txBox="1"/>
            <p:nvPr/>
          </p:nvSpPr>
          <p:spPr>
            <a:xfrm>
              <a:off x="6465270" y="5611578"/>
              <a:ext cx="235845" cy="182991"/>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30</a:t>
              </a:r>
            </a:p>
          </p:txBody>
        </p:sp>
        <p:sp>
          <p:nvSpPr>
            <p:cNvPr id="88" name="TextBox 87">
              <a:extLst>
                <a:ext uri="{FF2B5EF4-FFF2-40B4-BE49-F238E27FC236}">
                  <a16:creationId xmlns:a16="http://schemas.microsoft.com/office/drawing/2014/main" xmlns="" id="{6CF32F86-2C5C-4A5A-A922-AE921AF06857}"/>
                </a:ext>
              </a:extLst>
            </p:cNvPr>
            <p:cNvSpPr txBox="1"/>
            <p:nvPr/>
          </p:nvSpPr>
          <p:spPr>
            <a:xfrm>
              <a:off x="6262536" y="5611578"/>
              <a:ext cx="235845"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34</a:t>
              </a:r>
            </a:p>
          </p:txBody>
        </p:sp>
        <p:sp>
          <p:nvSpPr>
            <p:cNvPr id="89" name="TextBox 88">
              <a:extLst>
                <a:ext uri="{FF2B5EF4-FFF2-40B4-BE49-F238E27FC236}">
                  <a16:creationId xmlns:a16="http://schemas.microsoft.com/office/drawing/2014/main" xmlns="" id="{A8A2CEC6-81C8-409D-BB52-A7F7378F673B}"/>
                </a:ext>
              </a:extLst>
            </p:cNvPr>
            <p:cNvSpPr txBox="1"/>
            <p:nvPr/>
          </p:nvSpPr>
          <p:spPr>
            <a:xfrm>
              <a:off x="6059802" y="5611578"/>
              <a:ext cx="235845"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43</a:t>
              </a:r>
            </a:p>
          </p:txBody>
        </p:sp>
        <p:sp>
          <p:nvSpPr>
            <p:cNvPr id="90" name="TextBox 89">
              <a:extLst>
                <a:ext uri="{FF2B5EF4-FFF2-40B4-BE49-F238E27FC236}">
                  <a16:creationId xmlns:a16="http://schemas.microsoft.com/office/drawing/2014/main" xmlns="" id="{A41F17C6-0588-4473-BB04-B42DC343C22F}"/>
                </a:ext>
              </a:extLst>
            </p:cNvPr>
            <p:cNvSpPr txBox="1"/>
            <p:nvPr/>
          </p:nvSpPr>
          <p:spPr>
            <a:xfrm>
              <a:off x="5857068" y="5611578"/>
              <a:ext cx="235845"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54</a:t>
              </a:r>
            </a:p>
          </p:txBody>
        </p:sp>
        <p:sp>
          <p:nvSpPr>
            <p:cNvPr id="91" name="TextBox 90">
              <a:extLst>
                <a:ext uri="{FF2B5EF4-FFF2-40B4-BE49-F238E27FC236}">
                  <a16:creationId xmlns:a16="http://schemas.microsoft.com/office/drawing/2014/main" xmlns="" id="{BEBAEB59-6DCE-4A28-B15D-2C69E5DF0913}"/>
                </a:ext>
              </a:extLst>
            </p:cNvPr>
            <p:cNvSpPr txBox="1"/>
            <p:nvPr/>
          </p:nvSpPr>
          <p:spPr>
            <a:xfrm>
              <a:off x="5654335" y="5611578"/>
              <a:ext cx="235845"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61</a:t>
              </a:r>
            </a:p>
          </p:txBody>
        </p:sp>
        <p:sp>
          <p:nvSpPr>
            <p:cNvPr id="92" name="TextBox 91">
              <a:extLst>
                <a:ext uri="{FF2B5EF4-FFF2-40B4-BE49-F238E27FC236}">
                  <a16:creationId xmlns:a16="http://schemas.microsoft.com/office/drawing/2014/main" xmlns="" id="{580A62B6-5298-4F6A-B0D9-3B3A76FA318C}"/>
                </a:ext>
              </a:extLst>
            </p:cNvPr>
            <p:cNvSpPr txBox="1"/>
            <p:nvPr/>
          </p:nvSpPr>
          <p:spPr>
            <a:xfrm>
              <a:off x="5443351" y="5611578"/>
              <a:ext cx="235846" cy="182991"/>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74</a:t>
              </a:r>
            </a:p>
          </p:txBody>
        </p:sp>
        <p:sp>
          <p:nvSpPr>
            <p:cNvPr id="93" name="TextBox 92">
              <a:extLst>
                <a:ext uri="{FF2B5EF4-FFF2-40B4-BE49-F238E27FC236}">
                  <a16:creationId xmlns:a16="http://schemas.microsoft.com/office/drawing/2014/main" xmlns="" id="{C8EAAF96-E2C2-4AC7-8061-3D4119764E17}"/>
                </a:ext>
              </a:extLst>
            </p:cNvPr>
            <p:cNvSpPr txBox="1"/>
            <p:nvPr/>
          </p:nvSpPr>
          <p:spPr>
            <a:xfrm>
              <a:off x="5248866" y="5611578"/>
              <a:ext cx="235845"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87</a:t>
              </a:r>
            </a:p>
          </p:txBody>
        </p:sp>
      </p:grpSp>
      <p:grpSp>
        <p:nvGrpSpPr>
          <p:cNvPr id="17" name="Group 16">
            <a:extLst>
              <a:ext uri="{FF2B5EF4-FFF2-40B4-BE49-F238E27FC236}">
                <a16:creationId xmlns:a16="http://schemas.microsoft.com/office/drawing/2014/main" xmlns="" id="{A29D6CCD-63B6-45F5-AC14-66C1B54E09DE}"/>
              </a:ext>
            </a:extLst>
          </p:cNvPr>
          <p:cNvGrpSpPr/>
          <p:nvPr/>
        </p:nvGrpSpPr>
        <p:grpSpPr>
          <a:xfrm>
            <a:off x="399298" y="5163579"/>
            <a:ext cx="2706482" cy="180425"/>
            <a:chOff x="5190979" y="5722863"/>
            <a:chExt cx="3709176" cy="182992"/>
          </a:xfrm>
        </p:grpSpPr>
        <p:sp>
          <p:nvSpPr>
            <p:cNvPr id="58" name="TextBox 57">
              <a:extLst>
                <a:ext uri="{FF2B5EF4-FFF2-40B4-BE49-F238E27FC236}">
                  <a16:creationId xmlns:a16="http://schemas.microsoft.com/office/drawing/2014/main" xmlns="" id="{01118774-0CF6-4FED-87BE-D2D14B88EF98}"/>
                </a:ext>
              </a:extLst>
            </p:cNvPr>
            <p:cNvSpPr txBox="1"/>
            <p:nvPr/>
          </p:nvSpPr>
          <p:spPr>
            <a:xfrm>
              <a:off x="8732413" y="5722863"/>
              <a:ext cx="167742"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0</a:t>
              </a:r>
            </a:p>
          </p:txBody>
        </p:sp>
        <p:sp>
          <p:nvSpPr>
            <p:cNvPr id="59" name="TextBox 58">
              <a:extLst>
                <a:ext uri="{FF2B5EF4-FFF2-40B4-BE49-F238E27FC236}">
                  <a16:creationId xmlns:a16="http://schemas.microsoft.com/office/drawing/2014/main" xmlns="" id="{68C9115A-2AD5-4F9C-95CF-B85638D978E7}"/>
                </a:ext>
              </a:extLst>
            </p:cNvPr>
            <p:cNvSpPr txBox="1"/>
            <p:nvPr/>
          </p:nvSpPr>
          <p:spPr>
            <a:xfrm>
              <a:off x="8526656" y="5722863"/>
              <a:ext cx="167742"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1</a:t>
              </a:r>
            </a:p>
          </p:txBody>
        </p:sp>
        <p:sp>
          <p:nvSpPr>
            <p:cNvPr id="60" name="TextBox 59">
              <a:extLst>
                <a:ext uri="{FF2B5EF4-FFF2-40B4-BE49-F238E27FC236}">
                  <a16:creationId xmlns:a16="http://schemas.microsoft.com/office/drawing/2014/main" xmlns="" id="{2D1F7EF0-C5B9-4D01-AF57-D72B31DC7B35}"/>
                </a:ext>
              </a:extLst>
            </p:cNvPr>
            <p:cNvSpPr txBox="1"/>
            <p:nvPr/>
          </p:nvSpPr>
          <p:spPr>
            <a:xfrm>
              <a:off x="8323922" y="5722863"/>
              <a:ext cx="167742"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4</a:t>
              </a:r>
            </a:p>
          </p:txBody>
        </p:sp>
        <p:sp>
          <p:nvSpPr>
            <p:cNvPr id="61" name="TextBox 60">
              <a:extLst>
                <a:ext uri="{FF2B5EF4-FFF2-40B4-BE49-F238E27FC236}">
                  <a16:creationId xmlns:a16="http://schemas.microsoft.com/office/drawing/2014/main" xmlns="" id="{519B2AC7-9AFE-484B-A98C-C1A73EFABD63}"/>
                </a:ext>
              </a:extLst>
            </p:cNvPr>
            <p:cNvSpPr txBox="1"/>
            <p:nvPr/>
          </p:nvSpPr>
          <p:spPr>
            <a:xfrm>
              <a:off x="8121187" y="5722863"/>
              <a:ext cx="167742"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8</a:t>
              </a:r>
            </a:p>
          </p:txBody>
        </p:sp>
        <p:sp>
          <p:nvSpPr>
            <p:cNvPr id="62" name="TextBox 61">
              <a:extLst>
                <a:ext uri="{FF2B5EF4-FFF2-40B4-BE49-F238E27FC236}">
                  <a16:creationId xmlns:a16="http://schemas.microsoft.com/office/drawing/2014/main" xmlns="" id="{F63A4F6D-6A92-4D30-A49D-501B00ED5011}"/>
                </a:ext>
              </a:extLst>
            </p:cNvPr>
            <p:cNvSpPr txBox="1"/>
            <p:nvPr/>
          </p:nvSpPr>
          <p:spPr>
            <a:xfrm>
              <a:off x="7884404" y="5722863"/>
              <a:ext cx="235844"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13</a:t>
              </a:r>
            </a:p>
          </p:txBody>
        </p:sp>
        <p:sp>
          <p:nvSpPr>
            <p:cNvPr id="63" name="TextBox 62">
              <a:extLst>
                <a:ext uri="{FF2B5EF4-FFF2-40B4-BE49-F238E27FC236}">
                  <a16:creationId xmlns:a16="http://schemas.microsoft.com/office/drawing/2014/main" xmlns="" id="{5A04B327-22F0-4561-8A8C-F7352D2C6EC1}"/>
                </a:ext>
              </a:extLst>
            </p:cNvPr>
            <p:cNvSpPr txBox="1"/>
            <p:nvPr/>
          </p:nvSpPr>
          <p:spPr>
            <a:xfrm>
              <a:off x="7681671" y="5722863"/>
              <a:ext cx="235844"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20</a:t>
              </a:r>
            </a:p>
          </p:txBody>
        </p:sp>
        <p:sp>
          <p:nvSpPr>
            <p:cNvPr id="64" name="TextBox 63">
              <a:extLst>
                <a:ext uri="{FF2B5EF4-FFF2-40B4-BE49-F238E27FC236}">
                  <a16:creationId xmlns:a16="http://schemas.microsoft.com/office/drawing/2014/main" xmlns="" id="{497DF6CE-9DFF-424B-B8AE-B46F2F5C5DE2}"/>
                </a:ext>
              </a:extLst>
            </p:cNvPr>
            <p:cNvSpPr txBox="1"/>
            <p:nvPr/>
          </p:nvSpPr>
          <p:spPr>
            <a:xfrm>
              <a:off x="7478937" y="5722863"/>
              <a:ext cx="235844"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25</a:t>
              </a:r>
            </a:p>
          </p:txBody>
        </p:sp>
        <p:sp>
          <p:nvSpPr>
            <p:cNvPr id="65" name="TextBox 64">
              <a:extLst>
                <a:ext uri="{FF2B5EF4-FFF2-40B4-BE49-F238E27FC236}">
                  <a16:creationId xmlns:a16="http://schemas.microsoft.com/office/drawing/2014/main" xmlns="" id="{F7A75069-0463-48A9-86E0-868C49268B53}"/>
                </a:ext>
              </a:extLst>
            </p:cNvPr>
            <p:cNvSpPr txBox="1"/>
            <p:nvPr/>
          </p:nvSpPr>
          <p:spPr>
            <a:xfrm>
              <a:off x="7276203" y="5722863"/>
              <a:ext cx="235844"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26</a:t>
              </a:r>
            </a:p>
          </p:txBody>
        </p:sp>
        <p:sp>
          <p:nvSpPr>
            <p:cNvPr id="66" name="TextBox 65">
              <a:extLst>
                <a:ext uri="{FF2B5EF4-FFF2-40B4-BE49-F238E27FC236}">
                  <a16:creationId xmlns:a16="http://schemas.microsoft.com/office/drawing/2014/main" xmlns="" id="{5F0C14F6-BB0A-4FF2-903F-D1A8E902E786}"/>
                </a:ext>
              </a:extLst>
            </p:cNvPr>
            <p:cNvSpPr txBox="1"/>
            <p:nvPr/>
          </p:nvSpPr>
          <p:spPr>
            <a:xfrm>
              <a:off x="7073470" y="5722863"/>
              <a:ext cx="235844"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27</a:t>
              </a:r>
            </a:p>
          </p:txBody>
        </p:sp>
        <p:sp>
          <p:nvSpPr>
            <p:cNvPr id="67" name="TextBox 66">
              <a:extLst>
                <a:ext uri="{FF2B5EF4-FFF2-40B4-BE49-F238E27FC236}">
                  <a16:creationId xmlns:a16="http://schemas.microsoft.com/office/drawing/2014/main" xmlns="" id="{433C7C30-F23E-490F-B58C-4D829F0A052E}"/>
                </a:ext>
              </a:extLst>
            </p:cNvPr>
            <p:cNvSpPr txBox="1"/>
            <p:nvPr/>
          </p:nvSpPr>
          <p:spPr>
            <a:xfrm>
              <a:off x="6870735" y="5722863"/>
              <a:ext cx="235844"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29</a:t>
              </a:r>
            </a:p>
          </p:txBody>
        </p:sp>
        <p:sp>
          <p:nvSpPr>
            <p:cNvPr id="68" name="TextBox 67">
              <a:extLst>
                <a:ext uri="{FF2B5EF4-FFF2-40B4-BE49-F238E27FC236}">
                  <a16:creationId xmlns:a16="http://schemas.microsoft.com/office/drawing/2014/main" xmlns="" id="{BB8D1A55-15CF-49FF-9E31-6970110025D9}"/>
                </a:ext>
              </a:extLst>
            </p:cNvPr>
            <p:cNvSpPr txBox="1"/>
            <p:nvPr/>
          </p:nvSpPr>
          <p:spPr>
            <a:xfrm>
              <a:off x="6668001" y="5722863"/>
              <a:ext cx="235844"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34</a:t>
              </a:r>
            </a:p>
          </p:txBody>
        </p:sp>
        <p:sp>
          <p:nvSpPr>
            <p:cNvPr id="69" name="TextBox 68">
              <a:extLst>
                <a:ext uri="{FF2B5EF4-FFF2-40B4-BE49-F238E27FC236}">
                  <a16:creationId xmlns:a16="http://schemas.microsoft.com/office/drawing/2014/main" xmlns="" id="{4EF65464-D2B6-4A02-AD03-1393A48E3A6F}"/>
                </a:ext>
              </a:extLst>
            </p:cNvPr>
            <p:cNvSpPr txBox="1"/>
            <p:nvPr/>
          </p:nvSpPr>
          <p:spPr>
            <a:xfrm>
              <a:off x="6465269" y="5722863"/>
              <a:ext cx="235844"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40</a:t>
              </a:r>
            </a:p>
          </p:txBody>
        </p:sp>
        <p:sp>
          <p:nvSpPr>
            <p:cNvPr id="70" name="TextBox 69">
              <a:extLst>
                <a:ext uri="{FF2B5EF4-FFF2-40B4-BE49-F238E27FC236}">
                  <a16:creationId xmlns:a16="http://schemas.microsoft.com/office/drawing/2014/main" xmlns="" id="{AE5FE840-BA70-4D74-BF91-03744735364C}"/>
                </a:ext>
              </a:extLst>
            </p:cNvPr>
            <p:cNvSpPr txBox="1"/>
            <p:nvPr/>
          </p:nvSpPr>
          <p:spPr>
            <a:xfrm>
              <a:off x="6262536" y="5722863"/>
              <a:ext cx="235844"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48</a:t>
              </a:r>
            </a:p>
          </p:txBody>
        </p:sp>
        <p:sp>
          <p:nvSpPr>
            <p:cNvPr id="71" name="TextBox 70">
              <a:extLst>
                <a:ext uri="{FF2B5EF4-FFF2-40B4-BE49-F238E27FC236}">
                  <a16:creationId xmlns:a16="http://schemas.microsoft.com/office/drawing/2014/main" xmlns="" id="{C66A17B2-B806-45DE-9D8F-FA210ED29606}"/>
                </a:ext>
              </a:extLst>
            </p:cNvPr>
            <p:cNvSpPr txBox="1"/>
            <p:nvPr/>
          </p:nvSpPr>
          <p:spPr>
            <a:xfrm>
              <a:off x="6059801" y="5722863"/>
              <a:ext cx="235844"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53</a:t>
              </a:r>
            </a:p>
          </p:txBody>
        </p:sp>
        <p:sp>
          <p:nvSpPr>
            <p:cNvPr id="72" name="TextBox 71">
              <a:extLst>
                <a:ext uri="{FF2B5EF4-FFF2-40B4-BE49-F238E27FC236}">
                  <a16:creationId xmlns:a16="http://schemas.microsoft.com/office/drawing/2014/main" xmlns="" id="{B125D24D-9C65-4433-A766-7AB077DADF19}"/>
                </a:ext>
              </a:extLst>
            </p:cNvPr>
            <p:cNvSpPr txBox="1"/>
            <p:nvPr/>
          </p:nvSpPr>
          <p:spPr>
            <a:xfrm>
              <a:off x="5857067" y="5722863"/>
              <a:ext cx="235844"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58</a:t>
              </a:r>
            </a:p>
          </p:txBody>
        </p:sp>
        <p:sp>
          <p:nvSpPr>
            <p:cNvPr id="73" name="TextBox 72">
              <a:extLst>
                <a:ext uri="{FF2B5EF4-FFF2-40B4-BE49-F238E27FC236}">
                  <a16:creationId xmlns:a16="http://schemas.microsoft.com/office/drawing/2014/main" xmlns="" id="{91DF94D4-4B6D-42D3-8C60-DC6E3098FC26}"/>
                </a:ext>
              </a:extLst>
            </p:cNvPr>
            <p:cNvSpPr txBox="1"/>
            <p:nvPr/>
          </p:nvSpPr>
          <p:spPr>
            <a:xfrm>
              <a:off x="5654335" y="5722863"/>
              <a:ext cx="235844"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67</a:t>
              </a:r>
            </a:p>
          </p:txBody>
        </p:sp>
        <p:sp>
          <p:nvSpPr>
            <p:cNvPr id="74" name="TextBox 73">
              <a:extLst>
                <a:ext uri="{FF2B5EF4-FFF2-40B4-BE49-F238E27FC236}">
                  <a16:creationId xmlns:a16="http://schemas.microsoft.com/office/drawing/2014/main" xmlns="" id="{6E76FE9E-02DE-4931-AB9D-C5E311D1FEC1}"/>
                </a:ext>
              </a:extLst>
            </p:cNvPr>
            <p:cNvSpPr txBox="1"/>
            <p:nvPr/>
          </p:nvSpPr>
          <p:spPr>
            <a:xfrm>
              <a:off x="5373088" y="5722863"/>
              <a:ext cx="391965" cy="182992"/>
            </a:xfrm>
            <a:prstGeom prst="rect">
              <a:avLst/>
            </a:prstGeom>
            <a:noFill/>
          </p:spPr>
          <p:txBody>
            <a:bodyPr wrap="square" lIns="36000" tIns="36000" rIns="36000" bIns="36000" rtlCol="0" anchor="t" anchorCtr="0">
              <a:spAutoFit/>
            </a:bodyPr>
            <a:lstStyle/>
            <a:p>
              <a:pPr algn="ctr"/>
              <a:r>
                <a:rPr lang="fr-FR" sz="700" dirty="0">
                  <a:solidFill>
                    <a:srgbClr val="B60D27"/>
                  </a:solidFill>
                  <a:cs typeface="Arial" panose="020B0604020202020204" pitchFamily="34" charset="0"/>
                </a:rPr>
                <a:t>77</a:t>
              </a:r>
            </a:p>
          </p:txBody>
        </p:sp>
        <p:sp>
          <p:nvSpPr>
            <p:cNvPr id="75" name="TextBox 74">
              <a:extLst>
                <a:ext uri="{FF2B5EF4-FFF2-40B4-BE49-F238E27FC236}">
                  <a16:creationId xmlns:a16="http://schemas.microsoft.com/office/drawing/2014/main" xmlns="" id="{D26AB2E5-C0F3-430A-83FC-18EF57195FF3}"/>
                </a:ext>
              </a:extLst>
            </p:cNvPr>
            <p:cNvSpPr txBox="1"/>
            <p:nvPr/>
          </p:nvSpPr>
          <p:spPr>
            <a:xfrm>
              <a:off x="5190979" y="5722863"/>
              <a:ext cx="351627" cy="182992"/>
            </a:xfrm>
            <a:prstGeom prst="rect">
              <a:avLst/>
            </a:prstGeom>
            <a:noFill/>
          </p:spPr>
          <p:txBody>
            <a:bodyPr wrap="square" lIns="36000" tIns="36000" rIns="36000" bIns="36000" rtlCol="0" anchor="t" anchorCtr="0">
              <a:spAutoFit/>
            </a:bodyPr>
            <a:lstStyle/>
            <a:p>
              <a:pPr algn="ctr"/>
              <a:r>
                <a:rPr lang="fr-FR" sz="700" dirty="0">
                  <a:solidFill>
                    <a:srgbClr val="B60D27"/>
                  </a:solidFill>
                  <a:cs typeface="Arial" panose="020B0604020202020204" pitchFamily="34" charset="0"/>
                </a:rPr>
                <a:t>87</a:t>
              </a:r>
            </a:p>
          </p:txBody>
        </p:sp>
      </p:grpSp>
      <p:sp>
        <p:nvSpPr>
          <p:cNvPr id="18" name="TextBox 17">
            <a:extLst>
              <a:ext uri="{FF2B5EF4-FFF2-40B4-BE49-F238E27FC236}">
                <a16:creationId xmlns:a16="http://schemas.microsoft.com/office/drawing/2014/main" xmlns="" id="{0D64FB9C-61DF-4887-AB4D-86A4AF73E623}"/>
              </a:ext>
            </a:extLst>
          </p:cNvPr>
          <p:cNvSpPr txBox="1"/>
          <p:nvPr/>
        </p:nvSpPr>
        <p:spPr>
          <a:xfrm rot="16200000">
            <a:off x="12504" y="3851989"/>
            <a:ext cx="445956" cy="200055"/>
          </a:xfrm>
          <a:prstGeom prst="rect">
            <a:avLst/>
          </a:prstGeom>
          <a:noFill/>
        </p:spPr>
        <p:txBody>
          <a:bodyPr wrap="none" rtlCol="0">
            <a:spAutoFit/>
          </a:bodyPr>
          <a:lstStyle/>
          <a:p>
            <a:r>
              <a:rPr lang="fr-FR" sz="700" dirty="0">
                <a:solidFill>
                  <a:srgbClr val="4D4D4D"/>
                </a:solidFill>
              </a:rPr>
              <a:t>SG, %</a:t>
            </a:r>
          </a:p>
        </p:txBody>
      </p:sp>
      <p:sp>
        <p:nvSpPr>
          <p:cNvPr id="19" name="TextBox 18">
            <a:extLst>
              <a:ext uri="{FF2B5EF4-FFF2-40B4-BE49-F238E27FC236}">
                <a16:creationId xmlns:a16="http://schemas.microsoft.com/office/drawing/2014/main" xmlns="" id="{D2FF42D5-6751-499E-A710-33AC6F6AE47F}"/>
              </a:ext>
            </a:extLst>
          </p:cNvPr>
          <p:cNvSpPr txBox="1"/>
          <p:nvPr/>
        </p:nvSpPr>
        <p:spPr>
          <a:xfrm>
            <a:off x="25627" y="4997360"/>
            <a:ext cx="495449" cy="200055"/>
          </a:xfrm>
          <a:prstGeom prst="rect">
            <a:avLst/>
          </a:prstGeom>
          <a:noFill/>
        </p:spPr>
        <p:txBody>
          <a:bodyPr wrap="square" rtlCol="0">
            <a:spAutoFit/>
          </a:bodyPr>
          <a:lstStyle/>
          <a:p>
            <a:pPr algn="r" fontAlgn="base">
              <a:spcBef>
                <a:spcPct val="0"/>
              </a:spcBef>
              <a:spcAft>
                <a:spcPct val="0"/>
              </a:spcAft>
            </a:pPr>
            <a:r>
              <a:rPr lang="fr-FR" sz="700" dirty="0">
                <a:solidFill>
                  <a:srgbClr val="4D4D4D"/>
                </a:solidFill>
                <a:latin typeface="Arial" panose="020B0604020202020204" pitchFamily="34" charset="0"/>
                <a:cs typeface="Arial" panose="020B0604020202020204" pitchFamily="34" charset="0"/>
              </a:rPr>
              <a:t>N</a:t>
            </a:r>
          </a:p>
        </p:txBody>
      </p:sp>
      <p:sp>
        <p:nvSpPr>
          <p:cNvPr id="20" name="TextBox 19">
            <a:extLst>
              <a:ext uri="{FF2B5EF4-FFF2-40B4-BE49-F238E27FC236}">
                <a16:creationId xmlns:a16="http://schemas.microsoft.com/office/drawing/2014/main" xmlns="" id="{A7128995-68DA-46F7-B37B-BD0E8D0B4F57}"/>
              </a:ext>
            </a:extLst>
          </p:cNvPr>
          <p:cNvSpPr txBox="1"/>
          <p:nvPr/>
        </p:nvSpPr>
        <p:spPr>
          <a:xfrm>
            <a:off x="122363" y="5153764"/>
            <a:ext cx="404278" cy="200055"/>
          </a:xfrm>
          <a:prstGeom prst="rect">
            <a:avLst/>
          </a:prstGeom>
          <a:noFill/>
        </p:spPr>
        <p:txBody>
          <a:bodyPr wrap="none" rtlCol="0">
            <a:spAutoFit/>
          </a:bodyPr>
          <a:lstStyle/>
          <a:p>
            <a:r>
              <a:rPr lang="fr-FR" sz="700" dirty="0">
                <a:solidFill>
                  <a:srgbClr val="B60D27"/>
                </a:solidFill>
              </a:rPr>
              <a:t>NIVO</a:t>
            </a:r>
          </a:p>
        </p:txBody>
      </p:sp>
      <p:sp>
        <p:nvSpPr>
          <p:cNvPr id="21" name="TextBox 20">
            <a:extLst>
              <a:ext uri="{FF2B5EF4-FFF2-40B4-BE49-F238E27FC236}">
                <a16:creationId xmlns:a16="http://schemas.microsoft.com/office/drawing/2014/main" xmlns="" id="{D7C6E384-BE5E-4166-B145-1B4F85F65F7D}"/>
              </a:ext>
            </a:extLst>
          </p:cNvPr>
          <p:cNvSpPr txBox="1"/>
          <p:nvPr/>
        </p:nvSpPr>
        <p:spPr>
          <a:xfrm>
            <a:off x="145319" y="5306616"/>
            <a:ext cx="378631" cy="200055"/>
          </a:xfrm>
          <a:prstGeom prst="rect">
            <a:avLst/>
          </a:prstGeom>
          <a:noFill/>
        </p:spPr>
        <p:txBody>
          <a:bodyPr wrap="none" rtlCol="0">
            <a:spAutoFit/>
          </a:bodyPr>
          <a:lstStyle/>
          <a:p>
            <a:r>
              <a:rPr lang="fr-FR" sz="700" dirty="0">
                <a:solidFill>
                  <a:schemeClr val="accent2"/>
                </a:solidFill>
              </a:rPr>
              <a:t>SOR</a:t>
            </a:r>
          </a:p>
        </p:txBody>
      </p:sp>
      <p:sp>
        <p:nvSpPr>
          <p:cNvPr id="22" name="Isosceles Triangle 21">
            <a:extLst>
              <a:ext uri="{FF2B5EF4-FFF2-40B4-BE49-F238E27FC236}">
                <a16:creationId xmlns:a16="http://schemas.microsoft.com/office/drawing/2014/main" xmlns="" id="{6BE33316-580D-45E4-BE03-3619545FCFB1}"/>
              </a:ext>
            </a:extLst>
          </p:cNvPr>
          <p:cNvSpPr>
            <a:spLocks noChangeAspect="1"/>
          </p:cNvSpPr>
          <p:nvPr/>
        </p:nvSpPr>
        <p:spPr>
          <a:xfrm>
            <a:off x="746189" y="3349472"/>
            <a:ext cx="5636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3" name="Group 22">
            <a:extLst>
              <a:ext uri="{FF2B5EF4-FFF2-40B4-BE49-F238E27FC236}">
                <a16:creationId xmlns:a16="http://schemas.microsoft.com/office/drawing/2014/main" xmlns="" id="{AF8AAFB3-FE04-41DB-90A5-619279E3065E}"/>
              </a:ext>
            </a:extLst>
          </p:cNvPr>
          <p:cNvGrpSpPr/>
          <p:nvPr/>
        </p:nvGrpSpPr>
        <p:grpSpPr>
          <a:xfrm>
            <a:off x="522729" y="3184170"/>
            <a:ext cx="2401997" cy="1189155"/>
            <a:chOff x="502436" y="3104970"/>
            <a:chExt cx="2301337" cy="1189155"/>
          </a:xfrm>
        </p:grpSpPr>
        <p:sp>
          <p:nvSpPr>
            <p:cNvPr id="37" name="Graphic 215">
              <a:extLst>
                <a:ext uri="{FF2B5EF4-FFF2-40B4-BE49-F238E27FC236}">
                  <a16:creationId xmlns:a16="http://schemas.microsoft.com/office/drawing/2014/main" xmlns="" id="{A93785D6-34E6-471D-8370-629B5E1C850E}"/>
                </a:ext>
              </a:extLst>
            </p:cNvPr>
            <p:cNvSpPr/>
            <p:nvPr/>
          </p:nvSpPr>
          <p:spPr>
            <a:xfrm>
              <a:off x="502436" y="3104970"/>
              <a:ext cx="2295628" cy="1165710"/>
            </a:xfrm>
            <a:custGeom>
              <a:avLst/>
              <a:gdLst>
                <a:gd name="connsiteX0" fmla="*/ 3576857 w 3571875"/>
                <a:gd name="connsiteY0" fmla="*/ 1790624 h 1781175"/>
                <a:gd name="connsiteX1" fmla="*/ 2837726 w 3571875"/>
                <a:gd name="connsiteY1" fmla="*/ 1790624 h 1781175"/>
                <a:gd name="connsiteX2" fmla="*/ 2837726 w 3571875"/>
                <a:gd name="connsiteY2" fmla="*/ 1773031 h 1781175"/>
                <a:gd name="connsiteX3" fmla="*/ 2789330 w 3571875"/>
                <a:gd name="connsiteY3" fmla="*/ 1773031 h 1781175"/>
                <a:gd name="connsiteX4" fmla="*/ 2789330 w 3571875"/>
                <a:gd name="connsiteY4" fmla="*/ 1729035 h 1781175"/>
                <a:gd name="connsiteX5" fmla="*/ 2626547 w 3571875"/>
                <a:gd name="connsiteY5" fmla="*/ 1729035 h 1781175"/>
                <a:gd name="connsiteX6" fmla="*/ 2626547 w 3571875"/>
                <a:gd name="connsiteY6" fmla="*/ 1696031 h 1781175"/>
                <a:gd name="connsiteX7" fmla="*/ 2567150 w 3571875"/>
                <a:gd name="connsiteY7" fmla="*/ 1696031 h 1781175"/>
                <a:gd name="connsiteX8" fmla="*/ 2567150 w 3571875"/>
                <a:gd name="connsiteY8" fmla="*/ 1665237 h 1781175"/>
                <a:gd name="connsiteX9" fmla="*/ 2501160 w 3571875"/>
                <a:gd name="connsiteY9" fmla="*/ 1665237 h 1781175"/>
                <a:gd name="connsiteX10" fmla="*/ 2501160 w 3571875"/>
                <a:gd name="connsiteY10" fmla="*/ 1634442 h 1781175"/>
                <a:gd name="connsiteX11" fmla="*/ 2201990 w 3571875"/>
                <a:gd name="connsiteY11" fmla="*/ 1634442 h 1781175"/>
                <a:gd name="connsiteX12" fmla="*/ 2201990 w 3571875"/>
                <a:gd name="connsiteY12" fmla="*/ 1601448 h 1781175"/>
                <a:gd name="connsiteX13" fmla="*/ 1977609 w 3571875"/>
                <a:gd name="connsiteY13" fmla="*/ 1601448 h 1781175"/>
                <a:gd name="connsiteX14" fmla="*/ 1977609 w 3571875"/>
                <a:gd name="connsiteY14" fmla="*/ 1544250 h 1781175"/>
                <a:gd name="connsiteX15" fmla="*/ 1757629 w 3571875"/>
                <a:gd name="connsiteY15" fmla="*/ 1544250 h 1781175"/>
                <a:gd name="connsiteX16" fmla="*/ 1757629 w 3571875"/>
                <a:gd name="connsiteY16" fmla="*/ 1528848 h 1781175"/>
                <a:gd name="connsiteX17" fmla="*/ 1700432 w 3571875"/>
                <a:gd name="connsiteY17" fmla="*/ 1528848 h 1781175"/>
                <a:gd name="connsiteX18" fmla="*/ 1700432 w 3571875"/>
                <a:gd name="connsiteY18" fmla="*/ 1491453 h 1781175"/>
                <a:gd name="connsiteX19" fmla="*/ 1658636 w 3571875"/>
                <a:gd name="connsiteY19" fmla="*/ 1491453 h 1781175"/>
                <a:gd name="connsiteX20" fmla="*/ 1658636 w 3571875"/>
                <a:gd name="connsiteY20" fmla="*/ 1458459 h 1781175"/>
                <a:gd name="connsiteX21" fmla="*/ 1630042 w 3571875"/>
                <a:gd name="connsiteY21" fmla="*/ 1458459 h 1781175"/>
                <a:gd name="connsiteX22" fmla="*/ 1630042 w 3571875"/>
                <a:gd name="connsiteY22" fmla="*/ 1403461 h 1781175"/>
                <a:gd name="connsiteX23" fmla="*/ 1548651 w 3571875"/>
                <a:gd name="connsiteY23" fmla="*/ 1403461 h 1781175"/>
                <a:gd name="connsiteX24" fmla="*/ 1548651 w 3571875"/>
                <a:gd name="connsiteY24" fmla="*/ 1372667 h 1781175"/>
                <a:gd name="connsiteX25" fmla="*/ 1480461 w 3571875"/>
                <a:gd name="connsiteY25" fmla="*/ 1372667 h 1781175"/>
                <a:gd name="connsiteX26" fmla="*/ 1480461 w 3571875"/>
                <a:gd name="connsiteY26" fmla="*/ 1344073 h 1781175"/>
                <a:gd name="connsiteX27" fmla="*/ 1363866 w 3571875"/>
                <a:gd name="connsiteY27" fmla="*/ 1344073 h 1781175"/>
                <a:gd name="connsiteX28" fmla="*/ 1363866 w 3571875"/>
                <a:gd name="connsiteY28" fmla="*/ 1262682 h 1781175"/>
                <a:gd name="connsiteX29" fmla="*/ 1337472 w 3571875"/>
                <a:gd name="connsiteY29" fmla="*/ 1262682 h 1781175"/>
                <a:gd name="connsiteX30" fmla="*/ 1337472 w 3571875"/>
                <a:gd name="connsiteY30" fmla="*/ 1218686 h 1781175"/>
                <a:gd name="connsiteX31" fmla="*/ 1300077 w 3571875"/>
                <a:gd name="connsiteY31" fmla="*/ 1218686 h 1781175"/>
                <a:gd name="connsiteX32" fmla="*/ 1300077 w 3571875"/>
                <a:gd name="connsiteY32" fmla="*/ 1163688 h 1781175"/>
                <a:gd name="connsiteX33" fmla="*/ 1278074 w 3571875"/>
                <a:gd name="connsiteY33" fmla="*/ 1163688 h 1781175"/>
                <a:gd name="connsiteX34" fmla="*/ 1278074 w 3571875"/>
                <a:gd name="connsiteY34" fmla="*/ 1130694 h 1781175"/>
                <a:gd name="connsiteX35" fmla="*/ 1238479 w 3571875"/>
                <a:gd name="connsiteY35" fmla="*/ 1130694 h 1781175"/>
                <a:gd name="connsiteX36" fmla="*/ 1238479 w 3571875"/>
                <a:gd name="connsiteY36" fmla="*/ 1077897 h 1781175"/>
                <a:gd name="connsiteX37" fmla="*/ 1214285 w 3571875"/>
                <a:gd name="connsiteY37" fmla="*/ 1077897 h 1781175"/>
                <a:gd name="connsiteX38" fmla="*/ 1214285 w 3571875"/>
                <a:gd name="connsiteY38" fmla="*/ 1020699 h 1781175"/>
                <a:gd name="connsiteX39" fmla="*/ 1190082 w 3571875"/>
                <a:gd name="connsiteY39" fmla="*/ 1020699 h 1781175"/>
                <a:gd name="connsiteX40" fmla="*/ 1190082 w 3571875"/>
                <a:gd name="connsiteY40" fmla="*/ 989905 h 1781175"/>
                <a:gd name="connsiteX41" fmla="*/ 1080097 w 3571875"/>
                <a:gd name="connsiteY41" fmla="*/ 989905 h 1781175"/>
                <a:gd name="connsiteX42" fmla="*/ 1080097 w 3571875"/>
                <a:gd name="connsiteY42" fmla="*/ 954710 h 1781175"/>
                <a:gd name="connsiteX43" fmla="*/ 1040501 w 3571875"/>
                <a:gd name="connsiteY43" fmla="*/ 954710 h 1781175"/>
                <a:gd name="connsiteX44" fmla="*/ 1040501 w 3571875"/>
                <a:gd name="connsiteY44" fmla="*/ 904112 h 1781175"/>
                <a:gd name="connsiteX45" fmla="*/ 981104 w 3571875"/>
                <a:gd name="connsiteY45" fmla="*/ 904112 h 1781175"/>
                <a:gd name="connsiteX46" fmla="*/ 981104 w 3571875"/>
                <a:gd name="connsiteY46" fmla="*/ 882114 h 1781175"/>
                <a:gd name="connsiteX47" fmla="*/ 917311 w 3571875"/>
                <a:gd name="connsiteY47" fmla="*/ 882114 h 1781175"/>
                <a:gd name="connsiteX48" fmla="*/ 917311 w 3571875"/>
                <a:gd name="connsiteY48" fmla="*/ 851317 h 1781175"/>
                <a:gd name="connsiteX49" fmla="*/ 877715 w 3571875"/>
                <a:gd name="connsiteY49" fmla="*/ 851317 h 1781175"/>
                <a:gd name="connsiteX50" fmla="*/ 877715 w 3571875"/>
                <a:gd name="connsiteY50" fmla="*/ 816120 h 1781175"/>
                <a:gd name="connsiteX51" fmla="*/ 796322 w 3571875"/>
                <a:gd name="connsiteY51" fmla="*/ 816120 h 1781175"/>
                <a:gd name="connsiteX52" fmla="*/ 796322 w 3571875"/>
                <a:gd name="connsiteY52" fmla="*/ 754527 h 1781175"/>
                <a:gd name="connsiteX53" fmla="*/ 717131 w 3571875"/>
                <a:gd name="connsiteY53" fmla="*/ 754527 h 1781175"/>
                <a:gd name="connsiteX54" fmla="*/ 717131 w 3571875"/>
                <a:gd name="connsiteY54" fmla="*/ 690733 h 1781175"/>
                <a:gd name="connsiteX55" fmla="*/ 580744 w 3571875"/>
                <a:gd name="connsiteY55" fmla="*/ 690733 h 1781175"/>
                <a:gd name="connsiteX56" fmla="*/ 580744 w 3571875"/>
                <a:gd name="connsiteY56" fmla="*/ 644537 h 1781175"/>
                <a:gd name="connsiteX57" fmla="*/ 554346 w 3571875"/>
                <a:gd name="connsiteY57" fmla="*/ 644537 h 1781175"/>
                <a:gd name="connsiteX58" fmla="*/ 554346 w 3571875"/>
                <a:gd name="connsiteY58" fmla="*/ 556546 h 1781175"/>
                <a:gd name="connsiteX59" fmla="*/ 525749 w 3571875"/>
                <a:gd name="connsiteY59" fmla="*/ 556546 h 1781175"/>
                <a:gd name="connsiteX60" fmla="*/ 525749 w 3571875"/>
                <a:gd name="connsiteY60" fmla="*/ 494951 h 1781175"/>
                <a:gd name="connsiteX61" fmla="*/ 497152 w 3571875"/>
                <a:gd name="connsiteY61" fmla="*/ 494951 h 1781175"/>
                <a:gd name="connsiteX62" fmla="*/ 497152 w 3571875"/>
                <a:gd name="connsiteY62" fmla="*/ 466355 h 1781175"/>
                <a:gd name="connsiteX63" fmla="*/ 481754 w 3571875"/>
                <a:gd name="connsiteY63" fmla="*/ 466355 h 1781175"/>
                <a:gd name="connsiteX64" fmla="*/ 481754 w 3571875"/>
                <a:gd name="connsiteY64" fmla="*/ 435557 h 1781175"/>
                <a:gd name="connsiteX65" fmla="*/ 446557 w 3571875"/>
                <a:gd name="connsiteY65" fmla="*/ 435557 h 1781175"/>
                <a:gd name="connsiteX66" fmla="*/ 446557 w 3571875"/>
                <a:gd name="connsiteY66" fmla="*/ 411360 h 1781175"/>
                <a:gd name="connsiteX67" fmla="*/ 428958 w 3571875"/>
                <a:gd name="connsiteY67" fmla="*/ 411360 h 1781175"/>
                <a:gd name="connsiteX68" fmla="*/ 428958 w 3571875"/>
                <a:gd name="connsiteY68" fmla="*/ 382762 h 1781175"/>
                <a:gd name="connsiteX69" fmla="*/ 413560 w 3571875"/>
                <a:gd name="connsiteY69" fmla="*/ 382762 h 1781175"/>
                <a:gd name="connsiteX70" fmla="*/ 413560 w 3571875"/>
                <a:gd name="connsiteY70" fmla="*/ 301370 h 1781175"/>
                <a:gd name="connsiteX71" fmla="*/ 343167 w 3571875"/>
                <a:gd name="connsiteY71" fmla="*/ 301370 h 1781175"/>
                <a:gd name="connsiteX72" fmla="*/ 343167 w 3571875"/>
                <a:gd name="connsiteY72" fmla="*/ 244176 h 1781175"/>
                <a:gd name="connsiteX73" fmla="*/ 285972 w 3571875"/>
                <a:gd name="connsiteY73" fmla="*/ 244176 h 1781175"/>
                <a:gd name="connsiteX74" fmla="*/ 285972 w 3571875"/>
                <a:gd name="connsiteY74" fmla="*/ 211179 h 1781175"/>
                <a:gd name="connsiteX75" fmla="*/ 257375 w 3571875"/>
                <a:gd name="connsiteY75" fmla="*/ 211179 h 1781175"/>
                <a:gd name="connsiteX76" fmla="*/ 257375 w 3571875"/>
                <a:gd name="connsiteY76" fmla="*/ 173783 h 1781175"/>
                <a:gd name="connsiteX77" fmla="*/ 202381 w 3571875"/>
                <a:gd name="connsiteY77" fmla="*/ 173783 h 1781175"/>
                <a:gd name="connsiteX78" fmla="*/ 202381 w 3571875"/>
                <a:gd name="connsiteY78" fmla="*/ 98990 h 1781175"/>
                <a:gd name="connsiteX79" fmla="*/ 156185 w 3571875"/>
                <a:gd name="connsiteY79" fmla="*/ 98990 h 1781175"/>
                <a:gd name="connsiteX80" fmla="*/ 156185 w 3571875"/>
                <a:gd name="connsiteY80" fmla="*/ 63794 h 1781175"/>
                <a:gd name="connsiteX81" fmla="*/ 114389 w 3571875"/>
                <a:gd name="connsiteY81" fmla="*/ 63794 h 1781175"/>
                <a:gd name="connsiteX82" fmla="*/ 114389 w 3571875"/>
                <a:gd name="connsiteY82" fmla="*/ 24197 h 1781175"/>
                <a:gd name="connsiteX83" fmla="*/ 68193 w 3571875"/>
                <a:gd name="connsiteY83" fmla="*/ 24197 h 1781175"/>
                <a:gd name="connsiteX84" fmla="*/ 68193 w 3571875"/>
                <a:gd name="connsiteY84" fmla="*/ 0 h 1781175"/>
                <a:gd name="connsiteX85" fmla="*/ 0 w 3571875"/>
                <a:gd name="connsiteY85"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571875" h="1781175">
                  <a:moveTo>
                    <a:pt x="3576857" y="1790624"/>
                  </a:moveTo>
                  <a:lnTo>
                    <a:pt x="2837726" y="1790624"/>
                  </a:lnTo>
                  <a:lnTo>
                    <a:pt x="2837726" y="1773031"/>
                  </a:lnTo>
                  <a:lnTo>
                    <a:pt x="2789330" y="1773031"/>
                  </a:lnTo>
                  <a:lnTo>
                    <a:pt x="2789330" y="1729035"/>
                  </a:lnTo>
                  <a:lnTo>
                    <a:pt x="2626547" y="1729035"/>
                  </a:lnTo>
                  <a:lnTo>
                    <a:pt x="2626547" y="1696031"/>
                  </a:lnTo>
                  <a:lnTo>
                    <a:pt x="2567150" y="1696031"/>
                  </a:lnTo>
                  <a:lnTo>
                    <a:pt x="2567150" y="1665237"/>
                  </a:lnTo>
                  <a:lnTo>
                    <a:pt x="2501160" y="1665237"/>
                  </a:lnTo>
                  <a:lnTo>
                    <a:pt x="2501160" y="1634442"/>
                  </a:lnTo>
                  <a:lnTo>
                    <a:pt x="2201990" y="1634442"/>
                  </a:lnTo>
                  <a:lnTo>
                    <a:pt x="2201990" y="1601448"/>
                  </a:lnTo>
                  <a:lnTo>
                    <a:pt x="1977609" y="1601448"/>
                  </a:lnTo>
                  <a:lnTo>
                    <a:pt x="1977609" y="1544250"/>
                  </a:lnTo>
                  <a:lnTo>
                    <a:pt x="1757629" y="1544250"/>
                  </a:lnTo>
                  <a:lnTo>
                    <a:pt x="1757629" y="1528848"/>
                  </a:lnTo>
                  <a:lnTo>
                    <a:pt x="1700432" y="1528848"/>
                  </a:lnTo>
                  <a:lnTo>
                    <a:pt x="1700432" y="1491453"/>
                  </a:lnTo>
                  <a:lnTo>
                    <a:pt x="1658636" y="1491453"/>
                  </a:lnTo>
                  <a:lnTo>
                    <a:pt x="1658636" y="1458459"/>
                  </a:lnTo>
                  <a:lnTo>
                    <a:pt x="1630042" y="1458459"/>
                  </a:lnTo>
                  <a:lnTo>
                    <a:pt x="1630042" y="1403461"/>
                  </a:lnTo>
                  <a:lnTo>
                    <a:pt x="1548651" y="1403461"/>
                  </a:lnTo>
                  <a:lnTo>
                    <a:pt x="1548651" y="1372667"/>
                  </a:lnTo>
                  <a:lnTo>
                    <a:pt x="1480461" y="1372667"/>
                  </a:lnTo>
                  <a:lnTo>
                    <a:pt x="1480461" y="1344073"/>
                  </a:lnTo>
                  <a:lnTo>
                    <a:pt x="1363866" y="1344073"/>
                  </a:lnTo>
                  <a:lnTo>
                    <a:pt x="1363866" y="1262682"/>
                  </a:lnTo>
                  <a:lnTo>
                    <a:pt x="1337472" y="1262682"/>
                  </a:lnTo>
                  <a:lnTo>
                    <a:pt x="1337472" y="1218686"/>
                  </a:lnTo>
                  <a:lnTo>
                    <a:pt x="1300077" y="1218686"/>
                  </a:lnTo>
                  <a:lnTo>
                    <a:pt x="1300077" y="1163688"/>
                  </a:lnTo>
                  <a:lnTo>
                    <a:pt x="1278074" y="1163688"/>
                  </a:lnTo>
                  <a:lnTo>
                    <a:pt x="1278074" y="1130694"/>
                  </a:lnTo>
                  <a:lnTo>
                    <a:pt x="1238479" y="1130694"/>
                  </a:lnTo>
                  <a:lnTo>
                    <a:pt x="1238479" y="1077897"/>
                  </a:lnTo>
                  <a:lnTo>
                    <a:pt x="1214285" y="1077897"/>
                  </a:lnTo>
                  <a:lnTo>
                    <a:pt x="1214285" y="1020699"/>
                  </a:lnTo>
                  <a:lnTo>
                    <a:pt x="1190082" y="1020699"/>
                  </a:lnTo>
                  <a:lnTo>
                    <a:pt x="1190082" y="989905"/>
                  </a:lnTo>
                  <a:lnTo>
                    <a:pt x="1080097" y="989905"/>
                  </a:lnTo>
                  <a:lnTo>
                    <a:pt x="1080097" y="954710"/>
                  </a:lnTo>
                  <a:lnTo>
                    <a:pt x="1040501" y="954710"/>
                  </a:lnTo>
                  <a:lnTo>
                    <a:pt x="1040501" y="904112"/>
                  </a:lnTo>
                  <a:lnTo>
                    <a:pt x="981104" y="904112"/>
                  </a:lnTo>
                  <a:lnTo>
                    <a:pt x="981104" y="882114"/>
                  </a:lnTo>
                  <a:lnTo>
                    <a:pt x="917311" y="882114"/>
                  </a:lnTo>
                  <a:lnTo>
                    <a:pt x="917311" y="851317"/>
                  </a:lnTo>
                  <a:lnTo>
                    <a:pt x="877715" y="851317"/>
                  </a:lnTo>
                  <a:lnTo>
                    <a:pt x="877715" y="816120"/>
                  </a:lnTo>
                  <a:lnTo>
                    <a:pt x="796322" y="816120"/>
                  </a:lnTo>
                  <a:lnTo>
                    <a:pt x="796322" y="754527"/>
                  </a:lnTo>
                  <a:lnTo>
                    <a:pt x="717131" y="754527"/>
                  </a:lnTo>
                  <a:lnTo>
                    <a:pt x="717131" y="690733"/>
                  </a:lnTo>
                  <a:lnTo>
                    <a:pt x="580744" y="690733"/>
                  </a:lnTo>
                  <a:lnTo>
                    <a:pt x="580744" y="644537"/>
                  </a:lnTo>
                  <a:lnTo>
                    <a:pt x="554346" y="644537"/>
                  </a:lnTo>
                  <a:lnTo>
                    <a:pt x="554346" y="556546"/>
                  </a:lnTo>
                  <a:lnTo>
                    <a:pt x="525749" y="556546"/>
                  </a:lnTo>
                  <a:lnTo>
                    <a:pt x="525749" y="494951"/>
                  </a:lnTo>
                  <a:lnTo>
                    <a:pt x="497152" y="494951"/>
                  </a:lnTo>
                  <a:lnTo>
                    <a:pt x="497152" y="466355"/>
                  </a:lnTo>
                  <a:lnTo>
                    <a:pt x="481754" y="466355"/>
                  </a:lnTo>
                  <a:lnTo>
                    <a:pt x="481754" y="435557"/>
                  </a:lnTo>
                  <a:lnTo>
                    <a:pt x="446557" y="435557"/>
                  </a:lnTo>
                  <a:lnTo>
                    <a:pt x="446557" y="411360"/>
                  </a:lnTo>
                  <a:lnTo>
                    <a:pt x="428958" y="411360"/>
                  </a:lnTo>
                  <a:lnTo>
                    <a:pt x="428958" y="382762"/>
                  </a:lnTo>
                  <a:lnTo>
                    <a:pt x="413560" y="382762"/>
                  </a:lnTo>
                  <a:lnTo>
                    <a:pt x="413560" y="301370"/>
                  </a:lnTo>
                  <a:lnTo>
                    <a:pt x="343167" y="301370"/>
                  </a:lnTo>
                  <a:lnTo>
                    <a:pt x="343167" y="244176"/>
                  </a:lnTo>
                  <a:lnTo>
                    <a:pt x="285972" y="244176"/>
                  </a:lnTo>
                  <a:lnTo>
                    <a:pt x="285972" y="211179"/>
                  </a:lnTo>
                  <a:lnTo>
                    <a:pt x="257375" y="211179"/>
                  </a:lnTo>
                  <a:lnTo>
                    <a:pt x="257375" y="173783"/>
                  </a:lnTo>
                  <a:lnTo>
                    <a:pt x="202381" y="173783"/>
                  </a:lnTo>
                  <a:lnTo>
                    <a:pt x="202381" y="98990"/>
                  </a:lnTo>
                  <a:lnTo>
                    <a:pt x="156185" y="98990"/>
                  </a:lnTo>
                  <a:lnTo>
                    <a:pt x="156185" y="63794"/>
                  </a:lnTo>
                  <a:lnTo>
                    <a:pt x="114389" y="63794"/>
                  </a:lnTo>
                  <a:lnTo>
                    <a:pt x="114389" y="24197"/>
                  </a:lnTo>
                  <a:lnTo>
                    <a:pt x="68193" y="24197"/>
                  </a:lnTo>
                  <a:lnTo>
                    <a:pt x="68193" y="0"/>
                  </a:lnTo>
                  <a:lnTo>
                    <a:pt x="0" y="0"/>
                  </a:lnTo>
                </a:path>
              </a:pathLst>
            </a:custGeom>
            <a:noFill/>
            <a:ln w="127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 name="Isosceles Triangle 37">
              <a:extLst>
                <a:ext uri="{FF2B5EF4-FFF2-40B4-BE49-F238E27FC236}">
                  <a16:creationId xmlns:a16="http://schemas.microsoft.com/office/drawing/2014/main" xmlns="" id="{87BB3EE4-9B74-4A89-851B-6E2610856B5F}"/>
                </a:ext>
              </a:extLst>
            </p:cNvPr>
            <p:cNvSpPr>
              <a:spLocks noChangeAspect="1"/>
            </p:cNvSpPr>
            <p:nvPr/>
          </p:nvSpPr>
          <p:spPr>
            <a:xfrm>
              <a:off x="2039113" y="4146572"/>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Isosceles Triangle 38">
              <a:extLst>
                <a:ext uri="{FF2B5EF4-FFF2-40B4-BE49-F238E27FC236}">
                  <a16:creationId xmlns:a16="http://schemas.microsoft.com/office/drawing/2014/main" xmlns="" id="{77A2532E-D3F8-44CB-8667-B01F57E98FB1}"/>
                </a:ext>
              </a:extLst>
            </p:cNvPr>
            <p:cNvSpPr>
              <a:spLocks noChangeAspect="1"/>
            </p:cNvSpPr>
            <p:nvPr/>
          </p:nvSpPr>
          <p:spPr>
            <a:xfrm>
              <a:off x="2152158" y="4203026"/>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Isosceles Triangle 39">
              <a:extLst>
                <a:ext uri="{FF2B5EF4-FFF2-40B4-BE49-F238E27FC236}">
                  <a16:creationId xmlns:a16="http://schemas.microsoft.com/office/drawing/2014/main" xmlns="" id="{A3664DAC-3C69-4638-8F40-DC7785C5A41D}"/>
                </a:ext>
              </a:extLst>
            </p:cNvPr>
            <p:cNvSpPr>
              <a:spLocks noChangeAspect="1"/>
            </p:cNvSpPr>
            <p:nvPr/>
          </p:nvSpPr>
          <p:spPr>
            <a:xfrm>
              <a:off x="2187086" y="42050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Isosceles Triangle 40">
              <a:extLst>
                <a:ext uri="{FF2B5EF4-FFF2-40B4-BE49-F238E27FC236}">
                  <a16:creationId xmlns:a16="http://schemas.microsoft.com/office/drawing/2014/main" xmlns="" id="{38DBB57F-93E7-491F-9AFC-6BFF93EE1F79}"/>
                </a:ext>
              </a:extLst>
            </p:cNvPr>
            <p:cNvSpPr>
              <a:spLocks noChangeAspect="1"/>
            </p:cNvSpPr>
            <p:nvPr/>
          </p:nvSpPr>
          <p:spPr>
            <a:xfrm>
              <a:off x="2222014" y="42050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Isosceles Triangle 41">
              <a:extLst>
                <a:ext uri="{FF2B5EF4-FFF2-40B4-BE49-F238E27FC236}">
                  <a16:creationId xmlns:a16="http://schemas.microsoft.com/office/drawing/2014/main" xmlns="" id="{63957385-966E-42D3-B637-70318C245587}"/>
                </a:ext>
              </a:extLst>
            </p:cNvPr>
            <p:cNvSpPr>
              <a:spLocks noChangeAspect="1"/>
            </p:cNvSpPr>
            <p:nvPr/>
          </p:nvSpPr>
          <p:spPr>
            <a:xfrm>
              <a:off x="2256942" y="42050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3" name="Group 42">
              <a:extLst>
                <a:ext uri="{FF2B5EF4-FFF2-40B4-BE49-F238E27FC236}">
                  <a16:creationId xmlns:a16="http://schemas.microsoft.com/office/drawing/2014/main" xmlns="" id="{24060B88-0B88-47E0-9336-D41E61094E04}"/>
                </a:ext>
              </a:extLst>
            </p:cNvPr>
            <p:cNvGrpSpPr/>
            <p:nvPr/>
          </p:nvGrpSpPr>
          <p:grpSpPr>
            <a:xfrm>
              <a:off x="2280611" y="4247573"/>
              <a:ext cx="123856" cy="46552"/>
              <a:chOff x="2339486" y="4357431"/>
              <a:chExt cx="123856" cy="46552"/>
            </a:xfrm>
          </p:grpSpPr>
          <p:sp>
            <p:nvSpPr>
              <p:cNvPr id="55" name="Isosceles Triangle 54">
                <a:extLst>
                  <a:ext uri="{FF2B5EF4-FFF2-40B4-BE49-F238E27FC236}">
                    <a16:creationId xmlns:a16="http://schemas.microsoft.com/office/drawing/2014/main" xmlns="" id="{DC740C6D-EB77-4FE3-994B-0FF6E379C18F}"/>
                  </a:ext>
                </a:extLst>
              </p:cNvPr>
              <p:cNvSpPr>
                <a:spLocks noChangeAspect="1"/>
              </p:cNvSpPr>
              <p:nvPr/>
            </p:nvSpPr>
            <p:spPr>
              <a:xfrm>
                <a:off x="2339486"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Isosceles Triangle 55">
                <a:extLst>
                  <a:ext uri="{FF2B5EF4-FFF2-40B4-BE49-F238E27FC236}">
                    <a16:creationId xmlns:a16="http://schemas.microsoft.com/office/drawing/2014/main" xmlns="" id="{5EC5B98A-9773-411B-8BA8-F16F453A8AA7}"/>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Isosceles Triangle 56">
                <a:extLst>
                  <a:ext uri="{FF2B5EF4-FFF2-40B4-BE49-F238E27FC236}">
                    <a16:creationId xmlns:a16="http://schemas.microsoft.com/office/drawing/2014/main" xmlns="" id="{82D3BD54-30F4-4E50-9304-0C60325FE853}"/>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4" name="Group 43">
              <a:extLst>
                <a:ext uri="{FF2B5EF4-FFF2-40B4-BE49-F238E27FC236}">
                  <a16:creationId xmlns:a16="http://schemas.microsoft.com/office/drawing/2014/main" xmlns="" id="{73479B85-503C-4DEE-89E8-E4B031DB4298}"/>
                </a:ext>
              </a:extLst>
            </p:cNvPr>
            <p:cNvGrpSpPr/>
            <p:nvPr/>
          </p:nvGrpSpPr>
          <p:grpSpPr>
            <a:xfrm>
              <a:off x="2430103" y="4247573"/>
              <a:ext cx="123856" cy="46552"/>
              <a:chOff x="2339486" y="4357431"/>
              <a:chExt cx="123856" cy="46552"/>
            </a:xfrm>
          </p:grpSpPr>
          <p:sp>
            <p:nvSpPr>
              <p:cNvPr id="52" name="Isosceles Triangle 51">
                <a:extLst>
                  <a:ext uri="{FF2B5EF4-FFF2-40B4-BE49-F238E27FC236}">
                    <a16:creationId xmlns:a16="http://schemas.microsoft.com/office/drawing/2014/main" xmlns="" id="{AA0373D0-C8E1-4215-B53B-26AFEBD8B6DA}"/>
                  </a:ext>
                </a:extLst>
              </p:cNvPr>
              <p:cNvSpPr>
                <a:spLocks noChangeAspect="1"/>
              </p:cNvSpPr>
              <p:nvPr/>
            </p:nvSpPr>
            <p:spPr>
              <a:xfrm>
                <a:off x="2339486"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Isosceles Triangle 52">
                <a:extLst>
                  <a:ext uri="{FF2B5EF4-FFF2-40B4-BE49-F238E27FC236}">
                    <a16:creationId xmlns:a16="http://schemas.microsoft.com/office/drawing/2014/main" xmlns="" id="{D39505EE-D5A8-4A60-A1D5-10C9F15C1003}"/>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Isosceles Triangle 53">
                <a:extLst>
                  <a:ext uri="{FF2B5EF4-FFF2-40B4-BE49-F238E27FC236}">
                    <a16:creationId xmlns:a16="http://schemas.microsoft.com/office/drawing/2014/main" xmlns="" id="{1FB257D7-BE76-4084-B83D-C6F595391D9E}"/>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5" name="Group 44">
              <a:extLst>
                <a:ext uri="{FF2B5EF4-FFF2-40B4-BE49-F238E27FC236}">
                  <a16:creationId xmlns:a16="http://schemas.microsoft.com/office/drawing/2014/main" xmlns="" id="{9EC9B6C4-886F-4DF6-B1E5-A1C6DBC5DCC4}"/>
                </a:ext>
              </a:extLst>
            </p:cNvPr>
            <p:cNvGrpSpPr/>
            <p:nvPr/>
          </p:nvGrpSpPr>
          <p:grpSpPr>
            <a:xfrm>
              <a:off x="2568408" y="4247573"/>
              <a:ext cx="88928" cy="46552"/>
              <a:chOff x="2374414" y="4357431"/>
              <a:chExt cx="88928" cy="46552"/>
            </a:xfrm>
          </p:grpSpPr>
          <p:sp>
            <p:nvSpPr>
              <p:cNvPr id="50" name="Isosceles Triangle 49">
                <a:extLst>
                  <a:ext uri="{FF2B5EF4-FFF2-40B4-BE49-F238E27FC236}">
                    <a16:creationId xmlns:a16="http://schemas.microsoft.com/office/drawing/2014/main" xmlns="" id="{43402AF2-A029-4EE3-94CB-AC70F9AD77FA}"/>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Isosceles Triangle 50">
                <a:extLst>
                  <a:ext uri="{FF2B5EF4-FFF2-40B4-BE49-F238E27FC236}">
                    <a16:creationId xmlns:a16="http://schemas.microsoft.com/office/drawing/2014/main" xmlns="" id="{42E467D9-D459-4504-8904-747B3335F698}"/>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46" name="Group 45">
              <a:extLst>
                <a:ext uri="{FF2B5EF4-FFF2-40B4-BE49-F238E27FC236}">
                  <a16:creationId xmlns:a16="http://schemas.microsoft.com/office/drawing/2014/main" xmlns="" id="{064C6E56-F3DD-40DB-A0F8-014D0A5D0D2A}"/>
                </a:ext>
              </a:extLst>
            </p:cNvPr>
            <p:cNvGrpSpPr/>
            <p:nvPr/>
          </p:nvGrpSpPr>
          <p:grpSpPr>
            <a:xfrm>
              <a:off x="2679917" y="4247573"/>
              <a:ext cx="123856" cy="46552"/>
              <a:chOff x="2339486" y="4357431"/>
              <a:chExt cx="123856" cy="46552"/>
            </a:xfrm>
          </p:grpSpPr>
          <p:sp>
            <p:nvSpPr>
              <p:cNvPr id="47" name="Isosceles Triangle 46">
                <a:extLst>
                  <a:ext uri="{FF2B5EF4-FFF2-40B4-BE49-F238E27FC236}">
                    <a16:creationId xmlns:a16="http://schemas.microsoft.com/office/drawing/2014/main" xmlns="" id="{148773DF-D7B2-4FCB-8BEE-EC36BB867B3B}"/>
                  </a:ext>
                </a:extLst>
              </p:cNvPr>
              <p:cNvSpPr>
                <a:spLocks noChangeAspect="1"/>
              </p:cNvSpPr>
              <p:nvPr/>
            </p:nvSpPr>
            <p:spPr>
              <a:xfrm>
                <a:off x="2339486"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Isosceles Triangle 47">
                <a:extLst>
                  <a:ext uri="{FF2B5EF4-FFF2-40B4-BE49-F238E27FC236}">
                    <a16:creationId xmlns:a16="http://schemas.microsoft.com/office/drawing/2014/main" xmlns="" id="{70BCAE0F-0AC8-4389-9632-B832FC1CBFBC}"/>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Isosceles Triangle 48">
                <a:extLst>
                  <a:ext uri="{FF2B5EF4-FFF2-40B4-BE49-F238E27FC236}">
                    <a16:creationId xmlns:a16="http://schemas.microsoft.com/office/drawing/2014/main" xmlns="" id="{F18FCC90-FE00-45DB-ABC7-41367C3B6BB5}"/>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pSp>
        <p:nvGrpSpPr>
          <p:cNvPr id="24" name="Group 23">
            <a:extLst>
              <a:ext uri="{FF2B5EF4-FFF2-40B4-BE49-F238E27FC236}">
                <a16:creationId xmlns:a16="http://schemas.microsoft.com/office/drawing/2014/main" xmlns="" id="{60C74D8C-89B7-4E62-8028-8935E8BB152A}"/>
              </a:ext>
            </a:extLst>
          </p:cNvPr>
          <p:cNvGrpSpPr/>
          <p:nvPr/>
        </p:nvGrpSpPr>
        <p:grpSpPr>
          <a:xfrm>
            <a:off x="522730" y="3184170"/>
            <a:ext cx="2383263" cy="1394411"/>
            <a:chOff x="502437" y="3104970"/>
            <a:chExt cx="2283388" cy="1394411"/>
          </a:xfrm>
        </p:grpSpPr>
        <p:sp>
          <p:nvSpPr>
            <p:cNvPr id="25" name="Graphic 217">
              <a:extLst>
                <a:ext uri="{FF2B5EF4-FFF2-40B4-BE49-F238E27FC236}">
                  <a16:creationId xmlns:a16="http://schemas.microsoft.com/office/drawing/2014/main" xmlns="" id="{644EE572-49EF-4537-87A5-CB5DA6A9DECA}"/>
                </a:ext>
              </a:extLst>
            </p:cNvPr>
            <p:cNvSpPr/>
            <p:nvPr/>
          </p:nvSpPr>
          <p:spPr>
            <a:xfrm>
              <a:off x="502437" y="3104970"/>
              <a:ext cx="2273500" cy="1362941"/>
            </a:xfrm>
            <a:custGeom>
              <a:avLst/>
              <a:gdLst>
                <a:gd name="connsiteX0" fmla="*/ 3541662 w 3533775"/>
                <a:gd name="connsiteY0" fmla="*/ 2100796 h 2095500"/>
                <a:gd name="connsiteX1" fmla="*/ 3123695 w 3533775"/>
                <a:gd name="connsiteY1" fmla="*/ 2100796 h 2095500"/>
                <a:gd name="connsiteX2" fmla="*/ 3123695 w 3533775"/>
                <a:gd name="connsiteY2" fmla="*/ 2043598 h 2095500"/>
                <a:gd name="connsiteX3" fmla="*/ 2927919 w 3533775"/>
                <a:gd name="connsiteY3" fmla="*/ 2043598 h 2095500"/>
                <a:gd name="connsiteX4" fmla="*/ 2927919 w 3533775"/>
                <a:gd name="connsiteY4" fmla="*/ 1984210 h 2095500"/>
                <a:gd name="connsiteX5" fmla="*/ 2842127 w 3533775"/>
                <a:gd name="connsiteY5" fmla="*/ 1984210 h 2095500"/>
                <a:gd name="connsiteX6" fmla="*/ 2842127 w 3533775"/>
                <a:gd name="connsiteY6" fmla="*/ 1946815 h 2095500"/>
                <a:gd name="connsiteX7" fmla="*/ 2782729 w 3533775"/>
                <a:gd name="connsiteY7" fmla="*/ 1946815 h 2095500"/>
                <a:gd name="connsiteX8" fmla="*/ 2782729 w 3533775"/>
                <a:gd name="connsiteY8" fmla="*/ 1896218 h 2095500"/>
                <a:gd name="connsiteX9" fmla="*/ 2714539 w 3533775"/>
                <a:gd name="connsiteY9" fmla="*/ 1896218 h 2095500"/>
                <a:gd name="connsiteX10" fmla="*/ 2714539 w 3533775"/>
                <a:gd name="connsiteY10" fmla="*/ 1858823 h 2095500"/>
                <a:gd name="connsiteX11" fmla="*/ 2155793 w 3533775"/>
                <a:gd name="connsiteY11" fmla="*/ 1858823 h 2095500"/>
                <a:gd name="connsiteX12" fmla="*/ 2155793 w 3533775"/>
                <a:gd name="connsiteY12" fmla="*/ 1823628 h 2095500"/>
                <a:gd name="connsiteX13" fmla="*/ 1883016 w 3533775"/>
                <a:gd name="connsiteY13" fmla="*/ 1823628 h 2095500"/>
                <a:gd name="connsiteX14" fmla="*/ 1883016 w 3533775"/>
                <a:gd name="connsiteY14" fmla="*/ 1781832 h 2095500"/>
                <a:gd name="connsiteX15" fmla="*/ 1788424 w 3533775"/>
                <a:gd name="connsiteY15" fmla="*/ 1781832 h 2095500"/>
                <a:gd name="connsiteX16" fmla="*/ 1788424 w 3533775"/>
                <a:gd name="connsiteY16" fmla="*/ 1691640 h 2095500"/>
                <a:gd name="connsiteX17" fmla="*/ 1753229 w 3533775"/>
                <a:gd name="connsiteY17" fmla="*/ 1691640 h 2095500"/>
                <a:gd name="connsiteX18" fmla="*/ 1753229 w 3533775"/>
                <a:gd name="connsiteY18" fmla="*/ 1665237 h 2095500"/>
                <a:gd name="connsiteX19" fmla="*/ 1649844 w 3533775"/>
                <a:gd name="connsiteY19" fmla="*/ 1665237 h 2095500"/>
                <a:gd name="connsiteX20" fmla="*/ 1649844 w 3533775"/>
                <a:gd name="connsiteY20" fmla="*/ 1638843 h 2095500"/>
                <a:gd name="connsiteX21" fmla="*/ 1599248 w 3533775"/>
                <a:gd name="connsiteY21" fmla="*/ 1638843 h 2095500"/>
                <a:gd name="connsiteX22" fmla="*/ 1599248 w 3533775"/>
                <a:gd name="connsiteY22" fmla="*/ 1603648 h 2095500"/>
                <a:gd name="connsiteX23" fmla="*/ 1502455 w 3533775"/>
                <a:gd name="connsiteY23" fmla="*/ 1603648 h 2095500"/>
                <a:gd name="connsiteX24" fmla="*/ 1502455 w 3533775"/>
                <a:gd name="connsiteY24" fmla="*/ 1572844 h 2095500"/>
                <a:gd name="connsiteX25" fmla="*/ 1456258 w 3533775"/>
                <a:gd name="connsiteY25" fmla="*/ 1572844 h 2095500"/>
                <a:gd name="connsiteX26" fmla="*/ 1456258 w 3533775"/>
                <a:gd name="connsiteY26" fmla="*/ 1542050 h 2095500"/>
                <a:gd name="connsiteX27" fmla="*/ 1418863 w 3533775"/>
                <a:gd name="connsiteY27" fmla="*/ 1542050 h 2095500"/>
                <a:gd name="connsiteX28" fmla="*/ 1418863 w 3533775"/>
                <a:gd name="connsiteY28" fmla="*/ 1524457 h 2095500"/>
                <a:gd name="connsiteX29" fmla="*/ 1383668 w 3533775"/>
                <a:gd name="connsiteY29" fmla="*/ 1524457 h 2095500"/>
                <a:gd name="connsiteX30" fmla="*/ 1383668 w 3533775"/>
                <a:gd name="connsiteY30" fmla="*/ 1498054 h 2095500"/>
                <a:gd name="connsiteX31" fmla="*/ 1273673 w 3533775"/>
                <a:gd name="connsiteY31" fmla="*/ 1498054 h 2095500"/>
                <a:gd name="connsiteX32" fmla="*/ 1273673 w 3533775"/>
                <a:gd name="connsiteY32" fmla="*/ 1458459 h 2095500"/>
                <a:gd name="connsiteX33" fmla="*/ 1198883 w 3533775"/>
                <a:gd name="connsiteY33" fmla="*/ 1458459 h 2095500"/>
                <a:gd name="connsiteX34" fmla="*/ 1198883 w 3533775"/>
                <a:gd name="connsiteY34" fmla="*/ 1399061 h 2095500"/>
                <a:gd name="connsiteX35" fmla="*/ 1148286 w 3533775"/>
                <a:gd name="connsiteY35" fmla="*/ 1399061 h 2095500"/>
                <a:gd name="connsiteX36" fmla="*/ 1148286 w 3533775"/>
                <a:gd name="connsiteY36" fmla="*/ 1370467 h 2095500"/>
                <a:gd name="connsiteX37" fmla="*/ 1102090 w 3533775"/>
                <a:gd name="connsiteY37" fmla="*/ 1370467 h 2095500"/>
                <a:gd name="connsiteX38" fmla="*/ 1102090 w 3533775"/>
                <a:gd name="connsiteY38" fmla="*/ 1335272 h 2095500"/>
                <a:gd name="connsiteX39" fmla="*/ 1055894 w 3533775"/>
                <a:gd name="connsiteY39" fmla="*/ 1335272 h 2095500"/>
                <a:gd name="connsiteX40" fmla="*/ 1055894 w 3533775"/>
                <a:gd name="connsiteY40" fmla="*/ 1284675 h 2095500"/>
                <a:gd name="connsiteX41" fmla="*/ 1011898 w 3533775"/>
                <a:gd name="connsiteY41" fmla="*/ 1284675 h 2095500"/>
                <a:gd name="connsiteX42" fmla="*/ 1011898 w 3533775"/>
                <a:gd name="connsiteY42" fmla="*/ 1251680 h 2095500"/>
                <a:gd name="connsiteX43" fmla="*/ 972303 w 3533775"/>
                <a:gd name="connsiteY43" fmla="*/ 1251680 h 2095500"/>
                <a:gd name="connsiteX44" fmla="*/ 972303 w 3533775"/>
                <a:gd name="connsiteY44" fmla="*/ 1216485 h 2095500"/>
                <a:gd name="connsiteX45" fmla="*/ 941509 w 3533775"/>
                <a:gd name="connsiteY45" fmla="*/ 1216485 h 2095500"/>
                <a:gd name="connsiteX46" fmla="*/ 941509 w 3533775"/>
                <a:gd name="connsiteY46" fmla="*/ 1194483 h 2095500"/>
                <a:gd name="connsiteX47" fmla="*/ 921710 w 3533775"/>
                <a:gd name="connsiteY47" fmla="*/ 1194483 h 2095500"/>
                <a:gd name="connsiteX48" fmla="*/ 921710 w 3533775"/>
                <a:gd name="connsiteY48" fmla="*/ 1095489 h 2095500"/>
                <a:gd name="connsiteX49" fmla="*/ 862316 w 3533775"/>
                <a:gd name="connsiteY49" fmla="*/ 1095489 h 2095500"/>
                <a:gd name="connsiteX50" fmla="*/ 862316 w 3533775"/>
                <a:gd name="connsiteY50" fmla="*/ 1077897 h 2095500"/>
                <a:gd name="connsiteX51" fmla="*/ 831519 w 3533775"/>
                <a:gd name="connsiteY51" fmla="*/ 1077897 h 2095500"/>
                <a:gd name="connsiteX52" fmla="*/ 831519 w 3533775"/>
                <a:gd name="connsiteY52" fmla="*/ 1051503 h 2095500"/>
                <a:gd name="connsiteX53" fmla="*/ 780924 w 3533775"/>
                <a:gd name="connsiteY53" fmla="*/ 1051503 h 2095500"/>
                <a:gd name="connsiteX54" fmla="*/ 780924 w 3533775"/>
                <a:gd name="connsiteY54" fmla="*/ 978903 h 2095500"/>
                <a:gd name="connsiteX55" fmla="*/ 734729 w 3533775"/>
                <a:gd name="connsiteY55" fmla="*/ 978903 h 2095500"/>
                <a:gd name="connsiteX56" fmla="*/ 734729 w 3533775"/>
                <a:gd name="connsiteY56" fmla="*/ 904112 h 2095500"/>
                <a:gd name="connsiteX57" fmla="*/ 692932 w 3533775"/>
                <a:gd name="connsiteY57" fmla="*/ 904112 h 2095500"/>
                <a:gd name="connsiteX58" fmla="*/ 692932 w 3533775"/>
                <a:gd name="connsiteY58" fmla="*/ 844718 h 2095500"/>
                <a:gd name="connsiteX59" fmla="*/ 626939 w 3533775"/>
                <a:gd name="connsiteY59" fmla="*/ 844718 h 2095500"/>
                <a:gd name="connsiteX60" fmla="*/ 626939 w 3533775"/>
                <a:gd name="connsiteY60" fmla="*/ 820521 h 2095500"/>
                <a:gd name="connsiteX61" fmla="*/ 598342 w 3533775"/>
                <a:gd name="connsiteY61" fmla="*/ 820521 h 2095500"/>
                <a:gd name="connsiteX62" fmla="*/ 598342 w 3533775"/>
                <a:gd name="connsiteY62" fmla="*/ 794123 h 2095500"/>
                <a:gd name="connsiteX63" fmla="*/ 536748 w 3533775"/>
                <a:gd name="connsiteY63" fmla="*/ 794123 h 2095500"/>
                <a:gd name="connsiteX64" fmla="*/ 536748 w 3533775"/>
                <a:gd name="connsiteY64" fmla="*/ 754527 h 2095500"/>
                <a:gd name="connsiteX65" fmla="*/ 486153 w 3533775"/>
                <a:gd name="connsiteY65" fmla="*/ 754527 h 2095500"/>
                <a:gd name="connsiteX66" fmla="*/ 486153 w 3533775"/>
                <a:gd name="connsiteY66" fmla="*/ 677534 h 2095500"/>
                <a:gd name="connsiteX67" fmla="*/ 455356 w 3533775"/>
                <a:gd name="connsiteY67" fmla="*/ 677534 h 2095500"/>
                <a:gd name="connsiteX68" fmla="*/ 455356 w 3533775"/>
                <a:gd name="connsiteY68" fmla="*/ 626939 h 2095500"/>
                <a:gd name="connsiteX69" fmla="*/ 404761 w 3533775"/>
                <a:gd name="connsiteY69" fmla="*/ 626939 h 2095500"/>
                <a:gd name="connsiteX70" fmla="*/ 404761 w 3533775"/>
                <a:gd name="connsiteY70" fmla="*/ 585144 h 2095500"/>
                <a:gd name="connsiteX71" fmla="*/ 393762 w 3533775"/>
                <a:gd name="connsiteY71" fmla="*/ 585144 h 2095500"/>
                <a:gd name="connsiteX72" fmla="*/ 393762 w 3533775"/>
                <a:gd name="connsiteY72" fmla="*/ 536748 h 2095500"/>
                <a:gd name="connsiteX73" fmla="*/ 371764 w 3533775"/>
                <a:gd name="connsiteY73" fmla="*/ 536748 h 2095500"/>
                <a:gd name="connsiteX74" fmla="*/ 371764 w 3533775"/>
                <a:gd name="connsiteY74" fmla="*/ 490553 h 2095500"/>
                <a:gd name="connsiteX75" fmla="*/ 338767 w 3533775"/>
                <a:gd name="connsiteY75" fmla="*/ 490553 h 2095500"/>
                <a:gd name="connsiteX76" fmla="*/ 338767 w 3533775"/>
                <a:gd name="connsiteY76" fmla="*/ 400361 h 2095500"/>
                <a:gd name="connsiteX77" fmla="*/ 307970 w 3533775"/>
                <a:gd name="connsiteY77" fmla="*/ 400361 h 2095500"/>
                <a:gd name="connsiteX78" fmla="*/ 307970 w 3533775"/>
                <a:gd name="connsiteY78" fmla="*/ 325568 h 2095500"/>
                <a:gd name="connsiteX79" fmla="*/ 248576 w 3533775"/>
                <a:gd name="connsiteY79" fmla="*/ 325568 h 2095500"/>
                <a:gd name="connsiteX80" fmla="*/ 248576 w 3533775"/>
                <a:gd name="connsiteY80" fmla="*/ 274973 h 2095500"/>
                <a:gd name="connsiteX81" fmla="*/ 217779 w 3533775"/>
                <a:gd name="connsiteY81" fmla="*/ 274973 h 2095500"/>
                <a:gd name="connsiteX82" fmla="*/ 217779 w 3533775"/>
                <a:gd name="connsiteY82" fmla="*/ 224379 h 2095500"/>
                <a:gd name="connsiteX83" fmla="*/ 189182 w 3533775"/>
                <a:gd name="connsiteY83" fmla="*/ 224379 h 2095500"/>
                <a:gd name="connsiteX84" fmla="*/ 189182 w 3533775"/>
                <a:gd name="connsiteY84" fmla="*/ 191381 h 2095500"/>
                <a:gd name="connsiteX85" fmla="*/ 167184 w 3533775"/>
                <a:gd name="connsiteY85" fmla="*/ 191381 h 2095500"/>
                <a:gd name="connsiteX86" fmla="*/ 167184 w 3533775"/>
                <a:gd name="connsiteY86" fmla="*/ 118788 h 2095500"/>
                <a:gd name="connsiteX87" fmla="*/ 136387 w 3533775"/>
                <a:gd name="connsiteY87" fmla="*/ 118788 h 2095500"/>
                <a:gd name="connsiteX88" fmla="*/ 136387 w 3533775"/>
                <a:gd name="connsiteY88" fmla="*/ 76992 h 2095500"/>
                <a:gd name="connsiteX89" fmla="*/ 112189 w 3533775"/>
                <a:gd name="connsiteY89" fmla="*/ 76992 h 2095500"/>
                <a:gd name="connsiteX90" fmla="*/ 112189 w 3533775"/>
                <a:gd name="connsiteY90" fmla="*/ 50595 h 2095500"/>
                <a:gd name="connsiteX91" fmla="*/ 94591 w 3533775"/>
                <a:gd name="connsiteY91" fmla="*/ 50595 h 2095500"/>
                <a:gd name="connsiteX92" fmla="*/ 94591 w 3533775"/>
                <a:gd name="connsiteY92" fmla="*/ 28597 h 2095500"/>
                <a:gd name="connsiteX93" fmla="*/ 57194 w 3533775"/>
                <a:gd name="connsiteY93" fmla="*/ 28597 h 2095500"/>
                <a:gd name="connsiteX94" fmla="*/ 57194 w 3533775"/>
                <a:gd name="connsiteY94" fmla="*/ 0 h 2095500"/>
                <a:gd name="connsiteX95" fmla="*/ 0 w 3533775"/>
                <a:gd name="connsiteY95"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533775" h="2095500">
                  <a:moveTo>
                    <a:pt x="3541662" y="2100796"/>
                  </a:moveTo>
                  <a:lnTo>
                    <a:pt x="3123695" y="2100796"/>
                  </a:lnTo>
                  <a:lnTo>
                    <a:pt x="3123695" y="2043598"/>
                  </a:lnTo>
                  <a:lnTo>
                    <a:pt x="2927919" y="2043598"/>
                  </a:lnTo>
                  <a:lnTo>
                    <a:pt x="2927919" y="1984210"/>
                  </a:lnTo>
                  <a:lnTo>
                    <a:pt x="2842127" y="1984210"/>
                  </a:lnTo>
                  <a:lnTo>
                    <a:pt x="2842127" y="1946815"/>
                  </a:lnTo>
                  <a:lnTo>
                    <a:pt x="2782729" y="1946815"/>
                  </a:lnTo>
                  <a:lnTo>
                    <a:pt x="2782729" y="1896218"/>
                  </a:lnTo>
                  <a:lnTo>
                    <a:pt x="2714539" y="1896218"/>
                  </a:lnTo>
                  <a:lnTo>
                    <a:pt x="2714539" y="1858823"/>
                  </a:lnTo>
                  <a:lnTo>
                    <a:pt x="2155793" y="1858823"/>
                  </a:lnTo>
                  <a:lnTo>
                    <a:pt x="2155793" y="1823628"/>
                  </a:lnTo>
                  <a:lnTo>
                    <a:pt x="1883016" y="1823628"/>
                  </a:lnTo>
                  <a:lnTo>
                    <a:pt x="1883016" y="1781832"/>
                  </a:lnTo>
                  <a:lnTo>
                    <a:pt x="1788424" y="1781832"/>
                  </a:lnTo>
                  <a:lnTo>
                    <a:pt x="1788424" y="1691640"/>
                  </a:lnTo>
                  <a:lnTo>
                    <a:pt x="1753229" y="1691640"/>
                  </a:lnTo>
                  <a:lnTo>
                    <a:pt x="1753229" y="1665237"/>
                  </a:lnTo>
                  <a:lnTo>
                    <a:pt x="1649844" y="1665237"/>
                  </a:lnTo>
                  <a:lnTo>
                    <a:pt x="1649844" y="1638843"/>
                  </a:lnTo>
                  <a:lnTo>
                    <a:pt x="1599248" y="1638843"/>
                  </a:lnTo>
                  <a:lnTo>
                    <a:pt x="1599248" y="1603648"/>
                  </a:lnTo>
                  <a:lnTo>
                    <a:pt x="1502455" y="1603648"/>
                  </a:lnTo>
                  <a:lnTo>
                    <a:pt x="1502455" y="1572844"/>
                  </a:lnTo>
                  <a:lnTo>
                    <a:pt x="1456258" y="1572844"/>
                  </a:lnTo>
                  <a:lnTo>
                    <a:pt x="1456258" y="1542050"/>
                  </a:lnTo>
                  <a:lnTo>
                    <a:pt x="1418863" y="1542050"/>
                  </a:lnTo>
                  <a:lnTo>
                    <a:pt x="1418863" y="1524457"/>
                  </a:lnTo>
                  <a:lnTo>
                    <a:pt x="1383668" y="1524457"/>
                  </a:lnTo>
                  <a:lnTo>
                    <a:pt x="1383668" y="1498054"/>
                  </a:lnTo>
                  <a:lnTo>
                    <a:pt x="1273673" y="1498054"/>
                  </a:lnTo>
                  <a:lnTo>
                    <a:pt x="1273673" y="1458459"/>
                  </a:lnTo>
                  <a:lnTo>
                    <a:pt x="1198883" y="1458459"/>
                  </a:lnTo>
                  <a:lnTo>
                    <a:pt x="1198883" y="1399061"/>
                  </a:lnTo>
                  <a:lnTo>
                    <a:pt x="1148286" y="1399061"/>
                  </a:lnTo>
                  <a:lnTo>
                    <a:pt x="1148286" y="1370467"/>
                  </a:lnTo>
                  <a:lnTo>
                    <a:pt x="1102090" y="1370467"/>
                  </a:lnTo>
                  <a:lnTo>
                    <a:pt x="1102090" y="1335272"/>
                  </a:lnTo>
                  <a:lnTo>
                    <a:pt x="1055894" y="1335272"/>
                  </a:lnTo>
                  <a:lnTo>
                    <a:pt x="1055894" y="1284675"/>
                  </a:lnTo>
                  <a:lnTo>
                    <a:pt x="1011898" y="1284675"/>
                  </a:lnTo>
                  <a:lnTo>
                    <a:pt x="1011898" y="1251680"/>
                  </a:lnTo>
                  <a:lnTo>
                    <a:pt x="972303" y="1251680"/>
                  </a:lnTo>
                  <a:lnTo>
                    <a:pt x="972303" y="1216485"/>
                  </a:lnTo>
                  <a:lnTo>
                    <a:pt x="941509" y="1216485"/>
                  </a:lnTo>
                  <a:lnTo>
                    <a:pt x="941509" y="1194483"/>
                  </a:lnTo>
                  <a:lnTo>
                    <a:pt x="921710" y="1194483"/>
                  </a:lnTo>
                  <a:lnTo>
                    <a:pt x="921710" y="1095489"/>
                  </a:lnTo>
                  <a:lnTo>
                    <a:pt x="862316" y="1095489"/>
                  </a:lnTo>
                  <a:lnTo>
                    <a:pt x="862316" y="1077897"/>
                  </a:lnTo>
                  <a:lnTo>
                    <a:pt x="831519" y="1077897"/>
                  </a:lnTo>
                  <a:lnTo>
                    <a:pt x="831519" y="1051503"/>
                  </a:lnTo>
                  <a:lnTo>
                    <a:pt x="780924" y="1051503"/>
                  </a:lnTo>
                  <a:lnTo>
                    <a:pt x="780924" y="978903"/>
                  </a:lnTo>
                  <a:lnTo>
                    <a:pt x="734729" y="978903"/>
                  </a:lnTo>
                  <a:lnTo>
                    <a:pt x="734729" y="904112"/>
                  </a:lnTo>
                  <a:lnTo>
                    <a:pt x="692932" y="904112"/>
                  </a:lnTo>
                  <a:lnTo>
                    <a:pt x="692932" y="844718"/>
                  </a:lnTo>
                  <a:lnTo>
                    <a:pt x="626939" y="844718"/>
                  </a:lnTo>
                  <a:lnTo>
                    <a:pt x="626939" y="820521"/>
                  </a:lnTo>
                  <a:lnTo>
                    <a:pt x="598342" y="820521"/>
                  </a:lnTo>
                  <a:lnTo>
                    <a:pt x="598342" y="794123"/>
                  </a:lnTo>
                  <a:lnTo>
                    <a:pt x="536748" y="794123"/>
                  </a:lnTo>
                  <a:lnTo>
                    <a:pt x="536748" y="754527"/>
                  </a:lnTo>
                  <a:lnTo>
                    <a:pt x="486153" y="754527"/>
                  </a:lnTo>
                  <a:lnTo>
                    <a:pt x="486153" y="677534"/>
                  </a:lnTo>
                  <a:lnTo>
                    <a:pt x="455356" y="677534"/>
                  </a:lnTo>
                  <a:lnTo>
                    <a:pt x="455356" y="626939"/>
                  </a:lnTo>
                  <a:lnTo>
                    <a:pt x="404761" y="626939"/>
                  </a:lnTo>
                  <a:lnTo>
                    <a:pt x="404761" y="585144"/>
                  </a:lnTo>
                  <a:lnTo>
                    <a:pt x="393762" y="585144"/>
                  </a:lnTo>
                  <a:lnTo>
                    <a:pt x="393762" y="536748"/>
                  </a:lnTo>
                  <a:lnTo>
                    <a:pt x="371764" y="536748"/>
                  </a:lnTo>
                  <a:lnTo>
                    <a:pt x="371764" y="490553"/>
                  </a:lnTo>
                  <a:lnTo>
                    <a:pt x="338767" y="490553"/>
                  </a:lnTo>
                  <a:lnTo>
                    <a:pt x="338767" y="400361"/>
                  </a:lnTo>
                  <a:lnTo>
                    <a:pt x="307970" y="400361"/>
                  </a:lnTo>
                  <a:lnTo>
                    <a:pt x="307970" y="325568"/>
                  </a:lnTo>
                  <a:lnTo>
                    <a:pt x="248576" y="325568"/>
                  </a:lnTo>
                  <a:lnTo>
                    <a:pt x="248576" y="274973"/>
                  </a:lnTo>
                  <a:lnTo>
                    <a:pt x="217779" y="274973"/>
                  </a:lnTo>
                  <a:lnTo>
                    <a:pt x="217779" y="224379"/>
                  </a:lnTo>
                  <a:lnTo>
                    <a:pt x="189182" y="224379"/>
                  </a:lnTo>
                  <a:lnTo>
                    <a:pt x="189182" y="191381"/>
                  </a:lnTo>
                  <a:lnTo>
                    <a:pt x="167184" y="191381"/>
                  </a:lnTo>
                  <a:lnTo>
                    <a:pt x="167184" y="118788"/>
                  </a:lnTo>
                  <a:lnTo>
                    <a:pt x="136387" y="118788"/>
                  </a:lnTo>
                  <a:lnTo>
                    <a:pt x="136387" y="76992"/>
                  </a:lnTo>
                  <a:lnTo>
                    <a:pt x="112189" y="76992"/>
                  </a:lnTo>
                  <a:lnTo>
                    <a:pt x="112189" y="50595"/>
                  </a:lnTo>
                  <a:lnTo>
                    <a:pt x="94591" y="50595"/>
                  </a:lnTo>
                  <a:lnTo>
                    <a:pt x="94591" y="28597"/>
                  </a:lnTo>
                  <a:lnTo>
                    <a:pt x="57194" y="28597"/>
                  </a:lnTo>
                  <a:lnTo>
                    <a:pt x="57194" y="0"/>
                  </a:lnTo>
                  <a:lnTo>
                    <a:pt x="0" y="0"/>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26" name="Group 25">
              <a:extLst>
                <a:ext uri="{FF2B5EF4-FFF2-40B4-BE49-F238E27FC236}">
                  <a16:creationId xmlns:a16="http://schemas.microsoft.com/office/drawing/2014/main" xmlns="" id="{997E04CB-2DC5-40AA-B214-A50AD2A5AAD3}"/>
                </a:ext>
              </a:extLst>
            </p:cNvPr>
            <p:cNvGrpSpPr/>
            <p:nvPr/>
          </p:nvGrpSpPr>
          <p:grpSpPr>
            <a:xfrm>
              <a:off x="1472193" y="4119858"/>
              <a:ext cx="1313632" cy="379523"/>
              <a:chOff x="1472193" y="4119858"/>
              <a:chExt cx="1313632" cy="379523"/>
            </a:xfrm>
          </p:grpSpPr>
          <p:sp>
            <p:nvSpPr>
              <p:cNvPr id="27" name="Oval 26">
                <a:extLst>
                  <a:ext uri="{FF2B5EF4-FFF2-40B4-BE49-F238E27FC236}">
                    <a16:creationId xmlns:a16="http://schemas.microsoft.com/office/drawing/2014/main" xmlns="" id="{711BFEB6-A159-409B-98B7-A1C6F5D58B87}"/>
                  </a:ext>
                </a:extLst>
              </p:cNvPr>
              <p:cNvSpPr>
                <a:spLocks noChangeAspect="1"/>
              </p:cNvSpPr>
              <p:nvPr/>
            </p:nvSpPr>
            <p:spPr>
              <a:xfrm>
                <a:off x="1472193" y="4119858"/>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Oval 27">
                <a:extLst>
                  <a:ext uri="{FF2B5EF4-FFF2-40B4-BE49-F238E27FC236}">
                    <a16:creationId xmlns:a16="http://schemas.microsoft.com/office/drawing/2014/main" xmlns="" id="{8FE809BA-E90C-442C-8353-DC934B3AD26E}"/>
                  </a:ext>
                </a:extLst>
              </p:cNvPr>
              <p:cNvSpPr>
                <a:spLocks noChangeAspect="1"/>
              </p:cNvSpPr>
              <p:nvPr/>
            </p:nvSpPr>
            <p:spPr>
              <a:xfrm>
                <a:off x="2074595" y="4285814"/>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Oval 28">
                <a:extLst>
                  <a:ext uri="{FF2B5EF4-FFF2-40B4-BE49-F238E27FC236}">
                    <a16:creationId xmlns:a16="http://schemas.microsoft.com/office/drawing/2014/main" xmlns="" id="{8A6463A1-66D7-4408-9CD6-7FEEFE8C1CFD}"/>
                  </a:ext>
                </a:extLst>
              </p:cNvPr>
              <p:cNvSpPr>
                <a:spLocks noChangeAspect="1"/>
              </p:cNvSpPr>
              <p:nvPr/>
            </p:nvSpPr>
            <p:spPr>
              <a:xfrm>
                <a:off x="2109523" y="4287217"/>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Oval 29">
                <a:extLst>
                  <a:ext uri="{FF2B5EF4-FFF2-40B4-BE49-F238E27FC236}">
                    <a16:creationId xmlns:a16="http://schemas.microsoft.com/office/drawing/2014/main" xmlns="" id="{A91040C6-DD3B-423A-8AE0-66155B2B0C46}"/>
                  </a:ext>
                </a:extLst>
              </p:cNvPr>
              <p:cNvSpPr>
                <a:spLocks noChangeAspect="1"/>
              </p:cNvSpPr>
              <p:nvPr/>
            </p:nvSpPr>
            <p:spPr>
              <a:xfrm>
                <a:off x="2214635" y="4288620"/>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Oval 30">
                <a:extLst>
                  <a:ext uri="{FF2B5EF4-FFF2-40B4-BE49-F238E27FC236}">
                    <a16:creationId xmlns:a16="http://schemas.microsoft.com/office/drawing/2014/main" xmlns="" id="{56EB4E41-ECD3-49F6-869A-94F3D73D2BD6}"/>
                  </a:ext>
                </a:extLst>
              </p:cNvPr>
              <p:cNvSpPr>
                <a:spLocks noChangeAspect="1"/>
              </p:cNvSpPr>
              <p:nvPr/>
            </p:nvSpPr>
            <p:spPr>
              <a:xfrm>
                <a:off x="2283939" y="4346066"/>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Oval 31">
                <a:extLst>
                  <a:ext uri="{FF2B5EF4-FFF2-40B4-BE49-F238E27FC236}">
                    <a16:creationId xmlns:a16="http://schemas.microsoft.com/office/drawing/2014/main" xmlns="" id="{3A5BA467-6393-462E-97C8-D84A80EA550D}"/>
                  </a:ext>
                </a:extLst>
              </p:cNvPr>
              <p:cNvSpPr>
                <a:spLocks noChangeAspect="1"/>
              </p:cNvSpPr>
              <p:nvPr/>
            </p:nvSpPr>
            <p:spPr>
              <a:xfrm>
                <a:off x="2303195" y="4373736"/>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Oval 32">
                <a:extLst>
                  <a:ext uri="{FF2B5EF4-FFF2-40B4-BE49-F238E27FC236}">
                    <a16:creationId xmlns:a16="http://schemas.microsoft.com/office/drawing/2014/main" xmlns="" id="{54857BA8-70ED-4D53-9B98-B4C1774BB084}"/>
                  </a:ext>
                </a:extLst>
              </p:cNvPr>
              <p:cNvSpPr>
                <a:spLocks noChangeAspect="1"/>
              </p:cNvSpPr>
              <p:nvPr/>
            </p:nvSpPr>
            <p:spPr>
              <a:xfrm>
                <a:off x="2514085"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Oval 33">
                <a:extLst>
                  <a:ext uri="{FF2B5EF4-FFF2-40B4-BE49-F238E27FC236}">
                    <a16:creationId xmlns:a16="http://schemas.microsoft.com/office/drawing/2014/main" xmlns="" id="{60F91FAF-6FF8-4717-920C-43E48E02DC68}"/>
                  </a:ext>
                </a:extLst>
              </p:cNvPr>
              <p:cNvSpPr>
                <a:spLocks noChangeAspect="1"/>
              </p:cNvSpPr>
              <p:nvPr/>
            </p:nvSpPr>
            <p:spPr>
              <a:xfrm>
                <a:off x="2549013"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Oval 34">
                <a:extLst>
                  <a:ext uri="{FF2B5EF4-FFF2-40B4-BE49-F238E27FC236}">
                    <a16:creationId xmlns:a16="http://schemas.microsoft.com/office/drawing/2014/main" xmlns="" id="{31CE53C9-F647-4159-9BA5-CF08F791B463}"/>
                  </a:ext>
                </a:extLst>
              </p:cNvPr>
              <p:cNvSpPr>
                <a:spLocks noChangeAspect="1"/>
              </p:cNvSpPr>
              <p:nvPr/>
            </p:nvSpPr>
            <p:spPr>
              <a:xfrm>
                <a:off x="2640419"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Oval 35">
                <a:extLst>
                  <a:ext uri="{FF2B5EF4-FFF2-40B4-BE49-F238E27FC236}">
                    <a16:creationId xmlns:a16="http://schemas.microsoft.com/office/drawing/2014/main" xmlns="" id="{84C412A9-F84F-479D-89E2-54544225287E}"/>
                  </a:ext>
                </a:extLst>
              </p:cNvPr>
              <p:cNvSpPr>
                <a:spLocks noChangeAspect="1"/>
              </p:cNvSpPr>
              <p:nvPr/>
            </p:nvSpPr>
            <p:spPr>
              <a:xfrm>
                <a:off x="2731825"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graphicFrame>
        <p:nvGraphicFramePr>
          <p:cNvPr id="142" name="Table 124">
            <a:extLst>
              <a:ext uri="{FF2B5EF4-FFF2-40B4-BE49-F238E27FC236}">
                <a16:creationId xmlns:a16="http://schemas.microsoft.com/office/drawing/2014/main" xmlns="" id="{B9EE9ECB-CECD-4B88-AA3E-D3EB61DCC2DB}"/>
              </a:ext>
            </a:extLst>
          </p:cNvPr>
          <p:cNvGraphicFramePr>
            <a:graphicFrameLocks noGrp="1"/>
          </p:cNvGraphicFramePr>
          <p:nvPr>
            <p:extLst>
              <p:ext uri="{D42A27DB-BD31-4B8C-83A1-F6EECF244321}">
                <p14:modId xmlns:p14="http://schemas.microsoft.com/office/powerpoint/2010/main" xmlns="" val="1588177465"/>
              </p:ext>
            </p:extLst>
          </p:nvPr>
        </p:nvGraphicFramePr>
        <p:xfrm>
          <a:off x="3540910" y="2281739"/>
          <a:ext cx="2504642" cy="825600"/>
        </p:xfrm>
        <a:graphic>
          <a:graphicData uri="http://schemas.openxmlformats.org/drawingml/2006/table">
            <a:tbl>
              <a:tblPr firstRow="1" bandRow="1">
                <a:tableStyleId>{5C22544A-7EE6-4342-B048-85BDC9FD1C3A}</a:tableStyleId>
              </a:tblPr>
              <a:tblGrid>
                <a:gridCol w="752042">
                  <a:extLst>
                    <a:ext uri="{9D8B030D-6E8A-4147-A177-3AD203B41FA5}">
                      <a16:colId xmlns:a16="http://schemas.microsoft.com/office/drawing/2014/main" xmlns="" val="668938237"/>
                    </a:ext>
                  </a:extLst>
                </a:gridCol>
                <a:gridCol w="923925">
                  <a:extLst>
                    <a:ext uri="{9D8B030D-6E8A-4147-A177-3AD203B41FA5}">
                      <a16:colId xmlns:a16="http://schemas.microsoft.com/office/drawing/2014/main" xmlns="" val="2361626114"/>
                    </a:ext>
                  </a:extLst>
                </a:gridCol>
                <a:gridCol w="828675">
                  <a:extLst>
                    <a:ext uri="{9D8B030D-6E8A-4147-A177-3AD203B41FA5}">
                      <a16:colId xmlns:a16="http://schemas.microsoft.com/office/drawing/2014/main" xmlns="" val="1609323798"/>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B60D27"/>
                          </a:solidFill>
                        </a:rPr>
                        <a:t>Nivolumab</a:t>
                      </a:r>
                      <a:br>
                        <a:rPr lang="en-GB" sz="800" dirty="0">
                          <a:solidFill>
                            <a:srgbClr val="B60D27"/>
                          </a:solidFill>
                        </a:rPr>
                      </a:br>
                      <a:r>
                        <a:rPr lang="en-GB" sz="800" dirty="0">
                          <a:solidFill>
                            <a:srgbClr val="B60D27"/>
                          </a:solidFill>
                        </a:rPr>
                        <a:t>(n=116)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2"/>
                          </a:solidFill>
                        </a:rPr>
                        <a:t>Sorafénib</a:t>
                      </a:r>
                      <a:br>
                        <a:rPr lang="en-GB" sz="800" dirty="0">
                          <a:solidFill>
                            <a:schemeClr val="accent2"/>
                          </a:solidFill>
                        </a:rPr>
                      </a:br>
                      <a:r>
                        <a:rPr lang="en-GB" sz="800" dirty="0">
                          <a:solidFill>
                            <a:schemeClr val="accent2"/>
                          </a:solidFill>
                        </a:rPr>
                        <a:t>(n=117)</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6246186"/>
                  </a:ext>
                </a:extLst>
              </a:tr>
              <a:tr h="0">
                <a:tc>
                  <a:txBody>
                    <a:bodyPr/>
                    <a:lstStyle/>
                    <a:p>
                      <a:r>
                        <a:rPr lang="en-GB" sz="800" dirty="0">
                          <a:solidFill>
                            <a:srgbClr val="4D4D4D"/>
                          </a:solidFill>
                        </a:rPr>
                        <a:t>SG </a:t>
                      </a:r>
                      <a:r>
                        <a:rPr lang="en-GB" sz="800" dirty="0" err="1">
                          <a:solidFill>
                            <a:srgbClr val="4D4D4D"/>
                          </a:solidFill>
                        </a:rPr>
                        <a:t>médiane</a:t>
                      </a:r>
                      <a:r>
                        <a:rPr lang="en-GB" sz="800" dirty="0">
                          <a:solidFill>
                            <a:srgbClr val="4D4D4D"/>
                          </a:solidFill>
                        </a:rPr>
                        <a:t>, </a:t>
                      </a:r>
                      <a:r>
                        <a:rPr lang="en-GB" sz="800" dirty="0" err="1">
                          <a:solidFill>
                            <a:srgbClr val="4D4D4D"/>
                          </a:solidFill>
                        </a:rPr>
                        <a:t>mois</a:t>
                      </a:r>
                      <a:r>
                        <a:rPr lang="en-GB" sz="800" dirty="0">
                          <a:solidFill>
                            <a:srgbClr val="4D4D4D"/>
                          </a:solidFill>
                        </a:rPr>
                        <a:t> (IC95%)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B60D27"/>
                          </a:solidFill>
                        </a:rPr>
                        <a:t>16,1 (12,5 - 21,3)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10,4 (8,5 - 17,3)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6871076"/>
                  </a:ext>
                </a:extLst>
              </a:tr>
              <a:tr h="0">
                <a:tc>
                  <a:txBody>
                    <a:bodyPr/>
                    <a:lstStyle/>
                    <a:p>
                      <a:r>
                        <a:rPr lang="en-GB" sz="800" dirty="0">
                          <a:solidFill>
                            <a:srgbClr val="4D4D4D"/>
                          </a:solidFill>
                        </a:rPr>
                        <a:t>HR (IC95%)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0,79 (0,59 - 1,07)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191588078"/>
                  </a:ext>
                </a:extLst>
              </a:tr>
            </a:tbl>
          </a:graphicData>
        </a:graphic>
      </p:graphicFrame>
      <p:graphicFrame>
        <p:nvGraphicFramePr>
          <p:cNvPr id="143" name="Table 124">
            <a:extLst>
              <a:ext uri="{FF2B5EF4-FFF2-40B4-BE49-F238E27FC236}">
                <a16:creationId xmlns:a16="http://schemas.microsoft.com/office/drawing/2014/main" xmlns="" id="{5E05B1C6-AECC-4F46-B6A8-804459497B03}"/>
              </a:ext>
            </a:extLst>
          </p:cNvPr>
          <p:cNvGraphicFramePr>
            <a:graphicFrameLocks noGrp="1"/>
          </p:cNvGraphicFramePr>
          <p:nvPr>
            <p:extLst>
              <p:ext uri="{D42A27DB-BD31-4B8C-83A1-F6EECF244321}">
                <p14:modId xmlns:p14="http://schemas.microsoft.com/office/powerpoint/2010/main" xmlns="" val="4019082952"/>
              </p:ext>
            </p:extLst>
          </p:nvPr>
        </p:nvGraphicFramePr>
        <p:xfrm>
          <a:off x="6432911" y="2281739"/>
          <a:ext cx="2552689" cy="825600"/>
        </p:xfrm>
        <a:graphic>
          <a:graphicData uri="http://schemas.openxmlformats.org/drawingml/2006/table">
            <a:tbl>
              <a:tblPr firstRow="1" bandRow="1">
                <a:tableStyleId>{5C22544A-7EE6-4342-B048-85BDC9FD1C3A}</a:tableStyleId>
              </a:tblPr>
              <a:tblGrid>
                <a:gridCol w="752042">
                  <a:extLst>
                    <a:ext uri="{9D8B030D-6E8A-4147-A177-3AD203B41FA5}">
                      <a16:colId xmlns:a16="http://schemas.microsoft.com/office/drawing/2014/main" xmlns="" val="668938237"/>
                    </a:ext>
                  </a:extLst>
                </a:gridCol>
                <a:gridCol w="923925">
                  <a:extLst>
                    <a:ext uri="{9D8B030D-6E8A-4147-A177-3AD203B41FA5}">
                      <a16:colId xmlns:a16="http://schemas.microsoft.com/office/drawing/2014/main" xmlns="" val="2361626114"/>
                    </a:ext>
                  </a:extLst>
                </a:gridCol>
                <a:gridCol w="876722">
                  <a:extLst>
                    <a:ext uri="{9D8B030D-6E8A-4147-A177-3AD203B41FA5}">
                      <a16:colId xmlns:a16="http://schemas.microsoft.com/office/drawing/2014/main" xmlns="" val="1609323798"/>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rgbClr val="B60D27"/>
                          </a:solidFill>
                        </a:rPr>
                        <a:t>Nivolumab</a:t>
                      </a:r>
                      <a:br>
                        <a:rPr lang="en-GB" sz="800" dirty="0">
                          <a:solidFill>
                            <a:srgbClr val="B60D27"/>
                          </a:solidFill>
                        </a:rPr>
                      </a:br>
                      <a:r>
                        <a:rPr lang="en-GB" sz="800" dirty="0">
                          <a:solidFill>
                            <a:srgbClr val="B60D27"/>
                          </a:solidFill>
                        </a:rPr>
                        <a:t>(n=168)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2"/>
                          </a:solidFill>
                        </a:rPr>
                        <a:t>Sorafénib</a:t>
                      </a:r>
                      <a:br>
                        <a:rPr lang="en-GB" sz="800" dirty="0">
                          <a:solidFill>
                            <a:schemeClr val="accent2"/>
                          </a:solidFill>
                        </a:rPr>
                      </a:br>
                      <a:r>
                        <a:rPr lang="en-GB" sz="800" dirty="0">
                          <a:solidFill>
                            <a:schemeClr val="accent2"/>
                          </a:solidFill>
                        </a:rPr>
                        <a:t>(n=168)</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6246186"/>
                  </a:ext>
                </a:extLst>
              </a:tr>
              <a:tr h="0">
                <a:tc>
                  <a:txBody>
                    <a:bodyPr/>
                    <a:lstStyle/>
                    <a:p>
                      <a:r>
                        <a:rPr lang="en-GB" sz="800" dirty="0">
                          <a:solidFill>
                            <a:srgbClr val="4D4D4D"/>
                          </a:solidFill>
                        </a:rPr>
                        <a:t>SG </a:t>
                      </a:r>
                      <a:r>
                        <a:rPr lang="en-GB" sz="800" dirty="0" err="1">
                          <a:solidFill>
                            <a:srgbClr val="4D4D4D"/>
                          </a:solidFill>
                        </a:rPr>
                        <a:t>médiane</a:t>
                      </a:r>
                      <a:r>
                        <a:rPr lang="en-GB" sz="800" dirty="0">
                          <a:solidFill>
                            <a:srgbClr val="4D4D4D"/>
                          </a:solidFill>
                        </a:rPr>
                        <a:t>, </a:t>
                      </a:r>
                      <a:r>
                        <a:rPr lang="en-GB" sz="800" dirty="0" err="1">
                          <a:solidFill>
                            <a:srgbClr val="4D4D4D"/>
                          </a:solidFill>
                        </a:rPr>
                        <a:t>mois</a:t>
                      </a:r>
                      <a:r>
                        <a:rPr lang="en-GB" sz="800" dirty="0">
                          <a:solidFill>
                            <a:srgbClr val="4D4D4D"/>
                          </a:solidFill>
                        </a:rPr>
                        <a:t> (IC95%)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B60D27"/>
                          </a:solidFill>
                        </a:rPr>
                        <a:t>16,0 (10,8 - 20,2)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17,4 (13,7 - 21,3)</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6871076"/>
                  </a:ext>
                </a:extLst>
              </a:tr>
              <a:tr h="0">
                <a:tc>
                  <a:txBody>
                    <a:bodyPr/>
                    <a:lstStyle/>
                    <a:p>
                      <a:r>
                        <a:rPr lang="en-GB" sz="800" dirty="0">
                          <a:solidFill>
                            <a:srgbClr val="4D4D4D"/>
                          </a:solidFill>
                        </a:rPr>
                        <a:t>HR (IC95%)</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0,91 (0,72 - 1,16)</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191588078"/>
                  </a:ext>
                </a:extLst>
              </a:tr>
            </a:tbl>
          </a:graphicData>
        </a:graphic>
      </p:graphicFrame>
      <p:sp>
        <p:nvSpPr>
          <p:cNvPr id="145" name="Freeform 21">
            <a:extLst>
              <a:ext uri="{FF2B5EF4-FFF2-40B4-BE49-F238E27FC236}">
                <a16:creationId xmlns:a16="http://schemas.microsoft.com/office/drawing/2014/main" xmlns="" id="{90C7116C-E42B-4DF5-9C1F-063482020918}"/>
              </a:ext>
            </a:extLst>
          </p:cNvPr>
          <p:cNvSpPr>
            <a:spLocks/>
          </p:cNvSpPr>
          <p:nvPr/>
        </p:nvSpPr>
        <p:spPr bwMode="auto">
          <a:xfrm>
            <a:off x="3409101" y="3195533"/>
            <a:ext cx="2611001" cy="15338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363636"/>
              </a:solidFill>
            </a:endParaRPr>
          </a:p>
        </p:txBody>
      </p:sp>
      <p:grpSp>
        <p:nvGrpSpPr>
          <p:cNvPr id="146" name="Group 145">
            <a:extLst>
              <a:ext uri="{FF2B5EF4-FFF2-40B4-BE49-F238E27FC236}">
                <a16:creationId xmlns:a16="http://schemas.microsoft.com/office/drawing/2014/main" xmlns="" id="{FD0901D6-2254-4BC1-BD73-439941367B27}"/>
              </a:ext>
            </a:extLst>
          </p:cNvPr>
          <p:cNvGrpSpPr/>
          <p:nvPr/>
        </p:nvGrpSpPr>
        <p:grpSpPr>
          <a:xfrm>
            <a:off x="3087477" y="3093116"/>
            <a:ext cx="333753" cy="1740798"/>
            <a:chOff x="1558734" y="1254193"/>
            <a:chExt cx="441677" cy="2881665"/>
          </a:xfrm>
        </p:grpSpPr>
        <p:sp>
          <p:nvSpPr>
            <p:cNvPr id="254" name="Line 6">
              <a:extLst>
                <a:ext uri="{FF2B5EF4-FFF2-40B4-BE49-F238E27FC236}">
                  <a16:creationId xmlns:a16="http://schemas.microsoft.com/office/drawing/2014/main" xmlns="" id="{4ABAA865-564F-4628-B217-71DF0105D318}"/>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255" name="Line 7">
              <a:extLst>
                <a:ext uri="{FF2B5EF4-FFF2-40B4-BE49-F238E27FC236}">
                  <a16:creationId xmlns:a16="http://schemas.microsoft.com/office/drawing/2014/main" xmlns="" id="{9174CCAD-B9AC-4404-A8B1-CCA7868C05A6}"/>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256" name="Line 8">
              <a:extLst>
                <a:ext uri="{FF2B5EF4-FFF2-40B4-BE49-F238E27FC236}">
                  <a16:creationId xmlns:a16="http://schemas.microsoft.com/office/drawing/2014/main" xmlns="" id="{496B010A-2CE9-48B6-A8D8-208F78F417BD}"/>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257" name="Line 9">
              <a:extLst>
                <a:ext uri="{FF2B5EF4-FFF2-40B4-BE49-F238E27FC236}">
                  <a16:creationId xmlns:a16="http://schemas.microsoft.com/office/drawing/2014/main" xmlns="" id="{384F1C50-2C1D-497E-B870-956B60ABE89D}"/>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258" name="Line 10">
              <a:extLst>
                <a:ext uri="{FF2B5EF4-FFF2-40B4-BE49-F238E27FC236}">
                  <a16:creationId xmlns:a16="http://schemas.microsoft.com/office/drawing/2014/main" xmlns="" id="{2D09445D-3AD2-4950-A168-6DDD1C1EC71B}"/>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259" name="Line 11">
              <a:extLst>
                <a:ext uri="{FF2B5EF4-FFF2-40B4-BE49-F238E27FC236}">
                  <a16:creationId xmlns:a16="http://schemas.microsoft.com/office/drawing/2014/main" xmlns="" id="{FF012CED-C919-4A7B-8C78-989493925EC0}"/>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260" name="TextBox 259">
              <a:extLst>
                <a:ext uri="{FF2B5EF4-FFF2-40B4-BE49-F238E27FC236}">
                  <a16:creationId xmlns:a16="http://schemas.microsoft.com/office/drawing/2014/main" xmlns="" id="{65A31C0C-52B4-4C9C-A4F2-8054D6CCFD44}"/>
                </a:ext>
              </a:extLst>
            </p:cNvPr>
            <p:cNvSpPr txBox="1"/>
            <p:nvPr/>
          </p:nvSpPr>
          <p:spPr>
            <a:xfrm>
              <a:off x="1558734" y="1254193"/>
              <a:ext cx="441666"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100</a:t>
              </a:r>
            </a:p>
          </p:txBody>
        </p:sp>
        <p:sp>
          <p:nvSpPr>
            <p:cNvPr id="261" name="TextBox 260">
              <a:extLst>
                <a:ext uri="{FF2B5EF4-FFF2-40B4-BE49-F238E27FC236}">
                  <a16:creationId xmlns:a16="http://schemas.microsoft.com/office/drawing/2014/main" xmlns="" id="{36C13AFB-E470-4BD6-9FFC-30B1D3A95C21}"/>
                </a:ext>
              </a:extLst>
            </p:cNvPr>
            <p:cNvSpPr txBox="1"/>
            <p:nvPr/>
          </p:nvSpPr>
          <p:spPr>
            <a:xfrm>
              <a:off x="1624496" y="1778331"/>
              <a:ext cx="375904"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80</a:t>
              </a:r>
            </a:p>
          </p:txBody>
        </p:sp>
        <p:sp>
          <p:nvSpPr>
            <p:cNvPr id="262" name="TextBox 261">
              <a:extLst>
                <a:ext uri="{FF2B5EF4-FFF2-40B4-BE49-F238E27FC236}">
                  <a16:creationId xmlns:a16="http://schemas.microsoft.com/office/drawing/2014/main" xmlns="" id="{3B366792-DE8A-4CC9-90E4-1405C9A6C972}"/>
                </a:ext>
              </a:extLst>
            </p:cNvPr>
            <p:cNvSpPr txBox="1"/>
            <p:nvPr/>
          </p:nvSpPr>
          <p:spPr>
            <a:xfrm>
              <a:off x="1624499" y="2276861"/>
              <a:ext cx="375904"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60</a:t>
              </a:r>
            </a:p>
          </p:txBody>
        </p:sp>
        <p:sp>
          <p:nvSpPr>
            <p:cNvPr id="263" name="TextBox 262">
              <a:extLst>
                <a:ext uri="{FF2B5EF4-FFF2-40B4-BE49-F238E27FC236}">
                  <a16:creationId xmlns:a16="http://schemas.microsoft.com/office/drawing/2014/main" xmlns="" id="{F38AF337-00B0-4E07-A14E-63E4079E8646}"/>
                </a:ext>
              </a:extLst>
            </p:cNvPr>
            <p:cNvSpPr txBox="1"/>
            <p:nvPr/>
          </p:nvSpPr>
          <p:spPr>
            <a:xfrm>
              <a:off x="1624499" y="2791514"/>
              <a:ext cx="375904"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40</a:t>
              </a:r>
            </a:p>
          </p:txBody>
        </p:sp>
        <p:sp>
          <p:nvSpPr>
            <p:cNvPr id="264" name="TextBox 263">
              <a:extLst>
                <a:ext uri="{FF2B5EF4-FFF2-40B4-BE49-F238E27FC236}">
                  <a16:creationId xmlns:a16="http://schemas.microsoft.com/office/drawing/2014/main" xmlns="" id="{3FAF802B-70A2-4511-911A-CB64D6AFF1FA}"/>
                </a:ext>
              </a:extLst>
            </p:cNvPr>
            <p:cNvSpPr txBox="1"/>
            <p:nvPr/>
          </p:nvSpPr>
          <p:spPr>
            <a:xfrm>
              <a:off x="1624499" y="3295417"/>
              <a:ext cx="375904"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20</a:t>
              </a:r>
            </a:p>
          </p:txBody>
        </p:sp>
        <p:sp>
          <p:nvSpPr>
            <p:cNvPr id="265" name="TextBox 264">
              <a:extLst>
                <a:ext uri="{FF2B5EF4-FFF2-40B4-BE49-F238E27FC236}">
                  <a16:creationId xmlns:a16="http://schemas.microsoft.com/office/drawing/2014/main" xmlns="" id="{B230FE24-51BD-46EE-899F-0135067F9975}"/>
                </a:ext>
              </a:extLst>
            </p:cNvPr>
            <p:cNvSpPr txBox="1"/>
            <p:nvPr/>
          </p:nvSpPr>
          <p:spPr>
            <a:xfrm>
              <a:off x="1690269" y="3804693"/>
              <a:ext cx="310142"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0</a:t>
              </a:r>
            </a:p>
          </p:txBody>
        </p:sp>
      </p:grpSp>
      <p:sp>
        <p:nvSpPr>
          <p:cNvPr id="147" name="TextBox 146">
            <a:extLst>
              <a:ext uri="{FF2B5EF4-FFF2-40B4-BE49-F238E27FC236}">
                <a16:creationId xmlns:a16="http://schemas.microsoft.com/office/drawing/2014/main" xmlns="" id="{C6A39DFD-52D5-4586-968F-C87A106065A3}"/>
              </a:ext>
            </a:extLst>
          </p:cNvPr>
          <p:cNvSpPr txBox="1"/>
          <p:nvPr/>
        </p:nvSpPr>
        <p:spPr>
          <a:xfrm>
            <a:off x="4650730" y="4996895"/>
            <a:ext cx="373821" cy="200055"/>
          </a:xfrm>
          <a:prstGeom prst="rect">
            <a:avLst/>
          </a:prstGeom>
          <a:noFill/>
        </p:spPr>
        <p:txBody>
          <a:bodyPr wrap="none" rtlCol="0">
            <a:spAutoFit/>
          </a:bodyPr>
          <a:lstStyle/>
          <a:p>
            <a:pPr algn="ctr" fontAlgn="base">
              <a:spcBef>
                <a:spcPct val="0"/>
              </a:spcBef>
              <a:spcAft>
                <a:spcPct val="0"/>
              </a:spcAft>
            </a:pPr>
            <a:r>
              <a:rPr lang="fr-FR" sz="700" dirty="0">
                <a:solidFill>
                  <a:srgbClr val="4D4D4D"/>
                </a:solidFill>
                <a:cs typeface="Arial" panose="020B0604020202020204" pitchFamily="34" charset="0"/>
              </a:rPr>
              <a:t>Mois</a:t>
            </a:r>
          </a:p>
        </p:txBody>
      </p:sp>
      <p:sp>
        <p:nvSpPr>
          <p:cNvPr id="148" name="Line 21">
            <a:extLst>
              <a:ext uri="{FF2B5EF4-FFF2-40B4-BE49-F238E27FC236}">
                <a16:creationId xmlns:a16="http://schemas.microsoft.com/office/drawing/2014/main" xmlns="" id="{E9E4ECF0-2831-4F12-AD90-EB9F74681626}"/>
              </a:ext>
            </a:extLst>
          </p:cNvPr>
          <p:cNvSpPr>
            <a:spLocks noChangeShapeType="1"/>
          </p:cNvSpPr>
          <p:nvPr/>
        </p:nvSpPr>
        <p:spPr bwMode="auto">
          <a:xfrm>
            <a:off x="6015962"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49" name="Line 21">
            <a:extLst>
              <a:ext uri="{FF2B5EF4-FFF2-40B4-BE49-F238E27FC236}">
                <a16:creationId xmlns:a16="http://schemas.microsoft.com/office/drawing/2014/main" xmlns="" id="{A3B0D0F1-1C70-43C1-A47E-153E6EAFACF0}"/>
              </a:ext>
            </a:extLst>
          </p:cNvPr>
          <p:cNvSpPr>
            <a:spLocks noChangeShapeType="1"/>
          </p:cNvSpPr>
          <p:nvPr/>
        </p:nvSpPr>
        <p:spPr bwMode="auto">
          <a:xfrm>
            <a:off x="5853403"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50" name="Line 21">
            <a:extLst>
              <a:ext uri="{FF2B5EF4-FFF2-40B4-BE49-F238E27FC236}">
                <a16:creationId xmlns:a16="http://schemas.microsoft.com/office/drawing/2014/main" xmlns="" id="{35757E64-8379-4C76-93B5-D2099A418861}"/>
              </a:ext>
            </a:extLst>
          </p:cNvPr>
          <p:cNvSpPr>
            <a:spLocks noChangeShapeType="1"/>
          </p:cNvSpPr>
          <p:nvPr/>
        </p:nvSpPr>
        <p:spPr bwMode="auto">
          <a:xfrm>
            <a:off x="5690845"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51" name="Line 21">
            <a:extLst>
              <a:ext uri="{FF2B5EF4-FFF2-40B4-BE49-F238E27FC236}">
                <a16:creationId xmlns:a16="http://schemas.microsoft.com/office/drawing/2014/main" xmlns="" id="{616252D5-CA2B-4202-8FAC-F1BB7530C270}"/>
              </a:ext>
            </a:extLst>
          </p:cNvPr>
          <p:cNvSpPr>
            <a:spLocks noChangeShapeType="1"/>
          </p:cNvSpPr>
          <p:nvPr/>
        </p:nvSpPr>
        <p:spPr bwMode="auto">
          <a:xfrm>
            <a:off x="5528287"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52" name="Line 21">
            <a:extLst>
              <a:ext uri="{FF2B5EF4-FFF2-40B4-BE49-F238E27FC236}">
                <a16:creationId xmlns:a16="http://schemas.microsoft.com/office/drawing/2014/main" xmlns="" id="{0B6A0104-587D-41AE-9595-61ABB84CD8FE}"/>
              </a:ext>
            </a:extLst>
          </p:cNvPr>
          <p:cNvSpPr>
            <a:spLocks noChangeShapeType="1"/>
          </p:cNvSpPr>
          <p:nvPr/>
        </p:nvSpPr>
        <p:spPr bwMode="auto">
          <a:xfrm>
            <a:off x="5365727"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53" name="Line 21">
            <a:extLst>
              <a:ext uri="{FF2B5EF4-FFF2-40B4-BE49-F238E27FC236}">
                <a16:creationId xmlns:a16="http://schemas.microsoft.com/office/drawing/2014/main" xmlns="" id="{F8436A7F-4F20-42C4-B3D6-C49B1F8895D2}"/>
              </a:ext>
            </a:extLst>
          </p:cNvPr>
          <p:cNvSpPr>
            <a:spLocks noChangeShapeType="1"/>
          </p:cNvSpPr>
          <p:nvPr/>
        </p:nvSpPr>
        <p:spPr bwMode="auto">
          <a:xfrm>
            <a:off x="5203168"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54" name="Line 21">
            <a:extLst>
              <a:ext uri="{FF2B5EF4-FFF2-40B4-BE49-F238E27FC236}">
                <a16:creationId xmlns:a16="http://schemas.microsoft.com/office/drawing/2014/main" xmlns="" id="{FB6688B0-8A6F-4F6C-A13B-ECA2D069EAA6}"/>
              </a:ext>
            </a:extLst>
          </p:cNvPr>
          <p:cNvSpPr>
            <a:spLocks noChangeShapeType="1"/>
          </p:cNvSpPr>
          <p:nvPr/>
        </p:nvSpPr>
        <p:spPr bwMode="auto">
          <a:xfrm>
            <a:off x="5040611"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55" name="Line 21">
            <a:extLst>
              <a:ext uri="{FF2B5EF4-FFF2-40B4-BE49-F238E27FC236}">
                <a16:creationId xmlns:a16="http://schemas.microsoft.com/office/drawing/2014/main" xmlns="" id="{4515DBEA-AFD6-41B6-BC39-6225DF47808E}"/>
              </a:ext>
            </a:extLst>
          </p:cNvPr>
          <p:cNvSpPr>
            <a:spLocks noChangeShapeType="1"/>
          </p:cNvSpPr>
          <p:nvPr/>
        </p:nvSpPr>
        <p:spPr bwMode="auto">
          <a:xfrm>
            <a:off x="4878051"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56" name="Line 21">
            <a:extLst>
              <a:ext uri="{FF2B5EF4-FFF2-40B4-BE49-F238E27FC236}">
                <a16:creationId xmlns:a16="http://schemas.microsoft.com/office/drawing/2014/main" xmlns="" id="{CB337E93-C802-4091-9582-40781780A202}"/>
              </a:ext>
            </a:extLst>
          </p:cNvPr>
          <p:cNvSpPr>
            <a:spLocks noChangeShapeType="1"/>
          </p:cNvSpPr>
          <p:nvPr/>
        </p:nvSpPr>
        <p:spPr bwMode="auto">
          <a:xfrm>
            <a:off x="4715493"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57" name="Line 21">
            <a:extLst>
              <a:ext uri="{FF2B5EF4-FFF2-40B4-BE49-F238E27FC236}">
                <a16:creationId xmlns:a16="http://schemas.microsoft.com/office/drawing/2014/main" xmlns="" id="{B0428711-FA6B-48B8-8171-5E60BDFB155A}"/>
              </a:ext>
            </a:extLst>
          </p:cNvPr>
          <p:cNvSpPr>
            <a:spLocks noChangeShapeType="1"/>
          </p:cNvSpPr>
          <p:nvPr/>
        </p:nvSpPr>
        <p:spPr bwMode="auto">
          <a:xfrm>
            <a:off x="4552934"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58" name="Line 21">
            <a:extLst>
              <a:ext uri="{FF2B5EF4-FFF2-40B4-BE49-F238E27FC236}">
                <a16:creationId xmlns:a16="http://schemas.microsoft.com/office/drawing/2014/main" xmlns="" id="{F921F666-9C59-46A9-A554-3F0EFC1ABA66}"/>
              </a:ext>
            </a:extLst>
          </p:cNvPr>
          <p:cNvSpPr>
            <a:spLocks noChangeShapeType="1"/>
          </p:cNvSpPr>
          <p:nvPr/>
        </p:nvSpPr>
        <p:spPr bwMode="auto">
          <a:xfrm>
            <a:off x="4390376"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59" name="Line 21">
            <a:extLst>
              <a:ext uri="{FF2B5EF4-FFF2-40B4-BE49-F238E27FC236}">
                <a16:creationId xmlns:a16="http://schemas.microsoft.com/office/drawing/2014/main" xmlns="" id="{EF3E0E5B-A686-417B-B559-292D2938C147}"/>
              </a:ext>
            </a:extLst>
          </p:cNvPr>
          <p:cNvSpPr>
            <a:spLocks noChangeShapeType="1"/>
          </p:cNvSpPr>
          <p:nvPr/>
        </p:nvSpPr>
        <p:spPr bwMode="auto">
          <a:xfrm>
            <a:off x="4227817"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60" name="Line 21">
            <a:extLst>
              <a:ext uri="{FF2B5EF4-FFF2-40B4-BE49-F238E27FC236}">
                <a16:creationId xmlns:a16="http://schemas.microsoft.com/office/drawing/2014/main" xmlns="" id="{BAF00BF4-AB97-4309-8BEF-1C10EB68E8AC}"/>
              </a:ext>
            </a:extLst>
          </p:cNvPr>
          <p:cNvSpPr>
            <a:spLocks noChangeShapeType="1"/>
          </p:cNvSpPr>
          <p:nvPr/>
        </p:nvSpPr>
        <p:spPr bwMode="auto">
          <a:xfrm>
            <a:off x="4065259"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61" name="Line 21">
            <a:extLst>
              <a:ext uri="{FF2B5EF4-FFF2-40B4-BE49-F238E27FC236}">
                <a16:creationId xmlns:a16="http://schemas.microsoft.com/office/drawing/2014/main" xmlns="" id="{0DF5E281-395D-463E-9376-7F11BE4BF97F}"/>
              </a:ext>
            </a:extLst>
          </p:cNvPr>
          <p:cNvSpPr>
            <a:spLocks noChangeShapeType="1"/>
          </p:cNvSpPr>
          <p:nvPr/>
        </p:nvSpPr>
        <p:spPr bwMode="auto">
          <a:xfrm>
            <a:off x="3902699"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62" name="Line 21">
            <a:extLst>
              <a:ext uri="{FF2B5EF4-FFF2-40B4-BE49-F238E27FC236}">
                <a16:creationId xmlns:a16="http://schemas.microsoft.com/office/drawing/2014/main" xmlns="" id="{950976A5-E5FA-4707-97EB-6E1B75BCF5DF}"/>
              </a:ext>
            </a:extLst>
          </p:cNvPr>
          <p:cNvSpPr>
            <a:spLocks noChangeShapeType="1"/>
          </p:cNvSpPr>
          <p:nvPr/>
        </p:nvSpPr>
        <p:spPr bwMode="auto">
          <a:xfrm>
            <a:off x="3740141"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63" name="Line 21">
            <a:extLst>
              <a:ext uri="{FF2B5EF4-FFF2-40B4-BE49-F238E27FC236}">
                <a16:creationId xmlns:a16="http://schemas.microsoft.com/office/drawing/2014/main" xmlns="" id="{46271773-053D-4148-994F-F8BC806BC3AD}"/>
              </a:ext>
            </a:extLst>
          </p:cNvPr>
          <p:cNvSpPr>
            <a:spLocks noChangeShapeType="1"/>
          </p:cNvSpPr>
          <p:nvPr/>
        </p:nvSpPr>
        <p:spPr bwMode="auto">
          <a:xfrm>
            <a:off x="3577582"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164" name="Line 21">
            <a:extLst>
              <a:ext uri="{FF2B5EF4-FFF2-40B4-BE49-F238E27FC236}">
                <a16:creationId xmlns:a16="http://schemas.microsoft.com/office/drawing/2014/main" xmlns="" id="{9B5EFB51-C019-44AB-A554-DD96A3F57414}"/>
              </a:ext>
            </a:extLst>
          </p:cNvPr>
          <p:cNvSpPr>
            <a:spLocks noChangeShapeType="1"/>
          </p:cNvSpPr>
          <p:nvPr/>
        </p:nvSpPr>
        <p:spPr bwMode="auto">
          <a:xfrm>
            <a:off x="3415023"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grpSp>
        <p:nvGrpSpPr>
          <p:cNvPr id="165" name="Group 164">
            <a:extLst>
              <a:ext uri="{FF2B5EF4-FFF2-40B4-BE49-F238E27FC236}">
                <a16:creationId xmlns:a16="http://schemas.microsoft.com/office/drawing/2014/main" xmlns="" id="{78920F09-A7A5-46C5-87CF-B925C5C5E70A}"/>
              </a:ext>
            </a:extLst>
          </p:cNvPr>
          <p:cNvGrpSpPr/>
          <p:nvPr/>
        </p:nvGrpSpPr>
        <p:grpSpPr>
          <a:xfrm>
            <a:off x="3352478" y="4794853"/>
            <a:ext cx="2748180" cy="180425"/>
            <a:chOff x="3560669" y="4715653"/>
            <a:chExt cx="2542495" cy="180425"/>
          </a:xfrm>
        </p:grpSpPr>
        <p:sp>
          <p:nvSpPr>
            <p:cNvPr id="237" name="TextBox 236">
              <a:extLst>
                <a:ext uri="{FF2B5EF4-FFF2-40B4-BE49-F238E27FC236}">
                  <a16:creationId xmlns:a16="http://schemas.microsoft.com/office/drawing/2014/main" xmlns="" id="{29B52228-C171-454C-8B82-22708B6EB431}"/>
                </a:ext>
              </a:extLst>
            </p:cNvPr>
            <p:cNvSpPr txBox="1"/>
            <p:nvPr/>
          </p:nvSpPr>
          <p:spPr>
            <a:xfrm>
              <a:off x="5943955"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48</a:t>
              </a:r>
            </a:p>
          </p:txBody>
        </p:sp>
        <p:sp>
          <p:nvSpPr>
            <p:cNvPr id="238" name="TextBox 237">
              <a:extLst>
                <a:ext uri="{FF2B5EF4-FFF2-40B4-BE49-F238E27FC236}">
                  <a16:creationId xmlns:a16="http://schemas.microsoft.com/office/drawing/2014/main" xmlns="" id="{E81D546B-F4B0-4C30-AE0D-2D6EF2A34BCC}"/>
                </a:ext>
              </a:extLst>
            </p:cNvPr>
            <p:cNvSpPr txBox="1"/>
            <p:nvPr/>
          </p:nvSpPr>
          <p:spPr>
            <a:xfrm>
              <a:off x="5793563"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45</a:t>
              </a:r>
            </a:p>
          </p:txBody>
        </p:sp>
        <p:sp>
          <p:nvSpPr>
            <p:cNvPr id="239" name="TextBox 238">
              <a:extLst>
                <a:ext uri="{FF2B5EF4-FFF2-40B4-BE49-F238E27FC236}">
                  <a16:creationId xmlns:a16="http://schemas.microsoft.com/office/drawing/2014/main" xmlns="" id="{46E6AE17-18C3-4C25-A9CC-06DDB3F812D2}"/>
                </a:ext>
              </a:extLst>
            </p:cNvPr>
            <p:cNvSpPr txBox="1"/>
            <p:nvPr/>
          </p:nvSpPr>
          <p:spPr>
            <a:xfrm>
              <a:off x="5643171"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42</a:t>
              </a:r>
            </a:p>
          </p:txBody>
        </p:sp>
        <p:sp>
          <p:nvSpPr>
            <p:cNvPr id="240" name="TextBox 239">
              <a:extLst>
                <a:ext uri="{FF2B5EF4-FFF2-40B4-BE49-F238E27FC236}">
                  <a16:creationId xmlns:a16="http://schemas.microsoft.com/office/drawing/2014/main" xmlns="" id="{4CA98E6B-4D28-4AAC-84B3-29F6F2DA3E38}"/>
                </a:ext>
              </a:extLst>
            </p:cNvPr>
            <p:cNvSpPr txBox="1"/>
            <p:nvPr/>
          </p:nvSpPr>
          <p:spPr>
            <a:xfrm>
              <a:off x="5492779"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39</a:t>
              </a:r>
            </a:p>
          </p:txBody>
        </p:sp>
        <p:sp>
          <p:nvSpPr>
            <p:cNvPr id="241" name="TextBox 240">
              <a:extLst>
                <a:ext uri="{FF2B5EF4-FFF2-40B4-BE49-F238E27FC236}">
                  <a16:creationId xmlns:a16="http://schemas.microsoft.com/office/drawing/2014/main" xmlns="" id="{E61BC2B2-E1E2-486E-A6B2-27B8B64BD2B6}"/>
                </a:ext>
              </a:extLst>
            </p:cNvPr>
            <p:cNvSpPr txBox="1"/>
            <p:nvPr/>
          </p:nvSpPr>
          <p:spPr>
            <a:xfrm>
              <a:off x="5342388"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36</a:t>
              </a:r>
            </a:p>
          </p:txBody>
        </p:sp>
        <p:sp>
          <p:nvSpPr>
            <p:cNvPr id="242" name="TextBox 241">
              <a:extLst>
                <a:ext uri="{FF2B5EF4-FFF2-40B4-BE49-F238E27FC236}">
                  <a16:creationId xmlns:a16="http://schemas.microsoft.com/office/drawing/2014/main" xmlns="" id="{EA54307C-5D3C-4146-82F5-437E724A62A1}"/>
                </a:ext>
              </a:extLst>
            </p:cNvPr>
            <p:cNvSpPr txBox="1"/>
            <p:nvPr/>
          </p:nvSpPr>
          <p:spPr>
            <a:xfrm>
              <a:off x="5191995"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33</a:t>
              </a:r>
            </a:p>
          </p:txBody>
        </p:sp>
        <p:sp>
          <p:nvSpPr>
            <p:cNvPr id="243" name="TextBox 242">
              <a:extLst>
                <a:ext uri="{FF2B5EF4-FFF2-40B4-BE49-F238E27FC236}">
                  <a16:creationId xmlns:a16="http://schemas.microsoft.com/office/drawing/2014/main" xmlns="" id="{C1B39292-E5EA-4915-AD05-5EA256DCD096}"/>
                </a:ext>
              </a:extLst>
            </p:cNvPr>
            <p:cNvSpPr txBox="1"/>
            <p:nvPr/>
          </p:nvSpPr>
          <p:spPr>
            <a:xfrm>
              <a:off x="5041603"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30</a:t>
              </a:r>
            </a:p>
          </p:txBody>
        </p:sp>
        <p:sp>
          <p:nvSpPr>
            <p:cNvPr id="244" name="TextBox 243">
              <a:extLst>
                <a:ext uri="{FF2B5EF4-FFF2-40B4-BE49-F238E27FC236}">
                  <a16:creationId xmlns:a16="http://schemas.microsoft.com/office/drawing/2014/main" xmlns="" id="{E84018D3-536D-4183-8E43-54F49BFDB60A}"/>
                </a:ext>
              </a:extLst>
            </p:cNvPr>
            <p:cNvSpPr txBox="1"/>
            <p:nvPr/>
          </p:nvSpPr>
          <p:spPr>
            <a:xfrm>
              <a:off x="4891212"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27</a:t>
              </a:r>
            </a:p>
          </p:txBody>
        </p:sp>
        <p:sp>
          <p:nvSpPr>
            <p:cNvPr id="245" name="TextBox 244">
              <a:extLst>
                <a:ext uri="{FF2B5EF4-FFF2-40B4-BE49-F238E27FC236}">
                  <a16:creationId xmlns:a16="http://schemas.microsoft.com/office/drawing/2014/main" xmlns="" id="{2A2E566A-7089-44A2-B1AC-CBBCCB6F5423}"/>
                </a:ext>
              </a:extLst>
            </p:cNvPr>
            <p:cNvSpPr txBox="1"/>
            <p:nvPr/>
          </p:nvSpPr>
          <p:spPr>
            <a:xfrm>
              <a:off x="4740818"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24</a:t>
              </a:r>
            </a:p>
          </p:txBody>
        </p:sp>
        <p:sp>
          <p:nvSpPr>
            <p:cNvPr id="246" name="TextBox 245">
              <a:extLst>
                <a:ext uri="{FF2B5EF4-FFF2-40B4-BE49-F238E27FC236}">
                  <a16:creationId xmlns:a16="http://schemas.microsoft.com/office/drawing/2014/main" xmlns="" id="{19A6E1BE-AED1-43CA-A496-C4D6ABB9853E}"/>
                </a:ext>
              </a:extLst>
            </p:cNvPr>
            <p:cNvSpPr txBox="1"/>
            <p:nvPr/>
          </p:nvSpPr>
          <p:spPr>
            <a:xfrm>
              <a:off x="4590427"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21</a:t>
              </a:r>
            </a:p>
          </p:txBody>
        </p:sp>
        <p:sp>
          <p:nvSpPr>
            <p:cNvPr id="247" name="TextBox 246">
              <a:extLst>
                <a:ext uri="{FF2B5EF4-FFF2-40B4-BE49-F238E27FC236}">
                  <a16:creationId xmlns:a16="http://schemas.microsoft.com/office/drawing/2014/main" xmlns="" id="{389373E7-9CDB-4B96-9A43-5BAAD4B1BB81}"/>
                </a:ext>
              </a:extLst>
            </p:cNvPr>
            <p:cNvSpPr txBox="1"/>
            <p:nvPr/>
          </p:nvSpPr>
          <p:spPr>
            <a:xfrm>
              <a:off x="4440035"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18</a:t>
              </a:r>
            </a:p>
          </p:txBody>
        </p:sp>
        <p:sp>
          <p:nvSpPr>
            <p:cNvPr id="248" name="TextBox 247">
              <a:extLst>
                <a:ext uri="{FF2B5EF4-FFF2-40B4-BE49-F238E27FC236}">
                  <a16:creationId xmlns:a16="http://schemas.microsoft.com/office/drawing/2014/main" xmlns="" id="{09C9A4A3-D461-4D3D-AC60-5E4296A4122C}"/>
                </a:ext>
              </a:extLst>
            </p:cNvPr>
            <p:cNvSpPr txBox="1"/>
            <p:nvPr/>
          </p:nvSpPr>
          <p:spPr>
            <a:xfrm>
              <a:off x="4289643"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15</a:t>
              </a:r>
            </a:p>
          </p:txBody>
        </p:sp>
        <p:sp>
          <p:nvSpPr>
            <p:cNvPr id="249" name="TextBox 248">
              <a:extLst>
                <a:ext uri="{FF2B5EF4-FFF2-40B4-BE49-F238E27FC236}">
                  <a16:creationId xmlns:a16="http://schemas.microsoft.com/office/drawing/2014/main" xmlns="" id="{3364A4CE-318B-4B87-B968-CC4FE7594125}"/>
                </a:ext>
              </a:extLst>
            </p:cNvPr>
            <p:cNvSpPr txBox="1"/>
            <p:nvPr/>
          </p:nvSpPr>
          <p:spPr>
            <a:xfrm>
              <a:off x="4139250" y="4715653"/>
              <a:ext cx="159209"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12</a:t>
              </a:r>
            </a:p>
          </p:txBody>
        </p:sp>
        <p:sp>
          <p:nvSpPr>
            <p:cNvPr id="250" name="TextBox 249">
              <a:extLst>
                <a:ext uri="{FF2B5EF4-FFF2-40B4-BE49-F238E27FC236}">
                  <a16:creationId xmlns:a16="http://schemas.microsoft.com/office/drawing/2014/main" xmlns="" id="{3C943896-47B7-4304-B0AF-307F52F5FBB3}"/>
                </a:ext>
              </a:extLst>
            </p:cNvPr>
            <p:cNvSpPr txBox="1"/>
            <p:nvPr/>
          </p:nvSpPr>
          <p:spPr>
            <a:xfrm>
              <a:off x="4011845" y="4715653"/>
              <a:ext cx="113236"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9</a:t>
              </a:r>
            </a:p>
          </p:txBody>
        </p:sp>
        <p:sp>
          <p:nvSpPr>
            <p:cNvPr id="251" name="TextBox 250">
              <a:extLst>
                <a:ext uri="{FF2B5EF4-FFF2-40B4-BE49-F238E27FC236}">
                  <a16:creationId xmlns:a16="http://schemas.microsoft.com/office/drawing/2014/main" xmlns="" id="{BE4E4388-744A-44B2-9C36-7A91C8153C99}"/>
                </a:ext>
              </a:extLst>
            </p:cNvPr>
            <p:cNvSpPr txBox="1"/>
            <p:nvPr/>
          </p:nvSpPr>
          <p:spPr>
            <a:xfrm>
              <a:off x="3861453" y="4715653"/>
              <a:ext cx="113236"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6</a:t>
              </a:r>
            </a:p>
          </p:txBody>
        </p:sp>
        <p:sp>
          <p:nvSpPr>
            <p:cNvPr id="252" name="TextBox 251">
              <a:extLst>
                <a:ext uri="{FF2B5EF4-FFF2-40B4-BE49-F238E27FC236}">
                  <a16:creationId xmlns:a16="http://schemas.microsoft.com/office/drawing/2014/main" xmlns="" id="{C54A949B-C9DB-47D6-A597-60673729AD48}"/>
                </a:ext>
              </a:extLst>
            </p:cNvPr>
            <p:cNvSpPr txBox="1"/>
            <p:nvPr/>
          </p:nvSpPr>
          <p:spPr>
            <a:xfrm>
              <a:off x="3711061" y="4715653"/>
              <a:ext cx="113236"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a:t>
              </a:r>
            </a:p>
          </p:txBody>
        </p:sp>
        <p:sp>
          <p:nvSpPr>
            <p:cNvPr id="253" name="TextBox 252">
              <a:extLst>
                <a:ext uri="{FF2B5EF4-FFF2-40B4-BE49-F238E27FC236}">
                  <a16:creationId xmlns:a16="http://schemas.microsoft.com/office/drawing/2014/main" xmlns="" id="{C468466B-7852-48CD-BA1E-F5C02C1DF699}"/>
                </a:ext>
              </a:extLst>
            </p:cNvPr>
            <p:cNvSpPr txBox="1"/>
            <p:nvPr/>
          </p:nvSpPr>
          <p:spPr>
            <a:xfrm>
              <a:off x="3560669" y="4715653"/>
              <a:ext cx="113236" cy="180425"/>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0</a:t>
              </a:r>
            </a:p>
          </p:txBody>
        </p:sp>
      </p:grpSp>
      <p:grpSp>
        <p:nvGrpSpPr>
          <p:cNvPr id="166" name="Group 165">
            <a:extLst>
              <a:ext uri="{FF2B5EF4-FFF2-40B4-BE49-F238E27FC236}">
                <a16:creationId xmlns:a16="http://schemas.microsoft.com/office/drawing/2014/main" xmlns="" id="{F02CFC6A-58B5-4F89-B62F-DF0EDD7CCC8E}"/>
              </a:ext>
            </a:extLst>
          </p:cNvPr>
          <p:cNvGrpSpPr/>
          <p:nvPr/>
        </p:nvGrpSpPr>
        <p:grpSpPr>
          <a:xfrm>
            <a:off x="3301904" y="5316456"/>
            <a:ext cx="2753986" cy="180425"/>
            <a:chOff x="3513935" y="5490479"/>
            <a:chExt cx="2566659" cy="180425"/>
          </a:xfrm>
        </p:grpSpPr>
        <p:sp>
          <p:nvSpPr>
            <p:cNvPr id="220" name="TextBox 219">
              <a:extLst>
                <a:ext uri="{FF2B5EF4-FFF2-40B4-BE49-F238E27FC236}">
                  <a16:creationId xmlns:a16="http://schemas.microsoft.com/office/drawing/2014/main" xmlns="" id="{F31B291C-BD21-4A34-8F5A-A35D96048821}"/>
                </a:ext>
              </a:extLst>
            </p:cNvPr>
            <p:cNvSpPr txBox="1"/>
            <p:nvPr/>
          </p:nvSpPr>
          <p:spPr>
            <a:xfrm>
              <a:off x="5966523" y="5490479"/>
              <a:ext cx="114071"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0</a:t>
              </a:r>
            </a:p>
          </p:txBody>
        </p:sp>
        <p:sp>
          <p:nvSpPr>
            <p:cNvPr id="221" name="TextBox 220">
              <a:extLst>
                <a:ext uri="{FF2B5EF4-FFF2-40B4-BE49-F238E27FC236}">
                  <a16:creationId xmlns:a16="http://schemas.microsoft.com/office/drawing/2014/main" xmlns="" id="{F20B34E9-979F-4CCF-831D-12D6CB844526}"/>
                </a:ext>
              </a:extLst>
            </p:cNvPr>
            <p:cNvSpPr txBox="1"/>
            <p:nvPr/>
          </p:nvSpPr>
          <p:spPr>
            <a:xfrm>
              <a:off x="5816130" y="5490479"/>
              <a:ext cx="114071"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4</a:t>
              </a:r>
            </a:p>
          </p:txBody>
        </p:sp>
        <p:sp>
          <p:nvSpPr>
            <p:cNvPr id="222" name="TextBox 221">
              <a:extLst>
                <a:ext uri="{FF2B5EF4-FFF2-40B4-BE49-F238E27FC236}">
                  <a16:creationId xmlns:a16="http://schemas.microsoft.com/office/drawing/2014/main" xmlns="" id="{EC3CC263-A8C6-4FDA-9069-78ECE5806AA8}"/>
                </a:ext>
              </a:extLst>
            </p:cNvPr>
            <p:cNvSpPr txBox="1"/>
            <p:nvPr/>
          </p:nvSpPr>
          <p:spPr>
            <a:xfrm>
              <a:off x="5665739" y="5490479"/>
              <a:ext cx="114071"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8</a:t>
              </a:r>
            </a:p>
          </p:txBody>
        </p:sp>
        <p:sp>
          <p:nvSpPr>
            <p:cNvPr id="223" name="TextBox 222">
              <a:extLst>
                <a:ext uri="{FF2B5EF4-FFF2-40B4-BE49-F238E27FC236}">
                  <a16:creationId xmlns:a16="http://schemas.microsoft.com/office/drawing/2014/main" xmlns="" id="{753B3D8A-034A-4CEA-AFA0-AE16A136470D}"/>
                </a:ext>
              </a:extLst>
            </p:cNvPr>
            <p:cNvSpPr txBox="1"/>
            <p:nvPr/>
          </p:nvSpPr>
          <p:spPr>
            <a:xfrm>
              <a:off x="5492189" y="5490479"/>
              <a:ext cx="160383"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17</a:t>
              </a:r>
            </a:p>
          </p:txBody>
        </p:sp>
        <p:sp>
          <p:nvSpPr>
            <p:cNvPr id="224" name="TextBox 223">
              <a:extLst>
                <a:ext uri="{FF2B5EF4-FFF2-40B4-BE49-F238E27FC236}">
                  <a16:creationId xmlns:a16="http://schemas.microsoft.com/office/drawing/2014/main" xmlns="" id="{A46E44A8-B6C6-42C4-ADD2-FBACD5BB812C}"/>
                </a:ext>
              </a:extLst>
            </p:cNvPr>
            <p:cNvSpPr txBox="1"/>
            <p:nvPr/>
          </p:nvSpPr>
          <p:spPr>
            <a:xfrm>
              <a:off x="5341799" y="5490479"/>
              <a:ext cx="160383"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21</a:t>
              </a:r>
            </a:p>
          </p:txBody>
        </p:sp>
        <p:sp>
          <p:nvSpPr>
            <p:cNvPr id="225" name="TextBox 224">
              <a:extLst>
                <a:ext uri="{FF2B5EF4-FFF2-40B4-BE49-F238E27FC236}">
                  <a16:creationId xmlns:a16="http://schemas.microsoft.com/office/drawing/2014/main" xmlns="" id="{EA261F3B-77D4-440A-A59F-9EA24802347E}"/>
                </a:ext>
              </a:extLst>
            </p:cNvPr>
            <p:cNvSpPr txBox="1"/>
            <p:nvPr/>
          </p:nvSpPr>
          <p:spPr>
            <a:xfrm>
              <a:off x="5191406" y="5490479"/>
              <a:ext cx="160383"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24</a:t>
              </a:r>
            </a:p>
          </p:txBody>
        </p:sp>
        <p:sp>
          <p:nvSpPr>
            <p:cNvPr id="226" name="TextBox 225">
              <a:extLst>
                <a:ext uri="{FF2B5EF4-FFF2-40B4-BE49-F238E27FC236}">
                  <a16:creationId xmlns:a16="http://schemas.microsoft.com/office/drawing/2014/main" xmlns="" id="{A92689CB-927C-49BB-9E9F-CA2CCC3CA809}"/>
                </a:ext>
              </a:extLst>
            </p:cNvPr>
            <p:cNvSpPr txBox="1"/>
            <p:nvPr/>
          </p:nvSpPr>
          <p:spPr>
            <a:xfrm>
              <a:off x="5041014" y="5490479"/>
              <a:ext cx="160383"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27</a:t>
              </a:r>
            </a:p>
          </p:txBody>
        </p:sp>
        <p:sp>
          <p:nvSpPr>
            <p:cNvPr id="227" name="TextBox 226">
              <a:extLst>
                <a:ext uri="{FF2B5EF4-FFF2-40B4-BE49-F238E27FC236}">
                  <a16:creationId xmlns:a16="http://schemas.microsoft.com/office/drawing/2014/main" xmlns="" id="{1662EC0C-3045-4F71-B640-FE82969F9BC3}"/>
                </a:ext>
              </a:extLst>
            </p:cNvPr>
            <p:cNvSpPr txBox="1"/>
            <p:nvPr/>
          </p:nvSpPr>
          <p:spPr>
            <a:xfrm>
              <a:off x="4890621" y="5490479"/>
              <a:ext cx="160383"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29</a:t>
              </a:r>
            </a:p>
          </p:txBody>
        </p:sp>
        <p:sp>
          <p:nvSpPr>
            <p:cNvPr id="228" name="TextBox 227">
              <a:extLst>
                <a:ext uri="{FF2B5EF4-FFF2-40B4-BE49-F238E27FC236}">
                  <a16:creationId xmlns:a16="http://schemas.microsoft.com/office/drawing/2014/main" xmlns="" id="{268A9780-E7F6-468A-A60F-A6E7D2235BA4}"/>
                </a:ext>
              </a:extLst>
            </p:cNvPr>
            <p:cNvSpPr txBox="1"/>
            <p:nvPr/>
          </p:nvSpPr>
          <p:spPr>
            <a:xfrm>
              <a:off x="4740230" y="5490479"/>
              <a:ext cx="160383"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33</a:t>
              </a:r>
            </a:p>
          </p:txBody>
        </p:sp>
        <p:sp>
          <p:nvSpPr>
            <p:cNvPr id="229" name="TextBox 228">
              <a:extLst>
                <a:ext uri="{FF2B5EF4-FFF2-40B4-BE49-F238E27FC236}">
                  <a16:creationId xmlns:a16="http://schemas.microsoft.com/office/drawing/2014/main" xmlns="" id="{128B0C28-6C7C-4958-88A4-D29D310A1E01}"/>
                </a:ext>
              </a:extLst>
            </p:cNvPr>
            <p:cNvSpPr txBox="1"/>
            <p:nvPr/>
          </p:nvSpPr>
          <p:spPr>
            <a:xfrm>
              <a:off x="4589837" y="5490479"/>
              <a:ext cx="160383"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37</a:t>
              </a:r>
            </a:p>
          </p:txBody>
        </p:sp>
        <p:sp>
          <p:nvSpPr>
            <p:cNvPr id="230" name="TextBox 229">
              <a:extLst>
                <a:ext uri="{FF2B5EF4-FFF2-40B4-BE49-F238E27FC236}">
                  <a16:creationId xmlns:a16="http://schemas.microsoft.com/office/drawing/2014/main" xmlns="" id="{944180D4-9382-485D-91DA-9A70A0CC75E4}"/>
                </a:ext>
              </a:extLst>
            </p:cNvPr>
            <p:cNvSpPr txBox="1"/>
            <p:nvPr/>
          </p:nvSpPr>
          <p:spPr>
            <a:xfrm>
              <a:off x="4439445" y="5490479"/>
              <a:ext cx="160383"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45</a:t>
              </a:r>
            </a:p>
          </p:txBody>
        </p:sp>
        <p:sp>
          <p:nvSpPr>
            <p:cNvPr id="231" name="TextBox 230">
              <a:extLst>
                <a:ext uri="{FF2B5EF4-FFF2-40B4-BE49-F238E27FC236}">
                  <a16:creationId xmlns:a16="http://schemas.microsoft.com/office/drawing/2014/main" xmlns="" id="{27D0D8AA-9702-44EB-99C7-68DFD19A1AE6}"/>
                </a:ext>
              </a:extLst>
            </p:cNvPr>
            <p:cNvSpPr txBox="1"/>
            <p:nvPr/>
          </p:nvSpPr>
          <p:spPr>
            <a:xfrm>
              <a:off x="4289053" y="5490479"/>
              <a:ext cx="160383"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50</a:t>
              </a:r>
            </a:p>
          </p:txBody>
        </p:sp>
        <p:sp>
          <p:nvSpPr>
            <p:cNvPr id="232" name="TextBox 231">
              <a:extLst>
                <a:ext uri="{FF2B5EF4-FFF2-40B4-BE49-F238E27FC236}">
                  <a16:creationId xmlns:a16="http://schemas.microsoft.com/office/drawing/2014/main" xmlns="" id="{0EB4374C-C28C-426E-A34C-FA0C44593C04}"/>
                </a:ext>
              </a:extLst>
            </p:cNvPr>
            <p:cNvSpPr txBox="1"/>
            <p:nvPr/>
          </p:nvSpPr>
          <p:spPr>
            <a:xfrm>
              <a:off x="4138660" y="5490479"/>
              <a:ext cx="160383"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53</a:t>
              </a:r>
            </a:p>
          </p:txBody>
        </p:sp>
        <p:sp>
          <p:nvSpPr>
            <p:cNvPr id="233" name="TextBox 232">
              <a:extLst>
                <a:ext uri="{FF2B5EF4-FFF2-40B4-BE49-F238E27FC236}">
                  <a16:creationId xmlns:a16="http://schemas.microsoft.com/office/drawing/2014/main" xmlns="" id="{8DDEDBCD-C572-43AB-A2F1-DEEB2A4C4012}"/>
                </a:ext>
              </a:extLst>
            </p:cNvPr>
            <p:cNvSpPr txBox="1"/>
            <p:nvPr/>
          </p:nvSpPr>
          <p:spPr>
            <a:xfrm>
              <a:off x="3988268" y="5490479"/>
              <a:ext cx="160383"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63</a:t>
              </a:r>
            </a:p>
          </p:txBody>
        </p:sp>
        <p:sp>
          <p:nvSpPr>
            <p:cNvPr id="234" name="TextBox 233">
              <a:extLst>
                <a:ext uri="{FF2B5EF4-FFF2-40B4-BE49-F238E27FC236}">
                  <a16:creationId xmlns:a16="http://schemas.microsoft.com/office/drawing/2014/main" xmlns="" id="{2BB2B63A-86BC-4F1C-977E-B4450FECFD47}"/>
                </a:ext>
              </a:extLst>
            </p:cNvPr>
            <p:cNvSpPr txBox="1"/>
            <p:nvPr/>
          </p:nvSpPr>
          <p:spPr>
            <a:xfrm>
              <a:off x="3837877" y="5490479"/>
              <a:ext cx="160383"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77</a:t>
              </a:r>
            </a:p>
          </p:txBody>
        </p:sp>
        <p:sp>
          <p:nvSpPr>
            <p:cNvPr id="235" name="TextBox 234">
              <a:extLst>
                <a:ext uri="{FF2B5EF4-FFF2-40B4-BE49-F238E27FC236}">
                  <a16:creationId xmlns:a16="http://schemas.microsoft.com/office/drawing/2014/main" xmlns="" id="{B75F1485-1F21-4DCD-8A67-CF91A0C5DE89}"/>
                </a:ext>
              </a:extLst>
            </p:cNvPr>
            <p:cNvSpPr txBox="1"/>
            <p:nvPr/>
          </p:nvSpPr>
          <p:spPr>
            <a:xfrm>
              <a:off x="3658208" y="5490479"/>
              <a:ext cx="206696"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101</a:t>
              </a:r>
            </a:p>
          </p:txBody>
        </p:sp>
        <p:sp>
          <p:nvSpPr>
            <p:cNvPr id="236" name="TextBox 235">
              <a:extLst>
                <a:ext uri="{FF2B5EF4-FFF2-40B4-BE49-F238E27FC236}">
                  <a16:creationId xmlns:a16="http://schemas.microsoft.com/office/drawing/2014/main" xmlns="" id="{0C1F7238-E979-45B5-9C77-302A8F54C3FD}"/>
                </a:ext>
              </a:extLst>
            </p:cNvPr>
            <p:cNvSpPr txBox="1"/>
            <p:nvPr/>
          </p:nvSpPr>
          <p:spPr>
            <a:xfrm>
              <a:off x="3513935" y="5490479"/>
              <a:ext cx="206696" cy="180425"/>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117</a:t>
              </a:r>
            </a:p>
          </p:txBody>
        </p:sp>
      </p:grpSp>
      <p:grpSp>
        <p:nvGrpSpPr>
          <p:cNvPr id="167" name="Group 166">
            <a:extLst>
              <a:ext uri="{FF2B5EF4-FFF2-40B4-BE49-F238E27FC236}">
                <a16:creationId xmlns:a16="http://schemas.microsoft.com/office/drawing/2014/main" xmlns="" id="{D31C06DF-EC2F-4E72-921B-323E94A54450}"/>
              </a:ext>
            </a:extLst>
          </p:cNvPr>
          <p:cNvGrpSpPr/>
          <p:nvPr/>
        </p:nvGrpSpPr>
        <p:grpSpPr>
          <a:xfrm>
            <a:off x="3272704" y="5163579"/>
            <a:ext cx="2766493" cy="180425"/>
            <a:chOff x="3486864" y="5293737"/>
            <a:chExt cx="2594079" cy="180425"/>
          </a:xfrm>
        </p:grpSpPr>
        <p:sp>
          <p:nvSpPr>
            <p:cNvPr id="202" name="TextBox 201">
              <a:extLst>
                <a:ext uri="{FF2B5EF4-FFF2-40B4-BE49-F238E27FC236}">
                  <a16:creationId xmlns:a16="http://schemas.microsoft.com/office/drawing/2014/main" xmlns="" id="{341066D4-7849-4E23-81CE-0F6D1BED2C0C}"/>
                </a:ext>
              </a:extLst>
            </p:cNvPr>
            <p:cNvSpPr txBox="1"/>
            <p:nvPr/>
          </p:nvSpPr>
          <p:spPr>
            <a:xfrm>
              <a:off x="5987178" y="5293737"/>
              <a:ext cx="68232" cy="180425"/>
            </a:xfrm>
            <a:prstGeom prst="rect">
              <a:avLst/>
            </a:prstGeom>
            <a:noFill/>
          </p:spPr>
          <p:txBody>
            <a:bodyPr wrap="none" lIns="36000" tIns="36000" rIns="36000" bIns="36000" rtlCol="0" anchor="t" anchorCtr="0">
              <a:spAutoFit/>
            </a:bodyPr>
            <a:lstStyle/>
            <a:p>
              <a:pPr algn="ctr"/>
              <a:endParaRPr lang="fr-FR" sz="700" dirty="0">
                <a:solidFill>
                  <a:srgbClr val="B60D27"/>
                </a:solidFill>
                <a:cs typeface="Arial" panose="020B0604020202020204" pitchFamily="34" charset="0"/>
              </a:endParaRPr>
            </a:p>
          </p:txBody>
        </p:sp>
        <p:sp>
          <p:nvSpPr>
            <p:cNvPr id="203" name="TextBox 202">
              <a:extLst>
                <a:ext uri="{FF2B5EF4-FFF2-40B4-BE49-F238E27FC236}">
                  <a16:creationId xmlns:a16="http://schemas.microsoft.com/office/drawing/2014/main" xmlns="" id="{FD859257-569F-4755-9D61-A9E635BAEB2F}"/>
                </a:ext>
              </a:extLst>
            </p:cNvPr>
            <p:cNvSpPr txBox="1"/>
            <p:nvPr/>
          </p:nvSpPr>
          <p:spPr>
            <a:xfrm>
              <a:off x="5966174" y="5293737"/>
              <a:ext cx="114769"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0</a:t>
              </a:r>
            </a:p>
          </p:txBody>
        </p:sp>
        <p:sp>
          <p:nvSpPr>
            <p:cNvPr id="204" name="TextBox 203">
              <a:extLst>
                <a:ext uri="{FF2B5EF4-FFF2-40B4-BE49-F238E27FC236}">
                  <a16:creationId xmlns:a16="http://schemas.microsoft.com/office/drawing/2014/main" xmlns="" id="{E2877509-92A7-44A9-8376-B1165490A0E3}"/>
                </a:ext>
              </a:extLst>
            </p:cNvPr>
            <p:cNvSpPr txBox="1"/>
            <p:nvPr/>
          </p:nvSpPr>
          <p:spPr>
            <a:xfrm>
              <a:off x="5815781" y="5293737"/>
              <a:ext cx="114769"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9</a:t>
              </a:r>
            </a:p>
          </p:txBody>
        </p:sp>
        <p:sp>
          <p:nvSpPr>
            <p:cNvPr id="205" name="TextBox 204">
              <a:extLst>
                <a:ext uri="{FF2B5EF4-FFF2-40B4-BE49-F238E27FC236}">
                  <a16:creationId xmlns:a16="http://schemas.microsoft.com/office/drawing/2014/main" xmlns="" id="{7D46EF01-8572-4079-A803-4F2553E2B75D}"/>
                </a:ext>
              </a:extLst>
            </p:cNvPr>
            <p:cNvSpPr txBox="1"/>
            <p:nvPr/>
          </p:nvSpPr>
          <p:spPr>
            <a:xfrm>
              <a:off x="5642092"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14</a:t>
              </a:r>
            </a:p>
          </p:txBody>
        </p:sp>
        <p:sp>
          <p:nvSpPr>
            <p:cNvPr id="206" name="TextBox 205">
              <a:extLst>
                <a:ext uri="{FF2B5EF4-FFF2-40B4-BE49-F238E27FC236}">
                  <a16:creationId xmlns:a16="http://schemas.microsoft.com/office/drawing/2014/main" xmlns="" id="{4F25C7D7-85AA-4FC0-BD99-02C7570CBE69}"/>
                </a:ext>
              </a:extLst>
            </p:cNvPr>
            <p:cNvSpPr txBox="1"/>
            <p:nvPr/>
          </p:nvSpPr>
          <p:spPr>
            <a:xfrm>
              <a:off x="5491700"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21</a:t>
              </a:r>
            </a:p>
          </p:txBody>
        </p:sp>
        <p:sp>
          <p:nvSpPr>
            <p:cNvPr id="207" name="TextBox 206">
              <a:extLst>
                <a:ext uri="{FF2B5EF4-FFF2-40B4-BE49-F238E27FC236}">
                  <a16:creationId xmlns:a16="http://schemas.microsoft.com/office/drawing/2014/main" xmlns="" id="{A0696A3F-2699-41FC-B93A-D201A94FD44F}"/>
                </a:ext>
              </a:extLst>
            </p:cNvPr>
            <p:cNvSpPr txBox="1"/>
            <p:nvPr/>
          </p:nvSpPr>
          <p:spPr>
            <a:xfrm>
              <a:off x="5341308"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31</a:t>
              </a:r>
            </a:p>
          </p:txBody>
        </p:sp>
        <p:sp>
          <p:nvSpPr>
            <p:cNvPr id="208" name="TextBox 207">
              <a:extLst>
                <a:ext uri="{FF2B5EF4-FFF2-40B4-BE49-F238E27FC236}">
                  <a16:creationId xmlns:a16="http://schemas.microsoft.com/office/drawing/2014/main" xmlns="" id="{E6242157-2FDE-4D4C-A2B3-DC007E800B14}"/>
                </a:ext>
              </a:extLst>
            </p:cNvPr>
            <p:cNvSpPr txBox="1"/>
            <p:nvPr/>
          </p:nvSpPr>
          <p:spPr>
            <a:xfrm>
              <a:off x="5190915"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33</a:t>
              </a:r>
            </a:p>
          </p:txBody>
        </p:sp>
        <p:sp>
          <p:nvSpPr>
            <p:cNvPr id="209" name="TextBox 208">
              <a:extLst>
                <a:ext uri="{FF2B5EF4-FFF2-40B4-BE49-F238E27FC236}">
                  <a16:creationId xmlns:a16="http://schemas.microsoft.com/office/drawing/2014/main" xmlns="" id="{E04462AB-E56B-4F0E-90CD-2B4829C96830}"/>
                </a:ext>
              </a:extLst>
            </p:cNvPr>
            <p:cNvSpPr txBox="1"/>
            <p:nvPr/>
          </p:nvSpPr>
          <p:spPr>
            <a:xfrm>
              <a:off x="5040524"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36</a:t>
              </a:r>
            </a:p>
          </p:txBody>
        </p:sp>
        <p:sp>
          <p:nvSpPr>
            <p:cNvPr id="210" name="TextBox 209">
              <a:extLst>
                <a:ext uri="{FF2B5EF4-FFF2-40B4-BE49-F238E27FC236}">
                  <a16:creationId xmlns:a16="http://schemas.microsoft.com/office/drawing/2014/main" xmlns="" id="{38DEDB35-62A2-4955-B469-9F6DED3DFB6C}"/>
                </a:ext>
              </a:extLst>
            </p:cNvPr>
            <p:cNvSpPr txBox="1"/>
            <p:nvPr/>
          </p:nvSpPr>
          <p:spPr>
            <a:xfrm>
              <a:off x="4890131"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37</a:t>
              </a:r>
            </a:p>
          </p:txBody>
        </p:sp>
        <p:sp>
          <p:nvSpPr>
            <p:cNvPr id="211" name="TextBox 210">
              <a:extLst>
                <a:ext uri="{FF2B5EF4-FFF2-40B4-BE49-F238E27FC236}">
                  <a16:creationId xmlns:a16="http://schemas.microsoft.com/office/drawing/2014/main" xmlns="" id="{BD1CE1F2-FC40-4F41-8FE1-1DC88CFCC2F7}"/>
                </a:ext>
              </a:extLst>
            </p:cNvPr>
            <p:cNvSpPr txBox="1"/>
            <p:nvPr/>
          </p:nvSpPr>
          <p:spPr>
            <a:xfrm>
              <a:off x="4739738"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42</a:t>
              </a:r>
            </a:p>
          </p:txBody>
        </p:sp>
        <p:sp>
          <p:nvSpPr>
            <p:cNvPr id="212" name="TextBox 211">
              <a:extLst>
                <a:ext uri="{FF2B5EF4-FFF2-40B4-BE49-F238E27FC236}">
                  <a16:creationId xmlns:a16="http://schemas.microsoft.com/office/drawing/2014/main" xmlns="" id="{CCD39F8D-6E85-4B74-93BF-ADE08F5E86EF}"/>
                </a:ext>
              </a:extLst>
            </p:cNvPr>
            <p:cNvSpPr txBox="1"/>
            <p:nvPr/>
          </p:nvSpPr>
          <p:spPr>
            <a:xfrm>
              <a:off x="4589346"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46</a:t>
              </a:r>
            </a:p>
          </p:txBody>
        </p:sp>
        <p:sp>
          <p:nvSpPr>
            <p:cNvPr id="213" name="TextBox 212">
              <a:extLst>
                <a:ext uri="{FF2B5EF4-FFF2-40B4-BE49-F238E27FC236}">
                  <a16:creationId xmlns:a16="http://schemas.microsoft.com/office/drawing/2014/main" xmlns="" id="{7DEFF53C-AD9D-4599-AF56-F8446D9661AB}"/>
                </a:ext>
              </a:extLst>
            </p:cNvPr>
            <p:cNvSpPr txBox="1"/>
            <p:nvPr/>
          </p:nvSpPr>
          <p:spPr>
            <a:xfrm>
              <a:off x="4438955"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51</a:t>
              </a:r>
            </a:p>
          </p:txBody>
        </p:sp>
        <p:sp>
          <p:nvSpPr>
            <p:cNvPr id="214" name="TextBox 213">
              <a:extLst>
                <a:ext uri="{FF2B5EF4-FFF2-40B4-BE49-F238E27FC236}">
                  <a16:creationId xmlns:a16="http://schemas.microsoft.com/office/drawing/2014/main" xmlns="" id="{49716E79-C076-41A6-AE63-E668860AF975}"/>
                </a:ext>
              </a:extLst>
            </p:cNvPr>
            <p:cNvSpPr txBox="1"/>
            <p:nvPr/>
          </p:nvSpPr>
          <p:spPr>
            <a:xfrm>
              <a:off x="4288563"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56</a:t>
              </a:r>
            </a:p>
          </p:txBody>
        </p:sp>
        <p:sp>
          <p:nvSpPr>
            <p:cNvPr id="215" name="TextBox 214">
              <a:extLst>
                <a:ext uri="{FF2B5EF4-FFF2-40B4-BE49-F238E27FC236}">
                  <a16:creationId xmlns:a16="http://schemas.microsoft.com/office/drawing/2014/main" xmlns="" id="{6CE3B3A6-4857-4580-92EC-A8C570DBD2C2}"/>
                </a:ext>
              </a:extLst>
            </p:cNvPr>
            <p:cNvSpPr txBox="1"/>
            <p:nvPr/>
          </p:nvSpPr>
          <p:spPr>
            <a:xfrm>
              <a:off x="4138170"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68</a:t>
              </a:r>
            </a:p>
          </p:txBody>
        </p:sp>
        <p:sp>
          <p:nvSpPr>
            <p:cNvPr id="216" name="TextBox 215">
              <a:extLst>
                <a:ext uri="{FF2B5EF4-FFF2-40B4-BE49-F238E27FC236}">
                  <a16:creationId xmlns:a16="http://schemas.microsoft.com/office/drawing/2014/main" xmlns="" id="{5D891676-0663-4294-9D3B-E425B3761153}"/>
                </a:ext>
              </a:extLst>
            </p:cNvPr>
            <p:cNvSpPr txBox="1"/>
            <p:nvPr/>
          </p:nvSpPr>
          <p:spPr>
            <a:xfrm>
              <a:off x="3987778"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72</a:t>
              </a:r>
            </a:p>
          </p:txBody>
        </p:sp>
        <p:sp>
          <p:nvSpPr>
            <p:cNvPr id="217" name="TextBox 216">
              <a:extLst>
                <a:ext uri="{FF2B5EF4-FFF2-40B4-BE49-F238E27FC236}">
                  <a16:creationId xmlns:a16="http://schemas.microsoft.com/office/drawing/2014/main" xmlns="" id="{0D980A90-798A-4A49-9D42-FEA4641D6DA6}"/>
                </a:ext>
              </a:extLst>
            </p:cNvPr>
            <p:cNvSpPr txBox="1"/>
            <p:nvPr/>
          </p:nvSpPr>
          <p:spPr>
            <a:xfrm>
              <a:off x="3837387" y="5293737"/>
              <a:ext cx="161364" cy="180425"/>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86</a:t>
              </a:r>
            </a:p>
          </p:txBody>
        </p:sp>
        <p:sp>
          <p:nvSpPr>
            <p:cNvPr id="218" name="TextBox 217">
              <a:extLst>
                <a:ext uri="{FF2B5EF4-FFF2-40B4-BE49-F238E27FC236}">
                  <a16:creationId xmlns:a16="http://schemas.microsoft.com/office/drawing/2014/main" xmlns="" id="{E9D92FA8-0F61-408B-B0E3-79928D0F1443}"/>
                </a:ext>
              </a:extLst>
            </p:cNvPr>
            <p:cNvSpPr txBox="1"/>
            <p:nvPr/>
          </p:nvSpPr>
          <p:spPr>
            <a:xfrm>
              <a:off x="3621956" y="5293737"/>
              <a:ext cx="290768" cy="180425"/>
            </a:xfrm>
            <a:prstGeom prst="rect">
              <a:avLst/>
            </a:prstGeom>
            <a:noFill/>
          </p:spPr>
          <p:txBody>
            <a:bodyPr wrap="square" lIns="36000" tIns="36000" rIns="36000" bIns="36000" rtlCol="0" anchor="t" anchorCtr="0">
              <a:spAutoFit/>
            </a:bodyPr>
            <a:lstStyle/>
            <a:p>
              <a:pPr algn="ctr"/>
              <a:r>
                <a:rPr lang="fr-FR" sz="700" dirty="0">
                  <a:solidFill>
                    <a:srgbClr val="B60D27"/>
                  </a:solidFill>
                  <a:cs typeface="Arial" panose="020B0604020202020204" pitchFamily="34" charset="0"/>
                </a:rPr>
                <a:t>106</a:t>
              </a:r>
            </a:p>
          </p:txBody>
        </p:sp>
        <p:sp>
          <p:nvSpPr>
            <p:cNvPr id="219" name="TextBox 218">
              <a:extLst>
                <a:ext uri="{FF2B5EF4-FFF2-40B4-BE49-F238E27FC236}">
                  <a16:creationId xmlns:a16="http://schemas.microsoft.com/office/drawing/2014/main" xmlns="" id="{D7D95C59-6FC0-4283-92E8-CDB193C4C62C}"/>
                </a:ext>
              </a:extLst>
            </p:cNvPr>
            <p:cNvSpPr txBox="1"/>
            <p:nvPr/>
          </p:nvSpPr>
          <p:spPr>
            <a:xfrm>
              <a:off x="3486864" y="5293737"/>
              <a:ext cx="260844" cy="180425"/>
            </a:xfrm>
            <a:prstGeom prst="rect">
              <a:avLst/>
            </a:prstGeom>
            <a:noFill/>
          </p:spPr>
          <p:txBody>
            <a:bodyPr wrap="square" lIns="36000" tIns="36000" rIns="36000" bIns="36000" rtlCol="0" anchor="t" anchorCtr="0">
              <a:spAutoFit/>
            </a:bodyPr>
            <a:lstStyle/>
            <a:p>
              <a:pPr algn="ctr"/>
              <a:r>
                <a:rPr lang="fr-FR" sz="700" dirty="0">
                  <a:solidFill>
                    <a:srgbClr val="B60D27"/>
                  </a:solidFill>
                  <a:cs typeface="Arial" panose="020B0604020202020204" pitchFamily="34" charset="0"/>
                </a:rPr>
                <a:t>116</a:t>
              </a:r>
            </a:p>
          </p:txBody>
        </p:sp>
      </p:grpSp>
      <p:sp>
        <p:nvSpPr>
          <p:cNvPr id="168" name="TextBox 167">
            <a:extLst>
              <a:ext uri="{FF2B5EF4-FFF2-40B4-BE49-F238E27FC236}">
                <a16:creationId xmlns:a16="http://schemas.microsoft.com/office/drawing/2014/main" xmlns="" id="{51391431-1022-4DBF-B86D-ACA72375D3AB}"/>
              </a:ext>
            </a:extLst>
          </p:cNvPr>
          <p:cNvSpPr txBox="1"/>
          <p:nvPr/>
        </p:nvSpPr>
        <p:spPr>
          <a:xfrm rot="16200000">
            <a:off x="2902447" y="3856642"/>
            <a:ext cx="445956" cy="200055"/>
          </a:xfrm>
          <a:prstGeom prst="rect">
            <a:avLst/>
          </a:prstGeom>
          <a:noFill/>
        </p:spPr>
        <p:txBody>
          <a:bodyPr wrap="none" rtlCol="0">
            <a:spAutoFit/>
          </a:bodyPr>
          <a:lstStyle/>
          <a:p>
            <a:r>
              <a:rPr lang="fr-FR" sz="700" dirty="0">
                <a:solidFill>
                  <a:srgbClr val="4D4D4D"/>
                </a:solidFill>
              </a:rPr>
              <a:t>SG, %</a:t>
            </a:r>
          </a:p>
        </p:txBody>
      </p:sp>
      <p:sp>
        <p:nvSpPr>
          <p:cNvPr id="169" name="Isosceles Triangle 168">
            <a:extLst>
              <a:ext uri="{FF2B5EF4-FFF2-40B4-BE49-F238E27FC236}">
                <a16:creationId xmlns:a16="http://schemas.microsoft.com/office/drawing/2014/main" xmlns="" id="{C95BE059-E8F3-4FBA-8250-F777E0CB1C20}"/>
              </a:ext>
            </a:extLst>
          </p:cNvPr>
          <p:cNvSpPr>
            <a:spLocks noChangeAspect="1"/>
          </p:cNvSpPr>
          <p:nvPr/>
        </p:nvSpPr>
        <p:spPr>
          <a:xfrm>
            <a:off x="3547052" y="3275693"/>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0" name="Oval 169">
            <a:extLst>
              <a:ext uri="{FF2B5EF4-FFF2-40B4-BE49-F238E27FC236}">
                <a16:creationId xmlns:a16="http://schemas.microsoft.com/office/drawing/2014/main" xmlns="" id="{8FDF3B67-C4D4-4229-BC3B-9133C9A6BF23}"/>
              </a:ext>
            </a:extLst>
          </p:cNvPr>
          <p:cNvSpPr>
            <a:spLocks noChangeAspect="1"/>
          </p:cNvSpPr>
          <p:nvPr/>
        </p:nvSpPr>
        <p:spPr>
          <a:xfrm>
            <a:off x="3415841" y="3168474"/>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1" name="Oval 170">
            <a:extLst>
              <a:ext uri="{FF2B5EF4-FFF2-40B4-BE49-F238E27FC236}">
                <a16:creationId xmlns:a16="http://schemas.microsoft.com/office/drawing/2014/main" xmlns="" id="{24FE2B86-9E20-4F77-AB92-967F370D204B}"/>
              </a:ext>
            </a:extLst>
          </p:cNvPr>
          <p:cNvSpPr>
            <a:spLocks noChangeAspect="1"/>
          </p:cNvSpPr>
          <p:nvPr/>
        </p:nvSpPr>
        <p:spPr>
          <a:xfrm>
            <a:off x="3576868" y="3413801"/>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2" name="Oval 171">
            <a:extLst>
              <a:ext uri="{FF2B5EF4-FFF2-40B4-BE49-F238E27FC236}">
                <a16:creationId xmlns:a16="http://schemas.microsoft.com/office/drawing/2014/main" xmlns="" id="{3477B843-167D-4EAD-9C01-1065701F3B83}"/>
              </a:ext>
            </a:extLst>
          </p:cNvPr>
          <p:cNvSpPr>
            <a:spLocks noChangeAspect="1"/>
          </p:cNvSpPr>
          <p:nvPr/>
        </p:nvSpPr>
        <p:spPr>
          <a:xfrm>
            <a:off x="3558899" y="3360639"/>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3" name="Oval 172">
            <a:extLst>
              <a:ext uri="{FF2B5EF4-FFF2-40B4-BE49-F238E27FC236}">
                <a16:creationId xmlns:a16="http://schemas.microsoft.com/office/drawing/2014/main" xmlns="" id="{D4254785-6590-41C9-929E-2E43A8733B1A}"/>
              </a:ext>
            </a:extLst>
          </p:cNvPr>
          <p:cNvSpPr>
            <a:spLocks noChangeAspect="1"/>
          </p:cNvSpPr>
          <p:nvPr/>
        </p:nvSpPr>
        <p:spPr>
          <a:xfrm>
            <a:off x="4473332" y="4145058"/>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4" name="Oval 173">
            <a:extLst>
              <a:ext uri="{FF2B5EF4-FFF2-40B4-BE49-F238E27FC236}">
                <a16:creationId xmlns:a16="http://schemas.microsoft.com/office/drawing/2014/main" xmlns="" id="{5A145A55-5633-43FD-8A5C-4D4CA566C0E8}"/>
              </a:ext>
            </a:extLst>
          </p:cNvPr>
          <p:cNvSpPr>
            <a:spLocks noChangeAspect="1"/>
          </p:cNvSpPr>
          <p:nvPr/>
        </p:nvSpPr>
        <p:spPr>
          <a:xfrm>
            <a:off x="5641422" y="443146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5" name="Oval 174">
            <a:extLst>
              <a:ext uri="{FF2B5EF4-FFF2-40B4-BE49-F238E27FC236}">
                <a16:creationId xmlns:a16="http://schemas.microsoft.com/office/drawing/2014/main" xmlns="" id="{11E179E1-682B-4B6E-88CB-01BA156EA119}"/>
              </a:ext>
            </a:extLst>
          </p:cNvPr>
          <p:cNvSpPr>
            <a:spLocks noChangeAspect="1"/>
          </p:cNvSpPr>
          <p:nvPr/>
        </p:nvSpPr>
        <p:spPr>
          <a:xfrm>
            <a:off x="5709702" y="443146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6" name="Oval 175">
            <a:extLst>
              <a:ext uri="{FF2B5EF4-FFF2-40B4-BE49-F238E27FC236}">
                <a16:creationId xmlns:a16="http://schemas.microsoft.com/office/drawing/2014/main" xmlns="" id="{59BF7375-18A0-446E-B147-6128410F2629}"/>
              </a:ext>
            </a:extLst>
          </p:cNvPr>
          <p:cNvSpPr>
            <a:spLocks noChangeAspect="1"/>
          </p:cNvSpPr>
          <p:nvPr/>
        </p:nvSpPr>
        <p:spPr>
          <a:xfrm>
            <a:off x="5774954" y="443146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7" name="Oval 176">
            <a:extLst>
              <a:ext uri="{FF2B5EF4-FFF2-40B4-BE49-F238E27FC236}">
                <a16:creationId xmlns:a16="http://schemas.microsoft.com/office/drawing/2014/main" xmlns="" id="{EDB39E13-B48A-4325-80E6-B2994F6EE6C8}"/>
              </a:ext>
            </a:extLst>
          </p:cNvPr>
          <p:cNvSpPr>
            <a:spLocks noChangeAspect="1"/>
          </p:cNvSpPr>
          <p:nvPr/>
        </p:nvSpPr>
        <p:spPr>
          <a:xfrm>
            <a:off x="5836154" y="4429984"/>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8" name="Oval 177">
            <a:extLst>
              <a:ext uri="{FF2B5EF4-FFF2-40B4-BE49-F238E27FC236}">
                <a16:creationId xmlns:a16="http://schemas.microsoft.com/office/drawing/2014/main" xmlns="" id="{4032796B-42CD-4CC2-8BDB-4B5868388C1D}"/>
              </a:ext>
            </a:extLst>
          </p:cNvPr>
          <p:cNvSpPr>
            <a:spLocks noChangeAspect="1"/>
          </p:cNvSpPr>
          <p:nvPr/>
        </p:nvSpPr>
        <p:spPr>
          <a:xfrm>
            <a:off x="5833917" y="4520111"/>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9" name="Oval 178">
            <a:extLst>
              <a:ext uri="{FF2B5EF4-FFF2-40B4-BE49-F238E27FC236}">
                <a16:creationId xmlns:a16="http://schemas.microsoft.com/office/drawing/2014/main" xmlns="" id="{9D18A434-3439-4500-A949-43ECF3A74104}"/>
              </a:ext>
            </a:extLst>
          </p:cNvPr>
          <p:cNvSpPr>
            <a:spLocks noChangeAspect="1"/>
          </p:cNvSpPr>
          <p:nvPr/>
        </p:nvSpPr>
        <p:spPr>
          <a:xfrm>
            <a:off x="5891200" y="4524779"/>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0" name="Rectangle 179">
            <a:extLst>
              <a:ext uri="{FF2B5EF4-FFF2-40B4-BE49-F238E27FC236}">
                <a16:creationId xmlns:a16="http://schemas.microsoft.com/office/drawing/2014/main" xmlns="" id="{09CE446C-4BD5-4605-A5E0-FEA22B4C6848}"/>
              </a:ext>
            </a:extLst>
          </p:cNvPr>
          <p:cNvSpPr/>
          <p:nvPr/>
        </p:nvSpPr>
        <p:spPr>
          <a:xfrm>
            <a:off x="4248121" y="1992578"/>
            <a:ext cx="631904" cy="307777"/>
          </a:xfrm>
          <a:prstGeom prst="rect">
            <a:avLst/>
          </a:prstGeom>
        </p:spPr>
        <p:txBody>
          <a:bodyPr wrap="none">
            <a:spAutoFit/>
          </a:bodyPr>
          <a:lstStyle/>
          <a:p>
            <a:pPr algn="ctr"/>
            <a:r>
              <a:rPr lang="fr-FR" sz="1400" b="1" dirty="0" err="1"/>
              <a:t>VHB</a:t>
            </a:r>
            <a:r>
              <a:rPr lang="fr-FR" sz="1400" b="1" baseline="30000" dirty="0" err="1"/>
              <a:t>a</a:t>
            </a:r>
            <a:endParaRPr lang="fr-FR" sz="1400" b="1" baseline="30000" dirty="0"/>
          </a:p>
        </p:txBody>
      </p:sp>
      <p:sp>
        <p:nvSpPr>
          <p:cNvPr id="181" name="Graphic 530">
            <a:extLst>
              <a:ext uri="{FF2B5EF4-FFF2-40B4-BE49-F238E27FC236}">
                <a16:creationId xmlns:a16="http://schemas.microsoft.com/office/drawing/2014/main" xmlns="" id="{331CBC63-BCA2-4B2C-8501-B00102A32CB0}"/>
              </a:ext>
            </a:extLst>
          </p:cNvPr>
          <p:cNvSpPr/>
          <p:nvPr/>
        </p:nvSpPr>
        <p:spPr>
          <a:xfrm>
            <a:off x="3425538" y="3194636"/>
            <a:ext cx="2568216" cy="1296000"/>
          </a:xfrm>
          <a:custGeom>
            <a:avLst/>
            <a:gdLst>
              <a:gd name="connsiteX0" fmla="*/ 3563655 w 3562350"/>
              <a:gd name="connsiteY0" fmla="*/ 2041398 h 2038350"/>
              <a:gd name="connsiteX1" fmla="*/ 3447069 w 3562350"/>
              <a:gd name="connsiteY1" fmla="*/ 2041398 h 2038350"/>
              <a:gd name="connsiteX2" fmla="*/ 3447069 w 3562350"/>
              <a:gd name="connsiteY2" fmla="*/ 1856623 h 2038350"/>
              <a:gd name="connsiteX3" fmla="*/ 3352476 w 3562350"/>
              <a:gd name="connsiteY3" fmla="*/ 1856623 h 2038350"/>
              <a:gd name="connsiteX4" fmla="*/ 3352476 w 3562350"/>
              <a:gd name="connsiteY4" fmla="*/ 1788424 h 2038350"/>
              <a:gd name="connsiteX5" fmla="*/ 2989507 w 3562350"/>
              <a:gd name="connsiteY5" fmla="*/ 1788424 h 2038350"/>
              <a:gd name="connsiteX6" fmla="*/ 2989507 w 3562350"/>
              <a:gd name="connsiteY6" fmla="*/ 1753229 h 2038350"/>
              <a:gd name="connsiteX7" fmla="*/ 2899315 w 3562350"/>
              <a:gd name="connsiteY7" fmla="*/ 1753229 h 2038350"/>
              <a:gd name="connsiteX8" fmla="*/ 2899315 w 3562350"/>
              <a:gd name="connsiteY8" fmla="*/ 1731236 h 2038350"/>
              <a:gd name="connsiteX9" fmla="*/ 2817924 w 3562350"/>
              <a:gd name="connsiteY9" fmla="*/ 1731236 h 2038350"/>
              <a:gd name="connsiteX10" fmla="*/ 2817924 w 3562350"/>
              <a:gd name="connsiteY10" fmla="*/ 1722434 h 2038350"/>
              <a:gd name="connsiteX11" fmla="*/ 2758535 w 3562350"/>
              <a:gd name="connsiteY11" fmla="*/ 1722434 h 2038350"/>
              <a:gd name="connsiteX12" fmla="*/ 2758535 w 3562350"/>
              <a:gd name="connsiteY12" fmla="*/ 1700432 h 2038350"/>
              <a:gd name="connsiteX13" fmla="*/ 2692537 w 3562350"/>
              <a:gd name="connsiteY13" fmla="*/ 1700432 h 2038350"/>
              <a:gd name="connsiteX14" fmla="*/ 2692537 w 3562350"/>
              <a:gd name="connsiteY14" fmla="*/ 1682839 h 2038350"/>
              <a:gd name="connsiteX15" fmla="*/ 2494559 w 3562350"/>
              <a:gd name="connsiteY15" fmla="*/ 1682839 h 2038350"/>
              <a:gd name="connsiteX16" fmla="*/ 2494559 w 3562350"/>
              <a:gd name="connsiteY16" fmla="*/ 1654235 h 2038350"/>
              <a:gd name="connsiteX17" fmla="*/ 2384565 w 3562350"/>
              <a:gd name="connsiteY17" fmla="*/ 1654235 h 2038350"/>
              <a:gd name="connsiteX18" fmla="*/ 2384565 w 3562350"/>
              <a:gd name="connsiteY18" fmla="*/ 1625641 h 2038350"/>
              <a:gd name="connsiteX19" fmla="*/ 2276780 w 3562350"/>
              <a:gd name="connsiteY19" fmla="*/ 1625641 h 2038350"/>
              <a:gd name="connsiteX20" fmla="*/ 2276780 w 3562350"/>
              <a:gd name="connsiteY20" fmla="*/ 1612440 h 2038350"/>
              <a:gd name="connsiteX21" fmla="*/ 2243785 w 3562350"/>
              <a:gd name="connsiteY21" fmla="*/ 1612440 h 2038350"/>
              <a:gd name="connsiteX22" fmla="*/ 2243785 w 3562350"/>
              <a:gd name="connsiteY22" fmla="*/ 1594847 h 2038350"/>
              <a:gd name="connsiteX23" fmla="*/ 2083194 w 3562350"/>
              <a:gd name="connsiteY23" fmla="*/ 1594847 h 2038350"/>
              <a:gd name="connsiteX24" fmla="*/ 2083194 w 3562350"/>
              <a:gd name="connsiteY24" fmla="*/ 1566243 h 2038350"/>
              <a:gd name="connsiteX25" fmla="*/ 1984210 w 3562350"/>
              <a:gd name="connsiteY25" fmla="*/ 1566243 h 2038350"/>
              <a:gd name="connsiteX26" fmla="*/ 1984210 w 3562350"/>
              <a:gd name="connsiteY26" fmla="*/ 1548651 h 2038350"/>
              <a:gd name="connsiteX27" fmla="*/ 1927012 w 3562350"/>
              <a:gd name="connsiteY27" fmla="*/ 1548651 h 2038350"/>
              <a:gd name="connsiteX28" fmla="*/ 1927012 w 3562350"/>
              <a:gd name="connsiteY28" fmla="*/ 1533249 h 2038350"/>
              <a:gd name="connsiteX29" fmla="*/ 1889617 w 3562350"/>
              <a:gd name="connsiteY29" fmla="*/ 1533249 h 2038350"/>
              <a:gd name="connsiteX30" fmla="*/ 1889617 w 3562350"/>
              <a:gd name="connsiteY30" fmla="*/ 1509055 h 2038350"/>
              <a:gd name="connsiteX31" fmla="*/ 1823628 w 3562350"/>
              <a:gd name="connsiteY31" fmla="*/ 1509055 h 2038350"/>
              <a:gd name="connsiteX32" fmla="*/ 1823628 w 3562350"/>
              <a:gd name="connsiteY32" fmla="*/ 1491453 h 2038350"/>
              <a:gd name="connsiteX33" fmla="*/ 1797225 w 3562350"/>
              <a:gd name="connsiteY33" fmla="*/ 1491453 h 2038350"/>
              <a:gd name="connsiteX34" fmla="*/ 1797225 w 3562350"/>
              <a:gd name="connsiteY34" fmla="*/ 1462859 h 2038350"/>
              <a:gd name="connsiteX35" fmla="*/ 1722434 w 3562350"/>
              <a:gd name="connsiteY35" fmla="*/ 1462859 h 2038350"/>
              <a:gd name="connsiteX36" fmla="*/ 1722434 w 3562350"/>
              <a:gd name="connsiteY36" fmla="*/ 1436465 h 2038350"/>
              <a:gd name="connsiteX37" fmla="*/ 1570644 w 3562350"/>
              <a:gd name="connsiteY37" fmla="*/ 1436465 h 2038350"/>
              <a:gd name="connsiteX38" fmla="*/ 1570644 w 3562350"/>
              <a:gd name="connsiteY38" fmla="*/ 1390269 h 2038350"/>
              <a:gd name="connsiteX39" fmla="*/ 1515656 w 3562350"/>
              <a:gd name="connsiteY39" fmla="*/ 1390269 h 2038350"/>
              <a:gd name="connsiteX40" fmla="*/ 1515656 w 3562350"/>
              <a:gd name="connsiteY40" fmla="*/ 1339672 h 2038350"/>
              <a:gd name="connsiteX41" fmla="*/ 1363866 w 3562350"/>
              <a:gd name="connsiteY41" fmla="*/ 1339672 h 2038350"/>
              <a:gd name="connsiteX42" fmla="*/ 1363866 w 3562350"/>
              <a:gd name="connsiteY42" fmla="*/ 1315469 h 2038350"/>
              <a:gd name="connsiteX43" fmla="*/ 1339672 w 3562350"/>
              <a:gd name="connsiteY43" fmla="*/ 1315469 h 2038350"/>
              <a:gd name="connsiteX44" fmla="*/ 1339672 w 3562350"/>
              <a:gd name="connsiteY44" fmla="*/ 1284675 h 2038350"/>
              <a:gd name="connsiteX45" fmla="*/ 1278074 w 3562350"/>
              <a:gd name="connsiteY45" fmla="*/ 1284675 h 2038350"/>
              <a:gd name="connsiteX46" fmla="*/ 1278074 w 3562350"/>
              <a:gd name="connsiteY46" fmla="*/ 1260481 h 2038350"/>
              <a:gd name="connsiteX47" fmla="*/ 1247280 w 3562350"/>
              <a:gd name="connsiteY47" fmla="*/ 1260481 h 2038350"/>
              <a:gd name="connsiteX48" fmla="*/ 1247280 w 3562350"/>
              <a:gd name="connsiteY48" fmla="*/ 1231878 h 2038350"/>
              <a:gd name="connsiteX49" fmla="*/ 1214285 w 3562350"/>
              <a:gd name="connsiteY49" fmla="*/ 1231878 h 2038350"/>
              <a:gd name="connsiteX50" fmla="*/ 1214285 w 3562350"/>
              <a:gd name="connsiteY50" fmla="*/ 1218686 h 2038350"/>
              <a:gd name="connsiteX51" fmla="*/ 1174690 w 3562350"/>
              <a:gd name="connsiteY51" fmla="*/ 1218686 h 2038350"/>
              <a:gd name="connsiteX52" fmla="*/ 1174690 w 3562350"/>
              <a:gd name="connsiteY52" fmla="*/ 1207684 h 2038350"/>
              <a:gd name="connsiteX53" fmla="*/ 1117492 w 3562350"/>
              <a:gd name="connsiteY53" fmla="*/ 1207684 h 2038350"/>
              <a:gd name="connsiteX54" fmla="*/ 1117492 w 3562350"/>
              <a:gd name="connsiteY54" fmla="*/ 1174690 h 2038350"/>
              <a:gd name="connsiteX55" fmla="*/ 1104290 w 3562350"/>
              <a:gd name="connsiteY55" fmla="*/ 1174690 h 2038350"/>
              <a:gd name="connsiteX56" fmla="*/ 1104290 w 3562350"/>
              <a:gd name="connsiteY56" fmla="*/ 1141686 h 2038350"/>
              <a:gd name="connsiteX57" fmla="*/ 1058094 w 3562350"/>
              <a:gd name="connsiteY57" fmla="*/ 1141686 h 2038350"/>
              <a:gd name="connsiteX58" fmla="*/ 1058094 w 3562350"/>
              <a:gd name="connsiteY58" fmla="*/ 1117492 h 2038350"/>
              <a:gd name="connsiteX59" fmla="*/ 1029500 w 3562350"/>
              <a:gd name="connsiteY59" fmla="*/ 1117492 h 2038350"/>
              <a:gd name="connsiteX60" fmla="*/ 1029500 w 3562350"/>
              <a:gd name="connsiteY60" fmla="*/ 1084498 h 2038350"/>
              <a:gd name="connsiteX61" fmla="*/ 1003106 w 3562350"/>
              <a:gd name="connsiteY61" fmla="*/ 1084498 h 2038350"/>
              <a:gd name="connsiteX62" fmla="*/ 1003106 w 3562350"/>
              <a:gd name="connsiteY62" fmla="*/ 1062495 h 2038350"/>
              <a:gd name="connsiteX63" fmla="*/ 978903 w 3562350"/>
              <a:gd name="connsiteY63" fmla="*/ 1062495 h 2038350"/>
              <a:gd name="connsiteX64" fmla="*/ 978903 w 3562350"/>
              <a:gd name="connsiteY64" fmla="*/ 1029500 h 2038350"/>
              <a:gd name="connsiteX65" fmla="*/ 930510 w 3562350"/>
              <a:gd name="connsiteY65" fmla="*/ 1029500 h 2038350"/>
              <a:gd name="connsiteX66" fmla="*/ 930510 w 3562350"/>
              <a:gd name="connsiteY66" fmla="*/ 963511 h 2038350"/>
              <a:gd name="connsiteX67" fmla="*/ 912911 w 3562350"/>
              <a:gd name="connsiteY67" fmla="*/ 963511 h 2038350"/>
              <a:gd name="connsiteX68" fmla="*/ 912911 w 3562350"/>
              <a:gd name="connsiteY68" fmla="*/ 906312 h 2038350"/>
              <a:gd name="connsiteX69" fmla="*/ 864517 w 3562350"/>
              <a:gd name="connsiteY69" fmla="*/ 906312 h 2038350"/>
              <a:gd name="connsiteX70" fmla="*/ 864517 w 3562350"/>
              <a:gd name="connsiteY70" fmla="*/ 886515 h 2038350"/>
              <a:gd name="connsiteX71" fmla="*/ 831519 w 3562350"/>
              <a:gd name="connsiteY71" fmla="*/ 886515 h 2038350"/>
              <a:gd name="connsiteX72" fmla="*/ 831519 w 3562350"/>
              <a:gd name="connsiteY72" fmla="*/ 860117 h 2038350"/>
              <a:gd name="connsiteX73" fmla="*/ 791923 w 3562350"/>
              <a:gd name="connsiteY73" fmla="*/ 860117 h 2038350"/>
              <a:gd name="connsiteX74" fmla="*/ 791923 w 3562350"/>
              <a:gd name="connsiteY74" fmla="*/ 820521 h 2038350"/>
              <a:gd name="connsiteX75" fmla="*/ 675335 w 3562350"/>
              <a:gd name="connsiteY75" fmla="*/ 820521 h 2038350"/>
              <a:gd name="connsiteX76" fmla="*/ 675335 w 3562350"/>
              <a:gd name="connsiteY76" fmla="*/ 798523 h 2038350"/>
              <a:gd name="connsiteX77" fmla="*/ 640138 w 3562350"/>
              <a:gd name="connsiteY77" fmla="*/ 798523 h 2038350"/>
              <a:gd name="connsiteX78" fmla="*/ 640138 w 3562350"/>
              <a:gd name="connsiteY78" fmla="*/ 769926 h 2038350"/>
              <a:gd name="connsiteX79" fmla="*/ 604941 w 3562350"/>
              <a:gd name="connsiteY79" fmla="*/ 769926 h 2038350"/>
              <a:gd name="connsiteX80" fmla="*/ 604941 w 3562350"/>
              <a:gd name="connsiteY80" fmla="*/ 710532 h 2038350"/>
              <a:gd name="connsiteX81" fmla="*/ 532348 w 3562350"/>
              <a:gd name="connsiteY81" fmla="*/ 710532 h 2038350"/>
              <a:gd name="connsiteX82" fmla="*/ 532348 w 3562350"/>
              <a:gd name="connsiteY82" fmla="*/ 675335 h 2038350"/>
              <a:gd name="connsiteX83" fmla="*/ 492752 w 3562350"/>
              <a:gd name="connsiteY83" fmla="*/ 675335 h 2038350"/>
              <a:gd name="connsiteX84" fmla="*/ 492752 w 3562350"/>
              <a:gd name="connsiteY84" fmla="*/ 604941 h 2038350"/>
              <a:gd name="connsiteX85" fmla="*/ 448756 w 3562350"/>
              <a:gd name="connsiteY85" fmla="*/ 604941 h 2038350"/>
              <a:gd name="connsiteX86" fmla="*/ 448756 w 3562350"/>
              <a:gd name="connsiteY86" fmla="*/ 527949 h 2038350"/>
              <a:gd name="connsiteX87" fmla="*/ 424559 w 3562350"/>
              <a:gd name="connsiteY87" fmla="*/ 527949 h 2038350"/>
              <a:gd name="connsiteX88" fmla="*/ 424559 w 3562350"/>
              <a:gd name="connsiteY88" fmla="*/ 490553 h 2038350"/>
              <a:gd name="connsiteX89" fmla="*/ 393762 w 3562350"/>
              <a:gd name="connsiteY89" fmla="*/ 490553 h 2038350"/>
              <a:gd name="connsiteX90" fmla="*/ 393762 w 3562350"/>
              <a:gd name="connsiteY90" fmla="*/ 444357 h 2038350"/>
              <a:gd name="connsiteX91" fmla="*/ 373964 w 3562350"/>
              <a:gd name="connsiteY91" fmla="*/ 444357 h 2038350"/>
              <a:gd name="connsiteX92" fmla="*/ 373964 w 3562350"/>
              <a:gd name="connsiteY92" fmla="*/ 367365 h 2038350"/>
              <a:gd name="connsiteX93" fmla="*/ 354165 w 3562350"/>
              <a:gd name="connsiteY93" fmla="*/ 367365 h 2038350"/>
              <a:gd name="connsiteX94" fmla="*/ 354165 w 3562350"/>
              <a:gd name="connsiteY94" fmla="*/ 312370 h 2038350"/>
              <a:gd name="connsiteX95" fmla="*/ 338767 w 3562350"/>
              <a:gd name="connsiteY95" fmla="*/ 312370 h 2038350"/>
              <a:gd name="connsiteX96" fmla="*/ 338767 w 3562350"/>
              <a:gd name="connsiteY96" fmla="*/ 272774 h 2038350"/>
              <a:gd name="connsiteX97" fmla="*/ 310170 w 3562350"/>
              <a:gd name="connsiteY97" fmla="*/ 272774 h 2038350"/>
              <a:gd name="connsiteX98" fmla="*/ 310170 w 3562350"/>
              <a:gd name="connsiteY98" fmla="*/ 241977 h 2038350"/>
              <a:gd name="connsiteX99" fmla="*/ 290372 w 3562350"/>
              <a:gd name="connsiteY99" fmla="*/ 241977 h 2038350"/>
              <a:gd name="connsiteX100" fmla="*/ 290372 w 3562350"/>
              <a:gd name="connsiteY100" fmla="*/ 184782 h 2038350"/>
              <a:gd name="connsiteX101" fmla="*/ 202381 w 3562350"/>
              <a:gd name="connsiteY101" fmla="*/ 184782 h 2038350"/>
              <a:gd name="connsiteX102" fmla="*/ 202381 w 3562350"/>
              <a:gd name="connsiteY102" fmla="*/ 142986 h 2038350"/>
              <a:gd name="connsiteX103" fmla="*/ 175983 w 3562350"/>
              <a:gd name="connsiteY103" fmla="*/ 142986 h 2038350"/>
              <a:gd name="connsiteX104" fmla="*/ 175983 w 3562350"/>
              <a:gd name="connsiteY104" fmla="*/ 92392 h 2038350"/>
              <a:gd name="connsiteX105" fmla="*/ 153985 w 3562350"/>
              <a:gd name="connsiteY105" fmla="*/ 92392 h 2038350"/>
              <a:gd name="connsiteX106" fmla="*/ 153985 w 3562350"/>
              <a:gd name="connsiteY106" fmla="*/ 63794 h 2038350"/>
              <a:gd name="connsiteX107" fmla="*/ 138586 w 3562350"/>
              <a:gd name="connsiteY107" fmla="*/ 63794 h 2038350"/>
              <a:gd name="connsiteX108" fmla="*/ 138586 w 3562350"/>
              <a:gd name="connsiteY108" fmla="*/ 35197 h 2038350"/>
              <a:gd name="connsiteX109" fmla="*/ 107790 w 3562350"/>
              <a:gd name="connsiteY109" fmla="*/ 35197 h 2038350"/>
              <a:gd name="connsiteX110" fmla="*/ 107790 w 3562350"/>
              <a:gd name="connsiteY110" fmla="*/ 0 h 2038350"/>
              <a:gd name="connsiteX111" fmla="*/ 0 w 3562350"/>
              <a:gd name="connsiteY111"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562350" h="2038350">
                <a:moveTo>
                  <a:pt x="3563655" y="2041398"/>
                </a:moveTo>
                <a:lnTo>
                  <a:pt x="3447069" y="2041398"/>
                </a:lnTo>
                <a:lnTo>
                  <a:pt x="3447069" y="1856623"/>
                </a:lnTo>
                <a:lnTo>
                  <a:pt x="3352476" y="1856623"/>
                </a:lnTo>
                <a:lnTo>
                  <a:pt x="3352476" y="1788424"/>
                </a:lnTo>
                <a:lnTo>
                  <a:pt x="2989507" y="1788424"/>
                </a:lnTo>
                <a:lnTo>
                  <a:pt x="2989507" y="1753229"/>
                </a:lnTo>
                <a:lnTo>
                  <a:pt x="2899315" y="1753229"/>
                </a:lnTo>
                <a:lnTo>
                  <a:pt x="2899315" y="1731236"/>
                </a:lnTo>
                <a:lnTo>
                  <a:pt x="2817924" y="1731236"/>
                </a:lnTo>
                <a:lnTo>
                  <a:pt x="2817924" y="1722434"/>
                </a:lnTo>
                <a:lnTo>
                  <a:pt x="2758535" y="1722434"/>
                </a:lnTo>
                <a:lnTo>
                  <a:pt x="2758535" y="1700432"/>
                </a:lnTo>
                <a:lnTo>
                  <a:pt x="2692537" y="1700432"/>
                </a:lnTo>
                <a:lnTo>
                  <a:pt x="2692537" y="1682839"/>
                </a:lnTo>
                <a:lnTo>
                  <a:pt x="2494559" y="1682839"/>
                </a:lnTo>
                <a:lnTo>
                  <a:pt x="2494559" y="1654235"/>
                </a:lnTo>
                <a:lnTo>
                  <a:pt x="2384565" y="1654235"/>
                </a:lnTo>
                <a:lnTo>
                  <a:pt x="2384565" y="1625641"/>
                </a:lnTo>
                <a:lnTo>
                  <a:pt x="2276780" y="1625641"/>
                </a:lnTo>
                <a:lnTo>
                  <a:pt x="2276780" y="1612440"/>
                </a:lnTo>
                <a:lnTo>
                  <a:pt x="2243785" y="1612440"/>
                </a:lnTo>
                <a:lnTo>
                  <a:pt x="2243785" y="1594847"/>
                </a:lnTo>
                <a:lnTo>
                  <a:pt x="2083194" y="1594847"/>
                </a:lnTo>
                <a:lnTo>
                  <a:pt x="2083194" y="1566243"/>
                </a:lnTo>
                <a:lnTo>
                  <a:pt x="1984210" y="1566243"/>
                </a:lnTo>
                <a:lnTo>
                  <a:pt x="1984210" y="1548651"/>
                </a:lnTo>
                <a:lnTo>
                  <a:pt x="1927012" y="1548651"/>
                </a:lnTo>
                <a:lnTo>
                  <a:pt x="1927012" y="1533249"/>
                </a:lnTo>
                <a:lnTo>
                  <a:pt x="1889617" y="1533249"/>
                </a:lnTo>
                <a:lnTo>
                  <a:pt x="1889617" y="1509055"/>
                </a:lnTo>
                <a:lnTo>
                  <a:pt x="1823628" y="1509055"/>
                </a:lnTo>
                <a:lnTo>
                  <a:pt x="1823628" y="1491453"/>
                </a:lnTo>
                <a:lnTo>
                  <a:pt x="1797225" y="1491453"/>
                </a:lnTo>
                <a:lnTo>
                  <a:pt x="1797225" y="1462859"/>
                </a:lnTo>
                <a:lnTo>
                  <a:pt x="1722434" y="1462859"/>
                </a:lnTo>
                <a:lnTo>
                  <a:pt x="1722434" y="1436465"/>
                </a:lnTo>
                <a:lnTo>
                  <a:pt x="1570644" y="1436465"/>
                </a:lnTo>
                <a:lnTo>
                  <a:pt x="1570644" y="1390269"/>
                </a:lnTo>
                <a:lnTo>
                  <a:pt x="1515656" y="1390269"/>
                </a:lnTo>
                <a:lnTo>
                  <a:pt x="1515656" y="1339672"/>
                </a:lnTo>
                <a:lnTo>
                  <a:pt x="1363866" y="1339672"/>
                </a:lnTo>
                <a:lnTo>
                  <a:pt x="1363866" y="1315469"/>
                </a:lnTo>
                <a:lnTo>
                  <a:pt x="1339672" y="1315469"/>
                </a:lnTo>
                <a:lnTo>
                  <a:pt x="1339672" y="1284675"/>
                </a:lnTo>
                <a:lnTo>
                  <a:pt x="1278074" y="1284675"/>
                </a:lnTo>
                <a:lnTo>
                  <a:pt x="1278074" y="1260481"/>
                </a:lnTo>
                <a:lnTo>
                  <a:pt x="1247280" y="1260481"/>
                </a:lnTo>
                <a:lnTo>
                  <a:pt x="1247280" y="1231878"/>
                </a:lnTo>
                <a:lnTo>
                  <a:pt x="1214285" y="1231878"/>
                </a:lnTo>
                <a:lnTo>
                  <a:pt x="1214285" y="1218686"/>
                </a:lnTo>
                <a:lnTo>
                  <a:pt x="1174690" y="1218686"/>
                </a:lnTo>
                <a:lnTo>
                  <a:pt x="1174690" y="1207684"/>
                </a:lnTo>
                <a:lnTo>
                  <a:pt x="1117492" y="1207684"/>
                </a:lnTo>
                <a:lnTo>
                  <a:pt x="1117492" y="1174690"/>
                </a:lnTo>
                <a:lnTo>
                  <a:pt x="1104290" y="1174690"/>
                </a:lnTo>
                <a:lnTo>
                  <a:pt x="1104290" y="1141686"/>
                </a:lnTo>
                <a:lnTo>
                  <a:pt x="1058094" y="1141686"/>
                </a:lnTo>
                <a:lnTo>
                  <a:pt x="1058094" y="1117492"/>
                </a:lnTo>
                <a:lnTo>
                  <a:pt x="1029500" y="1117492"/>
                </a:lnTo>
                <a:lnTo>
                  <a:pt x="1029500" y="1084498"/>
                </a:lnTo>
                <a:lnTo>
                  <a:pt x="1003106" y="1084498"/>
                </a:lnTo>
                <a:lnTo>
                  <a:pt x="1003106" y="1062495"/>
                </a:lnTo>
                <a:lnTo>
                  <a:pt x="978903" y="1062495"/>
                </a:lnTo>
                <a:lnTo>
                  <a:pt x="978903" y="1029500"/>
                </a:lnTo>
                <a:lnTo>
                  <a:pt x="930510" y="1029500"/>
                </a:lnTo>
                <a:lnTo>
                  <a:pt x="930510" y="963511"/>
                </a:lnTo>
                <a:lnTo>
                  <a:pt x="912911" y="963511"/>
                </a:lnTo>
                <a:lnTo>
                  <a:pt x="912911" y="906312"/>
                </a:lnTo>
                <a:lnTo>
                  <a:pt x="864517" y="906312"/>
                </a:lnTo>
                <a:lnTo>
                  <a:pt x="864517" y="886515"/>
                </a:lnTo>
                <a:lnTo>
                  <a:pt x="831519" y="886515"/>
                </a:lnTo>
                <a:lnTo>
                  <a:pt x="831519" y="860117"/>
                </a:lnTo>
                <a:lnTo>
                  <a:pt x="791923" y="860117"/>
                </a:lnTo>
                <a:lnTo>
                  <a:pt x="791923" y="820521"/>
                </a:lnTo>
                <a:lnTo>
                  <a:pt x="675335" y="820521"/>
                </a:lnTo>
                <a:lnTo>
                  <a:pt x="675335" y="798523"/>
                </a:lnTo>
                <a:lnTo>
                  <a:pt x="640138" y="798523"/>
                </a:lnTo>
                <a:lnTo>
                  <a:pt x="640138" y="769926"/>
                </a:lnTo>
                <a:lnTo>
                  <a:pt x="604941" y="769926"/>
                </a:lnTo>
                <a:lnTo>
                  <a:pt x="604941" y="710532"/>
                </a:lnTo>
                <a:lnTo>
                  <a:pt x="532348" y="710532"/>
                </a:lnTo>
                <a:lnTo>
                  <a:pt x="532348" y="675335"/>
                </a:lnTo>
                <a:lnTo>
                  <a:pt x="492752" y="675335"/>
                </a:lnTo>
                <a:lnTo>
                  <a:pt x="492752" y="604941"/>
                </a:lnTo>
                <a:lnTo>
                  <a:pt x="448756" y="604941"/>
                </a:lnTo>
                <a:lnTo>
                  <a:pt x="448756" y="527949"/>
                </a:lnTo>
                <a:lnTo>
                  <a:pt x="424559" y="527949"/>
                </a:lnTo>
                <a:lnTo>
                  <a:pt x="424559" y="490553"/>
                </a:lnTo>
                <a:lnTo>
                  <a:pt x="393762" y="490553"/>
                </a:lnTo>
                <a:lnTo>
                  <a:pt x="393762" y="444357"/>
                </a:lnTo>
                <a:lnTo>
                  <a:pt x="373964" y="444357"/>
                </a:lnTo>
                <a:lnTo>
                  <a:pt x="373964" y="367365"/>
                </a:lnTo>
                <a:lnTo>
                  <a:pt x="354165" y="367365"/>
                </a:lnTo>
                <a:lnTo>
                  <a:pt x="354165" y="312370"/>
                </a:lnTo>
                <a:lnTo>
                  <a:pt x="338767" y="312370"/>
                </a:lnTo>
                <a:lnTo>
                  <a:pt x="338767" y="272774"/>
                </a:lnTo>
                <a:lnTo>
                  <a:pt x="310170" y="272774"/>
                </a:lnTo>
                <a:lnTo>
                  <a:pt x="310170" y="241977"/>
                </a:lnTo>
                <a:lnTo>
                  <a:pt x="290372" y="241977"/>
                </a:lnTo>
                <a:lnTo>
                  <a:pt x="290372" y="184782"/>
                </a:lnTo>
                <a:lnTo>
                  <a:pt x="202381" y="184782"/>
                </a:lnTo>
                <a:lnTo>
                  <a:pt x="202381" y="142986"/>
                </a:lnTo>
                <a:lnTo>
                  <a:pt x="175983" y="142986"/>
                </a:lnTo>
                <a:lnTo>
                  <a:pt x="175983" y="92392"/>
                </a:lnTo>
                <a:lnTo>
                  <a:pt x="153985" y="92392"/>
                </a:lnTo>
                <a:lnTo>
                  <a:pt x="153985" y="63794"/>
                </a:lnTo>
                <a:lnTo>
                  <a:pt x="138586" y="63794"/>
                </a:lnTo>
                <a:lnTo>
                  <a:pt x="138586" y="35197"/>
                </a:lnTo>
                <a:lnTo>
                  <a:pt x="107790" y="35197"/>
                </a:lnTo>
                <a:lnTo>
                  <a:pt x="107790" y="0"/>
                </a:lnTo>
                <a:lnTo>
                  <a:pt x="0" y="0"/>
                </a:lnTo>
              </a:path>
            </a:pathLst>
          </a:custGeom>
          <a:noFill/>
          <a:ln w="127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2" name="Isosceles Triangle 181">
            <a:extLst>
              <a:ext uri="{FF2B5EF4-FFF2-40B4-BE49-F238E27FC236}">
                <a16:creationId xmlns:a16="http://schemas.microsoft.com/office/drawing/2014/main" xmlns="" id="{7D969B11-7DA0-4FEA-A346-4725812D42E0}"/>
              </a:ext>
            </a:extLst>
          </p:cNvPr>
          <p:cNvSpPr>
            <a:spLocks noChangeAspect="1"/>
          </p:cNvSpPr>
          <p:nvPr/>
        </p:nvSpPr>
        <p:spPr>
          <a:xfrm>
            <a:off x="3756708" y="3586524"/>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3" name="Isosceles Triangle 182">
            <a:extLst>
              <a:ext uri="{FF2B5EF4-FFF2-40B4-BE49-F238E27FC236}">
                <a16:creationId xmlns:a16="http://schemas.microsoft.com/office/drawing/2014/main" xmlns="" id="{736EFB82-AB65-4841-85F8-6D1EEB6B5881}"/>
              </a:ext>
            </a:extLst>
          </p:cNvPr>
          <p:cNvSpPr>
            <a:spLocks noChangeAspect="1"/>
          </p:cNvSpPr>
          <p:nvPr/>
        </p:nvSpPr>
        <p:spPr>
          <a:xfrm>
            <a:off x="4591909" y="4084216"/>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4" name="Isosceles Triangle 183">
            <a:extLst>
              <a:ext uri="{FF2B5EF4-FFF2-40B4-BE49-F238E27FC236}">
                <a16:creationId xmlns:a16="http://schemas.microsoft.com/office/drawing/2014/main" xmlns="" id="{079B7909-FECE-4FDB-9E93-766E6AC725D0}"/>
              </a:ext>
            </a:extLst>
          </p:cNvPr>
          <p:cNvSpPr>
            <a:spLocks noChangeAspect="1"/>
          </p:cNvSpPr>
          <p:nvPr/>
        </p:nvSpPr>
        <p:spPr>
          <a:xfrm>
            <a:off x="5291095" y="4237625"/>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5" name="Isosceles Triangle 184">
            <a:extLst>
              <a:ext uri="{FF2B5EF4-FFF2-40B4-BE49-F238E27FC236}">
                <a16:creationId xmlns:a16="http://schemas.microsoft.com/office/drawing/2014/main" xmlns="" id="{A59F3103-F83A-4CC5-812D-52A814352A62}"/>
              </a:ext>
            </a:extLst>
          </p:cNvPr>
          <p:cNvSpPr>
            <a:spLocks noChangeAspect="1"/>
          </p:cNvSpPr>
          <p:nvPr/>
        </p:nvSpPr>
        <p:spPr>
          <a:xfrm>
            <a:off x="5384680" y="4249048"/>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6" name="Isosceles Triangle 185">
            <a:extLst>
              <a:ext uri="{FF2B5EF4-FFF2-40B4-BE49-F238E27FC236}">
                <a16:creationId xmlns:a16="http://schemas.microsoft.com/office/drawing/2014/main" xmlns="" id="{3E545A5F-3205-49D1-9457-1D32E67BEB47}"/>
              </a:ext>
            </a:extLst>
          </p:cNvPr>
          <p:cNvSpPr>
            <a:spLocks noChangeAspect="1"/>
          </p:cNvSpPr>
          <p:nvPr/>
        </p:nvSpPr>
        <p:spPr>
          <a:xfrm>
            <a:off x="5430243" y="4266347"/>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7" name="Isosceles Triangle 186">
            <a:extLst>
              <a:ext uri="{FF2B5EF4-FFF2-40B4-BE49-F238E27FC236}">
                <a16:creationId xmlns:a16="http://schemas.microsoft.com/office/drawing/2014/main" xmlns="" id="{CE461A83-A5C6-4251-8858-A8EA458B7524}"/>
              </a:ext>
            </a:extLst>
          </p:cNvPr>
          <p:cNvSpPr>
            <a:spLocks noChangeAspect="1"/>
          </p:cNvSpPr>
          <p:nvPr/>
        </p:nvSpPr>
        <p:spPr>
          <a:xfrm>
            <a:off x="5475806" y="4283646"/>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8" name="Isosceles Triangle 187">
            <a:extLst>
              <a:ext uri="{FF2B5EF4-FFF2-40B4-BE49-F238E27FC236}">
                <a16:creationId xmlns:a16="http://schemas.microsoft.com/office/drawing/2014/main" xmlns="" id="{434E1F26-8157-4280-AC3B-4AFEFD8064DC}"/>
              </a:ext>
            </a:extLst>
          </p:cNvPr>
          <p:cNvSpPr>
            <a:spLocks noChangeAspect="1"/>
          </p:cNvSpPr>
          <p:nvPr/>
        </p:nvSpPr>
        <p:spPr>
          <a:xfrm>
            <a:off x="5576897" y="4301027"/>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9" name="Isosceles Triangle 188">
            <a:extLst>
              <a:ext uri="{FF2B5EF4-FFF2-40B4-BE49-F238E27FC236}">
                <a16:creationId xmlns:a16="http://schemas.microsoft.com/office/drawing/2014/main" xmlns="" id="{AA99B0F8-5FAD-4BF9-8632-0F3A6EEDE564}"/>
              </a:ext>
            </a:extLst>
          </p:cNvPr>
          <p:cNvSpPr>
            <a:spLocks noChangeAspect="1"/>
          </p:cNvSpPr>
          <p:nvPr/>
        </p:nvSpPr>
        <p:spPr>
          <a:xfrm>
            <a:off x="5673574" y="4304871"/>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0" name="Isosceles Triangle 189">
            <a:extLst>
              <a:ext uri="{FF2B5EF4-FFF2-40B4-BE49-F238E27FC236}">
                <a16:creationId xmlns:a16="http://schemas.microsoft.com/office/drawing/2014/main" xmlns="" id="{AFBE4F94-C36F-4903-936E-851557456552}"/>
              </a:ext>
            </a:extLst>
          </p:cNvPr>
          <p:cNvSpPr>
            <a:spLocks noChangeAspect="1"/>
          </p:cNvSpPr>
          <p:nvPr/>
        </p:nvSpPr>
        <p:spPr>
          <a:xfrm>
            <a:off x="5770250" y="4308715"/>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1" name="Isosceles Triangle 190">
            <a:extLst>
              <a:ext uri="{FF2B5EF4-FFF2-40B4-BE49-F238E27FC236}">
                <a16:creationId xmlns:a16="http://schemas.microsoft.com/office/drawing/2014/main" xmlns="" id="{BA66ABDF-6E7E-4578-94F3-0B50E7396615}"/>
              </a:ext>
            </a:extLst>
          </p:cNvPr>
          <p:cNvSpPr>
            <a:spLocks noChangeAspect="1"/>
          </p:cNvSpPr>
          <p:nvPr/>
        </p:nvSpPr>
        <p:spPr>
          <a:xfrm>
            <a:off x="5836154" y="4343116"/>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2" name="Isosceles Triangle 191">
            <a:extLst>
              <a:ext uri="{FF2B5EF4-FFF2-40B4-BE49-F238E27FC236}">
                <a16:creationId xmlns:a16="http://schemas.microsoft.com/office/drawing/2014/main" xmlns="" id="{0F4CC8AB-9743-49A2-93B0-A8306815451F}"/>
              </a:ext>
            </a:extLst>
          </p:cNvPr>
          <p:cNvSpPr>
            <a:spLocks noChangeAspect="1"/>
          </p:cNvSpPr>
          <p:nvPr/>
        </p:nvSpPr>
        <p:spPr>
          <a:xfrm>
            <a:off x="5885601" y="4349771"/>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3" name="Isosceles Triangle 192">
            <a:extLst>
              <a:ext uri="{FF2B5EF4-FFF2-40B4-BE49-F238E27FC236}">
                <a16:creationId xmlns:a16="http://schemas.microsoft.com/office/drawing/2014/main" xmlns="" id="{FA2F8C43-B6D5-4912-B3A4-27451C2F7CD8}"/>
              </a:ext>
            </a:extLst>
          </p:cNvPr>
          <p:cNvSpPr>
            <a:spLocks noChangeAspect="1"/>
          </p:cNvSpPr>
          <p:nvPr/>
        </p:nvSpPr>
        <p:spPr>
          <a:xfrm>
            <a:off x="5951823" y="4470123"/>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4" name="Oval 193">
            <a:extLst>
              <a:ext uri="{FF2B5EF4-FFF2-40B4-BE49-F238E27FC236}">
                <a16:creationId xmlns:a16="http://schemas.microsoft.com/office/drawing/2014/main" xmlns="" id="{6C6BC648-CA3F-4C27-A957-C9871BAFCDF2}"/>
              </a:ext>
            </a:extLst>
          </p:cNvPr>
          <p:cNvSpPr>
            <a:spLocks noChangeAspect="1"/>
          </p:cNvSpPr>
          <p:nvPr/>
        </p:nvSpPr>
        <p:spPr>
          <a:xfrm>
            <a:off x="5461227" y="437671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5" name="Oval 194">
            <a:extLst>
              <a:ext uri="{FF2B5EF4-FFF2-40B4-BE49-F238E27FC236}">
                <a16:creationId xmlns:a16="http://schemas.microsoft.com/office/drawing/2014/main" xmlns="" id="{F1FF05D9-F7CA-4E80-A36F-EF9BA534E1E4}"/>
              </a:ext>
            </a:extLst>
          </p:cNvPr>
          <p:cNvSpPr>
            <a:spLocks noChangeAspect="1"/>
          </p:cNvSpPr>
          <p:nvPr/>
        </p:nvSpPr>
        <p:spPr>
          <a:xfrm>
            <a:off x="5529506" y="437671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6" name="Oval 195">
            <a:extLst>
              <a:ext uri="{FF2B5EF4-FFF2-40B4-BE49-F238E27FC236}">
                <a16:creationId xmlns:a16="http://schemas.microsoft.com/office/drawing/2014/main" xmlns="" id="{E09C6069-ADF2-476E-B0C2-A7DAD8EF2563}"/>
              </a:ext>
            </a:extLst>
          </p:cNvPr>
          <p:cNvSpPr>
            <a:spLocks noChangeAspect="1"/>
          </p:cNvSpPr>
          <p:nvPr/>
        </p:nvSpPr>
        <p:spPr>
          <a:xfrm>
            <a:off x="5594759" y="437671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7" name="Oval 196">
            <a:extLst>
              <a:ext uri="{FF2B5EF4-FFF2-40B4-BE49-F238E27FC236}">
                <a16:creationId xmlns:a16="http://schemas.microsoft.com/office/drawing/2014/main" xmlns="" id="{FB926E5E-B6DF-4EB1-AB0B-051A4318547F}"/>
              </a:ext>
            </a:extLst>
          </p:cNvPr>
          <p:cNvSpPr>
            <a:spLocks noChangeAspect="1"/>
          </p:cNvSpPr>
          <p:nvPr/>
        </p:nvSpPr>
        <p:spPr>
          <a:xfrm>
            <a:off x="5280175" y="435750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8" name="Oval 197">
            <a:extLst>
              <a:ext uri="{FF2B5EF4-FFF2-40B4-BE49-F238E27FC236}">
                <a16:creationId xmlns:a16="http://schemas.microsoft.com/office/drawing/2014/main" xmlns="" id="{223B2069-4057-458F-A30E-6FE9F49CC850}"/>
              </a:ext>
            </a:extLst>
          </p:cNvPr>
          <p:cNvSpPr>
            <a:spLocks noChangeAspect="1"/>
          </p:cNvSpPr>
          <p:nvPr/>
        </p:nvSpPr>
        <p:spPr>
          <a:xfrm>
            <a:off x="5332601" y="436011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9" name="Oval 198">
            <a:extLst>
              <a:ext uri="{FF2B5EF4-FFF2-40B4-BE49-F238E27FC236}">
                <a16:creationId xmlns:a16="http://schemas.microsoft.com/office/drawing/2014/main" xmlns="" id="{C9319799-602C-4D1D-85FA-5B7F059E294A}"/>
              </a:ext>
            </a:extLst>
          </p:cNvPr>
          <p:cNvSpPr>
            <a:spLocks noChangeAspect="1"/>
          </p:cNvSpPr>
          <p:nvPr/>
        </p:nvSpPr>
        <p:spPr>
          <a:xfrm>
            <a:off x="5390969" y="4372138"/>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0" name="Oval 199">
            <a:extLst>
              <a:ext uri="{FF2B5EF4-FFF2-40B4-BE49-F238E27FC236}">
                <a16:creationId xmlns:a16="http://schemas.microsoft.com/office/drawing/2014/main" xmlns="" id="{6A64A92C-1B6E-48FB-9428-724FDE9996D3}"/>
              </a:ext>
            </a:extLst>
          </p:cNvPr>
          <p:cNvSpPr>
            <a:spLocks noChangeAspect="1"/>
          </p:cNvSpPr>
          <p:nvPr/>
        </p:nvSpPr>
        <p:spPr>
          <a:xfrm>
            <a:off x="5008158" y="431162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1" name="Graphic 551">
            <a:extLst>
              <a:ext uri="{FF2B5EF4-FFF2-40B4-BE49-F238E27FC236}">
                <a16:creationId xmlns:a16="http://schemas.microsoft.com/office/drawing/2014/main" xmlns="" id="{1F3EE9CA-7B31-48F7-9BD2-3119F7E03502}"/>
              </a:ext>
            </a:extLst>
          </p:cNvPr>
          <p:cNvSpPr/>
          <p:nvPr/>
        </p:nvSpPr>
        <p:spPr>
          <a:xfrm>
            <a:off x="3425538" y="3194636"/>
            <a:ext cx="2494353" cy="1347322"/>
          </a:xfrm>
          <a:custGeom>
            <a:avLst/>
            <a:gdLst>
              <a:gd name="connsiteX0" fmla="*/ 3433867 w 3429000"/>
              <a:gd name="connsiteY0" fmla="*/ 2102996 h 2095500"/>
              <a:gd name="connsiteX1" fmla="*/ 3376670 w 3429000"/>
              <a:gd name="connsiteY1" fmla="*/ 2102996 h 2095500"/>
              <a:gd name="connsiteX2" fmla="*/ 3376670 w 3429000"/>
              <a:gd name="connsiteY2" fmla="*/ 1966608 h 2095500"/>
              <a:gd name="connsiteX3" fmla="*/ 3088501 w 3429000"/>
              <a:gd name="connsiteY3" fmla="*/ 1966608 h 2095500"/>
              <a:gd name="connsiteX4" fmla="*/ 3088501 w 3429000"/>
              <a:gd name="connsiteY4" fmla="*/ 1929213 h 2095500"/>
              <a:gd name="connsiteX5" fmla="*/ 3048905 w 3429000"/>
              <a:gd name="connsiteY5" fmla="*/ 1929213 h 2095500"/>
              <a:gd name="connsiteX6" fmla="*/ 3048905 w 3429000"/>
              <a:gd name="connsiteY6" fmla="*/ 1900618 h 2095500"/>
              <a:gd name="connsiteX7" fmla="*/ 3018111 w 3429000"/>
              <a:gd name="connsiteY7" fmla="*/ 1900618 h 2095500"/>
              <a:gd name="connsiteX8" fmla="*/ 3018111 w 3429000"/>
              <a:gd name="connsiteY8" fmla="*/ 1867624 h 2095500"/>
              <a:gd name="connsiteX9" fmla="*/ 2771727 w 3429000"/>
              <a:gd name="connsiteY9" fmla="*/ 1867624 h 2095500"/>
              <a:gd name="connsiteX10" fmla="*/ 2771727 w 3429000"/>
              <a:gd name="connsiteY10" fmla="*/ 1850022 h 2095500"/>
              <a:gd name="connsiteX11" fmla="*/ 2591353 w 3429000"/>
              <a:gd name="connsiteY11" fmla="*/ 1850022 h 2095500"/>
              <a:gd name="connsiteX12" fmla="*/ 2591353 w 3429000"/>
              <a:gd name="connsiteY12" fmla="*/ 1814827 h 2095500"/>
              <a:gd name="connsiteX13" fmla="*/ 2413168 w 3429000"/>
              <a:gd name="connsiteY13" fmla="*/ 1814827 h 2095500"/>
              <a:gd name="connsiteX14" fmla="*/ 2413168 w 3429000"/>
              <a:gd name="connsiteY14" fmla="*/ 1799425 h 2095500"/>
              <a:gd name="connsiteX15" fmla="*/ 2325177 w 3429000"/>
              <a:gd name="connsiteY15" fmla="*/ 1799425 h 2095500"/>
              <a:gd name="connsiteX16" fmla="*/ 2325177 w 3429000"/>
              <a:gd name="connsiteY16" fmla="*/ 1779632 h 2095500"/>
              <a:gd name="connsiteX17" fmla="*/ 2204190 w 3429000"/>
              <a:gd name="connsiteY17" fmla="*/ 1779632 h 2095500"/>
              <a:gd name="connsiteX18" fmla="*/ 2204190 w 3429000"/>
              <a:gd name="connsiteY18" fmla="*/ 1755429 h 2095500"/>
              <a:gd name="connsiteX19" fmla="*/ 2015004 w 3429000"/>
              <a:gd name="connsiteY19" fmla="*/ 1755429 h 2095500"/>
              <a:gd name="connsiteX20" fmla="*/ 2015004 w 3429000"/>
              <a:gd name="connsiteY20" fmla="*/ 1731236 h 2095500"/>
              <a:gd name="connsiteX21" fmla="*/ 1953416 w 3429000"/>
              <a:gd name="connsiteY21" fmla="*/ 1731236 h 2095500"/>
              <a:gd name="connsiteX22" fmla="*/ 1953416 w 3429000"/>
              <a:gd name="connsiteY22" fmla="*/ 1713633 h 2095500"/>
              <a:gd name="connsiteX23" fmla="*/ 1905019 w 3429000"/>
              <a:gd name="connsiteY23" fmla="*/ 1713633 h 2095500"/>
              <a:gd name="connsiteX24" fmla="*/ 1905019 w 3429000"/>
              <a:gd name="connsiteY24" fmla="*/ 1698231 h 2095500"/>
              <a:gd name="connsiteX25" fmla="*/ 1876415 w 3429000"/>
              <a:gd name="connsiteY25" fmla="*/ 1698231 h 2095500"/>
              <a:gd name="connsiteX26" fmla="*/ 1876415 w 3429000"/>
              <a:gd name="connsiteY26" fmla="*/ 1663036 h 2095500"/>
              <a:gd name="connsiteX27" fmla="*/ 1806026 w 3429000"/>
              <a:gd name="connsiteY27" fmla="*/ 1663036 h 2095500"/>
              <a:gd name="connsiteX28" fmla="*/ 1806026 w 3429000"/>
              <a:gd name="connsiteY28" fmla="*/ 1649844 h 2095500"/>
              <a:gd name="connsiteX29" fmla="*/ 1786223 w 3429000"/>
              <a:gd name="connsiteY29" fmla="*/ 1649844 h 2095500"/>
              <a:gd name="connsiteX30" fmla="*/ 1786223 w 3429000"/>
              <a:gd name="connsiteY30" fmla="*/ 1630042 h 2095500"/>
              <a:gd name="connsiteX31" fmla="*/ 1680639 w 3429000"/>
              <a:gd name="connsiteY31" fmla="*/ 1630042 h 2095500"/>
              <a:gd name="connsiteX32" fmla="*/ 1680639 w 3429000"/>
              <a:gd name="connsiteY32" fmla="*/ 1599248 h 2095500"/>
              <a:gd name="connsiteX33" fmla="*/ 1590446 w 3429000"/>
              <a:gd name="connsiteY33" fmla="*/ 1599248 h 2095500"/>
              <a:gd name="connsiteX34" fmla="*/ 1590446 w 3429000"/>
              <a:gd name="connsiteY34" fmla="*/ 1548651 h 2095500"/>
              <a:gd name="connsiteX35" fmla="*/ 1539850 w 3429000"/>
              <a:gd name="connsiteY35" fmla="*/ 1548651 h 2095500"/>
              <a:gd name="connsiteX36" fmla="*/ 1539850 w 3429000"/>
              <a:gd name="connsiteY36" fmla="*/ 1504655 h 2095500"/>
              <a:gd name="connsiteX37" fmla="*/ 1478261 w 3429000"/>
              <a:gd name="connsiteY37" fmla="*/ 1504655 h 2095500"/>
              <a:gd name="connsiteX38" fmla="*/ 1478261 w 3429000"/>
              <a:gd name="connsiteY38" fmla="*/ 1473860 h 2095500"/>
              <a:gd name="connsiteX39" fmla="*/ 1421063 w 3429000"/>
              <a:gd name="connsiteY39" fmla="*/ 1473860 h 2095500"/>
              <a:gd name="connsiteX40" fmla="*/ 1421063 w 3429000"/>
              <a:gd name="connsiteY40" fmla="*/ 1421063 h 2095500"/>
              <a:gd name="connsiteX41" fmla="*/ 1352864 w 3429000"/>
              <a:gd name="connsiteY41" fmla="*/ 1421063 h 2095500"/>
              <a:gd name="connsiteX42" fmla="*/ 1352864 w 3429000"/>
              <a:gd name="connsiteY42" fmla="*/ 1394670 h 2095500"/>
              <a:gd name="connsiteX43" fmla="*/ 1280274 w 3429000"/>
              <a:gd name="connsiteY43" fmla="*/ 1394670 h 2095500"/>
              <a:gd name="connsiteX44" fmla="*/ 1280274 w 3429000"/>
              <a:gd name="connsiteY44" fmla="*/ 1377067 h 2095500"/>
              <a:gd name="connsiteX45" fmla="*/ 1234078 w 3429000"/>
              <a:gd name="connsiteY45" fmla="*/ 1377067 h 2095500"/>
              <a:gd name="connsiteX46" fmla="*/ 1234078 w 3429000"/>
              <a:gd name="connsiteY46" fmla="*/ 1348473 h 2095500"/>
              <a:gd name="connsiteX47" fmla="*/ 1205484 w 3429000"/>
              <a:gd name="connsiteY47" fmla="*/ 1348473 h 2095500"/>
              <a:gd name="connsiteX48" fmla="*/ 1205484 w 3429000"/>
              <a:gd name="connsiteY48" fmla="*/ 1311078 h 2095500"/>
              <a:gd name="connsiteX49" fmla="*/ 1132894 w 3429000"/>
              <a:gd name="connsiteY49" fmla="*/ 1311078 h 2095500"/>
              <a:gd name="connsiteX50" fmla="*/ 1132894 w 3429000"/>
              <a:gd name="connsiteY50" fmla="*/ 1286875 h 2095500"/>
              <a:gd name="connsiteX51" fmla="*/ 1084498 w 3429000"/>
              <a:gd name="connsiteY51" fmla="*/ 1286875 h 2095500"/>
              <a:gd name="connsiteX52" fmla="*/ 1084498 w 3429000"/>
              <a:gd name="connsiteY52" fmla="*/ 1247280 h 2095500"/>
              <a:gd name="connsiteX53" fmla="*/ 930510 w 3429000"/>
              <a:gd name="connsiteY53" fmla="*/ 1247280 h 2095500"/>
              <a:gd name="connsiteX54" fmla="*/ 930510 w 3429000"/>
              <a:gd name="connsiteY54" fmla="*/ 1225287 h 2095500"/>
              <a:gd name="connsiteX55" fmla="*/ 820521 w 3429000"/>
              <a:gd name="connsiteY55" fmla="*/ 1225287 h 2095500"/>
              <a:gd name="connsiteX56" fmla="*/ 820521 w 3429000"/>
              <a:gd name="connsiteY56" fmla="*/ 1183481 h 2095500"/>
              <a:gd name="connsiteX57" fmla="*/ 763326 w 3429000"/>
              <a:gd name="connsiteY57" fmla="*/ 1183481 h 2095500"/>
              <a:gd name="connsiteX58" fmla="*/ 763326 w 3429000"/>
              <a:gd name="connsiteY58" fmla="*/ 1143886 h 2095500"/>
              <a:gd name="connsiteX59" fmla="*/ 736928 w 3429000"/>
              <a:gd name="connsiteY59" fmla="*/ 1143886 h 2095500"/>
              <a:gd name="connsiteX60" fmla="*/ 736928 w 3429000"/>
              <a:gd name="connsiteY60" fmla="*/ 1117492 h 2095500"/>
              <a:gd name="connsiteX61" fmla="*/ 706131 w 3429000"/>
              <a:gd name="connsiteY61" fmla="*/ 1117492 h 2095500"/>
              <a:gd name="connsiteX62" fmla="*/ 706131 w 3429000"/>
              <a:gd name="connsiteY62" fmla="*/ 1080097 h 2095500"/>
              <a:gd name="connsiteX63" fmla="*/ 679734 w 3429000"/>
              <a:gd name="connsiteY63" fmla="*/ 1080097 h 2095500"/>
              <a:gd name="connsiteX64" fmla="*/ 679734 w 3429000"/>
              <a:gd name="connsiteY64" fmla="*/ 1020699 h 2095500"/>
              <a:gd name="connsiteX65" fmla="*/ 675335 w 3429000"/>
              <a:gd name="connsiteY65" fmla="*/ 1020699 h 2095500"/>
              <a:gd name="connsiteX66" fmla="*/ 675335 w 3429000"/>
              <a:gd name="connsiteY66" fmla="*/ 1005307 h 2095500"/>
              <a:gd name="connsiteX67" fmla="*/ 648937 w 3429000"/>
              <a:gd name="connsiteY67" fmla="*/ 1005307 h 2095500"/>
              <a:gd name="connsiteX68" fmla="*/ 648937 w 3429000"/>
              <a:gd name="connsiteY68" fmla="*/ 987704 h 2095500"/>
              <a:gd name="connsiteX69" fmla="*/ 635739 w 3429000"/>
              <a:gd name="connsiteY69" fmla="*/ 987704 h 2095500"/>
              <a:gd name="connsiteX70" fmla="*/ 635739 w 3429000"/>
              <a:gd name="connsiteY70" fmla="*/ 901913 h 2095500"/>
              <a:gd name="connsiteX71" fmla="*/ 602741 w 3429000"/>
              <a:gd name="connsiteY71" fmla="*/ 901913 h 2095500"/>
              <a:gd name="connsiteX72" fmla="*/ 602741 w 3429000"/>
              <a:gd name="connsiteY72" fmla="*/ 860117 h 2095500"/>
              <a:gd name="connsiteX73" fmla="*/ 516950 w 3429000"/>
              <a:gd name="connsiteY73" fmla="*/ 860117 h 2095500"/>
              <a:gd name="connsiteX74" fmla="*/ 516950 w 3429000"/>
              <a:gd name="connsiteY74" fmla="*/ 829320 h 2095500"/>
              <a:gd name="connsiteX75" fmla="*/ 477354 w 3429000"/>
              <a:gd name="connsiteY75" fmla="*/ 829320 h 2095500"/>
              <a:gd name="connsiteX76" fmla="*/ 477354 w 3429000"/>
              <a:gd name="connsiteY76" fmla="*/ 767725 h 2095500"/>
              <a:gd name="connsiteX77" fmla="*/ 459756 w 3429000"/>
              <a:gd name="connsiteY77" fmla="*/ 767725 h 2095500"/>
              <a:gd name="connsiteX78" fmla="*/ 459756 w 3429000"/>
              <a:gd name="connsiteY78" fmla="*/ 734729 h 2095500"/>
              <a:gd name="connsiteX79" fmla="*/ 439958 w 3429000"/>
              <a:gd name="connsiteY79" fmla="*/ 734729 h 2095500"/>
              <a:gd name="connsiteX80" fmla="*/ 439958 w 3429000"/>
              <a:gd name="connsiteY80" fmla="*/ 666536 h 2095500"/>
              <a:gd name="connsiteX81" fmla="*/ 415760 w 3429000"/>
              <a:gd name="connsiteY81" fmla="*/ 666536 h 2095500"/>
              <a:gd name="connsiteX82" fmla="*/ 415760 w 3429000"/>
              <a:gd name="connsiteY82" fmla="*/ 525750 h 2095500"/>
              <a:gd name="connsiteX83" fmla="*/ 371764 w 3429000"/>
              <a:gd name="connsiteY83" fmla="*/ 525750 h 2095500"/>
              <a:gd name="connsiteX84" fmla="*/ 371764 w 3429000"/>
              <a:gd name="connsiteY84" fmla="*/ 475154 h 2095500"/>
              <a:gd name="connsiteX85" fmla="*/ 347566 w 3429000"/>
              <a:gd name="connsiteY85" fmla="*/ 475154 h 2095500"/>
              <a:gd name="connsiteX86" fmla="*/ 347566 w 3429000"/>
              <a:gd name="connsiteY86" fmla="*/ 420159 h 2095500"/>
              <a:gd name="connsiteX87" fmla="*/ 312370 w 3429000"/>
              <a:gd name="connsiteY87" fmla="*/ 420159 h 2095500"/>
              <a:gd name="connsiteX88" fmla="*/ 312370 w 3429000"/>
              <a:gd name="connsiteY88" fmla="*/ 406960 h 2095500"/>
              <a:gd name="connsiteX89" fmla="*/ 285972 w 3429000"/>
              <a:gd name="connsiteY89" fmla="*/ 406960 h 2095500"/>
              <a:gd name="connsiteX90" fmla="*/ 285972 w 3429000"/>
              <a:gd name="connsiteY90" fmla="*/ 358566 h 2095500"/>
              <a:gd name="connsiteX91" fmla="*/ 252975 w 3429000"/>
              <a:gd name="connsiteY91" fmla="*/ 358566 h 2095500"/>
              <a:gd name="connsiteX92" fmla="*/ 252975 w 3429000"/>
              <a:gd name="connsiteY92" fmla="*/ 288172 h 2095500"/>
              <a:gd name="connsiteX93" fmla="*/ 215578 w 3429000"/>
              <a:gd name="connsiteY93" fmla="*/ 288172 h 2095500"/>
              <a:gd name="connsiteX94" fmla="*/ 215578 w 3429000"/>
              <a:gd name="connsiteY94" fmla="*/ 257375 h 2095500"/>
              <a:gd name="connsiteX95" fmla="*/ 173784 w 3429000"/>
              <a:gd name="connsiteY95" fmla="*/ 257375 h 2095500"/>
              <a:gd name="connsiteX96" fmla="*/ 173784 w 3429000"/>
              <a:gd name="connsiteY96" fmla="*/ 217779 h 2095500"/>
              <a:gd name="connsiteX97" fmla="*/ 114389 w 3429000"/>
              <a:gd name="connsiteY97" fmla="*/ 217779 h 2095500"/>
              <a:gd name="connsiteX98" fmla="*/ 114389 w 3429000"/>
              <a:gd name="connsiteY98" fmla="*/ 98990 h 2095500"/>
              <a:gd name="connsiteX99" fmla="*/ 103390 w 3429000"/>
              <a:gd name="connsiteY99" fmla="*/ 98990 h 2095500"/>
              <a:gd name="connsiteX100" fmla="*/ 103390 w 3429000"/>
              <a:gd name="connsiteY100" fmla="*/ 28597 h 2095500"/>
              <a:gd name="connsiteX101" fmla="*/ 57194 w 3429000"/>
              <a:gd name="connsiteY101" fmla="*/ 28597 h 2095500"/>
              <a:gd name="connsiteX102" fmla="*/ 57194 w 3429000"/>
              <a:gd name="connsiteY102" fmla="*/ 0 h 2095500"/>
              <a:gd name="connsiteX103" fmla="*/ 0 w 3429000"/>
              <a:gd name="connsiteY103"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29000" h="2095500">
                <a:moveTo>
                  <a:pt x="3433867" y="2102996"/>
                </a:moveTo>
                <a:lnTo>
                  <a:pt x="3376670" y="2102996"/>
                </a:lnTo>
                <a:lnTo>
                  <a:pt x="3376670" y="1966608"/>
                </a:lnTo>
                <a:lnTo>
                  <a:pt x="3088501" y="1966608"/>
                </a:lnTo>
                <a:lnTo>
                  <a:pt x="3088501" y="1929213"/>
                </a:lnTo>
                <a:lnTo>
                  <a:pt x="3048905" y="1929213"/>
                </a:lnTo>
                <a:lnTo>
                  <a:pt x="3048905" y="1900618"/>
                </a:lnTo>
                <a:lnTo>
                  <a:pt x="3018111" y="1900618"/>
                </a:lnTo>
                <a:lnTo>
                  <a:pt x="3018111" y="1867624"/>
                </a:lnTo>
                <a:lnTo>
                  <a:pt x="2771727" y="1867624"/>
                </a:lnTo>
                <a:lnTo>
                  <a:pt x="2771727" y="1850022"/>
                </a:lnTo>
                <a:lnTo>
                  <a:pt x="2591353" y="1850022"/>
                </a:lnTo>
                <a:lnTo>
                  <a:pt x="2591353" y="1814827"/>
                </a:lnTo>
                <a:lnTo>
                  <a:pt x="2413168" y="1814827"/>
                </a:lnTo>
                <a:lnTo>
                  <a:pt x="2413168" y="1799425"/>
                </a:lnTo>
                <a:lnTo>
                  <a:pt x="2325177" y="1799425"/>
                </a:lnTo>
                <a:lnTo>
                  <a:pt x="2325177" y="1779632"/>
                </a:lnTo>
                <a:lnTo>
                  <a:pt x="2204190" y="1779632"/>
                </a:lnTo>
                <a:lnTo>
                  <a:pt x="2204190" y="1755429"/>
                </a:lnTo>
                <a:lnTo>
                  <a:pt x="2015004" y="1755429"/>
                </a:lnTo>
                <a:lnTo>
                  <a:pt x="2015004" y="1731236"/>
                </a:lnTo>
                <a:lnTo>
                  <a:pt x="1953416" y="1731236"/>
                </a:lnTo>
                <a:lnTo>
                  <a:pt x="1953416" y="1713633"/>
                </a:lnTo>
                <a:lnTo>
                  <a:pt x="1905019" y="1713633"/>
                </a:lnTo>
                <a:lnTo>
                  <a:pt x="1905019" y="1698231"/>
                </a:lnTo>
                <a:lnTo>
                  <a:pt x="1876415" y="1698231"/>
                </a:lnTo>
                <a:lnTo>
                  <a:pt x="1876415" y="1663036"/>
                </a:lnTo>
                <a:lnTo>
                  <a:pt x="1806026" y="1663036"/>
                </a:lnTo>
                <a:lnTo>
                  <a:pt x="1806026" y="1649844"/>
                </a:lnTo>
                <a:lnTo>
                  <a:pt x="1786223" y="1649844"/>
                </a:lnTo>
                <a:lnTo>
                  <a:pt x="1786223" y="1630042"/>
                </a:lnTo>
                <a:lnTo>
                  <a:pt x="1680639" y="1630042"/>
                </a:lnTo>
                <a:lnTo>
                  <a:pt x="1680639" y="1599248"/>
                </a:lnTo>
                <a:lnTo>
                  <a:pt x="1590446" y="1599248"/>
                </a:lnTo>
                <a:lnTo>
                  <a:pt x="1590446" y="1548651"/>
                </a:lnTo>
                <a:lnTo>
                  <a:pt x="1539850" y="1548651"/>
                </a:lnTo>
                <a:lnTo>
                  <a:pt x="1539850" y="1504655"/>
                </a:lnTo>
                <a:lnTo>
                  <a:pt x="1478261" y="1504655"/>
                </a:lnTo>
                <a:lnTo>
                  <a:pt x="1478261" y="1473860"/>
                </a:lnTo>
                <a:lnTo>
                  <a:pt x="1421063" y="1473860"/>
                </a:lnTo>
                <a:lnTo>
                  <a:pt x="1421063" y="1421063"/>
                </a:lnTo>
                <a:lnTo>
                  <a:pt x="1352864" y="1421063"/>
                </a:lnTo>
                <a:lnTo>
                  <a:pt x="1352864" y="1394670"/>
                </a:lnTo>
                <a:lnTo>
                  <a:pt x="1280274" y="1394670"/>
                </a:lnTo>
                <a:lnTo>
                  <a:pt x="1280274" y="1377067"/>
                </a:lnTo>
                <a:lnTo>
                  <a:pt x="1234078" y="1377067"/>
                </a:lnTo>
                <a:lnTo>
                  <a:pt x="1234078" y="1348473"/>
                </a:lnTo>
                <a:lnTo>
                  <a:pt x="1205484" y="1348473"/>
                </a:lnTo>
                <a:lnTo>
                  <a:pt x="1205484" y="1311078"/>
                </a:lnTo>
                <a:lnTo>
                  <a:pt x="1132894" y="1311078"/>
                </a:lnTo>
                <a:lnTo>
                  <a:pt x="1132894" y="1286875"/>
                </a:lnTo>
                <a:lnTo>
                  <a:pt x="1084498" y="1286875"/>
                </a:lnTo>
                <a:lnTo>
                  <a:pt x="1084498" y="1247280"/>
                </a:lnTo>
                <a:lnTo>
                  <a:pt x="930510" y="1247280"/>
                </a:lnTo>
                <a:lnTo>
                  <a:pt x="930510" y="1225287"/>
                </a:lnTo>
                <a:lnTo>
                  <a:pt x="820521" y="1225287"/>
                </a:lnTo>
                <a:lnTo>
                  <a:pt x="820521" y="1183481"/>
                </a:lnTo>
                <a:lnTo>
                  <a:pt x="763326" y="1183481"/>
                </a:lnTo>
                <a:lnTo>
                  <a:pt x="763326" y="1143886"/>
                </a:lnTo>
                <a:lnTo>
                  <a:pt x="736928" y="1143886"/>
                </a:lnTo>
                <a:lnTo>
                  <a:pt x="736928" y="1117492"/>
                </a:lnTo>
                <a:lnTo>
                  <a:pt x="706131" y="1117492"/>
                </a:lnTo>
                <a:lnTo>
                  <a:pt x="706131" y="1080097"/>
                </a:lnTo>
                <a:lnTo>
                  <a:pt x="679734" y="1080097"/>
                </a:lnTo>
                <a:lnTo>
                  <a:pt x="679734" y="1020699"/>
                </a:lnTo>
                <a:lnTo>
                  <a:pt x="675335" y="1020699"/>
                </a:lnTo>
                <a:lnTo>
                  <a:pt x="675335" y="1005307"/>
                </a:lnTo>
                <a:lnTo>
                  <a:pt x="648937" y="1005307"/>
                </a:lnTo>
                <a:lnTo>
                  <a:pt x="648937" y="987704"/>
                </a:lnTo>
                <a:lnTo>
                  <a:pt x="635739" y="987704"/>
                </a:lnTo>
                <a:lnTo>
                  <a:pt x="635739" y="901913"/>
                </a:lnTo>
                <a:lnTo>
                  <a:pt x="602741" y="901913"/>
                </a:lnTo>
                <a:lnTo>
                  <a:pt x="602741" y="860117"/>
                </a:lnTo>
                <a:lnTo>
                  <a:pt x="516950" y="860117"/>
                </a:lnTo>
                <a:lnTo>
                  <a:pt x="516950" y="829320"/>
                </a:lnTo>
                <a:lnTo>
                  <a:pt x="477354" y="829320"/>
                </a:lnTo>
                <a:lnTo>
                  <a:pt x="477354" y="767725"/>
                </a:lnTo>
                <a:lnTo>
                  <a:pt x="459756" y="767725"/>
                </a:lnTo>
                <a:lnTo>
                  <a:pt x="459756" y="734729"/>
                </a:lnTo>
                <a:lnTo>
                  <a:pt x="439958" y="734729"/>
                </a:lnTo>
                <a:lnTo>
                  <a:pt x="439958" y="666536"/>
                </a:lnTo>
                <a:lnTo>
                  <a:pt x="415760" y="666536"/>
                </a:lnTo>
                <a:lnTo>
                  <a:pt x="415760" y="525750"/>
                </a:lnTo>
                <a:lnTo>
                  <a:pt x="371764" y="525750"/>
                </a:lnTo>
                <a:lnTo>
                  <a:pt x="371764" y="475154"/>
                </a:lnTo>
                <a:lnTo>
                  <a:pt x="347566" y="475154"/>
                </a:lnTo>
                <a:lnTo>
                  <a:pt x="347566" y="420159"/>
                </a:lnTo>
                <a:lnTo>
                  <a:pt x="312370" y="420159"/>
                </a:lnTo>
                <a:lnTo>
                  <a:pt x="312370" y="406960"/>
                </a:lnTo>
                <a:lnTo>
                  <a:pt x="285972" y="406960"/>
                </a:lnTo>
                <a:lnTo>
                  <a:pt x="285972" y="358566"/>
                </a:lnTo>
                <a:lnTo>
                  <a:pt x="252975" y="358566"/>
                </a:lnTo>
                <a:lnTo>
                  <a:pt x="252975" y="288172"/>
                </a:lnTo>
                <a:lnTo>
                  <a:pt x="215578" y="288172"/>
                </a:lnTo>
                <a:lnTo>
                  <a:pt x="215578" y="257375"/>
                </a:lnTo>
                <a:lnTo>
                  <a:pt x="173784" y="257375"/>
                </a:lnTo>
                <a:lnTo>
                  <a:pt x="173784" y="217779"/>
                </a:lnTo>
                <a:lnTo>
                  <a:pt x="114389" y="217779"/>
                </a:lnTo>
                <a:lnTo>
                  <a:pt x="114389" y="98990"/>
                </a:lnTo>
                <a:lnTo>
                  <a:pt x="103390" y="98990"/>
                </a:lnTo>
                <a:lnTo>
                  <a:pt x="103390" y="28597"/>
                </a:lnTo>
                <a:lnTo>
                  <a:pt x="57194" y="28597"/>
                </a:lnTo>
                <a:lnTo>
                  <a:pt x="57194" y="0"/>
                </a:lnTo>
                <a:lnTo>
                  <a:pt x="0" y="0"/>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7" name="Isosceles Triangle 266">
            <a:extLst>
              <a:ext uri="{FF2B5EF4-FFF2-40B4-BE49-F238E27FC236}">
                <a16:creationId xmlns:a16="http://schemas.microsoft.com/office/drawing/2014/main" xmlns="" id="{2ED181B2-4E3E-44AE-814E-E3F6A59849FD}"/>
              </a:ext>
            </a:extLst>
          </p:cNvPr>
          <p:cNvSpPr>
            <a:spLocks noChangeAspect="1"/>
          </p:cNvSpPr>
          <p:nvPr/>
        </p:nvSpPr>
        <p:spPr>
          <a:xfrm>
            <a:off x="8206255" y="4349771"/>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8" name="Oval 267">
            <a:extLst>
              <a:ext uri="{FF2B5EF4-FFF2-40B4-BE49-F238E27FC236}">
                <a16:creationId xmlns:a16="http://schemas.microsoft.com/office/drawing/2014/main" xmlns="" id="{30C20F7D-D440-472C-BC4C-79960BD60555}"/>
              </a:ext>
            </a:extLst>
          </p:cNvPr>
          <p:cNvSpPr>
            <a:spLocks noChangeAspect="1"/>
          </p:cNvSpPr>
          <p:nvPr/>
        </p:nvSpPr>
        <p:spPr>
          <a:xfrm flipH="1">
            <a:off x="8764305" y="4547111"/>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9" name="Freeform 21">
            <a:extLst>
              <a:ext uri="{FF2B5EF4-FFF2-40B4-BE49-F238E27FC236}">
                <a16:creationId xmlns:a16="http://schemas.microsoft.com/office/drawing/2014/main" xmlns="" id="{949EE2E5-FA10-48CF-823B-78F218BEB312}"/>
              </a:ext>
            </a:extLst>
          </p:cNvPr>
          <p:cNvSpPr>
            <a:spLocks/>
          </p:cNvSpPr>
          <p:nvPr/>
        </p:nvSpPr>
        <p:spPr bwMode="auto">
          <a:xfrm>
            <a:off x="6335533" y="3195533"/>
            <a:ext cx="2617879" cy="15338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363636"/>
              </a:solidFill>
            </a:endParaRPr>
          </a:p>
        </p:txBody>
      </p:sp>
      <p:grpSp>
        <p:nvGrpSpPr>
          <p:cNvPr id="270" name="Group 269">
            <a:extLst>
              <a:ext uri="{FF2B5EF4-FFF2-40B4-BE49-F238E27FC236}">
                <a16:creationId xmlns:a16="http://schemas.microsoft.com/office/drawing/2014/main" xmlns="" id="{5AF4DFA2-F3E1-414C-A5C9-5809CB8BEE00}"/>
              </a:ext>
            </a:extLst>
          </p:cNvPr>
          <p:cNvGrpSpPr/>
          <p:nvPr/>
        </p:nvGrpSpPr>
        <p:grpSpPr>
          <a:xfrm>
            <a:off x="6008434" y="3093116"/>
            <a:ext cx="333753" cy="1740798"/>
            <a:chOff x="1552626" y="1254193"/>
            <a:chExt cx="440517" cy="2881665"/>
          </a:xfrm>
        </p:grpSpPr>
        <p:sp>
          <p:nvSpPr>
            <p:cNvPr id="380" name="Line 6">
              <a:extLst>
                <a:ext uri="{FF2B5EF4-FFF2-40B4-BE49-F238E27FC236}">
                  <a16:creationId xmlns:a16="http://schemas.microsoft.com/office/drawing/2014/main" xmlns="" id="{282886CB-D00D-4A93-B0F9-15FCC6FF1AEB}"/>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381" name="Line 7">
              <a:extLst>
                <a:ext uri="{FF2B5EF4-FFF2-40B4-BE49-F238E27FC236}">
                  <a16:creationId xmlns:a16="http://schemas.microsoft.com/office/drawing/2014/main" xmlns="" id="{0CDF3377-DA3E-4F37-864C-6A2A9874631F}"/>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382" name="Line 8">
              <a:extLst>
                <a:ext uri="{FF2B5EF4-FFF2-40B4-BE49-F238E27FC236}">
                  <a16:creationId xmlns:a16="http://schemas.microsoft.com/office/drawing/2014/main" xmlns="" id="{8C4D5188-AB9F-4E83-93DB-F79D459CDCA3}"/>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383" name="Line 9">
              <a:extLst>
                <a:ext uri="{FF2B5EF4-FFF2-40B4-BE49-F238E27FC236}">
                  <a16:creationId xmlns:a16="http://schemas.microsoft.com/office/drawing/2014/main" xmlns="" id="{7C55837F-E705-446A-8CF3-F4B7729FC31B}"/>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384" name="Line 10">
              <a:extLst>
                <a:ext uri="{FF2B5EF4-FFF2-40B4-BE49-F238E27FC236}">
                  <a16:creationId xmlns:a16="http://schemas.microsoft.com/office/drawing/2014/main" xmlns="" id="{FECFD61C-2D47-4C80-999B-DF290959654C}"/>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385" name="Line 11">
              <a:extLst>
                <a:ext uri="{FF2B5EF4-FFF2-40B4-BE49-F238E27FC236}">
                  <a16:creationId xmlns:a16="http://schemas.microsoft.com/office/drawing/2014/main" xmlns="" id="{E930BAF8-A77C-4079-B84B-BBA15A4B8513}"/>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endParaRPr>
            </a:p>
          </p:txBody>
        </p:sp>
        <p:sp>
          <p:nvSpPr>
            <p:cNvPr id="386" name="TextBox 385">
              <a:extLst>
                <a:ext uri="{FF2B5EF4-FFF2-40B4-BE49-F238E27FC236}">
                  <a16:creationId xmlns:a16="http://schemas.microsoft.com/office/drawing/2014/main" xmlns="" id="{A0E630CF-09BD-4A29-AA95-CFC99F23CA0C}"/>
                </a:ext>
              </a:extLst>
            </p:cNvPr>
            <p:cNvSpPr txBox="1"/>
            <p:nvPr/>
          </p:nvSpPr>
          <p:spPr>
            <a:xfrm>
              <a:off x="1552626" y="1254193"/>
              <a:ext cx="440506"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100</a:t>
              </a:r>
            </a:p>
          </p:txBody>
        </p:sp>
        <p:sp>
          <p:nvSpPr>
            <p:cNvPr id="387" name="TextBox 386">
              <a:extLst>
                <a:ext uri="{FF2B5EF4-FFF2-40B4-BE49-F238E27FC236}">
                  <a16:creationId xmlns:a16="http://schemas.microsoft.com/office/drawing/2014/main" xmlns="" id="{AD2C6B12-5205-4291-B511-BA0B40BFAE55}"/>
                </a:ext>
              </a:extLst>
            </p:cNvPr>
            <p:cNvSpPr txBox="1"/>
            <p:nvPr/>
          </p:nvSpPr>
          <p:spPr>
            <a:xfrm>
              <a:off x="1618218" y="1778331"/>
              <a:ext cx="374917"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80</a:t>
              </a:r>
            </a:p>
          </p:txBody>
        </p:sp>
        <p:sp>
          <p:nvSpPr>
            <p:cNvPr id="388" name="TextBox 387">
              <a:extLst>
                <a:ext uri="{FF2B5EF4-FFF2-40B4-BE49-F238E27FC236}">
                  <a16:creationId xmlns:a16="http://schemas.microsoft.com/office/drawing/2014/main" xmlns="" id="{19578BE9-3FC2-41FD-82CE-13F55FDF8780}"/>
                </a:ext>
              </a:extLst>
            </p:cNvPr>
            <p:cNvSpPr txBox="1"/>
            <p:nvPr/>
          </p:nvSpPr>
          <p:spPr>
            <a:xfrm>
              <a:off x="1618221" y="2276861"/>
              <a:ext cx="374917"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60</a:t>
              </a:r>
            </a:p>
          </p:txBody>
        </p:sp>
        <p:sp>
          <p:nvSpPr>
            <p:cNvPr id="389" name="TextBox 388">
              <a:extLst>
                <a:ext uri="{FF2B5EF4-FFF2-40B4-BE49-F238E27FC236}">
                  <a16:creationId xmlns:a16="http://schemas.microsoft.com/office/drawing/2014/main" xmlns="" id="{035EF0A9-5C0D-4D91-8E1D-247886B0954C}"/>
                </a:ext>
              </a:extLst>
            </p:cNvPr>
            <p:cNvSpPr txBox="1"/>
            <p:nvPr/>
          </p:nvSpPr>
          <p:spPr>
            <a:xfrm>
              <a:off x="1618218" y="2791514"/>
              <a:ext cx="374917"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40</a:t>
              </a:r>
            </a:p>
          </p:txBody>
        </p:sp>
        <p:sp>
          <p:nvSpPr>
            <p:cNvPr id="390" name="TextBox 389">
              <a:extLst>
                <a:ext uri="{FF2B5EF4-FFF2-40B4-BE49-F238E27FC236}">
                  <a16:creationId xmlns:a16="http://schemas.microsoft.com/office/drawing/2014/main" xmlns="" id="{220BF030-068E-49FA-BB9D-E6989558A430}"/>
                </a:ext>
              </a:extLst>
            </p:cNvPr>
            <p:cNvSpPr txBox="1"/>
            <p:nvPr/>
          </p:nvSpPr>
          <p:spPr>
            <a:xfrm>
              <a:off x="1618218" y="3295417"/>
              <a:ext cx="374917"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20</a:t>
              </a:r>
            </a:p>
          </p:txBody>
        </p:sp>
        <p:sp>
          <p:nvSpPr>
            <p:cNvPr id="391" name="TextBox 390">
              <a:extLst>
                <a:ext uri="{FF2B5EF4-FFF2-40B4-BE49-F238E27FC236}">
                  <a16:creationId xmlns:a16="http://schemas.microsoft.com/office/drawing/2014/main" xmlns="" id="{1C92A5F2-F97B-4021-B579-645CD1F64794}"/>
                </a:ext>
              </a:extLst>
            </p:cNvPr>
            <p:cNvSpPr txBox="1"/>
            <p:nvPr/>
          </p:nvSpPr>
          <p:spPr>
            <a:xfrm>
              <a:off x="1683815" y="3804693"/>
              <a:ext cx="309328" cy="331165"/>
            </a:xfrm>
            <a:prstGeom prst="rect">
              <a:avLst/>
            </a:prstGeom>
            <a:noFill/>
          </p:spPr>
          <p:txBody>
            <a:bodyPr wrap="none" rtlCol="0" anchor="ctr" anchorCtr="0">
              <a:spAutoFit/>
            </a:bodyPr>
            <a:lstStyle/>
            <a:p>
              <a:pPr algn="r"/>
              <a:r>
                <a:rPr lang="fr-FR" sz="700" dirty="0">
                  <a:solidFill>
                    <a:srgbClr val="4D4D4D"/>
                  </a:solidFill>
                  <a:cs typeface="Arial" panose="020B0604020202020204" pitchFamily="34" charset="0"/>
                </a:rPr>
                <a:t>0</a:t>
              </a:r>
            </a:p>
          </p:txBody>
        </p:sp>
      </p:grpSp>
      <p:sp>
        <p:nvSpPr>
          <p:cNvPr id="271" name="TextBox 270">
            <a:extLst>
              <a:ext uri="{FF2B5EF4-FFF2-40B4-BE49-F238E27FC236}">
                <a16:creationId xmlns:a16="http://schemas.microsoft.com/office/drawing/2014/main" xmlns="" id="{D153D3B4-4B1A-4213-AF84-5CEC324BDBC3}"/>
              </a:ext>
            </a:extLst>
          </p:cNvPr>
          <p:cNvSpPr txBox="1"/>
          <p:nvPr/>
        </p:nvSpPr>
        <p:spPr>
          <a:xfrm>
            <a:off x="7523269" y="4996895"/>
            <a:ext cx="373821" cy="200055"/>
          </a:xfrm>
          <a:prstGeom prst="rect">
            <a:avLst/>
          </a:prstGeom>
          <a:noFill/>
        </p:spPr>
        <p:txBody>
          <a:bodyPr wrap="none" rtlCol="0">
            <a:spAutoFit/>
          </a:bodyPr>
          <a:lstStyle/>
          <a:p>
            <a:pPr algn="ctr" fontAlgn="base">
              <a:spcBef>
                <a:spcPct val="0"/>
              </a:spcBef>
              <a:spcAft>
                <a:spcPct val="0"/>
              </a:spcAft>
            </a:pPr>
            <a:r>
              <a:rPr lang="fr-FR" sz="700" dirty="0">
                <a:solidFill>
                  <a:srgbClr val="4D4D4D"/>
                </a:solidFill>
                <a:cs typeface="Arial" panose="020B0604020202020204" pitchFamily="34" charset="0"/>
              </a:rPr>
              <a:t>Mois</a:t>
            </a:r>
          </a:p>
        </p:txBody>
      </p:sp>
      <p:grpSp>
        <p:nvGrpSpPr>
          <p:cNvPr id="272" name="Group 271">
            <a:extLst>
              <a:ext uri="{FF2B5EF4-FFF2-40B4-BE49-F238E27FC236}">
                <a16:creationId xmlns:a16="http://schemas.microsoft.com/office/drawing/2014/main" xmlns="" id="{9324C0CE-F0E9-4EF1-9BD3-A67C699A407E}"/>
              </a:ext>
            </a:extLst>
          </p:cNvPr>
          <p:cNvGrpSpPr/>
          <p:nvPr/>
        </p:nvGrpSpPr>
        <p:grpSpPr>
          <a:xfrm>
            <a:off x="6270783" y="4723863"/>
            <a:ext cx="2760718" cy="251415"/>
            <a:chOff x="1410285" y="5471106"/>
            <a:chExt cx="6751527" cy="254992"/>
          </a:xfrm>
        </p:grpSpPr>
        <p:sp>
          <p:nvSpPr>
            <p:cNvPr id="344" name="TextBox 343">
              <a:extLst>
                <a:ext uri="{FF2B5EF4-FFF2-40B4-BE49-F238E27FC236}">
                  <a16:creationId xmlns:a16="http://schemas.microsoft.com/office/drawing/2014/main" xmlns="" id="{BAADD57C-4FBF-4533-BD7C-30B76D0529A9}"/>
                </a:ext>
              </a:extLst>
            </p:cNvPr>
            <p:cNvSpPr txBox="1"/>
            <p:nvPr/>
          </p:nvSpPr>
          <p:spPr>
            <a:xfrm>
              <a:off x="7740956"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51</a:t>
              </a:r>
            </a:p>
          </p:txBody>
        </p:sp>
        <p:sp>
          <p:nvSpPr>
            <p:cNvPr id="345" name="Line 21">
              <a:extLst>
                <a:ext uri="{FF2B5EF4-FFF2-40B4-BE49-F238E27FC236}">
                  <a16:creationId xmlns:a16="http://schemas.microsoft.com/office/drawing/2014/main" xmlns="" id="{C30054E4-7670-4690-85BE-EC35295986B4}"/>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46" name="Line 21">
              <a:extLst>
                <a:ext uri="{FF2B5EF4-FFF2-40B4-BE49-F238E27FC236}">
                  <a16:creationId xmlns:a16="http://schemas.microsoft.com/office/drawing/2014/main" xmlns="" id="{D1C1EBD5-31AC-4E46-8022-653F5EA5D4D0}"/>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47" name="TextBox 346">
              <a:extLst>
                <a:ext uri="{FF2B5EF4-FFF2-40B4-BE49-F238E27FC236}">
                  <a16:creationId xmlns:a16="http://schemas.microsoft.com/office/drawing/2014/main" xmlns="" id="{64AF6E85-0E05-4A06-8A3A-A80D5442E922}"/>
                </a:ext>
              </a:extLst>
            </p:cNvPr>
            <p:cNvSpPr txBox="1"/>
            <p:nvPr/>
          </p:nvSpPr>
          <p:spPr>
            <a:xfrm>
              <a:off x="7359717"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48</a:t>
              </a:r>
            </a:p>
          </p:txBody>
        </p:sp>
        <p:sp>
          <p:nvSpPr>
            <p:cNvPr id="348" name="Line 21">
              <a:extLst>
                <a:ext uri="{FF2B5EF4-FFF2-40B4-BE49-F238E27FC236}">
                  <a16:creationId xmlns:a16="http://schemas.microsoft.com/office/drawing/2014/main" xmlns="" id="{8679678F-BC84-40AA-BB7D-D83B4EACD73B}"/>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49" name="TextBox 348">
              <a:extLst>
                <a:ext uri="{FF2B5EF4-FFF2-40B4-BE49-F238E27FC236}">
                  <a16:creationId xmlns:a16="http://schemas.microsoft.com/office/drawing/2014/main" xmlns="" id="{F5BF4454-50EF-43E4-AAB5-B388267E5C22}"/>
                </a:ext>
              </a:extLst>
            </p:cNvPr>
            <p:cNvSpPr txBox="1"/>
            <p:nvPr/>
          </p:nvSpPr>
          <p:spPr>
            <a:xfrm>
              <a:off x="6984077"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45</a:t>
              </a:r>
            </a:p>
          </p:txBody>
        </p:sp>
        <p:sp>
          <p:nvSpPr>
            <p:cNvPr id="350" name="Line 21">
              <a:extLst>
                <a:ext uri="{FF2B5EF4-FFF2-40B4-BE49-F238E27FC236}">
                  <a16:creationId xmlns:a16="http://schemas.microsoft.com/office/drawing/2014/main" xmlns="" id="{41CC06BD-D844-41FC-BCAA-2C230D83DA5A}"/>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51" name="TextBox 350">
              <a:extLst>
                <a:ext uri="{FF2B5EF4-FFF2-40B4-BE49-F238E27FC236}">
                  <a16:creationId xmlns:a16="http://schemas.microsoft.com/office/drawing/2014/main" xmlns="" id="{C50791AF-853E-4E7D-98C3-2FD01190CBBA}"/>
                </a:ext>
              </a:extLst>
            </p:cNvPr>
            <p:cNvSpPr txBox="1"/>
            <p:nvPr/>
          </p:nvSpPr>
          <p:spPr>
            <a:xfrm>
              <a:off x="6608440"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42</a:t>
              </a:r>
            </a:p>
          </p:txBody>
        </p:sp>
        <p:sp>
          <p:nvSpPr>
            <p:cNvPr id="352" name="Line 21">
              <a:extLst>
                <a:ext uri="{FF2B5EF4-FFF2-40B4-BE49-F238E27FC236}">
                  <a16:creationId xmlns:a16="http://schemas.microsoft.com/office/drawing/2014/main" xmlns="" id="{1C72CD3C-A4C4-4A3B-8095-F139886A0391}"/>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53" name="TextBox 352">
              <a:extLst>
                <a:ext uri="{FF2B5EF4-FFF2-40B4-BE49-F238E27FC236}">
                  <a16:creationId xmlns:a16="http://schemas.microsoft.com/office/drawing/2014/main" xmlns="" id="{93EF6C7C-6630-4486-B295-8080695349F2}"/>
                </a:ext>
              </a:extLst>
            </p:cNvPr>
            <p:cNvSpPr txBox="1"/>
            <p:nvPr/>
          </p:nvSpPr>
          <p:spPr>
            <a:xfrm>
              <a:off x="6232806"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39</a:t>
              </a:r>
            </a:p>
          </p:txBody>
        </p:sp>
        <p:sp>
          <p:nvSpPr>
            <p:cNvPr id="354" name="Line 21">
              <a:extLst>
                <a:ext uri="{FF2B5EF4-FFF2-40B4-BE49-F238E27FC236}">
                  <a16:creationId xmlns:a16="http://schemas.microsoft.com/office/drawing/2014/main" xmlns="" id="{03A517E4-2A0B-43C5-91EC-D53ED57DAC1B}"/>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55" name="TextBox 354">
              <a:extLst>
                <a:ext uri="{FF2B5EF4-FFF2-40B4-BE49-F238E27FC236}">
                  <a16:creationId xmlns:a16="http://schemas.microsoft.com/office/drawing/2014/main" xmlns="" id="{C553E7F7-395A-4D68-8BC9-A60C50EE7411}"/>
                </a:ext>
              </a:extLst>
            </p:cNvPr>
            <p:cNvSpPr txBox="1"/>
            <p:nvPr/>
          </p:nvSpPr>
          <p:spPr>
            <a:xfrm>
              <a:off x="5857169"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36</a:t>
              </a:r>
            </a:p>
          </p:txBody>
        </p:sp>
        <p:sp>
          <p:nvSpPr>
            <p:cNvPr id="356" name="Line 21">
              <a:extLst>
                <a:ext uri="{FF2B5EF4-FFF2-40B4-BE49-F238E27FC236}">
                  <a16:creationId xmlns:a16="http://schemas.microsoft.com/office/drawing/2014/main" xmlns="" id="{F22E7149-F6A4-437F-A8B2-979AEBBBBE4C}"/>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57" name="TextBox 356">
              <a:extLst>
                <a:ext uri="{FF2B5EF4-FFF2-40B4-BE49-F238E27FC236}">
                  <a16:creationId xmlns:a16="http://schemas.microsoft.com/office/drawing/2014/main" xmlns="" id="{0B175C71-119C-4101-9415-2C8BCF1E3DE4}"/>
                </a:ext>
              </a:extLst>
            </p:cNvPr>
            <p:cNvSpPr txBox="1"/>
            <p:nvPr/>
          </p:nvSpPr>
          <p:spPr>
            <a:xfrm>
              <a:off x="5481529"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33</a:t>
              </a:r>
            </a:p>
          </p:txBody>
        </p:sp>
        <p:sp>
          <p:nvSpPr>
            <p:cNvPr id="358" name="Line 21">
              <a:extLst>
                <a:ext uri="{FF2B5EF4-FFF2-40B4-BE49-F238E27FC236}">
                  <a16:creationId xmlns:a16="http://schemas.microsoft.com/office/drawing/2014/main" xmlns="" id="{AB520F7B-4718-42E1-8AEC-B11BF39AC7EA}"/>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59" name="TextBox 358">
              <a:extLst>
                <a:ext uri="{FF2B5EF4-FFF2-40B4-BE49-F238E27FC236}">
                  <a16:creationId xmlns:a16="http://schemas.microsoft.com/office/drawing/2014/main" xmlns="" id="{6BE43C46-A1E3-4583-B8AA-F7397DA6E11C}"/>
                </a:ext>
              </a:extLst>
            </p:cNvPr>
            <p:cNvSpPr txBox="1"/>
            <p:nvPr/>
          </p:nvSpPr>
          <p:spPr>
            <a:xfrm>
              <a:off x="5105892"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30</a:t>
              </a:r>
            </a:p>
          </p:txBody>
        </p:sp>
        <p:sp>
          <p:nvSpPr>
            <p:cNvPr id="360" name="Line 21">
              <a:extLst>
                <a:ext uri="{FF2B5EF4-FFF2-40B4-BE49-F238E27FC236}">
                  <a16:creationId xmlns:a16="http://schemas.microsoft.com/office/drawing/2014/main" xmlns="" id="{06DF59C8-99D6-4497-A875-B3A434331D2D}"/>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61" name="TextBox 360">
              <a:extLst>
                <a:ext uri="{FF2B5EF4-FFF2-40B4-BE49-F238E27FC236}">
                  <a16:creationId xmlns:a16="http://schemas.microsoft.com/office/drawing/2014/main" xmlns="" id="{491F43AB-354E-4AAD-836A-0A5C938D40BB}"/>
                </a:ext>
              </a:extLst>
            </p:cNvPr>
            <p:cNvSpPr txBox="1"/>
            <p:nvPr/>
          </p:nvSpPr>
          <p:spPr>
            <a:xfrm>
              <a:off x="4730257"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27</a:t>
              </a:r>
            </a:p>
          </p:txBody>
        </p:sp>
        <p:sp>
          <p:nvSpPr>
            <p:cNvPr id="362" name="Line 21">
              <a:extLst>
                <a:ext uri="{FF2B5EF4-FFF2-40B4-BE49-F238E27FC236}">
                  <a16:creationId xmlns:a16="http://schemas.microsoft.com/office/drawing/2014/main" xmlns="" id="{72EC490E-8D05-44E2-ACBF-DA201327C3E0}"/>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63" name="TextBox 362">
              <a:extLst>
                <a:ext uri="{FF2B5EF4-FFF2-40B4-BE49-F238E27FC236}">
                  <a16:creationId xmlns:a16="http://schemas.microsoft.com/office/drawing/2014/main" xmlns="" id="{63BCC34C-B1C8-401B-900F-7A683ABC3F31}"/>
                </a:ext>
              </a:extLst>
            </p:cNvPr>
            <p:cNvSpPr txBox="1"/>
            <p:nvPr/>
          </p:nvSpPr>
          <p:spPr>
            <a:xfrm>
              <a:off x="4354618"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24</a:t>
              </a:r>
            </a:p>
          </p:txBody>
        </p:sp>
        <p:sp>
          <p:nvSpPr>
            <p:cNvPr id="364" name="Line 21">
              <a:extLst>
                <a:ext uri="{FF2B5EF4-FFF2-40B4-BE49-F238E27FC236}">
                  <a16:creationId xmlns:a16="http://schemas.microsoft.com/office/drawing/2014/main" xmlns="" id="{13E7EA8B-CE9B-45F4-B649-D3575AB576C5}"/>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65" name="TextBox 364">
              <a:extLst>
                <a:ext uri="{FF2B5EF4-FFF2-40B4-BE49-F238E27FC236}">
                  <a16:creationId xmlns:a16="http://schemas.microsoft.com/office/drawing/2014/main" xmlns="" id="{80A83C11-9629-4D37-8C3D-6CB2C4853BE5}"/>
                </a:ext>
              </a:extLst>
            </p:cNvPr>
            <p:cNvSpPr txBox="1"/>
            <p:nvPr/>
          </p:nvSpPr>
          <p:spPr>
            <a:xfrm>
              <a:off x="3978981"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21</a:t>
              </a:r>
            </a:p>
          </p:txBody>
        </p:sp>
        <p:sp>
          <p:nvSpPr>
            <p:cNvPr id="366" name="Line 21">
              <a:extLst>
                <a:ext uri="{FF2B5EF4-FFF2-40B4-BE49-F238E27FC236}">
                  <a16:creationId xmlns:a16="http://schemas.microsoft.com/office/drawing/2014/main" xmlns="" id="{B7F8D8AB-B7DC-48B9-8C14-C1506C8B9E26}"/>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67" name="TextBox 366">
              <a:extLst>
                <a:ext uri="{FF2B5EF4-FFF2-40B4-BE49-F238E27FC236}">
                  <a16:creationId xmlns:a16="http://schemas.microsoft.com/office/drawing/2014/main" xmlns="" id="{6647D8A7-4076-4778-8636-AB759C4D40A5}"/>
                </a:ext>
              </a:extLst>
            </p:cNvPr>
            <p:cNvSpPr txBox="1"/>
            <p:nvPr/>
          </p:nvSpPr>
          <p:spPr>
            <a:xfrm>
              <a:off x="3603346"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18</a:t>
              </a:r>
            </a:p>
          </p:txBody>
        </p:sp>
        <p:sp>
          <p:nvSpPr>
            <p:cNvPr id="368" name="Line 21">
              <a:extLst>
                <a:ext uri="{FF2B5EF4-FFF2-40B4-BE49-F238E27FC236}">
                  <a16:creationId xmlns:a16="http://schemas.microsoft.com/office/drawing/2014/main" xmlns="" id="{CB36B53B-6EC5-4D4D-8D27-9CB65B9BE90F}"/>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69" name="TextBox 368">
              <a:extLst>
                <a:ext uri="{FF2B5EF4-FFF2-40B4-BE49-F238E27FC236}">
                  <a16:creationId xmlns:a16="http://schemas.microsoft.com/office/drawing/2014/main" xmlns="" id="{0D997263-1EF5-4ED4-A14B-E388A3C454CB}"/>
                </a:ext>
              </a:extLst>
            </p:cNvPr>
            <p:cNvSpPr txBox="1"/>
            <p:nvPr/>
          </p:nvSpPr>
          <p:spPr>
            <a:xfrm>
              <a:off x="3227709"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15</a:t>
              </a:r>
            </a:p>
          </p:txBody>
        </p:sp>
        <p:sp>
          <p:nvSpPr>
            <p:cNvPr id="370" name="Line 21">
              <a:extLst>
                <a:ext uri="{FF2B5EF4-FFF2-40B4-BE49-F238E27FC236}">
                  <a16:creationId xmlns:a16="http://schemas.microsoft.com/office/drawing/2014/main" xmlns="" id="{066DE13B-D223-4579-BCAB-2830BE41092B}"/>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71" name="TextBox 370">
              <a:extLst>
                <a:ext uri="{FF2B5EF4-FFF2-40B4-BE49-F238E27FC236}">
                  <a16:creationId xmlns:a16="http://schemas.microsoft.com/office/drawing/2014/main" xmlns="" id="{975C44E0-7144-412B-B7A5-CD4D49A5C9DE}"/>
                </a:ext>
              </a:extLst>
            </p:cNvPr>
            <p:cNvSpPr txBox="1"/>
            <p:nvPr/>
          </p:nvSpPr>
          <p:spPr>
            <a:xfrm>
              <a:off x="2852070" y="5543106"/>
              <a:ext cx="420856"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12</a:t>
              </a:r>
            </a:p>
          </p:txBody>
        </p:sp>
        <p:sp>
          <p:nvSpPr>
            <p:cNvPr id="372" name="Line 21">
              <a:extLst>
                <a:ext uri="{FF2B5EF4-FFF2-40B4-BE49-F238E27FC236}">
                  <a16:creationId xmlns:a16="http://schemas.microsoft.com/office/drawing/2014/main" xmlns="" id="{D0FAA8CF-BA0B-4EA7-8911-58EB62652363}"/>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73" name="TextBox 372">
              <a:extLst>
                <a:ext uri="{FF2B5EF4-FFF2-40B4-BE49-F238E27FC236}">
                  <a16:creationId xmlns:a16="http://schemas.microsoft.com/office/drawing/2014/main" xmlns="" id="{9D3348DE-0226-4DB2-A153-6C68F8D7AE97}"/>
                </a:ext>
              </a:extLst>
            </p:cNvPr>
            <p:cNvSpPr txBox="1"/>
            <p:nvPr/>
          </p:nvSpPr>
          <p:spPr>
            <a:xfrm>
              <a:off x="2537196" y="5543106"/>
              <a:ext cx="299328"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9</a:t>
              </a:r>
            </a:p>
          </p:txBody>
        </p:sp>
        <p:sp>
          <p:nvSpPr>
            <p:cNvPr id="374" name="Line 21">
              <a:extLst>
                <a:ext uri="{FF2B5EF4-FFF2-40B4-BE49-F238E27FC236}">
                  <a16:creationId xmlns:a16="http://schemas.microsoft.com/office/drawing/2014/main" xmlns="" id="{7B8E27A5-72CB-42AC-9828-DA362CD10C41}"/>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75" name="TextBox 374">
              <a:extLst>
                <a:ext uri="{FF2B5EF4-FFF2-40B4-BE49-F238E27FC236}">
                  <a16:creationId xmlns:a16="http://schemas.microsoft.com/office/drawing/2014/main" xmlns="" id="{001CD063-9C06-4223-988F-537A2DB69520}"/>
                </a:ext>
              </a:extLst>
            </p:cNvPr>
            <p:cNvSpPr txBox="1"/>
            <p:nvPr/>
          </p:nvSpPr>
          <p:spPr>
            <a:xfrm>
              <a:off x="2161559" y="5543106"/>
              <a:ext cx="299328"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6</a:t>
              </a:r>
            </a:p>
          </p:txBody>
        </p:sp>
        <p:sp>
          <p:nvSpPr>
            <p:cNvPr id="376" name="Line 21">
              <a:extLst>
                <a:ext uri="{FF2B5EF4-FFF2-40B4-BE49-F238E27FC236}">
                  <a16:creationId xmlns:a16="http://schemas.microsoft.com/office/drawing/2014/main" xmlns="" id="{80016601-34A0-491B-9D6E-11437BFA2B72}"/>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77" name="TextBox 376">
              <a:extLst>
                <a:ext uri="{FF2B5EF4-FFF2-40B4-BE49-F238E27FC236}">
                  <a16:creationId xmlns:a16="http://schemas.microsoft.com/office/drawing/2014/main" xmlns="" id="{B140E38E-DD4A-4C39-B143-A4F7CDCD08FE}"/>
                </a:ext>
              </a:extLst>
            </p:cNvPr>
            <p:cNvSpPr txBox="1"/>
            <p:nvPr/>
          </p:nvSpPr>
          <p:spPr>
            <a:xfrm>
              <a:off x="1785922" y="5543106"/>
              <a:ext cx="299328"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3</a:t>
              </a:r>
            </a:p>
          </p:txBody>
        </p:sp>
        <p:sp>
          <p:nvSpPr>
            <p:cNvPr id="378" name="Line 21">
              <a:extLst>
                <a:ext uri="{FF2B5EF4-FFF2-40B4-BE49-F238E27FC236}">
                  <a16:creationId xmlns:a16="http://schemas.microsoft.com/office/drawing/2014/main" xmlns="" id="{2BF7B970-94DF-4365-8FFB-495E401F64F1}"/>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700" dirty="0">
                <a:solidFill>
                  <a:srgbClr val="4D4D4D"/>
                </a:solidFill>
                <a:cs typeface="Arial" panose="020B0604020202020204" pitchFamily="34" charset="0"/>
              </a:endParaRPr>
            </a:p>
          </p:txBody>
        </p:sp>
        <p:sp>
          <p:nvSpPr>
            <p:cNvPr id="379" name="TextBox 378">
              <a:extLst>
                <a:ext uri="{FF2B5EF4-FFF2-40B4-BE49-F238E27FC236}">
                  <a16:creationId xmlns:a16="http://schemas.microsoft.com/office/drawing/2014/main" xmlns="" id="{3DF368AA-9410-42DC-B52F-9F0744625081}"/>
                </a:ext>
              </a:extLst>
            </p:cNvPr>
            <p:cNvSpPr txBox="1"/>
            <p:nvPr/>
          </p:nvSpPr>
          <p:spPr>
            <a:xfrm>
              <a:off x="1410285" y="5543106"/>
              <a:ext cx="299328" cy="182992"/>
            </a:xfrm>
            <a:prstGeom prst="rect">
              <a:avLst/>
            </a:prstGeom>
            <a:noFill/>
          </p:spPr>
          <p:txBody>
            <a:bodyPr wrap="none" lIns="36000" tIns="36000" rIns="36000" bIns="36000" rtlCol="0" anchor="t" anchorCtr="0">
              <a:spAutoFit/>
            </a:bodyPr>
            <a:lstStyle/>
            <a:p>
              <a:pPr algn="ctr"/>
              <a:r>
                <a:rPr lang="fr-FR" sz="700" dirty="0">
                  <a:solidFill>
                    <a:srgbClr val="4D4D4D"/>
                  </a:solidFill>
                  <a:cs typeface="Arial" panose="020B0604020202020204" pitchFamily="34" charset="0"/>
                </a:rPr>
                <a:t>0</a:t>
              </a:r>
            </a:p>
          </p:txBody>
        </p:sp>
      </p:grpSp>
      <p:grpSp>
        <p:nvGrpSpPr>
          <p:cNvPr id="273" name="Group 272">
            <a:extLst>
              <a:ext uri="{FF2B5EF4-FFF2-40B4-BE49-F238E27FC236}">
                <a16:creationId xmlns:a16="http://schemas.microsoft.com/office/drawing/2014/main" xmlns="" id="{51ADC5DD-9DBB-4F9A-B55D-36C7A5CB10D6}"/>
              </a:ext>
            </a:extLst>
          </p:cNvPr>
          <p:cNvGrpSpPr/>
          <p:nvPr/>
        </p:nvGrpSpPr>
        <p:grpSpPr>
          <a:xfrm>
            <a:off x="6221089" y="5316456"/>
            <a:ext cx="2785564" cy="180425"/>
            <a:chOff x="5220427" y="5611578"/>
            <a:chExt cx="3676631" cy="182992"/>
          </a:xfrm>
        </p:grpSpPr>
        <p:sp>
          <p:nvSpPr>
            <p:cNvPr id="326" name="TextBox 325">
              <a:extLst>
                <a:ext uri="{FF2B5EF4-FFF2-40B4-BE49-F238E27FC236}">
                  <a16:creationId xmlns:a16="http://schemas.microsoft.com/office/drawing/2014/main" xmlns="" id="{8B74DB26-8EEB-4CC0-98CE-A6F6D00BDB83}"/>
                </a:ext>
              </a:extLst>
            </p:cNvPr>
            <p:cNvSpPr txBox="1"/>
            <p:nvPr/>
          </p:nvSpPr>
          <p:spPr>
            <a:xfrm>
              <a:off x="8735509" y="5611578"/>
              <a:ext cx="161549"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0</a:t>
              </a:r>
            </a:p>
          </p:txBody>
        </p:sp>
        <p:sp>
          <p:nvSpPr>
            <p:cNvPr id="327" name="TextBox 326">
              <a:extLst>
                <a:ext uri="{FF2B5EF4-FFF2-40B4-BE49-F238E27FC236}">
                  <a16:creationId xmlns:a16="http://schemas.microsoft.com/office/drawing/2014/main" xmlns="" id="{B2B14BDA-E8E9-41F6-88F2-E66C1F691775}"/>
                </a:ext>
              </a:extLst>
            </p:cNvPr>
            <p:cNvSpPr txBox="1"/>
            <p:nvPr/>
          </p:nvSpPr>
          <p:spPr>
            <a:xfrm>
              <a:off x="8529753" y="5611578"/>
              <a:ext cx="161549"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a:t>
              </a:r>
            </a:p>
          </p:txBody>
        </p:sp>
        <p:sp>
          <p:nvSpPr>
            <p:cNvPr id="328" name="TextBox 327">
              <a:extLst>
                <a:ext uri="{FF2B5EF4-FFF2-40B4-BE49-F238E27FC236}">
                  <a16:creationId xmlns:a16="http://schemas.microsoft.com/office/drawing/2014/main" xmlns="" id="{9FA84F98-72E6-487C-98F4-751228256ECE}"/>
                </a:ext>
              </a:extLst>
            </p:cNvPr>
            <p:cNvSpPr txBox="1"/>
            <p:nvPr/>
          </p:nvSpPr>
          <p:spPr>
            <a:xfrm>
              <a:off x="8327018" y="5611578"/>
              <a:ext cx="161549"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4</a:t>
              </a:r>
            </a:p>
          </p:txBody>
        </p:sp>
        <p:sp>
          <p:nvSpPr>
            <p:cNvPr id="329" name="TextBox 328">
              <a:extLst>
                <a:ext uri="{FF2B5EF4-FFF2-40B4-BE49-F238E27FC236}">
                  <a16:creationId xmlns:a16="http://schemas.microsoft.com/office/drawing/2014/main" xmlns="" id="{413C066D-3503-40B5-8E5F-1DB20E6CBFA3}"/>
                </a:ext>
              </a:extLst>
            </p:cNvPr>
            <p:cNvSpPr txBox="1"/>
            <p:nvPr/>
          </p:nvSpPr>
          <p:spPr>
            <a:xfrm>
              <a:off x="8124284" y="5611578"/>
              <a:ext cx="161549"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9</a:t>
              </a:r>
            </a:p>
          </p:txBody>
        </p:sp>
        <p:sp>
          <p:nvSpPr>
            <p:cNvPr id="330" name="TextBox 329">
              <a:extLst>
                <a:ext uri="{FF2B5EF4-FFF2-40B4-BE49-F238E27FC236}">
                  <a16:creationId xmlns:a16="http://schemas.microsoft.com/office/drawing/2014/main" xmlns="" id="{9DF8063E-C018-45AC-84F6-E6F119B71B87}"/>
                </a:ext>
              </a:extLst>
            </p:cNvPr>
            <p:cNvSpPr txBox="1"/>
            <p:nvPr/>
          </p:nvSpPr>
          <p:spPr>
            <a:xfrm>
              <a:off x="7888756" y="5611578"/>
              <a:ext cx="227138"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13</a:t>
              </a:r>
            </a:p>
          </p:txBody>
        </p:sp>
        <p:sp>
          <p:nvSpPr>
            <p:cNvPr id="331" name="TextBox 330">
              <a:extLst>
                <a:ext uri="{FF2B5EF4-FFF2-40B4-BE49-F238E27FC236}">
                  <a16:creationId xmlns:a16="http://schemas.microsoft.com/office/drawing/2014/main" xmlns="" id="{B951B263-4203-490B-BD29-192C95DBD667}"/>
                </a:ext>
              </a:extLst>
            </p:cNvPr>
            <p:cNvSpPr txBox="1"/>
            <p:nvPr/>
          </p:nvSpPr>
          <p:spPr>
            <a:xfrm>
              <a:off x="7686026" y="5611578"/>
              <a:ext cx="227138"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23</a:t>
              </a:r>
            </a:p>
          </p:txBody>
        </p:sp>
        <p:sp>
          <p:nvSpPr>
            <p:cNvPr id="332" name="TextBox 331">
              <a:extLst>
                <a:ext uri="{FF2B5EF4-FFF2-40B4-BE49-F238E27FC236}">
                  <a16:creationId xmlns:a16="http://schemas.microsoft.com/office/drawing/2014/main" xmlns="" id="{2845EF62-CEAC-46FE-A215-DE30D25EF4B1}"/>
                </a:ext>
              </a:extLst>
            </p:cNvPr>
            <p:cNvSpPr txBox="1"/>
            <p:nvPr/>
          </p:nvSpPr>
          <p:spPr>
            <a:xfrm>
              <a:off x="7483290" y="5611578"/>
              <a:ext cx="227138"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30</a:t>
              </a:r>
            </a:p>
          </p:txBody>
        </p:sp>
        <p:sp>
          <p:nvSpPr>
            <p:cNvPr id="333" name="TextBox 332">
              <a:extLst>
                <a:ext uri="{FF2B5EF4-FFF2-40B4-BE49-F238E27FC236}">
                  <a16:creationId xmlns:a16="http://schemas.microsoft.com/office/drawing/2014/main" xmlns="" id="{DD9393F0-881C-483C-A37A-695226250282}"/>
                </a:ext>
              </a:extLst>
            </p:cNvPr>
            <p:cNvSpPr txBox="1"/>
            <p:nvPr/>
          </p:nvSpPr>
          <p:spPr>
            <a:xfrm>
              <a:off x="7280558" y="5611578"/>
              <a:ext cx="227138"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37</a:t>
              </a:r>
            </a:p>
          </p:txBody>
        </p:sp>
        <p:sp>
          <p:nvSpPr>
            <p:cNvPr id="334" name="TextBox 333">
              <a:extLst>
                <a:ext uri="{FF2B5EF4-FFF2-40B4-BE49-F238E27FC236}">
                  <a16:creationId xmlns:a16="http://schemas.microsoft.com/office/drawing/2014/main" xmlns="" id="{56FF8065-2F75-4093-AE1D-97E3DEA79C91}"/>
                </a:ext>
              </a:extLst>
            </p:cNvPr>
            <p:cNvSpPr txBox="1"/>
            <p:nvPr/>
          </p:nvSpPr>
          <p:spPr>
            <a:xfrm>
              <a:off x="7077821" y="5611578"/>
              <a:ext cx="227138"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50</a:t>
              </a:r>
            </a:p>
          </p:txBody>
        </p:sp>
        <p:sp>
          <p:nvSpPr>
            <p:cNvPr id="335" name="TextBox 334">
              <a:extLst>
                <a:ext uri="{FF2B5EF4-FFF2-40B4-BE49-F238E27FC236}">
                  <a16:creationId xmlns:a16="http://schemas.microsoft.com/office/drawing/2014/main" xmlns="" id="{AA017A79-5063-434B-A9C3-D70685AFC989}"/>
                </a:ext>
              </a:extLst>
            </p:cNvPr>
            <p:cNvSpPr txBox="1"/>
            <p:nvPr/>
          </p:nvSpPr>
          <p:spPr>
            <a:xfrm>
              <a:off x="6875089" y="5611578"/>
              <a:ext cx="227138"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60</a:t>
              </a:r>
            </a:p>
          </p:txBody>
        </p:sp>
        <p:sp>
          <p:nvSpPr>
            <p:cNvPr id="336" name="TextBox 335">
              <a:extLst>
                <a:ext uri="{FF2B5EF4-FFF2-40B4-BE49-F238E27FC236}">
                  <a16:creationId xmlns:a16="http://schemas.microsoft.com/office/drawing/2014/main" xmlns="" id="{DD70EFE9-DC17-4940-92CC-51962679FB8B}"/>
                </a:ext>
              </a:extLst>
            </p:cNvPr>
            <p:cNvSpPr txBox="1"/>
            <p:nvPr/>
          </p:nvSpPr>
          <p:spPr>
            <a:xfrm>
              <a:off x="6672356" y="5611578"/>
              <a:ext cx="227138"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70</a:t>
              </a:r>
            </a:p>
          </p:txBody>
        </p:sp>
        <p:sp>
          <p:nvSpPr>
            <p:cNvPr id="337" name="TextBox 336">
              <a:extLst>
                <a:ext uri="{FF2B5EF4-FFF2-40B4-BE49-F238E27FC236}">
                  <a16:creationId xmlns:a16="http://schemas.microsoft.com/office/drawing/2014/main" xmlns="" id="{1157EC73-A7D0-434F-AAC2-AE9AB9EB4252}"/>
                </a:ext>
              </a:extLst>
            </p:cNvPr>
            <p:cNvSpPr txBox="1"/>
            <p:nvPr/>
          </p:nvSpPr>
          <p:spPr>
            <a:xfrm>
              <a:off x="6469623" y="5611578"/>
              <a:ext cx="227138"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80</a:t>
              </a:r>
            </a:p>
          </p:txBody>
        </p:sp>
        <p:sp>
          <p:nvSpPr>
            <p:cNvPr id="338" name="TextBox 337">
              <a:extLst>
                <a:ext uri="{FF2B5EF4-FFF2-40B4-BE49-F238E27FC236}">
                  <a16:creationId xmlns:a16="http://schemas.microsoft.com/office/drawing/2014/main" xmlns="" id="{B5901F22-BA05-49E9-A6D1-DF29D32CEC04}"/>
                </a:ext>
              </a:extLst>
            </p:cNvPr>
            <p:cNvSpPr txBox="1"/>
            <p:nvPr/>
          </p:nvSpPr>
          <p:spPr>
            <a:xfrm>
              <a:off x="6266891" y="5611578"/>
              <a:ext cx="227138"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90</a:t>
              </a:r>
            </a:p>
          </p:txBody>
        </p:sp>
        <p:sp>
          <p:nvSpPr>
            <p:cNvPr id="339" name="TextBox 338">
              <a:extLst>
                <a:ext uri="{FF2B5EF4-FFF2-40B4-BE49-F238E27FC236}">
                  <a16:creationId xmlns:a16="http://schemas.microsoft.com/office/drawing/2014/main" xmlns="" id="{B7324E32-F72C-4E7E-B965-2CEC838AFA1D}"/>
                </a:ext>
              </a:extLst>
            </p:cNvPr>
            <p:cNvSpPr txBox="1"/>
            <p:nvPr/>
          </p:nvSpPr>
          <p:spPr>
            <a:xfrm>
              <a:off x="6031359" y="5611578"/>
              <a:ext cx="292729"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101</a:t>
              </a:r>
            </a:p>
          </p:txBody>
        </p:sp>
        <p:sp>
          <p:nvSpPr>
            <p:cNvPr id="340" name="TextBox 339">
              <a:extLst>
                <a:ext uri="{FF2B5EF4-FFF2-40B4-BE49-F238E27FC236}">
                  <a16:creationId xmlns:a16="http://schemas.microsoft.com/office/drawing/2014/main" xmlns="" id="{DCBBC5A2-67A6-492E-B50D-41D824BA4A68}"/>
                </a:ext>
              </a:extLst>
            </p:cNvPr>
            <p:cNvSpPr txBox="1"/>
            <p:nvPr/>
          </p:nvSpPr>
          <p:spPr>
            <a:xfrm>
              <a:off x="5828626" y="5611578"/>
              <a:ext cx="292729"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116</a:t>
              </a:r>
            </a:p>
          </p:txBody>
        </p:sp>
        <p:sp>
          <p:nvSpPr>
            <p:cNvPr id="341" name="TextBox 340">
              <a:extLst>
                <a:ext uri="{FF2B5EF4-FFF2-40B4-BE49-F238E27FC236}">
                  <a16:creationId xmlns:a16="http://schemas.microsoft.com/office/drawing/2014/main" xmlns="" id="{A9994250-2BEA-4D44-9343-6016AF9609A8}"/>
                </a:ext>
              </a:extLst>
            </p:cNvPr>
            <p:cNvSpPr txBox="1"/>
            <p:nvPr/>
          </p:nvSpPr>
          <p:spPr>
            <a:xfrm>
              <a:off x="5625895" y="5611578"/>
              <a:ext cx="292729"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137</a:t>
              </a:r>
            </a:p>
          </p:txBody>
        </p:sp>
        <p:sp>
          <p:nvSpPr>
            <p:cNvPr id="342" name="TextBox 341">
              <a:extLst>
                <a:ext uri="{FF2B5EF4-FFF2-40B4-BE49-F238E27FC236}">
                  <a16:creationId xmlns:a16="http://schemas.microsoft.com/office/drawing/2014/main" xmlns="" id="{28BFB788-119C-462B-B5E9-3B34E44DAB11}"/>
                </a:ext>
              </a:extLst>
            </p:cNvPr>
            <p:cNvSpPr txBox="1"/>
            <p:nvPr/>
          </p:nvSpPr>
          <p:spPr>
            <a:xfrm>
              <a:off x="5414908" y="5611578"/>
              <a:ext cx="292729"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154</a:t>
              </a:r>
            </a:p>
          </p:txBody>
        </p:sp>
        <p:sp>
          <p:nvSpPr>
            <p:cNvPr id="343" name="TextBox 342">
              <a:extLst>
                <a:ext uri="{FF2B5EF4-FFF2-40B4-BE49-F238E27FC236}">
                  <a16:creationId xmlns:a16="http://schemas.microsoft.com/office/drawing/2014/main" xmlns="" id="{38099007-EFC4-4980-B067-60DF414761E3}"/>
                </a:ext>
              </a:extLst>
            </p:cNvPr>
            <p:cNvSpPr txBox="1"/>
            <p:nvPr/>
          </p:nvSpPr>
          <p:spPr>
            <a:xfrm>
              <a:off x="5220427" y="5611578"/>
              <a:ext cx="292729" cy="182992"/>
            </a:xfrm>
            <a:prstGeom prst="rect">
              <a:avLst/>
            </a:prstGeom>
            <a:noFill/>
          </p:spPr>
          <p:txBody>
            <a:bodyPr wrap="none" lIns="36000" tIns="36000" rIns="36000" bIns="36000" rtlCol="0" anchor="t" anchorCtr="0">
              <a:spAutoFit/>
            </a:bodyPr>
            <a:lstStyle/>
            <a:p>
              <a:pPr algn="ctr"/>
              <a:r>
                <a:rPr lang="fr-FR" sz="700" dirty="0">
                  <a:solidFill>
                    <a:schemeClr val="accent2"/>
                  </a:solidFill>
                  <a:cs typeface="Arial" panose="020B0604020202020204" pitchFamily="34" charset="0"/>
                </a:rPr>
                <a:t>168</a:t>
              </a:r>
            </a:p>
          </p:txBody>
        </p:sp>
      </p:grpSp>
      <p:grpSp>
        <p:nvGrpSpPr>
          <p:cNvPr id="274" name="Group 273">
            <a:extLst>
              <a:ext uri="{FF2B5EF4-FFF2-40B4-BE49-F238E27FC236}">
                <a16:creationId xmlns:a16="http://schemas.microsoft.com/office/drawing/2014/main" xmlns="" id="{E667CCC7-F6B3-4F42-9721-2744DE934453}"/>
              </a:ext>
            </a:extLst>
          </p:cNvPr>
          <p:cNvGrpSpPr/>
          <p:nvPr/>
        </p:nvGrpSpPr>
        <p:grpSpPr>
          <a:xfrm>
            <a:off x="6198778" y="5163579"/>
            <a:ext cx="2807875" cy="180425"/>
            <a:chOff x="5190979" y="5722863"/>
            <a:chExt cx="3706079" cy="182992"/>
          </a:xfrm>
        </p:grpSpPr>
        <p:sp>
          <p:nvSpPr>
            <p:cNvPr id="308" name="TextBox 307">
              <a:extLst>
                <a:ext uri="{FF2B5EF4-FFF2-40B4-BE49-F238E27FC236}">
                  <a16:creationId xmlns:a16="http://schemas.microsoft.com/office/drawing/2014/main" xmlns="" id="{8AB25EEF-2349-425E-9028-2B75277DD467}"/>
                </a:ext>
              </a:extLst>
            </p:cNvPr>
            <p:cNvSpPr txBox="1"/>
            <p:nvPr/>
          </p:nvSpPr>
          <p:spPr>
            <a:xfrm>
              <a:off x="8735509" y="5722863"/>
              <a:ext cx="161549"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0</a:t>
              </a:r>
            </a:p>
          </p:txBody>
        </p:sp>
        <p:sp>
          <p:nvSpPr>
            <p:cNvPr id="309" name="TextBox 308">
              <a:extLst>
                <a:ext uri="{FF2B5EF4-FFF2-40B4-BE49-F238E27FC236}">
                  <a16:creationId xmlns:a16="http://schemas.microsoft.com/office/drawing/2014/main" xmlns="" id="{6FEB3E80-289B-4856-9867-F0D4D7B31449}"/>
                </a:ext>
              </a:extLst>
            </p:cNvPr>
            <p:cNvSpPr txBox="1"/>
            <p:nvPr/>
          </p:nvSpPr>
          <p:spPr>
            <a:xfrm>
              <a:off x="8529753" y="5722863"/>
              <a:ext cx="161549"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1</a:t>
              </a:r>
            </a:p>
          </p:txBody>
        </p:sp>
        <p:sp>
          <p:nvSpPr>
            <p:cNvPr id="310" name="TextBox 309">
              <a:extLst>
                <a:ext uri="{FF2B5EF4-FFF2-40B4-BE49-F238E27FC236}">
                  <a16:creationId xmlns:a16="http://schemas.microsoft.com/office/drawing/2014/main" xmlns="" id="{6E3878BA-FB14-4C72-B63B-EA3AD9D6F26C}"/>
                </a:ext>
              </a:extLst>
            </p:cNvPr>
            <p:cNvSpPr txBox="1"/>
            <p:nvPr/>
          </p:nvSpPr>
          <p:spPr>
            <a:xfrm>
              <a:off x="8294224" y="5722863"/>
              <a:ext cx="227138"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10</a:t>
              </a:r>
            </a:p>
          </p:txBody>
        </p:sp>
        <p:sp>
          <p:nvSpPr>
            <p:cNvPr id="311" name="TextBox 310">
              <a:extLst>
                <a:ext uri="{FF2B5EF4-FFF2-40B4-BE49-F238E27FC236}">
                  <a16:creationId xmlns:a16="http://schemas.microsoft.com/office/drawing/2014/main" xmlns="" id="{A26A3A62-D945-468F-BBA0-B0E536E1CEDA}"/>
                </a:ext>
              </a:extLst>
            </p:cNvPr>
            <p:cNvSpPr txBox="1"/>
            <p:nvPr/>
          </p:nvSpPr>
          <p:spPr>
            <a:xfrm>
              <a:off x="8091490" y="5722863"/>
              <a:ext cx="227138"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20</a:t>
              </a:r>
            </a:p>
          </p:txBody>
        </p:sp>
        <p:sp>
          <p:nvSpPr>
            <p:cNvPr id="312" name="TextBox 311">
              <a:extLst>
                <a:ext uri="{FF2B5EF4-FFF2-40B4-BE49-F238E27FC236}">
                  <a16:creationId xmlns:a16="http://schemas.microsoft.com/office/drawing/2014/main" xmlns="" id="{AB881B27-0B6A-4141-AD4E-2870E63FDB26}"/>
                </a:ext>
              </a:extLst>
            </p:cNvPr>
            <p:cNvSpPr txBox="1"/>
            <p:nvPr/>
          </p:nvSpPr>
          <p:spPr>
            <a:xfrm>
              <a:off x="7888756" y="5722863"/>
              <a:ext cx="227138"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29</a:t>
              </a:r>
            </a:p>
          </p:txBody>
        </p:sp>
        <p:sp>
          <p:nvSpPr>
            <p:cNvPr id="313" name="TextBox 312">
              <a:extLst>
                <a:ext uri="{FF2B5EF4-FFF2-40B4-BE49-F238E27FC236}">
                  <a16:creationId xmlns:a16="http://schemas.microsoft.com/office/drawing/2014/main" xmlns="" id="{E3431E51-BDC4-4C4D-8E66-D58103BF0C22}"/>
                </a:ext>
              </a:extLst>
            </p:cNvPr>
            <p:cNvSpPr txBox="1"/>
            <p:nvPr/>
          </p:nvSpPr>
          <p:spPr>
            <a:xfrm>
              <a:off x="7686023" y="5722863"/>
              <a:ext cx="227138"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35</a:t>
              </a:r>
            </a:p>
          </p:txBody>
        </p:sp>
        <p:sp>
          <p:nvSpPr>
            <p:cNvPr id="314" name="TextBox 313">
              <a:extLst>
                <a:ext uri="{FF2B5EF4-FFF2-40B4-BE49-F238E27FC236}">
                  <a16:creationId xmlns:a16="http://schemas.microsoft.com/office/drawing/2014/main" xmlns="" id="{F445B825-511C-4DD1-8131-E8A20234E357}"/>
                </a:ext>
              </a:extLst>
            </p:cNvPr>
            <p:cNvSpPr txBox="1"/>
            <p:nvPr/>
          </p:nvSpPr>
          <p:spPr>
            <a:xfrm>
              <a:off x="7483290" y="5722863"/>
              <a:ext cx="227138"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44</a:t>
              </a:r>
            </a:p>
          </p:txBody>
        </p:sp>
        <p:sp>
          <p:nvSpPr>
            <p:cNvPr id="315" name="TextBox 314">
              <a:extLst>
                <a:ext uri="{FF2B5EF4-FFF2-40B4-BE49-F238E27FC236}">
                  <a16:creationId xmlns:a16="http://schemas.microsoft.com/office/drawing/2014/main" xmlns="" id="{93E25713-5C85-4266-BB7C-808A7B36907A}"/>
                </a:ext>
              </a:extLst>
            </p:cNvPr>
            <p:cNvSpPr txBox="1"/>
            <p:nvPr/>
          </p:nvSpPr>
          <p:spPr>
            <a:xfrm>
              <a:off x="7280556" y="5722863"/>
              <a:ext cx="227138"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50</a:t>
              </a:r>
            </a:p>
          </p:txBody>
        </p:sp>
        <p:sp>
          <p:nvSpPr>
            <p:cNvPr id="316" name="TextBox 315">
              <a:extLst>
                <a:ext uri="{FF2B5EF4-FFF2-40B4-BE49-F238E27FC236}">
                  <a16:creationId xmlns:a16="http://schemas.microsoft.com/office/drawing/2014/main" xmlns="" id="{8BA2EF6D-8D42-4200-B357-9E2DADCC7D86}"/>
                </a:ext>
              </a:extLst>
            </p:cNvPr>
            <p:cNvSpPr txBox="1"/>
            <p:nvPr/>
          </p:nvSpPr>
          <p:spPr>
            <a:xfrm>
              <a:off x="7077821" y="5722863"/>
              <a:ext cx="227138"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56</a:t>
              </a:r>
            </a:p>
          </p:txBody>
        </p:sp>
        <p:sp>
          <p:nvSpPr>
            <p:cNvPr id="317" name="TextBox 316">
              <a:extLst>
                <a:ext uri="{FF2B5EF4-FFF2-40B4-BE49-F238E27FC236}">
                  <a16:creationId xmlns:a16="http://schemas.microsoft.com/office/drawing/2014/main" xmlns="" id="{6404305D-6AA3-4FEE-9FC7-6B2503ABA996}"/>
                </a:ext>
              </a:extLst>
            </p:cNvPr>
            <p:cNvSpPr txBox="1"/>
            <p:nvPr/>
          </p:nvSpPr>
          <p:spPr>
            <a:xfrm>
              <a:off x="6875088" y="5722863"/>
              <a:ext cx="227138"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59</a:t>
              </a:r>
            </a:p>
          </p:txBody>
        </p:sp>
        <p:sp>
          <p:nvSpPr>
            <p:cNvPr id="318" name="TextBox 317">
              <a:extLst>
                <a:ext uri="{FF2B5EF4-FFF2-40B4-BE49-F238E27FC236}">
                  <a16:creationId xmlns:a16="http://schemas.microsoft.com/office/drawing/2014/main" xmlns="" id="{B6DCDF8A-4535-4574-A8B9-38021DBB9A0F}"/>
                </a:ext>
              </a:extLst>
            </p:cNvPr>
            <p:cNvSpPr txBox="1"/>
            <p:nvPr/>
          </p:nvSpPr>
          <p:spPr>
            <a:xfrm>
              <a:off x="6672355" y="5722863"/>
              <a:ext cx="227138"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68</a:t>
              </a:r>
            </a:p>
          </p:txBody>
        </p:sp>
        <p:sp>
          <p:nvSpPr>
            <p:cNvPr id="319" name="TextBox 318">
              <a:extLst>
                <a:ext uri="{FF2B5EF4-FFF2-40B4-BE49-F238E27FC236}">
                  <a16:creationId xmlns:a16="http://schemas.microsoft.com/office/drawing/2014/main" xmlns="" id="{9D75E516-7153-47E0-B755-50CF7EC8F5D1}"/>
                </a:ext>
              </a:extLst>
            </p:cNvPr>
            <p:cNvSpPr txBox="1"/>
            <p:nvPr/>
          </p:nvSpPr>
          <p:spPr>
            <a:xfrm>
              <a:off x="6469623" y="5722863"/>
              <a:ext cx="227138"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76</a:t>
              </a:r>
            </a:p>
          </p:txBody>
        </p:sp>
        <p:sp>
          <p:nvSpPr>
            <p:cNvPr id="320" name="TextBox 319">
              <a:extLst>
                <a:ext uri="{FF2B5EF4-FFF2-40B4-BE49-F238E27FC236}">
                  <a16:creationId xmlns:a16="http://schemas.microsoft.com/office/drawing/2014/main" xmlns="" id="{3C412116-17DB-4AD6-BA7F-D3A391F74D1A}"/>
                </a:ext>
              </a:extLst>
            </p:cNvPr>
            <p:cNvSpPr txBox="1"/>
            <p:nvPr/>
          </p:nvSpPr>
          <p:spPr>
            <a:xfrm>
              <a:off x="6266889" y="5722863"/>
              <a:ext cx="227138"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85</a:t>
              </a:r>
            </a:p>
          </p:txBody>
        </p:sp>
        <p:sp>
          <p:nvSpPr>
            <p:cNvPr id="321" name="TextBox 320">
              <a:extLst>
                <a:ext uri="{FF2B5EF4-FFF2-40B4-BE49-F238E27FC236}">
                  <a16:creationId xmlns:a16="http://schemas.microsoft.com/office/drawing/2014/main" xmlns="" id="{7AEC53A6-95A5-44D6-80E1-240C892DBCF2}"/>
                </a:ext>
              </a:extLst>
            </p:cNvPr>
            <p:cNvSpPr txBox="1"/>
            <p:nvPr/>
          </p:nvSpPr>
          <p:spPr>
            <a:xfrm>
              <a:off x="6064155" y="5722863"/>
              <a:ext cx="227138"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92</a:t>
              </a:r>
            </a:p>
          </p:txBody>
        </p:sp>
        <p:sp>
          <p:nvSpPr>
            <p:cNvPr id="322" name="TextBox 321">
              <a:extLst>
                <a:ext uri="{FF2B5EF4-FFF2-40B4-BE49-F238E27FC236}">
                  <a16:creationId xmlns:a16="http://schemas.microsoft.com/office/drawing/2014/main" xmlns="" id="{B82DBF94-2D5D-42C3-9227-9511E9595671}"/>
                </a:ext>
              </a:extLst>
            </p:cNvPr>
            <p:cNvSpPr txBox="1"/>
            <p:nvPr/>
          </p:nvSpPr>
          <p:spPr>
            <a:xfrm>
              <a:off x="5828627" y="5722863"/>
              <a:ext cx="292729"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107</a:t>
              </a:r>
            </a:p>
          </p:txBody>
        </p:sp>
        <p:sp>
          <p:nvSpPr>
            <p:cNvPr id="323" name="TextBox 322">
              <a:extLst>
                <a:ext uri="{FF2B5EF4-FFF2-40B4-BE49-F238E27FC236}">
                  <a16:creationId xmlns:a16="http://schemas.microsoft.com/office/drawing/2014/main" xmlns="" id="{69D39495-214F-4D30-9FCC-2E15B101ACC8}"/>
                </a:ext>
              </a:extLst>
            </p:cNvPr>
            <p:cNvSpPr txBox="1"/>
            <p:nvPr/>
          </p:nvSpPr>
          <p:spPr>
            <a:xfrm>
              <a:off x="5625896" y="5722863"/>
              <a:ext cx="292729" cy="182992"/>
            </a:xfrm>
            <a:prstGeom prst="rect">
              <a:avLst/>
            </a:prstGeom>
            <a:noFill/>
          </p:spPr>
          <p:txBody>
            <a:bodyPr wrap="none" lIns="36000" tIns="36000" rIns="36000" bIns="36000" rtlCol="0" anchor="t" anchorCtr="0">
              <a:spAutoFit/>
            </a:bodyPr>
            <a:lstStyle/>
            <a:p>
              <a:pPr algn="ctr"/>
              <a:r>
                <a:rPr lang="fr-FR" sz="700" dirty="0">
                  <a:solidFill>
                    <a:srgbClr val="B60D27"/>
                  </a:solidFill>
                  <a:cs typeface="Arial" panose="020B0604020202020204" pitchFamily="34" charset="0"/>
                </a:rPr>
                <a:t>120</a:t>
              </a:r>
            </a:p>
          </p:txBody>
        </p:sp>
        <p:sp>
          <p:nvSpPr>
            <p:cNvPr id="324" name="TextBox 323">
              <a:extLst>
                <a:ext uri="{FF2B5EF4-FFF2-40B4-BE49-F238E27FC236}">
                  <a16:creationId xmlns:a16="http://schemas.microsoft.com/office/drawing/2014/main" xmlns="" id="{EBEB7D49-9FD3-4039-9452-9F239751A07E}"/>
                </a:ext>
              </a:extLst>
            </p:cNvPr>
            <p:cNvSpPr txBox="1"/>
            <p:nvPr/>
          </p:nvSpPr>
          <p:spPr>
            <a:xfrm>
              <a:off x="5373088" y="5722863"/>
              <a:ext cx="391965" cy="182992"/>
            </a:xfrm>
            <a:prstGeom prst="rect">
              <a:avLst/>
            </a:prstGeom>
            <a:noFill/>
          </p:spPr>
          <p:txBody>
            <a:bodyPr wrap="square" lIns="36000" tIns="36000" rIns="36000" bIns="36000" rtlCol="0" anchor="t" anchorCtr="0">
              <a:spAutoFit/>
            </a:bodyPr>
            <a:lstStyle/>
            <a:p>
              <a:pPr algn="ctr"/>
              <a:r>
                <a:rPr lang="fr-FR" sz="700" dirty="0">
                  <a:solidFill>
                    <a:srgbClr val="B60D27"/>
                  </a:solidFill>
                  <a:cs typeface="Arial" panose="020B0604020202020204" pitchFamily="34" charset="0"/>
                </a:rPr>
                <a:t>143</a:t>
              </a:r>
            </a:p>
          </p:txBody>
        </p:sp>
        <p:sp>
          <p:nvSpPr>
            <p:cNvPr id="325" name="TextBox 324">
              <a:extLst>
                <a:ext uri="{FF2B5EF4-FFF2-40B4-BE49-F238E27FC236}">
                  <a16:creationId xmlns:a16="http://schemas.microsoft.com/office/drawing/2014/main" xmlns="" id="{F8C8BCDE-6904-4648-BF61-759A77EF8240}"/>
                </a:ext>
              </a:extLst>
            </p:cNvPr>
            <p:cNvSpPr txBox="1"/>
            <p:nvPr/>
          </p:nvSpPr>
          <p:spPr>
            <a:xfrm>
              <a:off x="5190979" y="5722863"/>
              <a:ext cx="351627" cy="182992"/>
            </a:xfrm>
            <a:prstGeom prst="rect">
              <a:avLst/>
            </a:prstGeom>
            <a:noFill/>
          </p:spPr>
          <p:txBody>
            <a:bodyPr wrap="square" lIns="36000" tIns="36000" rIns="36000" bIns="36000" rtlCol="0" anchor="t" anchorCtr="0">
              <a:spAutoFit/>
            </a:bodyPr>
            <a:lstStyle/>
            <a:p>
              <a:pPr algn="ctr"/>
              <a:r>
                <a:rPr lang="fr-FR" sz="700" dirty="0">
                  <a:solidFill>
                    <a:srgbClr val="B60D27"/>
                  </a:solidFill>
                  <a:cs typeface="Arial" panose="020B0604020202020204" pitchFamily="34" charset="0"/>
                </a:rPr>
                <a:t>168</a:t>
              </a:r>
            </a:p>
          </p:txBody>
        </p:sp>
      </p:grpSp>
      <p:sp>
        <p:nvSpPr>
          <p:cNvPr id="275" name="TextBox 274">
            <a:extLst>
              <a:ext uri="{FF2B5EF4-FFF2-40B4-BE49-F238E27FC236}">
                <a16:creationId xmlns:a16="http://schemas.microsoft.com/office/drawing/2014/main" xmlns="" id="{7669F988-811B-4120-B5EF-9BCFCF5D065A}"/>
              </a:ext>
            </a:extLst>
          </p:cNvPr>
          <p:cNvSpPr txBox="1"/>
          <p:nvPr/>
        </p:nvSpPr>
        <p:spPr>
          <a:xfrm rot="16200000">
            <a:off x="5828133" y="3856642"/>
            <a:ext cx="445956" cy="200055"/>
          </a:xfrm>
          <a:prstGeom prst="rect">
            <a:avLst/>
          </a:prstGeom>
          <a:noFill/>
        </p:spPr>
        <p:txBody>
          <a:bodyPr wrap="none" rtlCol="0">
            <a:spAutoFit/>
          </a:bodyPr>
          <a:lstStyle/>
          <a:p>
            <a:r>
              <a:rPr lang="fr-FR" sz="700" dirty="0">
                <a:solidFill>
                  <a:srgbClr val="4D4D4D"/>
                </a:solidFill>
              </a:rPr>
              <a:t>SG, %</a:t>
            </a:r>
          </a:p>
        </p:txBody>
      </p:sp>
      <p:sp>
        <p:nvSpPr>
          <p:cNvPr id="276" name="Isosceles Triangle 275">
            <a:extLst>
              <a:ext uri="{FF2B5EF4-FFF2-40B4-BE49-F238E27FC236}">
                <a16:creationId xmlns:a16="http://schemas.microsoft.com/office/drawing/2014/main" xmlns="" id="{253E755B-02B7-42F0-BB8F-7FDAAD2C60F2}"/>
              </a:ext>
            </a:extLst>
          </p:cNvPr>
          <p:cNvSpPr>
            <a:spLocks noChangeAspect="1"/>
          </p:cNvSpPr>
          <p:nvPr/>
        </p:nvSpPr>
        <p:spPr>
          <a:xfrm>
            <a:off x="6488939" y="339424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7" name="Rectangle 276">
            <a:extLst>
              <a:ext uri="{FF2B5EF4-FFF2-40B4-BE49-F238E27FC236}">
                <a16:creationId xmlns:a16="http://schemas.microsoft.com/office/drawing/2014/main" xmlns="" id="{5FF736D2-5E1D-494F-B1F0-37C34FF1CCB3}"/>
              </a:ext>
            </a:extLst>
          </p:cNvPr>
          <p:cNvSpPr/>
          <p:nvPr/>
        </p:nvSpPr>
        <p:spPr>
          <a:xfrm>
            <a:off x="6862354" y="1992578"/>
            <a:ext cx="1257075" cy="307777"/>
          </a:xfrm>
          <a:prstGeom prst="rect">
            <a:avLst/>
          </a:prstGeom>
        </p:spPr>
        <p:txBody>
          <a:bodyPr wrap="none">
            <a:spAutoFit/>
          </a:bodyPr>
          <a:lstStyle/>
          <a:p>
            <a:pPr algn="ctr"/>
            <a:r>
              <a:rPr lang="fr-FR" sz="1400" b="1" dirty="0"/>
              <a:t>Non infectés</a:t>
            </a:r>
            <a:endParaRPr lang="fr-FR" sz="1400" b="1" baseline="30000" dirty="0"/>
          </a:p>
        </p:txBody>
      </p:sp>
      <p:sp>
        <p:nvSpPr>
          <p:cNvPr id="278" name="Oval 277">
            <a:extLst>
              <a:ext uri="{FF2B5EF4-FFF2-40B4-BE49-F238E27FC236}">
                <a16:creationId xmlns:a16="http://schemas.microsoft.com/office/drawing/2014/main" xmlns="" id="{D2B7A604-3A1D-45D1-BB3D-6D205767BB30}"/>
              </a:ext>
            </a:extLst>
          </p:cNvPr>
          <p:cNvSpPr>
            <a:spLocks noChangeAspect="1"/>
          </p:cNvSpPr>
          <p:nvPr/>
        </p:nvSpPr>
        <p:spPr>
          <a:xfrm>
            <a:off x="8712438" y="4548399"/>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9" name="Graphic 5">
            <a:extLst>
              <a:ext uri="{FF2B5EF4-FFF2-40B4-BE49-F238E27FC236}">
                <a16:creationId xmlns:a16="http://schemas.microsoft.com/office/drawing/2014/main" xmlns="" id="{1097CF5D-32E7-4997-AE5A-916F2842798A}"/>
              </a:ext>
            </a:extLst>
          </p:cNvPr>
          <p:cNvSpPr/>
          <p:nvPr/>
        </p:nvSpPr>
        <p:spPr>
          <a:xfrm>
            <a:off x="6342630" y="3193837"/>
            <a:ext cx="2485165" cy="1334897"/>
          </a:xfrm>
          <a:custGeom>
            <a:avLst/>
            <a:gdLst>
              <a:gd name="connsiteX0" fmla="*/ 3561693 w 3552825"/>
              <a:gd name="connsiteY0" fmla="*/ 2073669 h 2066925"/>
              <a:gd name="connsiteX1" fmla="*/ 3459147 w 3552825"/>
              <a:gd name="connsiteY1" fmla="*/ 2073669 h 2066925"/>
              <a:gd name="connsiteX2" fmla="*/ 3459147 w 3552825"/>
              <a:gd name="connsiteY2" fmla="*/ 1943776 h 2066925"/>
              <a:gd name="connsiteX3" fmla="*/ 3383947 w 3552825"/>
              <a:gd name="connsiteY3" fmla="*/ 1943776 h 2066925"/>
              <a:gd name="connsiteX4" fmla="*/ 3383947 w 3552825"/>
              <a:gd name="connsiteY4" fmla="*/ 1866300 h 2066925"/>
              <a:gd name="connsiteX5" fmla="*/ 2839327 w 3552825"/>
              <a:gd name="connsiteY5" fmla="*/ 1866300 h 2066925"/>
              <a:gd name="connsiteX6" fmla="*/ 2839327 w 3552825"/>
              <a:gd name="connsiteY6" fmla="*/ 1848069 h 2066925"/>
              <a:gd name="connsiteX7" fmla="*/ 2807427 w 3552825"/>
              <a:gd name="connsiteY7" fmla="*/ 1848069 h 2066925"/>
              <a:gd name="connsiteX8" fmla="*/ 2807427 w 3552825"/>
              <a:gd name="connsiteY8" fmla="*/ 1838954 h 2066925"/>
              <a:gd name="connsiteX9" fmla="*/ 2691213 w 3552825"/>
              <a:gd name="connsiteY9" fmla="*/ 1838954 h 2066925"/>
              <a:gd name="connsiteX10" fmla="*/ 2691213 w 3552825"/>
              <a:gd name="connsiteY10" fmla="*/ 1813884 h 2066925"/>
              <a:gd name="connsiteX11" fmla="*/ 2545366 w 3552825"/>
              <a:gd name="connsiteY11" fmla="*/ 1813884 h 2066925"/>
              <a:gd name="connsiteX12" fmla="*/ 2545366 w 3552825"/>
              <a:gd name="connsiteY12" fmla="*/ 1793377 h 2066925"/>
              <a:gd name="connsiteX13" fmla="*/ 2502075 w 3552825"/>
              <a:gd name="connsiteY13" fmla="*/ 1793377 h 2066925"/>
              <a:gd name="connsiteX14" fmla="*/ 2502075 w 3552825"/>
              <a:gd name="connsiteY14" fmla="*/ 1775146 h 2066925"/>
              <a:gd name="connsiteX15" fmla="*/ 2483844 w 3552825"/>
              <a:gd name="connsiteY15" fmla="*/ 1775146 h 2066925"/>
              <a:gd name="connsiteX16" fmla="*/ 2483844 w 3552825"/>
              <a:gd name="connsiteY16" fmla="*/ 1747799 h 2066925"/>
              <a:gd name="connsiteX17" fmla="*/ 2410921 w 3552825"/>
              <a:gd name="connsiteY17" fmla="*/ 1747799 h 2066925"/>
              <a:gd name="connsiteX18" fmla="*/ 2410921 w 3552825"/>
              <a:gd name="connsiteY18" fmla="*/ 1743247 h 2066925"/>
              <a:gd name="connsiteX19" fmla="*/ 2358514 w 3552825"/>
              <a:gd name="connsiteY19" fmla="*/ 1743247 h 2066925"/>
              <a:gd name="connsiteX20" fmla="*/ 2358514 w 3552825"/>
              <a:gd name="connsiteY20" fmla="*/ 1718177 h 2066925"/>
              <a:gd name="connsiteX21" fmla="*/ 2322052 w 3552825"/>
              <a:gd name="connsiteY21" fmla="*/ 1718177 h 2066925"/>
              <a:gd name="connsiteX22" fmla="*/ 2322052 w 3552825"/>
              <a:gd name="connsiteY22" fmla="*/ 1693116 h 2066925"/>
              <a:gd name="connsiteX23" fmla="*/ 2246852 w 3552825"/>
              <a:gd name="connsiteY23" fmla="*/ 1693116 h 2066925"/>
              <a:gd name="connsiteX24" fmla="*/ 2246852 w 3552825"/>
              <a:gd name="connsiteY24" fmla="*/ 1652092 h 2066925"/>
              <a:gd name="connsiteX25" fmla="*/ 2142030 w 3552825"/>
              <a:gd name="connsiteY25" fmla="*/ 1652092 h 2066925"/>
              <a:gd name="connsiteX26" fmla="*/ 2142030 w 3552825"/>
              <a:gd name="connsiteY26" fmla="*/ 1624756 h 2066925"/>
              <a:gd name="connsiteX27" fmla="*/ 2094176 w 3552825"/>
              <a:gd name="connsiteY27" fmla="*/ 1624756 h 2066925"/>
              <a:gd name="connsiteX28" fmla="*/ 2094176 w 3552825"/>
              <a:gd name="connsiteY28" fmla="*/ 1606525 h 2066925"/>
              <a:gd name="connsiteX29" fmla="*/ 2048599 w 3552825"/>
              <a:gd name="connsiteY29" fmla="*/ 1606525 h 2066925"/>
              <a:gd name="connsiteX30" fmla="*/ 2048599 w 3552825"/>
              <a:gd name="connsiteY30" fmla="*/ 1579178 h 2066925"/>
              <a:gd name="connsiteX31" fmla="*/ 1991630 w 3552825"/>
              <a:gd name="connsiteY31" fmla="*/ 1579178 h 2066925"/>
              <a:gd name="connsiteX32" fmla="*/ 1991630 w 3552825"/>
              <a:gd name="connsiteY32" fmla="*/ 1567786 h 2066925"/>
              <a:gd name="connsiteX33" fmla="*/ 1920993 w 3552825"/>
              <a:gd name="connsiteY33" fmla="*/ 1567786 h 2066925"/>
              <a:gd name="connsiteX34" fmla="*/ 1920993 w 3552825"/>
              <a:gd name="connsiteY34" fmla="*/ 1556385 h 2066925"/>
              <a:gd name="connsiteX35" fmla="*/ 1864023 w 3552825"/>
              <a:gd name="connsiteY35" fmla="*/ 1556385 h 2066925"/>
              <a:gd name="connsiteX36" fmla="*/ 1864023 w 3552825"/>
              <a:gd name="connsiteY36" fmla="*/ 1540440 h 2066925"/>
              <a:gd name="connsiteX37" fmla="*/ 1754638 w 3552825"/>
              <a:gd name="connsiteY37" fmla="*/ 1540440 h 2066925"/>
              <a:gd name="connsiteX38" fmla="*/ 1754638 w 3552825"/>
              <a:gd name="connsiteY38" fmla="*/ 1522209 h 2066925"/>
              <a:gd name="connsiteX39" fmla="*/ 1699946 w 3552825"/>
              <a:gd name="connsiteY39" fmla="*/ 1522209 h 2066925"/>
              <a:gd name="connsiteX40" fmla="*/ 1699946 w 3552825"/>
              <a:gd name="connsiteY40" fmla="*/ 1497139 h 2066925"/>
              <a:gd name="connsiteX41" fmla="*/ 1629308 w 3552825"/>
              <a:gd name="connsiteY41" fmla="*/ 1497139 h 2066925"/>
              <a:gd name="connsiteX42" fmla="*/ 1629308 w 3552825"/>
              <a:gd name="connsiteY42" fmla="*/ 1435618 h 2066925"/>
              <a:gd name="connsiteX43" fmla="*/ 1581455 w 3552825"/>
              <a:gd name="connsiteY43" fmla="*/ 1435618 h 2066925"/>
              <a:gd name="connsiteX44" fmla="*/ 1581455 w 3552825"/>
              <a:gd name="connsiteY44" fmla="*/ 1394593 h 2066925"/>
              <a:gd name="connsiteX45" fmla="*/ 1497139 w 3552825"/>
              <a:gd name="connsiteY45" fmla="*/ 1394593 h 2066925"/>
              <a:gd name="connsiteX46" fmla="*/ 1497139 w 3552825"/>
              <a:gd name="connsiteY46" fmla="*/ 1362694 h 2066925"/>
              <a:gd name="connsiteX47" fmla="*/ 1460678 w 3552825"/>
              <a:gd name="connsiteY47" fmla="*/ 1362694 h 2066925"/>
              <a:gd name="connsiteX48" fmla="*/ 1460678 w 3552825"/>
              <a:gd name="connsiteY48" fmla="*/ 1333071 h 2066925"/>
              <a:gd name="connsiteX49" fmla="*/ 1440171 w 3552825"/>
              <a:gd name="connsiteY49" fmla="*/ 1333071 h 2066925"/>
              <a:gd name="connsiteX50" fmla="*/ 1440171 w 3552825"/>
              <a:gd name="connsiteY50" fmla="*/ 1308002 h 2066925"/>
              <a:gd name="connsiteX51" fmla="*/ 1326232 w 3552825"/>
              <a:gd name="connsiteY51" fmla="*/ 1308002 h 2066925"/>
              <a:gd name="connsiteX52" fmla="*/ 1326232 w 3552825"/>
              <a:gd name="connsiteY52" fmla="*/ 1276102 h 2066925"/>
              <a:gd name="connsiteX53" fmla="*/ 1287494 w 3552825"/>
              <a:gd name="connsiteY53" fmla="*/ 1276102 h 2066925"/>
              <a:gd name="connsiteX54" fmla="*/ 1287494 w 3552825"/>
              <a:gd name="connsiteY54" fmla="*/ 1251033 h 2066925"/>
              <a:gd name="connsiteX55" fmla="*/ 1232802 w 3552825"/>
              <a:gd name="connsiteY55" fmla="*/ 1251033 h 2066925"/>
              <a:gd name="connsiteX56" fmla="*/ 1232802 w 3552825"/>
              <a:gd name="connsiteY56" fmla="*/ 1230525 h 2066925"/>
              <a:gd name="connsiteX57" fmla="*/ 1205465 w 3552825"/>
              <a:gd name="connsiteY57" fmla="*/ 1230525 h 2066925"/>
              <a:gd name="connsiteX58" fmla="*/ 1205465 w 3552825"/>
              <a:gd name="connsiteY58" fmla="*/ 1203179 h 2066925"/>
              <a:gd name="connsiteX59" fmla="*/ 1166717 w 3552825"/>
              <a:gd name="connsiteY59" fmla="*/ 1203179 h 2066925"/>
              <a:gd name="connsiteX60" fmla="*/ 1166717 w 3552825"/>
              <a:gd name="connsiteY60" fmla="*/ 1173556 h 2066925"/>
              <a:gd name="connsiteX61" fmla="*/ 1139381 w 3552825"/>
              <a:gd name="connsiteY61" fmla="*/ 1173556 h 2066925"/>
              <a:gd name="connsiteX62" fmla="*/ 1139381 w 3552825"/>
              <a:gd name="connsiteY62" fmla="*/ 1146210 h 2066925"/>
              <a:gd name="connsiteX63" fmla="*/ 1091527 w 3552825"/>
              <a:gd name="connsiteY63" fmla="*/ 1146210 h 2066925"/>
              <a:gd name="connsiteX64" fmla="*/ 1091527 w 3552825"/>
              <a:gd name="connsiteY64" fmla="*/ 1143934 h 2066925"/>
              <a:gd name="connsiteX65" fmla="*/ 1032272 w 3552825"/>
              <a:gd name="connsiteY65" fmla="*/ 1143934 h 2066925"/>
              <a:gd name="connsiteX66" fmla="*/ 1032272 w 3552825"/>
              <a:gd name="connsiteY66" fmla="*/ 1098356 h 2066925"/>
              <a:gd name="connsiteX67" fmla="*/ 986704 w 3552825"/>
              <a:gd name="connsiteY67" fmla="*/ 1098356 h 2066925"/>
              <a:gd name="connsiteX68" fmla="*/ 986704 w 3552825"/>
              <a:gd name="connsiteY68" fmla="*/ 1066457 h 2066925"/>
              <a:gd name="connsiteX69" fmla="*/ 932010 w 3552825"/>
              <a:gd name="connsiteY69" fmla="*/ 1066457 h 2066925"/>
              <a:gd name="connsiteX70" fmla="*/ 932010 w 3552825"/>
              <a:gd name="connsiteY70" fmla="*/ 1043673 h 2066925"/>
              <a:gd name="connsiteX71" fmla="*/ 799843 w 3552825"/>
              <a:gd name="connsiteY71" fmla="*/ 1043673 h 2066925"/>
              <a:gd name="connsiteX72" fmla="*/ 799843 w 3552825"/>
              <a:gd name="connsiteY72" fmla="*/ 979865 h 2066925"/>
              <a:gd name="connsiteX73" fmla="*/ 777055 w 3552825"/>
              <a:gd name="connsiteY73" fmla="*/ 979865 h 2066925"/>
              <a:gd name="connsiteX74" fmla="*/ 777055 w 3552825"/>
              <a:gd name="connsiteY74" fmla="*/ 957072 h 2066925"/>
              <a:gd name="connsiteX75" fmla="*/ 756546 w 3552825"/>
              <a:gd name="connsiteY75" fmla="*/ 957072 h 2066925"/>
              <a:gd name="connsiteX76" fmla="*/ 756546 w 3552825"/>
              <a:gd name="connsiteY76" fmla="*/ 920616 h 2066925"/>
              <a:gd name="connsiteX77" fmla="*/ 710971 w 3552825"/>
              <a:gd name="connsiteY77" fmla="*/ 920616 h 2066925"/>
              <a:gd name="connsiteX78" fmla="*/ 710971 w 3552825"/>
              <a:gd name="connsiteY78" fmla="*/ 875041 h 2066925"/>
              <a:gd name="connsiteX79" fmla="*/ 665396 w 3552825"/>
              <a:gd name="connsiteY79" fmla="*/ 875041 h 2066925"/>
              <a:gd name="connsiteX80" fmla="*/ 665396 w 3552825"/>
              <a:gd name="connsiteY80" fmla="*/ 834024 h 2066925"/>
              <a:gd name="connsiteX81" fmla="*/ 569688 w 3552825"/>
              <a:gd name="connsiteY81" fmla="*/ 834024 h 2066925"/>
              <a:gd name="connsiteX82" fmla="*/ 569688 w 3552825"/>
              <a:gd name="connsiteY82" fmla="*/ 806679 h 2066925"/>
              <a:gd name="connsiteX83" fmla="*/ 528671 w 3552825"/>
              <a:gd name="connsiteY83" fmla="*/ 806679 h 2066925"/>
              <a:gd name="connsiteX84" fmla="*/ 528671 w 3552825"/>
              <a:gd name="connsiteY84" fmla="*/ 758825 h 2066925"/>
              <a:gd name="connsiteX85" fmla="*/ 501326 w 3552825"/>
              <a:gd name="connsiteY85" fmla="*/ 758825 h 2066925"/>
              <a:gd name="connsiteX86" fmla="*/ 501326 w 3552825"/>
              <a:gd name="connsiteY86" fmla="*/ 713250 h 2066925"/>
              <a:gd name="connsiteX87" fmla="*/ 476260 w 3552825"/>
              <a:gd name="connsiteY87" fmla="*/ 713250 h 2066925"/>
              <a:gd name="connsiteX88" fmla="*/ 476260 w 3552825"/>
              <a:gd name="connsiteY88" fmla="*/ 676789 h 2066925"/>
              <a:gd name="connsiteX89" fmla="*/ 451194 w 3552825"/>
              <a:gd name="connsiteY89" fmla="*/ 676789 h 2066925"/>
              <a:gd name="connsiteX90" fmla="*/ 451194 w 3552825"/>
              <a:gd name="connsiteY90" fmla="*/ 631215 h 2066925"/>
              <a:gd name="connsiteX91" fmla="*/ 428406 w 3552825"/>
              <a:gd name="connsiteY91" fmla="*/ 631215 h 2066925"/>
              <a:gd name="connsiteX92" fmla="*/ 428406 w 3552825"/>
              <a:gd name="connsiteY92" fmla="*/ 597034 h 2066925"/>
              <a:gd name="connsiteX93" fmla="*/ 403339 w 3552825"/>
              <a:gd name="connsiteY93" fmla="*/ 597034 h 2066925"/>
              <a:gd name="connsiteX94" fmla="*/ 403339 w 3552825"/>
              <a:gd name="connsiteY94" fmla="*/ 535507 h 2066925"/>
              <a:gd name="connsiteX95" fmla="*/ 380552 w 3552825"/>
              <a:gd name="connsiteY95" fmla="*/ 535507 h 2066925"/>
              <a:gd name="connsiteX96" fmla="*/ 380552 w 3552825"/>
              <a:gd name="connsiteY96" fmla="*/ 499047 h 2066925"/>
              <a:gd name="connsiteX97" fmla="*/ 366879 w 3552825"/>
              <a:gd name="connsiteY97" fmla="*/ 499047 h 2066925"/>
              <a:gd name="connsiteX98" fmla="*/ 366879 w 3552825"/>
              <a:gd name="connsiteY98" fmla="*/ 478538 h 2066925"/>
              <a:gd name="connsiteX99" fmla="*/ 334977 w 3552825"/>
              <a:gd name="connsiteY99" fmla="*/ 478538 h 2066925"/>
              <a:gd name="connsiteX100" fmla="*/ 334977 w 3552825"/>
              <a:gd name="connsiteY100" fmla="*/ 446636 h 2066925"/>
              <a:gd name="connsiteX101" fmla="*/ 287123 w 3552825"/>
              <a:gd name="connsiteY101" fmla="*/ 446636 h 2066925"/>
              <a:gd name="connsiteX102" fmla="*/ 287123 w 3552825"/>
              <a:gd name="connsiteY102" fmla="*/ 401061 h 2066925"/>
              <a:gd name="connsiteX103" fmla="*/ 268893 w 3552825"/>
              <a:gd name="connsiteY103" fmla="*/ 401061 h 2066925"/>
              <a:gd name="connsiteX104" fmla="*/ 268893 w 3552825"/>
              <a:gd name="connsiteY104" fmla="*/ 350928 h 2066925"/>
              <a:gd name="connsiteX105" fmla="*/ 221039 w 3552825"/>
              <a:gd name="connsiteY105" fmla="*/ 350928 h 2066925"/>
              <a:gd name="connsiteX106" fmla="*/ 221039 w 3552825"/>
              <a:gd name="connsiteY106" fmla="*/ 309910 h 2066925"/>
              <a:gd name="connsiteX107" fmla="*/ 182300 w 3552825"/>
              <a:gd name="connsiteY107" fmla="*/ 309910 h 2066925"/>
              <a:gd name="connsiteX108" fmla="*/ 182300 w 3552825"/>
              <a:gd name="connsiteY108" fmla="*/ 252941 h 2066925"/>
              <a:gd name="connsiteX109" fmla="*/ 161792 w 3552825"/>
              <a:gd name="connsiteY109" fmla="*/ 252941 h 2066925"/>
              <a:gd name="connsiteX110" fmla="*/ 161792 w 3552825"/>
              <a:gd name="connsiteY110" fmla="*/ 200530 h 2066925"/>
              <a:gd name="connsiteX111" fmla="*/ 141282 w 3552825"/>
              <a:gd name="connsiteY111" fmla="*/ 200530 h 2066925"/>
              <a:gd name="connsiteX112" fmla="*/ 141282 w 3552825"/>
              <a:gd name="connsiteY112" fmla="*/ 168628 h 2066925"/>
              <a:gd name="connsiteX113" fmla="*/ 118495 w 3552825"/>
              <a:gd name="connsiteY113" fmla="*/ 168628 h 2066925"/>
              <a:gd name="connsiteX114" fmla="*/ 118495 w 3552825"/>
              <a:gd name="connsiteY114" fmla="*/ 111659 h 2066925"/>
              <a:gd name="connsiteX115" fmla="*/ 102544 w 3552825"/>
              <a:gd name="connsiteY115" fmla="*/ 111659 h 2066925"/>
              <a:gd name="connsiteX116" fmla="*/ 102544 w 3552825"/>
              <a:gd name="connsiteY116" fmla="*/ 97987 h 2066925"/>
              <a:gd name="connsiteX117" fmla="*/ 84314 w 3552825"/>
              <a:gd name="connsiteY117" fmla="*/ 97987 h 2066925"/>
              <a:gd name="connsiteX118" fmla="*/ 84314 w 3552825"/>
              <a:gd name="connsiteY118" fmla="*/ 68363 h 2066925"/>
              <a:gd name="connsiteX119" fmla="*/ 47854 w 3552825"/>
              <a:gd name="connsiteY119" fmla="*/ 68363 h 2066925"/>
              <a:gd name="connsiteX120" fmla="*/ 47854 w 3552825"/>
              <a:gd name="connsiteY120" fmla="*/ 0 h 2066925"/>
              <a:gd name="connsiteX121" fmla="*/ 0 w 3552825"/>
              <a:gd name="connsiteY121" fmla="*/ 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52825" h="2066925">
                <a:moveTo>
                  <a:pt x="3561693" y="2073669"/>
                </a:moveTo>
                <a:lnTo>
                  <a:pt x="3459147" y="2073669"/>
                </a:lnTo>
                <a:lnTo>
                  <a:pt x="3459147" y="1943776"/>
                </a:lnTo>
                <a:lnTo>
                  <a:pt x="3383947" y="1943776"/>
                </a:lnTo>
                <a:lnTo>
                  <a:pt x="3383947" y="1866300"/>
                </a:lnTo>
                <a:lnTo>
                  <a:pt x="2839327" y="1866300"/>
                </a:lnTo>
                <a:lnTo>
                  <a:pt x="2839327" y="1848069"/>
                </a:lnTo>
                <a:lnTo>
                  <a:pt x="2807427" y="1848069"/>
                </a:lnTo>
                <a:lnTo>
                  <a:pt x="2807427" y="1838954"/>
                </a:lnTo>
                <a:lnTo>
                  <a:pt x="2691213" y="1838954"/>
                </a:lnTo>
                <a:lnTo>
                  <a:pt x="2691213" y="1813884"/>
                </a:lnTo>
                <a:lnTo>
                  <a:pt x="2545366" y="1813884"/>
                </a:lnTo>
                <a:lnTo>
                  <a:pt x="2545366" y="1793377"/>
                </a:lnTo>
                <a:lnTo>
                  <a:pt x="2502075" y="1793377"/>
                </a:lnTo>
                <a:lnTo>
                  <a:pt x="2502075" y="1775146"/>
                </a:lnTo>
                <a:lnTo>
                  <a:pt x="2483844" y="1775146"/>
                </a:lnTo>
                <a:lnTo>
                  <a:pt x="2483844" y="1747799"/>
                </a:lnTo>
                <a:lnTo>
                  <a:pt x="2410921" y="1747799"/>
                </a:lnTo>
                <a:lnTo>
                  <a:pt x="2410921" y="1743247"/>
                </a:lnTo>
                <a:lnTo>
                  <a:pt x="2358514" y="1743247"/>
                </a:lnTo>
                <a:lnTo>
                  <a:pt x="2358514" y="1718177"/>
                </a:lnTo>
                <a:lnTo>
                  <a:pt x="2322052" y="1718177"/>
                </a:lnTo>
                <a:lnTo>
                  <a:pt x="2322052" y="1693116"/>
                </a:lnTo>
                <a:lnTo>
                  <a:pt x="2246852" y="1693116"/>
                </a:lnTo>
                <a:lnTo>
                  <a:pt x="2246852" y="1652092"/>
                </a:lnTo>
                <a:lnTo>
                  <a:pt x="2142030" y="1652092"/>
                </a:lnTo>
                <a:lnTo>
                  <a:pt x="2142030" y="1624756"/>
                </a:lnTo>
                <a:lnTo>
                  <a:pt x="2094176" y="1624756"/>
                </a:lnTo>
                <a:lnTo>
                  <a:pt x="2094176" y="1606525"/>
                </a:lnTo>
                <a:lnTo>
                  <a:pt x="2048599" y="1606525"/>
                </a:lnTo>
                <a:lnTo>
                  <a:pt x="2048599" y="1579178"/>
                </a:lnTo>
                <a:lnTo>
                  <a:pt x="1991630" y="1579178"/>
                </a:lnTo>
                <a:lnTo>
                  <a:pt x="1991630" y="1567786"/>
                </a:lnTo>
                <a:lnTo>
                  <a:pt x="1920993" y="1567786"/>
                </a:lnTo>
                <a:lnTo>
                  <a:pt x="1920993" y="1556385"/>
                </a:lnTo>
                <a:lnTo>
                  <a:pt x="1864023" y="1556385"/>
                </a:lnTo>
                <a:lnTo>
                  <a:pt x="1864023" y="1540440"/>
                </a:lnTo>
                <a:lnTo>
                  <a:pt x="1754638" y="1540440"/>
                </a:lnTo>
                <a:lnTo>
                  <a:pt x="1754638" y="1522209"/>
                </a:lnTo>
                <a:lnTo>
                  <a:pt x="1699946" y="1522209"/>
                </a:lnTo>
                <a:lnTo>
                  <a:pt x="1699946" y="1497139"/>
                </a:lnTo>
                <a:lnTo>
                  <a:pt x="1629308" y="1497139"/>
                </a:lnTo>
                <a:lnTo>
                  <a:pt x="1629308" y="1435618"/>
                </a:lnTo>
                <a:lnTo>
                  <a:pt x="1581455" y="1435618"/>
                </a:lnTo>
                <a:lnTo>
                  <a:pt x="1581455" y="1394593"/>
                </a:lnTo>
                <a:lnTo>
                  <a:pt x="1497139" y="1394593"/>
                </a:lnTo>
                <a:lnTo>
                  <a:pt x="1497139" y="1362694"/>
                </a:lnTo>
                <a:lnTo>
                  <a:pt x="1460678" y="1362694"/>
                </a:lnTo>
                <a:lnTo>
                  <a:pt x="1460678" y="1333071"/>
                </a:lnTo>
                <a:lnTo>
                  <a:pt x="1440171" y="1333071"/>
                </a:lnTo>
                <a:lnTo>
                  <a:pt x="1440171" y="1308002"/>
                </a:lnTo>
                <a:lnTo>
                  <a:pt x="1326232" y="1308002"/>
                </a:lnTo>
                <a:lnTo>
                  <a:pt x="1326232" y="1276102"/>
                </a:lnTo>
                <a:lnTo>
                  <a:pt x="1287494" y="1276102"/>
                </a:lnTo>
                <a:lnTo>
                  <a:pt x="1287494" y="1251033"/>
                </a:lnTo>
                <a:lnTo>
                  <a:pt x="1232802" y="1251033"/>
                </a:lnTo>
                <a:lnTo>
                  <a:pt x="1232802" y="1230525"/>
                </a:lnTo>
                <a:lnTo>
                  <a:pt x="1205465" y="1230525"/>
                </a:lnTo>
                <a:lnTo>
                  <a:pt x="1205465" y="1203179"/>
                </a:lnTo>
                <a:lnTo>
                  <a:pt x="1166717" y="1203179"/>
                </a:lnTo>
                <a:lnTo>
                  <a:pt x="1166717" y="1173556"/>
                </a:lnTo>
                <a:lnTo>
                  <a:pt x="1139381" y="1173556"/>
                </a:lnTo>
                <a:lnTo>
                  <a:pt x="1139381" y="1146210"/>
                </a:lnTo>
                <a:lnTo>
                  <a:pt x="1091527" y="1146210"/>
                </a:lnTo>
                <a:lnTo>
                  <a:pt x="1091527" y="1143934"/>
                </a:lnTo>
                <a:lnTo>
                  <a:pt x="1032272" y="1143934"/>
                </a:lnTo>
                <a:lnTo>
                  <a:pt x="1032272" y="1098356"/>
                </a:lnTo>
                <a:lnTo>
                  <a:pt x="986704" y="1098356"/>
                </a:lnTo>
                <a:lnTo>
                  <a:pt x="986704" y="1066457"/>
                </a:lnTo>
                <a:lnTo>
                  <a:pt x="932010" y="1066457"/>
                </a:lnTo>
                <a:lnTo>
                  <a:pt x="932010" y="1043673"/>
                </a:lnTo>
                <a:lnTo>
                  <a:pt x="799843" y="1043673"/>
                </a:lnTo>
                <a:lnTo>
                  <a:pt x="799843" y="979865"/>
                </a:lnTo>
                <a:lnTo>
                  <a:pt x="777055" y="979865"/>
                </a:lnTo>
                <a:lnTo>
                  <a:pt x="777055" y="957072"/>
                </a:lnTo>
                <a:lnTo>
                  <a:pt x="756546" y="957072"/>
                </a:lnTo>
                <a:lnTo>
                  <a:pt x="756546" y="920616"/>
                </a:lnTo>
                <a:lnTo>
                  <a:pt x="710971" y="920616"/>
                </a:lnTo>
                <a:lnTo>
                  <a:pt x="710971" y="875041"/>
                </a:lnTo>
                <a:lnTo>
                  <a:pt x="665396" y="875041"/>
                </a:lnTo>
                <a:lnTo>
                  <a:pt x="665396" y="834024"/>
                </a:lnTo>
                <a:lnTo>
                  <a:pt x="569688" y="834024"/>
                </a:lnTo>
                <a:lnTo>
                  <a:pt x="569688" y="806679"/>
                </a:lnTo>
                <a:lnTo>
                  <a:pt x="528671" y="806679"/>
                </a:lnTo>
                <a:lnTo>
                  <a:pt x="528671" y="758825"/>
                </a:lnTo>
                <a:lnTo>
                  <a:pt x="501326" y="758825"/>
                </a:lnTo>
                <a:lnTo>
                  <a:pt x="501326" y="713250"/>
                </a:lnTo>
                <a:lnTo>
                  <a:pt x="476260" y="713250"/>
                </a:lnTo>
                <a:lnTo>
                  <a:pt x="476260" y="676789"/>
                </a:lnTo>
                <a:lnTo>
                  <a:pt x="451194" y="676789"/>
                </a:lnTo>
                <a:lnTo>
                  <a:pt x="451194" y="631215"/>
                </a:lnTo>
                <a:lnTo>
                  <a:pt x="428406" y="631215"/>
                </a:lnTo>
                <a:lnTo>
                  <a:pt x="428406" y="597034"/>
                </a:lnTo>
                <a:lnTo>
                  <a:pt x="403339" y="597034"/>
                </a:lnTo>
                <a:lnTo>
                  <a:pt x="403339" y="535507"/>
                </a:lnTo>
                <a:lnTo>
                  <a:pt x="380552" y="535507"/>
                </a:lnTo>
                <a:lnTo>
                  <a:pt x="380552" y="499047"/>
                </a:lnTo>
                <a:lnTo>
                  <a:pt x="366879" y="499047"/>
                </a:lnTo>
                <a:lnTo>
                  <a:pt x="366879" y="478538"/>
                </a:lnTo>
                <a:lnTo>
                  <a:pt x="334977" y="478538"/>
                </a:lnTo>
                <a:lnTo>
                  <a:pt x="334977" y="446636"/>
                </a:lnTo>
                <a:lnTo>
                  <a:pt x="287123" y="446636"/>
                </a:lnTo>
                <a:lnTo>
                  <a:pt x="287123" y="401061"/>
                </a:lnTo>
                <a:lnTo>
                  <a:pt x="268893" y="401061"/>
                </a:lnTo>
                <a:lnTo>
                  <a:pt x="268893" y="350928"/>
                </a:lnTo>
                <a:lnTo>
                  <a:pt x="221039" y="350928"/>
                </a:lnTo>
                <a:lnTo>
                  <a:pt x="221039" y="309910"/>
                </a:lnTo>
                <a:lnTo>
                  <a:pt x="182300" y="309910"/>
                </a:lnTo>
                <a:lnTo>
                  <a:pt x="182300" y="252941"/>
                </a:lnTo>
                <a:lnTo>
                  <a:pt x="161792" y="252941"/>
                </a:lnTo>
                <a:lnTo>
                  <a:pt x="161792" y="200530"/>
                </a:lnTo>
                <a:lnTo>
                  <a:pt x="141282" y="200530"/>
                </a:lnTo>
                <a:lnTo>
                  <a:pt x="141282" y="168628"/>
                </a:lnTo>
                <a:lnTo>
                  <a:pt x="118495" y="168628"/>
                </a:lnTo>
                <a:lnTo>
                  <a:pt x="118495" y="111659"/>
                </a:lnTo>
                <a:lnTo>
                  <a:pt x="102544" y="111659"/>
                </a:lnTo>
                <a:lnTo>
                  <a:pt x="102544" y="97987"/>
                </a:lnTo>
                <a:lnTo>
                  <a:pt x="84314" y="97987"/>
                </a:lnTo>
                <a:lnTo>
                  <a:pt x="84314" y="68363"/>
                </a:lnTo>
                <a:lnTo>
                  <a:pt x="47854" y="68363"/>
                </a:lnTo>
                <a:lnTo>
                  <a:pt x="47854" y="0"/>
                </a:lnTo>
                <a:lnTo>
                  <a:pt x="0" y="0"/>
                </a:lnTo>
              </a:path>
            </a:pathLst>
          </a:custGeom>
          <a:noFill/>
          <a:ln w="127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0" name="Isosceles Triangle 279">
            <a:extLst>
              <a:ext uri="{FF2B5EF4-FFF2-40B4-BE49-F238E27FC236}">
                <a16:creationId xmlns:a16="http://schemas.microsoft.com/office/drawing/2014/main" xmlns="" id="{89B839CD-00D5-4CCD-80D1-41924AE149F6}"/>
              </a:ext>
            </a:extLst>
          </p:cNvPr>
          <p:cNvSpPr>
            <a:spLocks noChangeAspect="1"/>
          </p:cNvSpPr>
          <p:nvPr/>
        </p:nvSpPr>
        <p:spPr>
          <a:xfrm>
            <a:off x="8098387" y="433385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1" name="Isosceles Triangle 280">
            <a:extLst>
              <a:ext uri="{FF2B5EF4-FFF2-40B4-BE49-F238E27FC236}">
                <a16:creationId xmlns:a16="http://schemas.microsoft.com/office/drawing/2014/main" xmlns="" id="{96AA01B2-2CC1-49B2-8F72-729B1D8B2FF4}"/>
              </a:ext>
            </a:extLst>
          </p:cNvPr>
          <p:cNvSpPr>
            <a:spLocks noChangeAspect="1"/>
          </p:cNvSpPr>
          <p:nvPr/>
        </p:nvSpPr>
        <p:spPr>
          <a:xfrm>
            <a:off x="8144590" y="433385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2" name="Isosceles Triangle 281">
            <a:extLst>
              <a:ext uri="{FF2B5EF4-FFF2-40B4-BE49-F238E27FC236}">
                <a16:creationId xmlns:a16="http://schemas.microsoft.com/office/drawing/2014/main" xmlns="" id="{6695516D-5F15-4A4A-BF22-89636D4FD37E}"/>
              </a:ext>
            </a:extLst>
          </p:cNvPr>
          <p:cNvSpPr>
            <a:spLocks noChangeAspect="1"/>
          </p:cNvSpPr>
          <p:nvPr/>
        </p:nvSpPr>
        <p:spPr>
          <a:xfrm>
            <a:off x="8241814" y="4353693"/>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3" name="Isosceles Triangle 282">
            <a:extLst>
              <a:ext uri="{FF2B5EF4-FFF2-40B4-BE49-F238E27FC236}">
                <a16:creationId xmlns:a16="http://schemas.microsoft.com/office/drawing/2014/main" xmlns="" id="{4DA521A6-A8B3-4167-9815-E9C6F327BC66}"/>
              </a:ext>
            </a:extLst>
          </p:cNvPr>
          <p:cNvSpPr>
            <a:spLocks noChangeAspect="1"/>
          </p:cNvSpPr>
          <p:nvPr/>
        </p:nvSpPr>
        <p:spPr>
          <a:xfrm>
            <a:off x="8283884" y="436613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4" name="Isosceles Triangle 283">
            <a:extLst>
              <a:ext uri="{FF2B5EF4-FFF2-40B4-BE49-F238E27FC236}">
                <a16:creationId xmlns:a16="http://schemas.microsoft.com/office/drawing/2014/main" xmlns="" id="{ED6BE131-3CC7-449B-8FD8-4AC3C0E78F04}"/>
              </a:ext>
            </a:extLst>
          </p:cNvPr>
          <p:cNvSpPr>
            <a:spLocks noChangeAspect="1"/>
          </p:cNvSpPr>
          <p:nvPr/>
        </p:nvSpPr>
        <p:spPr>
          <a:xfrm>
            <a:off x="8319444" y="436613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5" name="Isosceles Triangle 284">
            <a:extLst>
              <a:ext uri="{FF2B5EF4-FFF2-40B4-BE49-F238E27FC236}">
                <a16:creationId xmlns:a16="http://schemas.microsoft.com/office/drawing/2014/main" xmlns="" id="{6641D94A-7559-42D4-AD0C-725EFEC1E74D}"/>
              </a:ext>
            </a:extLst>
          </p:cNvPr>
          <p:cNvSpPr>
            <a:spLocks noChangeAspect="1"/>
          </p:cNvSpPr>
          <p:nvPr/>
        </p:nvSpPr>
        <p:spPr>
          <a:xfrm>
            <a:off x="8400740" y="4365360"/>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6" name="Isosceles Triangle 285">
            <a:extLst>
              <a:ext uri="{FF2B5EF4-FFF2-40B4-BE49-F238E27FC236}">
                <a16:creationId xmlns:a16="http://schemas.microsoft.com/office/drawing/2014/main" xmlns="" id="{C1F07EE0-B711-4339-B0B9-1F5E3E79C216}"/>
              </a:ext>
            </a:extLst>
          </p:cNvPr>
          <p:cNvSpPr>
            <a:spLocks noChangeAspect="1"/>
          </p:cNvSpPr>
          <p:nvPr/>
        </p:nvSpPr>
        <p:spPr>
          <a:xfrm>
            <a:off x="8436300" y="4365360"/>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7" name="Isosceles Triangle 286">
            <a:extLst>
              <a:ext uri="{FF2B5EF4-FFF2-40B4-BE49-F238E27FC236}">
                <a16:creationId xmlns:a16="http://schemas.microsoft.com/office/drawing/2014/main" xmlns="" id="{BA608C67-9196-44AD-9937-884BDEA82D4B}"/>
              </a:ext>
            </a:extLst>
          </p:cNvPr>
          <p:cNvSpPr>
            <a:spLocks noChangeAspect="1"/>
          </p:cNvSpPr>
          <p:nvPr/>
        </p:nvSpPr>
        <p:spPr>
          <a:xfrm>
            <a:off x="8447402" y="4364582"/>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8" name="Isosceles Triangle 287">
            <a:extLst>
              <a:ext uri="{FF2B5EF4-FFF2-40B4-BE49-F238E27FC236}">
                <a16:creationId xmlns:a16="http://schemas.microsoft.com/office/drawing/2014/main" xmlns="" id="{5430D137-BA64-4C28-855C-7A134F1DE00B}"/>
              </a:ext>
            </a:extLst>
          </p:cNvPr>
          <p:cNvSpPr>
            <a:spLocks noChangeAspect="1"/>
          </p:cNvSpPr>
          <p:nvPr/>
        </p:nvSpPr>
        <p:spPr>
          <a:xfrm>
            <a:off x="8482962" y="4364582"/>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9" name="Isosceles Triangle 288">
            <a:extLst>
              <a:ext uri="{FF2B5EF4-FFF2-40B4-BE49-F238E27FC236}">
                <a16:creationId xmlns:a16="http://schemas.microsoft.com/office/drawing/2014/main" xmlns="" id="{2CD0A0E6-C15C-43BC-BEB5-E2FB0CC62C94}"/>
              </a:ext>
            </a:extLst>
          </p:cNvPr>
          <p:cNvSpPr>
            <a:spLocks noChangeAspect="1"/>
          </p:cNvSpPr>
          <p:nvPr/>
        </p:nvSpPr>
        <p:spPr>
          <a:xfrm>
            <a:off x="8494064" y="4363804"/>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0" name="Isosceles Triangle 289">
            <a:extLst>
              <a:ext uri="{FF2B5EF4-FFF2-40B4-BE49-F238E27FC236}">
                <a16:creationId xmlns:a16="http://schemas.microsoft.com/office/drawing/2014/main" xmlns="" id="{B92450DD-A902-441A-95E6-27600B811CFF}"/>
              </a:ext>
            </a:extLst>
          </p:cNvPr>
          <p:cNvSpPr>
            <a:spLocks noChangeAspect="1"/>
          </p:cNvSpPr>
          <p:nvPr/>
        </p:nvSpPr>
        <p:spPr>
          <a:xfrm>
            <a:off x="8529624" y="4363804"/>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1" name="Isosceles Triangle 290">
            <a:extLst>
              <a:ext uri="{FF2B5EF4-FFF2-40B4-BE49-F238E27FC236}">
                <a16:creationId xmlns:a16="http://schemas.microsoft.com/office/drawing/2014/main" xmlns="" id="{E72E095C-A473-44A1-B011-DAB8DE096E95}"/>
              </a:ext>
            </a:extLst>
          </p:cNvPr>
          <p:cNvSpPr>
            <a:spLocks noChangeAspect="1"/>
          </p:cNvSpPr>
          <p:nvPr/>
        </p:nvSpPr>
        <p:spPr>
          <a:xfrm>
            <a:off x="8540726" y="4363026"/>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2" name="Isosceles Triangle 291">
            <a:extLst>
              <a:ext uri="{FF2B5EF4-FFF2-40B4-BE49-F238E27FC236}">
                <a16:creationId xmlns:a16="http://schemas.microsoft.com/office/drawing/2014/main" xmlns="" id="{DC49B272-63D9-4010-A5C2-590C77F35ED9}"/>
              </a:ext>
            </a:extLst>
          </p:cNvPr>
          <p:cNvSpPr>
            <a:spLocks noChangeAspect="1"/>
          </p:cNvSpPr>
          <p:nvPr/>
        </p:nvSpPr>
        <p:spPr>
          <a:xfrm>
            <a:off x="8576286" y="4363026"/>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3" name="Isosceles Triangle 292">
            <a:extLst>
              <a:ext uri="{FF2B5EF4-FFF2-40B4-BE49-F238E27FC236}">
                <a16:creationId xmlns:a16="http://schemas.microsoft.com/office/drawing/2014/main" xmlns="" id="{F84A2AE0-5542-434B-BB75-A2BA42FDB5A2}"/>
              </a:ext>
            </a:extLst>
          </p:cNvPr>
          <p:cNvSpPr>
            <a:spLocks noChangeAspect="1"/>
          </p:cNvSpPr>
          <p:nvPr/>
        </p:nvSpPr>
        <p:spPr>
          <a:xfrm>
            <a:off x="8587387" y="436224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4" name="Isosceles Triangle 293">
            <a:extLst>
              <a:ext uri="{FF2B5EF4-FFF2-40B4-BE49-F238E27FC236}">
                <a16:creationId xmlns:a16="http://schemas.microsoft.com/office/drawing/2014/main" xmlns="" id="{C04D29CB-D96A-4B4B-812E-7B13C6F048B0}"/>
              </a:ext>
            </a:extLst>
          </p:cNvPr>
          <p:cNvSpPr>
            <a:spLocks noChangeAspect="1"/>
          </p:cNvSpPr>
          <p:nvPr/>
        </p:nvSpPr>
        <p:spPr>
          <a:xfrm>
            <a:off x="8622947" y="436224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5" name="Isosceles Triangle 294">
            <a:extLst>
              <a:ext uri="{FF2B5EF4-FFF2-40B4-BE49-F238E27FC236}">
                <a16:creationId xmlns:a16="http://schemas.microsoft.com/office/drawing/2014/main" xmlns="" id="{0C6950B5-5234-4AD5-B48E-0902A816F9A6}"/>
              </a:ext>
            </a:extLst>
          </p:cNvPr>
          <p:cNvSpPr>
            <a:spLocks noChangeAspect="1"/>
          </p:cNvSpPr>
          <p:nvPr/>
        </p:nvSpPr>
        <p:spPr>
          <a:xfrm>
            <a:off x="8708412" y="4414106"/>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6" name="Isosceles Triangle 295">
            <a:extLst>
              <a:ext uri="{FF2B5EF4-FFF2-40B4-BE49-F238E27FC236}">
                <a16:creationId xmlns:a16="http://schemas.microsoft.com/office/drawing/2014/main" xmlns="" id="{9E758467-0962-4B99-A781-DFD248DDA574}"/>
              </a:ext>
            </a:extLst>
          </p:cNvPr>
          <p:cNvSpPr>
            <a:spLocks noChangeAspect="1"/>
          </p:cNvSpPr>
          <p:nvPr/>
        </p:nvSpPr>
        <p:spPr>
          <a:xfrm>
            <a:off x="8769282" y="449829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7" name="Graphic 24">
            <a:extLst>
              <a:ext uri="{FF2B5EF4-FFF2-40B4-BE49-F238E27FC236}">
                <a16:creationId xmlns:a16="http://schemas.microsoft.com/office/drawing/2014/main" xmlns="" id="{82498C53-5B1C-4F44-A8C5-9B8F87B50FDD}"/>
              </a:ext>
            </a:extLst>
          </p:cNvPr>
          <p:cNvSpPr/>
          <p:nvPr/>
        </p:nvSpPr>
        <p:spPr>
          <a:xfrm>
            <a:off x="6342631" y="3193838"/>
            <a:ext cx="2457590" cy="1374593"/>
          </a:xfrm>
          <a:custGeom>
            <a:avLst/>
            <a:gdLst>
              <a:gd name="connsiteX0" fmla="*/ 3518392 w 3514725"/>
              <a:gd name="connsiteY0" fmla="*/ 2132914 h 2124075"/>
              <a:gd name="connsiteX1" fmla="*/ 3270009 w 3514725"/>
              <a:gd name="connsiteY1" fmla="*/ 2132914 h 2124075"/>
              <a:gd name="connsiteX2" fmla="*/ 3270009 w 3514725"/>
              <a:gd name="connsiteY2" fmla="*/ 2069106 h 2124075"/>
              <a:gd name="connsiteX3" fmla="*/ 2973772 w 3514725"/>
              <a:gd name="connsiteY3" fmla="*/ 2069106 h 2124075"/>
              <a:gd name="connsiteX4" fmla="*/ 2973772 w 3514725"/>
              <a:gd name="connsiteY4" fmla="*/ 2039484 h 2124075"/>
              <a:gd name="connsiteX5" fmla="*/ 2757288 w 3514725"/>
              <a:gd name="connsiteY5" fmla="*/ 2039484 h 2124075"/>
              <a:gd name="connsiteX6" fmla="*/ 2757288 w 3514725"/>
              <a:gd name="connsiteY6" fmla="*/ 2007584 h 2124075"/>
              <a:gd name="connsiteX7" fmla="*/ 2718549 w 3514725"/>
              <a:gd name="connsiteY7" fmla="*/ 2007584 h 2124075"/>
              <a:gd name="connsiteX8" fmla="*/ 2718549 w 3514725"/>
              <a:gd name="connsiteY8" fmla="*/ 1977962 h 2124075"/>
              <a:gd name="connsiteX9" fmla="*/ 2538536 w 3514725"/>
              <a:gd name="connsiteY9" fmla="*/ 1977962 h 2124075"/>
              <a:gd name="connsiteX10" fmla="*/ 2538536 w 3514725"/>
              <a:gd name="connsiteY10" fmla="*/ 1943776 h 2124075"/>
              <a:gd name="connsiteX11" fmla="*/ 2358514 w 3514725"/>
              <a:gd name="connsiteY11" fmla="*/ 1943776 h 2124075"/>
              <a:gd name="connsiteX12" fmla="*/ 2358514 w 3514725"/>
              <a:gd name="connsiteY12" fmla="*/ 1920993 h 2124075"/>
              <a:gd name="connsiteX13" fmla="*/ 2283314 w 3514725"/>
              <a:gd name="connsiteY13" fmla="*/ 1920993 h 2124075"/>
              <a:gd name="connsiteX14" fmla="*/ 2283314 w 3514725"/>
              <a:gd name="connsiteY14" fmla="*/ 1864023 h 2124075"/>
              <a:gd name="connsiteX15" fmla="*/ 2189883 w 3514725"/>
              <a:gd name="connsiteY15" fmla="*/ 1864023 h 2124075"/>
              <a:gd name="connsiteX16" fmla="*/ 2189883 w 3514725"/>
              <a:gd name="connsiteY16" fmla="*/ 1818446 h 2124075"/>
              <a:gd name="connsiteX17" fmla="*/ 2146583 w 3514725"/>
              <a:gd name="connsiteY17" fmla="*/ 1818446 h 2124075"/>
              <a:gd name="connsiteX18" fmla="*/ 2146583 w 3514725"/>
              <a:gd name="connsiteY18" fmla="*/ 1770593 h 2124075"/>
              <a:gd name="connsiteX19" fmla="*/ 2114684 w 3514725"/>
              <a:gd name="connsiteY19" fmla="*/ 1770593 h 2124075"/>
              <a:gd name="connsiteX20" fmla="*/ 2114684 w 3514725"/>
              <a:gd name="connsiteY20" fmla="*/ 1743247 h 2124075"/>
              <a:gd name="connsiteX21" fmla="*/ 2057714 w 3514725"/>
              <a:gd name="connsiteY21" fmla="*/ 1743247 h 2124075"/>
              <a:gd name="connsiteX22" fmla="*/ 2057714 w 3514725"/>
              <a:gd name="connsiteY22" fmla="*/ 1704508 h 2124075"/>
              <a:gd name="connsiteX23" fmla="*/ 1996192 w 3514725"/>
              <a:gd name="connsiteY23" fmla="*/ 1704508 h 2124075"/>
              <a:gd name="connsiteX24" fmla="*/ 1996192 w 3514725"/>
              <a:gd name="connsiteY24" fmla="*/ 1661208 h 2124075"/>
              <a:gd name="connsiteX25" fmla="*/ 1955168 w 3514725"/>
              <a:gd name="connsiteY25" fmla="*/ 1661208 h 2124075"/>
              <a:gd name="connsiteX26" fmla="*/ 1955168 w 3514725"/>
              <a:gd name="connsiteY26" fmla="*/ 1629308 h 2124075"/>
              <a:gd name="connsiteX27" fmla="*/ 1930108 w 3514725"/>
              <a:gd name="connsiteY27" fmla="*/ 1629308 h 2124075"/>
              <a:gd name="connsiteX28" fmla="*/ 1930108 w 3514725"/>
              <a:gd name="connsiteY28" fmla="*/ 1592847 h 2124075"/>
              <a:gd name="connsiteX29" fmla="*/ 1836677 w 3514725"/>
              <a:gd name="connsiteY29" fmla="*/ 1592847 h 2124075"/>
              <a:gd name="connsiteX30" fmla="*/ 1836677 w 3514725"/>
              <a:gd name="connsiteY30" fmla="*/ 1567786 h 2124075"/>
              <a:gd name="connsiteX31" fmla="*/ 1797939 w 3514725"/>
              <a:gd name="connsiteY31" fmla="*/ 1567786 h 2124075"/>
              <a:gd name="connsiteX32" fmla="*/ 1797939 w 3514725"/>
              <a:gd name="connsiteY32" fmla="*/ 1535878 h 2124075"/>
              <a:gd name="connsiteX33" fmla="*/ 1770593 w 3514725"/>
              <a:gd name="connsiteY33" fmla="*/ 1535878 h 2124075"/>
              <a:gd name="connsiteX34" fmla="*/ 1770593 w 3514725"/>
              <a:gd name="connsiteY34" fmla="*/ 1513094 h 2124075"/>
              <a:gd name="connsiteX35" fmla="*/ 1711347 w 3514725"/>
              <a:gd name="connsiteY35" fmla="*/ 1513094 h 2124075"/>
              <a:gd name="connsiteX36" fmla="*/ 1711347 w 3514725"/>
              <a:gd name="connsiteY36" fmla="*/ 1519933 h 2124075"/>
              <a:gd name="connsiteX37" fmla="*/ 1684001 w 3514725"/>
              <a:gd name="connsiteY37" fmla="*/ 1519933 h 2124075"/>
              <a:gd name="connsiteX38" fmla="*/ 1684001 w 3514725"/>
              <a:gd name="connsiteY38" fmla="*/ 1462964 h 2124075"/>
              <a:gd name="connsiteX39" fmla="*/ 1601962 w 3514725"/>
              <a:gd name="connsiteY39" fmla="*/ 1462964 h 2124075"/>
              <a:gd name="connsiteX40" fmla="*/ 1601962 w 3514725"/>
              <a:gd name="connsiteY40" fmla="*/ 1371810 h 2124075"/>
              <a:gd name="connsiteX41" fmla="*/ 1544993 w 3514725"/>
              <a:gd name="connsiteY41" fmla="*/ 1371810 h 2124075"/>
              <a:gd name="connsiteX42" fmla="*/ 1544993 w 3514725"/>
              <a:gd name="connsiteY42" fmla="*/ 1355855 h 2124075"/>
              <a:gd name="connsiteX43" fmla="*/ 1488024 w 3514725"/>
              <a:gd name="connsiteY43" fmla="*/ 1355855 h 2124075"/>
              <a:gd name="connsiteX44" fmla="*/ 1488024 w 3514725"/>
              <a:gd name="connsiteY44" fmla="*/ 1344463 h 2124075"/>
              <a:gd name="connsiteX45" fmla="*/ 1449286 w 3514725"/>
              <a:gd name="connsiteY45" fmla="*/ 1344463 h 2124075"/>
              <a:gd name="connsiteX46" fmla="*/ 1449286 w 3514725"/>
              <a:gd name="connsiteY46" fmla="*/ 1310288 h 2124075"/>
              <a:gd name="connsiteX47" fmla="*/ 1410548 w 3514725"/>
              <a:gd name="connsiteY47" fmla="*/ 1310288 h 2124075"/>
              <a:gd name="connsiteX48" fmla="*/ 1410548 w 3514725"/>
              <a:gd name="connsiteY48" fmla="*/ 1266987 h 2124075"/>
              <a:gd name="connsiteX49" fmla="*/ 1360418 w 3514725"/>
              <a:gd name="connsiteY49" fmla="*/ 1266987 h 2124075"/>
              <a:gd name="connsiteX50" fmla="*/ 1360418 w 3514725"/>
              <a:gd name="connsiteY50" fmla="*/ 1235088 h 2124075"/>
              <a:gd name="connsiteX51" fmla="*/ 1319403 w 3514725"/>
              <a:gd name="connsiteY51" fmla="*/ 1235088 h 2124075"/>
              <a:gd name="connsiteX52" fmla="*/ 1319403 w 3514725"/>
              <a:gd name="connsiteY52" fmla="*/ 1212294 h 2124075"/>
              <a:gd name="connsiteX53" fmla="*/ 1280655 w 3514725"/>
              <a:gd name="connsiteY53" fmla="*/ 1212294 h 2124075"/>
              <a:gd name="connsiteX54" fmla="*/ 1280655 w 3514725"/>
              <a:gd name="connsiteY54" fmla="*/ 1196350 h 2124075"/>
              <a:gd name="connsiteX55" fmla="*/ 1241917 w 3514725"/>
              <a:gd name="connsiteY55" fmla="*/ 1196350 h 2124075"/>
              <a:gd name="connsiteX56" fmla="*/ 1241917 w 3514725"/>
              <a:gd name="connsiteY56" fmla="*/ 1166717 h 2124075"/>
              <a:gd name="connsiteX57" fmla="*/ 1214580 w 3514725"/>
              <a:gd name="connsiteY57" fmla="*/ 1166717 h 2124075"/>
              <a:gd name="connsiteX58" fmla="*/ 1214580 w 3514725"/>
              <a:gd name="connsiteY58" fmla="*/ 1143934 h 2124075"/>
              <a:gd name="connsiteX59" fmla="*/ 1178119 w 3514725"/>
              <a:gd name="connsiteY59" fmla="*/ 1143934 h 2124075"/>
              <a:gd name="connsiteX60" fmla="*/ 1178119 w 3514725"/>
              <a:gd name="connsiteY60" fmla="*/ 1080126 h 2124075"/>
              <a:gd name="connsiteX61" fmla="*/ 1050503 w 3514725"/>
              <a:gd name="connsiteY61" fmla="*/ 1080126 h 2124075"/>
              <a:gd name="connsiteX62" fmla="*/ 1050503 w 3514725"/>
              <a:gd name="connsiteY62" fmla="*/ 1016327 h 2124075"/>
              <a:gd name="connsiteX63" fmla="*/ 984418 w 3514725"/>
              <a:gd name="connsiteY63" fmla="*/ 1016327 h 2124075"/>
              <a:gd name="connsiteX64" fmla="*/ 984418 w 3514725"/>
              <a:gd name="connsiteY64" fmla="*/ 984418 h 2124075"/>
              <a:gd name="connsiteX65" fmla="*/ 927453 w 3514725"/>
              <a:gd name="connsiteY65" fmla="*/ 984418 h 2124075"/>
              <a:gd name="connsiteX66" fmla="*/ 927453 w 3514725"/>
              <a:gd name="connsiteY66" fmla="*/ 961635 h 2124075"/>
              <a:gd name="connsiteX67" fmla="*/ 911502 w 3514725"/>
              <a:gd name="connsiteY67" fmla="*/ 961635 h 2124075"/>
              <a:gd name="connsiteX68" fmla="*/ 911502 w 3514725"/>
              <a:gd name="connsiteY68" fmla="*/ 932010 h 2124075"/>
              <a:gd name="connsiteX69" fmla="*/ 863648 w 3514725"/>
              <a:gd name="connsiteY69" fmla="*/ 932010 h 2124075"/>
              <a:gd name="connsiteX70" fmla="*/ 863648 w 3514725"/>
              <a:gd name="connsiteY70" fmla="*/ 890992 h 2124075"/>
              <a:gd name="connsiteX71" fmla="*/ 797564 w 3514725"/>
              <a:gd name="connsiteY71" fmla="*/ 890992 h 2124075"/>
              <a:gd name="connsiteX72" fmla="*/ 797564 w 3514725"/>
              <a:gd name="connsiteY72" fmla="*/ 838581 h 2124075"/>
              <a:gd name="connsiteX73" fmla="*/ 754268 w 3514725"/>
              <a:gd name="connsiteY73" fmla="*/ 838581 h 2124075"/>
              <a:gd name="connsiteX74" fmla="*/ 754268 w 3514725"/>
              <a:gd name="connsiteY74" fmla="*/ 795285 h 2124075"/>
              <a:gd name="connsiteX75" fmla="*/ 710971 w 3514725"/>
              <a:gd name="connsiteY75" fmla="*/ 795285 h 2124075"/>
              <a:gd name="connsiteX76" fmla="*/ 710971 w 3514725"/>
              <a:gd name="connsiteY76" fmla="*/ 765661 h 2124075"/>
              <a:gd name="connsiteX77" fmla="*/ 669953 w 3514725"/>
              <a:gd name="connsiteY77" fmla="*/ 765661 h 2124075"/>
              <a:gd name="connsiteX78" fmla="*/ 669953 w 3514725"/>
              <a:gd name="connsiteY78" fmla="*/ 724643 h 2124075"/>
              <a:gd name="connsiteX79" fmla="*/ 644887 w 3514725"/>
              <a:gd name="connsiteY79" fmla="*/ 724643 h 2124075"/>
              <a:gd name="connsiteX80" fmla="*/ 644887 w 3514725"/>
              <a:gd name="connsiteY80" fmla="*/ 701856 h 2124075"/>
              <a:gd name="connsiteX81" fmla="*/ 610706 w 3514725"/>
              <a:gd name="connsiteY81" fmla="*/ 701856 h 2124075"/>
              <a:gd name="connsiteX82" fmla="*/ 610706 w 3514725"/>
              <a:gd name="connsiteY82" fmla="*/ 628936 h 2124075"/>
              <a:gd name="connsiteX83" fmla="*/ 590198 w 3514725"/>
              <a:gd name="connsiteY83" fmla="*/ 628936 h 2124075"/>
              <a:gd name="connsiteX84" fmla="*/ 590198 w 3514725"/>
              <a:gd name="connsiteY84" fmla="*/ 597034 h 2124075"/>
              <a:gd name="connsiteX85" fmla="*/ 526393 w 3514725"/>
              <a:gd name="connsiteY85" fmla="*/ 597034 h 2124075"/>
              <a:gd name="connsiteX86" fmla="*/ 526393 w 3514725"/>
              <a:gd name="connsiteY86" fmla="*/ 535507 h 2124075"/>
              <a:gd name="connsiteX87" fmla="*/ 480817 w 3514725"/>
              <a:gd name="connsiteY87" fmla="*/ 535507 h 2124075"/>
              <a:gd name="connsiteX88" fmla="*/ 480817 w 3514725"/>
              <a:gd name="connsiteY88" fmla="*/ 458030 h 2124075"/>
              <a:gd name="connsiteX89" fmla="*/ 439800 w 3514725"/>
              <a:gd name="connsiteY89" fmla="*/ 458030 h 2124075"/>
              <a:gd name="connsiteX90" fmla="*/ 439800 w 3514725"/>
              <a:gd name="connsiteY90" fmla="*/ 396503 h 2124075"/>
              <a:gd name="connsiteX91" fmla="*/ 403339 w 3514725"/>
              <a:gd name="connsiteY91" fmla="*/ 396503 h 2124075"/>
              <a:gd name="connsiteX92" fmla="*/ 403339 w 3514725"/>
              <a:gd name="connsiteY92" fmla="*/ 378273 h 2124075"/>
              <a:gd name="connsiteX93" fmla="*/ 364601 w 3514725"/>
              <a:gd name="connsiteY93" fmla="*/ 378273 h 2124075"/>
              <a:gd name="connsiteX94" fmla="*/ 364601 w 3514725"/>
              <a:gd name="connsiteY94" fmla="*/ 348649 h 2124075"/>
              <a:gd name="connsiteX95" fmla="*/ 312189 w 3514725"/>
              <a:gd name="connsiteY95" fmla="*/ 348649 h 2124075"/>
              <a:gd name="connsiteX96" fmla="*/ 312189 w 3514725"/>
              <a:gd name="connsiteY96" fmla="*/ 264335 h 2124075"/>
              <a:gd name="connsiteX97" fmla="*/ 278008 w 3514725"/>
              <a:gd name="connsiteY97" fmla="*/ 264335 h 2124075"/>
              <a:gd name="connsiteX98" fmla="*/ 278008 w 3514725"/>
              <a:gd name="connsiteY98" fmla="*/ 223317 h 2124075"/>
              <a:gd name="connsiteX99" fmla="*/ 243827 w 3514725"/>
              <a:gd name="connsiteY99" fmla="*/ 223317 h 2124075"/>
              <a:gd name="connsiteX100" fmla="*/ 243827 w 3514725"/>
              <a:gd name="connsiteY100" fmla="*/ 207367 h 2124075"/>
              <a:gd name="connsiteX101" fmla="*/ 214203 w 3514725"/>
              <a:gd name="connsiteY101" fmla="*/ 207367 h 2124075"/>
              <a:gd name="connsiteX102" fmla="*/ 214203 w 3514725"/>
              <a:gd name="connsiteY102" fmla="*/ 152676 h 2124075"/>
              <a:gd name="connsiteX103" fmla="*/ 189137 w 3514725"/>
              <a:gd name="connsiteY103" fmla="*/ 152676 h 2124075"/>
              <a:gd name="connsiteX104" fmla="*/ 189137 w 3514725"/>
              <a:gd name="connsiteY104" fmla="*/ 120774 h 2124075"/>
              <a:gd name="connsiteX105" fmla="*/ 148119 w 3514725"/>
              <a:gd name="connsiteY105" fmla="*/ 120774 h 2124075"/>
              <a:gd name="connsiteX106" fmla="*/ 148119 w 3514725"/>
              <a:gd name="connsiteY106" fmla="*/ 70641 h 2124075"/>
              <a:gd name="connsiteX107" fmla="*/ 118495 w 3514725"/>
              <a:gd name="connsiteY107" fmla="*/ 70641 h 2124075"/>
              <a:gd name="connsiteX108" fmla="*/ 118495 w 3514725"/>
              <a:gd name="connsiteY108" fmla="*/ 0 h 2124075"/>
              <a:gd name="connsiteX109" fmla="*/ 0 w 3514725"/>
              <a:gd name="connsiteY109" fmla="*/ 0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14725" h="2124075">
                <a:moveTo>
                  <a:pt x="3518392" y="2132914"/>
                </a:moveTo>
                <a:lnTo>
                  <a:pt x="3270009" y="2132914"/>
                </a:lnTo>
                <a:lnTo>
                  <a:pt x="3270009" y="2069106"/>
                </a:lnTo>
                <a:lnTo>
                  <a:pt x="2973772" y="2069106"/>
                </a:lnTo>
                <a:lnTo>
                  <a:pt x="2973772" y="2039484"/>
                </a:lnTo>
                <a:lnTo>
                  <a:pt x="2757288" y="2039484"/>
                </a:lnTo>
                <a:lnTo>
                  <a:pt x="2757288" y="2007584"/>
                </a:lnTo>
                <a:lnTo>
                  <a:pt x="2718549" y="2007584"/>
                </a:lnTo>
                <a:lnTo>
                  <a:pt x="2718549" y="1977962"/>
                </a:lnTo>
                <a:lnTo>
                  <a:pt x="2538536" y="1977962"/>
                </a:lnTo>
                <a:lnTo>
                  <a:pt x="2538536" y="1943776"/>
                </a:lnTo>
                <a:lnTo>
                  <a:pt x="2358514" y="1943776"/>
                </a:lnTo>
                <a:lnTo>
                  <a:pt x="2358514" y="1920993"/>
                </a:lnTo>
                <a:lnTo>
                  <a:pt x="2283314" y="1920993"/>
                </a:lnTo>
                <a:lnTo>
                  <a:pt x="2283314" y="1864023"/>
                </a:lnTo>
                <a:lnTo>
                  <a:pt x="2189883" y="1864023"/>
                </a:lnTo>
                <a:lnTo>
                  <a:pt x="2189883" y="1818446"/>
                </a:lnTo>
                <a:lnTo>
                  <a:pt x="2146583" y="1818446"/>
                </a:lnTo>
                <a:lnTo>
                  <a:pt x="2146583" y="1770593"/>
                </a:lnTo>
                <a:lnTo>
                  <a:pt x="2114684" y="1770593"/>
                </a:lnTo>
                <a:lnTo>
                  <a:pt x="2114684" y="1743247"/>
                </a:lnTo>
                <a:lnTo>
                  <a:pt x="2057714" y="1743247"/>
                </a:lnTo>
                <a:lnTo>
                  <a:pt x="2057714" y="1704508"/>
                </a:lnTo>
                <a:lnTo>
                  <a:pt x="1996192" y="1704508"/>
                </a:lnTo>
                <a:lnTo>
                  <a:pt x="1996192" y="1661208"/>
                </a:lnTo>
                <a:lnTo>
                  <a:pt x="1955168" y="1661208"/>
                </a:lnTo>
                <a:lnTo>
                  <a:pt x="1955168" y="1629308"/>
                </a:lnTo>
                <a:lnTo>
                  <a:pt x="1930108" y="1629308"/>
                </a:lnTo>
                <a:lnTo>
                  <a:pt x="1930108" y="1592847"/>
                </a:lnTo>
                <a:lnTo>
                  <a:pt x="1836677" y="1592847"/>
                </a:lnTo>
                <a:lnTo>
                  <a:pt x="1836677" y="1567786"/>
                </a:lnTo>
                <a:lnTo>
                  <a:pt x="1797939" y="1567786"/>
                </a:lnTo>
                <a:lnTo>
                  <a:pt x="1797939" y="1535878"/>
                </a:lnTo>
                <a:lnTo>
                  <a:pt x="1770593" y="1535878"/>
                </a:lnTo>
                <a:lnTo>
                  <a:pt x="1770593" y="1513094"/>
                </a:lnTo>
                <a:lnTo>
                  <a:pt x="1711347" y="1513094"/>
                </a:lnTo>
                <a:lnTo>
                  <a:pt x="1711347" y="1519933"/>
                </a:lnTo>
                <a:lnTo>
                  <a:pt x="1684001" y="1519933"/>
                </a:lnTo>
                <a:lnTo>
                  <a:pt x="1684001" y="1462964"/>
                </a:lnTo>
                <a:lnTo>
                  <a:pt x="1601962" y="1462964"/>
                </a:lnTo>
                <a:lnTo>
                  <a:pt x="1601962" y="1371810"/>
                </a:lnTo>
                <a:lnTo>
                  <a:pt x="1544993" y="1371810"/>
                </a:lnTo>
                <a:lnTo>
                  <a:pt x="1544993" y="1355855"/>
                </a:lnTo>
                <a:lnTo>
                  <a:pt x="1488024" y="1355855"/>
                </a:lnTo>
                <a:lnTo>
                  <a:pt x="1488024" y="1344463"/>
                </a:lnTo>
                <a:lnTo>
                  <a:pt x="1449286" y="1344463"/>
                </a:lnTo>
                <a:lnTo>
                  <a:pt x="1449286" y="1310288"/>
                </a:lnTo>
                <a:lnTo>
                  <a:pt x="1410548" y="1310288"/>
                </a:lnTo>
                <a:lnTo>
                  <a:pt x="1410548" y="1266987"/>
                </a:lnTo>
                <a:lnTo>
                  <a:pt x="1360418" y="1266987"/>
                </a:lnTo>
                <a:lnTo>
                  <a:pt x="1360418" y="1235088"/>
                </a:lnTo>
                <a:lnTo>
                  <a:pt x="1319403" y="1235088"/>
                </a:lnTo>
                <a:lnTo>
                  <a:pt x="1319403" y="1212294"/>
                </a:lnTo>
                <a:lnTo>
                  <a:pt x="1280655" y="1212294"/>
                </a:lnTo>
                <a:lnTo>
                  <a:pt x="1280655" y="1196350"/>
                </a:lnTo>
                <a:lnTo>
                  <a:pt x="1241917" y="1196350"/>
                </a:lnTo>
                <a:lnTo>
                  <a:pt x="1241917" y="1166717"/>
                </a:lnTo>
                <a:lnTo>
                  <a:pt x="1214580" y="1166717"/>
                </a:lnTo>
                <a:lnTo>
                  <a:pt x="1214580" y="1143934"/>
                </a:lnTo>
                <a:lnTo>
                  <a:pt x="1178119" y="1143934"/>
                </a:lnTo>
                <a:lnTo>
                  <a:pt x="1178119" y="1080126"/>
                </a:lnTo>
                <a:lnTo>
                  <a:pt x="1050503" y="1080126"/>
                </a:lnTo>
                <a:lnTo>
                  <a:pt x="1050503" y="1016327"/>
                </a:lnTo>
                <a:lnTo>
                  <a:pt x="984418" y="1016327"/>
                </a:lnTo>
                <a:lnTo>
                  <a:pt x="984418" y="984418"/>
                </a:lnTo>
                <a:lnTo>
                  <a:pt x="927453" y="984418"/>
                </a:lnTo>
                <a:lnTo>
                  <a:pt x="927453" y="961635"/>
                </a:lnTo>
                <a:lnTo>
                  <a:pt x="911502" y="961635"/>
                </a:lnTo>
                <a:lnTo>
                  <a:pt x="911502" y="932010"/>
                </a:lnTo>
                <a:lnTo>
                  <a:pt x="863648" y="932010"/>
                </a:lnTo>
                <a:lnTo>
                  <a:pt x="863648" y="890992"/>
                </a:lnTo>
                <a:lnTo>
                  <a:pt x="797564" y="890992"/>
                </a:lnTo>
                <a:lnTo>
                  <a:pt x="797564" y="838581"/>
                </a:lnTo>
                <a:lnTo>
                  <a:pt x="754268" y="838581"/>
                </a:lnTo>
                <a:lnTo>
                  <a:pt x="754268" y="795285"/>
                </a:lnTo>
                <a:lnTo>
                  <a:pt x="710971" y="795285"/>
                </a:lnTo>
                <a:lnTo>
                  <a:pt x="710971" y="765661"/>
                </a:lnTo>
                <a:lnTo>
                  <a:pt x="669953" y="765661"/>
                </a:lnTo>
                <a:lnTo>
                  <a:pt x="669953" y="724643"/>
                </a:lnTo>
                <a:lnTo>
                  <a:pt x="644887" y="724643"/>
                </a:lnTo>
                <a:lnTo>
                  <a:pt x="644887" y="701856"/>
                </a:lnTo>
                <a:lnTo>
                  <a:pt x="610706" y="701856"/>
                </a:lnTo>
                <a:lnTo>
                  <a:pt x="610706" y="628936"/>
                </a:lnTo>
                <a:lnTo>
                  <a:pt x="590198" y="628936"/>
                </a:lnTo>
                <a:lnTo>
                  <a:pt x="590198" y="597034"/>
                </a:lnTo>
                <a:lnTo>
                  <a:pt x="526393" y="597034"/>
                </a:lnTo>
                <a:lnTo>
                  <a:pt x="526393" y="535507"/>
                </a:lnTo>
                <a:lnTo>
                  <a:pt x="480817" y="535507"/>
                </a:lnTo>
                <a:lnTo>
                  <a:pt x="480817" y="458030"/>
                </a:lnTo>
                <a:lnTo>
                  <a:pt x="439800" y="458030"/>
                </a:lnTo>
                <a:lnTo>
                  <a:pt x="439800" y="396503"/>
                </a:lnTo>
                <a:lnTo>
                  <a:pt x="403339" y="396503"/>
                </a:lnTo>
                <a:lnTo>
                  <a:pt x="403339" y="378273"/>
                </a:lnTo>
                <a:lnTo>
                  <a:pt x="364601" y="378273"/>
                </a:lnTo>
                <a:lnTo>
                  <a:pt x="364601" y="348649"/>
                </a:lnTo>
                <a:lnTo>
                  <a:pt x="312189" y="348649"/>
                </a:lnTo>
                <a:lnTo>
                  <a:pt x="312189" y="264335"/>
                </a:lnTo>
                <a:lnTo>
                  <a:pt x="278008" y="264335"/>
                </a:lnTo>
                <a:lnTo>
                  <a:pt x="278008" y="223317"/>
                </a:lnTo>
                <a:lnTo>
                  <a:pt x="243827" y="223317"/>
                </a:lnTo>
                <a:lnTo>
                  <a:pt x="243827" y="207367"/>
                </a:lnTo>
                <a:lnTo>
                  <a:pt x="214203" y="207367"/>
                </a:lnTo>
                <a:lnTo>
                  <a:pt x="214203" y="152676"/>
                </a:lnTo>
                <a:lnTo>
                  <a:pt x="189137" y="152676"/>
                </a:lnTo>
                <a:lnTo>
                  <a:pt x="189137" y="120774"/>
                </a:lnTo>
                <a:lnTo>
                  <a:pt x="148119" y="120774"/>
                </a:lnTo>
                <a:lnTo>
                  <a:pt x="148119" y="70641"/>
                </a:lnTo>
                <a:lnTo>
                  <a:pt x="118495" y="70641"/>
                </a:lnTo>
                <a:lnTo>
                  <a:pt x="118495" y="0"/>
                </a:lnTo>
                <a:lnTo>
                  <a:pt x="0" y="0"/>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8" name="Oval 297">
            <a:extLst>
              <a:ext uri="{FF2B5EF4-FFF2-40B4-BE49-F238E27FC236}">
                <a16:creationId xmlns:a16="http://schemas.microsoft.com/office/drawing/2014/main" xmlns="" id="{98F03BB2-7DFA-46EF-B390-F46CE3C0EB5A}"/>
              </a:ext>
            </a:extLst>
          </p:cNvPr>
          <p:cNvSpPr>
            <a:spLocks noChangeAspect="1"/>
          </p:cNvSpPr>
          <p:nvPr/>
        </p:nvSpPr>
        <p:spPr>
          <a:xfrm>
            <a:off x="8618609" y="4547009"/>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9" name="Oval 298">
            <a:extLst>
              <a:ext uri="{FF2B5EF4-FFF2-40B4-BE49-F238E27FC236}">
                <a16:creationId xmlns:a16="http://schemas.microsoft.com/office/drawing/2014/main" xmlns="" id="{623A1C27-3F95-44A7-A872-22092F68DAFC}"/>
              </a:ext>
            </a:extLst>
          </p:cNvPr>
          <p:cNvSpPr>
            <a:spLocks noChangeAspect="1"/>
          </p:cNvSpPr>
          <p:nvPr/>
        </p:nvSpPr>
        <p:spPr>
          <a:xfrm>
            <a:off x="8570686" y="4504112"/>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0" name="Oval 299">
            <a:extLst>
              <a:ext uri="{FF2B5EF4-FFF2-40B4-BE49-F238E27FC236}">
                <a16:creationId xmlns:a16="http://schemas.microsoft.com/office/drawing/2014/main" xmlns="" id="{120008E9-1B74-4797-BA60-1D75430B64D9}"/>
              </a:ext>
            </a:extLst>
          </p:cNvPr>
          <p:cNvSpPr>
            <a:spLocks noChangeAspect="1"/>
          </p:cNvSpPr>
          <p:nvPr/>
        </p:nvSpPr>
        <p:spPr>
          <a:xfrm>
            <a:off x="8522763" y="4502578"/>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1" name="Oval 300">
            <a:extLst>
              <a:ext uri="{FF2B5EF4-FFF2-40B4-BE49-F238E27FC236}">
                <a16:creationId xmlns:a16="http://schemas.microsoft.com/office/drawing/2014/main" xmlns="" id="{1B65257A-FE69-415A-8417-E8F0D7A8A217}"/>
              </a:ext>
            </a:extLst>
          </p:cNvPr>
          <p:cNvSpPr>
            <a:spLocks noChangeAspect="1"/>
          </p:cNvSpPr>
          <p:nvPr/>
        </p:nvSpPr>
        <p:spPr>
          <a:xfrm>
            <a:off x="8474343" y="4503316"/>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2" name="Oval 301">
            <a:extLst>
              <a:ext uri="{FF2B5EF4-FFF2-40B4-BE49-F238E27FC236}">
                <a16:creationId xmlns:a16="http://schemas.microsoft.com/office/drawing/2014/main" xmlns="" id="{5EE5EEC4-0E49-429F-B693-F8BAD86F851A}"/>
              </a:ext>
            </a:extLst>
          </p:cNvPr>
          <p:cNvSpPr>
            <a:spLocks noChangeAspect="1"/>
          </p:cNvSpPr>
          <p:nvPr/>
        </p:nvSpPr>
        <p:spPr>
          <a:xfrm>
            <a:off x="8426420" y="4501782"/>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3" name="Oval 302">
            <a:extLst>
              <a:ext uri="{FF2B5EF4-FFF2-40B4-BE49-F238E27FC236}">
                <a16:creationId xmlns:a16="http://schemas.microsoft.com/office/drawing/2014/main" xmlns="" id="{B972C206-FB25-4FEA-B04D-6C7718338C0D}"/>
              </a:ext>
            </a:extLst>
          </p:cNvPr>
          <p:cNvSpPr>
            <a:spLocks noChangeAspect="1"/>
          </p:cNvSpPr>
          <p:nvPr/>
        </p:nvSpPr>
        <p:spPr>
          <a:xfrm>
            <a:off x="8353659" y="4485173"/>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4" name="Oval 303">
            <a:extLst>
              <a:ext uri="{FF2B5EF4-FFF2-40B4-BE49-F238E27FC236}">
                <a16:creationId xmlns:a16="http://schemas.microsoft.com/office/drawing/2014/main" xmlns="" id="{D142ACDE-BEA1-4AFA-B6C8-F382DE590CB7}"/>
              </a:ext>
            </a:extLst>
          </p:cNvPr>
          <p:cNvSpPr>
            <a:spLocks noChangeAspect="1"/>
          </p:cNvSpPr>
          <p:nvPr/>
        </p:nvSpPr>
        <p:spPr>
          <a:xfrm>
            <a:off x="8305736" y="4483639"/>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5" name="Oval 304">
            <a:extLst>
              <a:ext uri="{FF2B5EF4-FFF2-40B4-BE49-F238E27FC236}">
                <a16:creationId xmlns:a16="http://schemas.microsoft.com/office/drawing/2014/main" xmlns="" id="{20B539BA-9E12-4F8C-80CE-6E113EC060FB}"/>
              </a:ext>
            </a:extLst>
          </p:cNvPr>
          <p:cNvSpPr>
            <a:spLocks noChangeAspect="1"/>
          </p:cNvSpPr>
          <p:nvPr/>
        </p:nvSpPr>
        <p:spPr>
          <a:xfrm>
            <a:off x="8175572" y="4449270"/>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6" name="Oval 305">
            <a:extLst>
              <a:ext uri="{FF2B5EF4-FFF2-40B4-BE49-F238E27FC236}">
                <a16:creationId xmlns:a16="http://schemas.microsoft.com/office/drawing/2014/main" xmlns="" id="{FE372BF5-B0EE-407F-B5EB-1839BF011AB3}"/>
              </a:ext>
            </a:extLst>
          </p:cNvPr>
          <p:cNvSpPr>
            <a:spLocks noChangeAspect="1"/>
          </p:cNvSpPr>
          <p:nvPr/>
        </p:nvSpPr>
        <p:spPr>
          <a:xfrm>
            <a:off x="8127648" y="4447736"/>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7" name="Oval 306">
            <a:extLst>
              <a:ext uri="{FF2B5EF4-FFF2-40B4-BE49-F238E27FC236}">
                <a16:creationId xmlns:a16="http://schemas.microsoft.com/office/drawing/2014/main" xmlns="" id="{3C6CE72C-895B-402C-AD22-AECE71BA74EF}"/>
              </a:ext>
            </a:extLst>
          </p:cNvPr>
          <p:cNvSpPr>
            <a:spLocks noChangeAspect="1"/>
          </p:cNvSpPr>
          <p:nvPr/>
        </p:nvSpPr>
        <p:spPr>
          <a:xfrm>
            <a:off x="6335531" y="3170468"/>
            <a:ext cx="58522" cy="54000"/>
          </a:xfrm>
          <a:prstGeom prst="ellipse">
            <a:avLst/>
          </a:prstGeom>
          <a:noFill/>
          <a:ln w="12700">
            <a:solidFill>
              <a:srgbClr val="0438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1130366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LBA-3: CheckMate 459: résultats à long terme d’efficacité de nivolumab versus sorafénib en traitement de première ligne chez les patients avec carcinome hépatocellulaire avancé – </a:t>
            </a:r>
            <a:r>
              <a:rPr lang="fr-FR" dirty="0" err="1"/>
              <a:t>Sangro</a:t>
            </a:r>
            <a:r>
              <a:rPr lang="fr-FR" dirty="0"/>
              <a:t> B, et al </a:t>
            </a:r>
          </a:p>
        </p:txBody>
      </p:sp>
      <p:sp>
        <p:nvSpPr>
          <p:cNvPr id="3" name="Content Placeholder 2"/>
          <p:cNvSpPr>
            <a:spLocks noGrp="1"/>
          </p:cNvSpPr>
          <p:nvPr>
            <p:ph idx="1"/>
          </p:nvPr>
        </p:nvSpPr>
        <p:spPr/>
        <p:txBody>
          <a:bodyPr/>
          <a:lstStyle/>
          <a:p>
            <a:pPr marL="0" indent="0">
              <a:buNone/>
            </a:pPr>
            <a:r>
              <a:rPr lang="fr-FR" b="1" dirty="0"/>
              <a:t>Résultats </a:t>
            </a:r>
            <a:endParaRPr lang="fr-FR" dirty="0"/>
          </a:p>
          <a:p>
            <a:pPr marL="0" indent="0">
              <a:spcBef>
                <a:spcPts val="28200"/>
              </a:spcBef>
              <a:buNone/>
            </a:pPr>
            <a:r>
              <a:rPr lang="fr-FR" b="1" dirty="0"/>
              <a:t>Conclusions</a:t>
            </a:r>
          </a:p>
          <a:p>
            <a:r>
              <a:rPr lang="fr-FR" b="1" dirty="0"/>
              <a:t>Chez ces patients avec CHC avancé, le nivolumab en 1</a:t>
            </a:r>
            <a:r>
              <a:rPr lang="fr-FR" b="1" baseline="30000" dirty="0"/>
              <a:t>e</a:t>
            </a:r>
            <a:r>
              <a:rPr lang="fr-FR" b="1" dirty="0"/>
              <a:t> ligne a continué à démontrer une amélioration de la survie quel que soit le statut PD-L1 ou l’étiologie virale ou non et il a confirmé un profil de tolérance gérable</a:t>
            </a:r>
          </a:p>
        </p:txBody>
      </p:sp>
      <p:sp>
        <p:nvSpPr>
          <p:cNvPr id="5" name="Text Placeholder 4"/>
          <p:cNvSpPr>
            <a:spLocks noGrp="1"/>
          </p:cNvSpPr>
          <p:nvPr>
            <p:ph type="body" sz="quarter" idx="11"/>
          </p:nvPr>
        </p:nvSpPr>
        <p:spPr/>
        <p:txBody>
          <a:bodyPr/>
          <a:lstStyle/>
          <a:p>
            <a:r>
              <a:rPr lang="fr-FR" dirty="0" err="1"/>
              <a:t>Sangro</a:t>
            </a:r>
            <a:r>
              <a:rPr lang="fr-FR" dirty="0"/>
              <a:t> B, et al, Ann </a:t>
            </a:r>
            <a:r>
              <a:rPr lang="fr-FR" dirty="0" err="1"/>
              <a:t>Oncol</a:t>
            </a:r>
            <a:r>
              <a:rPr lang="fr-FR" dirty="0"/>
              <a:t> 2020;31(</a:t>
            </a:r>
            <a:r>
              <a:rPr lang="fr-FR" dirty="0" err="1"/>
              <a:t>suppl</a:t>
            </a:r>
            <a:r>
              <a:rPr lang="fr-FR" dirty="0"/>
              <a:t>):</a:t>
            </a:r>
            <a:r>
              <a:rPr lang="fr-FR" dirty="0" err="1"/>
              <a:t>abstr</a:t>
            </a:r>
            <a:r>
              <a:rPr lang="fr-FR" dirty="0"/>
              <a:t> LBA-3</a:t>
            </a:r>
          </a:p>
        </p:txBody>
      </p:sp>
      <p:sp>
        <p:nvSpPr>
          <p:cNvPr id="7" name="TextBox 6"/>
          <p:cNvSpPr txBox="1"/>
          <p:nvPr/>
        </p:nvSpPr>
        <p:spPr>
          <a:xfrm>
            <a:off x="4144640" y="1441444"/>
            <a:ext cx="711990" cy="338554"/>
          </a:xfrm>
          <a:prstGeom prst="rect">
            <a:avLst/>
          </a:prstGeom>
          <a:noFill/>
        </p:spPr>
        <p:txBody>
          <a:bodyPr wrap="none" rtlCol="0">
            <a:spAutoFit/>
          </a:bodyPr>
          <a:lstStyle/>
          <a:p>
            <a:r>
              <a:rPr lang="fr-FR" sz="1600" b="1" dirty="0"/>
              <a:t>EILTs</a:t>
            </a:r>
          </a:p>
        </p:txBody>
      </p:sp>
      <p:sp>
        <p:nvSpPr>
          <p:cNvPr id="8" name="TextBox 7">
            <a:extLst>
              <a:ext uri="{FF2B5EF4-FFF2-40B4-BE49-F238E27FC236}">
                <a16:creationId xmlns:a16="http://schemas.microsoft.com/office/drawing/2014/main" xmlns="" id="{F1E5D8C8-200C-416F-8DA4-45FC13167143}"/>
              </a:ext>
            </a:extLst>
          </p:cNvPr>
          <p:cNvSpPr txBox="1"/>
          <p:nvPr/>
        </p:nvSpPr>
        <p:spPr>
          <a:xfrm>
            <a:off x="1952629" y="4781987"/>
            <a:ext cx="1428597" cy="307777"/>
          </a:xfrm>
          <a:prstGeom prst="rect">
            <a:avLst/>
          </a:prstGeom>
          <a:noFill/>
        </p:spPr>
        <p:txBody>
          <a:bodyPr wrap="none" rtlCol="0">
            <a:spAutoFit/>
          </a:bodyPr>
          <a:lstStyle/>
          <a:p>
            <a:pPr algn="ctr"/>
            <a:r>
              <a:rPr lang="fr-FR" sz="1400" dirty="0"/>
              <a:t>NIVO grade 3/4</a:t>
            </a:r>
          </a:p>
        </p:txBody>
      </p:sp>
      <p:sp>
        <p:nvSpPr>
          <p:cNvPr id="9" name="TextBox 8">
            <a:extLst>
              <a:ext uri="{FF2B5EF4-FFF2-40B4-BE49-F238E27FC236}">
                <a16:creationId xmlns:a16="http://schemas.microsoft.com/office/drawing/2014/main" xmlns="" id="{8817B07D-9663-4CE2-AF8C-BFF87E4492DA}"/>
              </a:ext>
            </a:extLst>
          </p:cNvPr>
          <p:cNvSpPr txBox="1"/>
          <p:nvPr/>
        </p:nvSpPr>
        <p:spPr>
          <a:xfrm>
            <a:off x="3524819" y="4781987"/>
            <a:ext cx="1428597" cy="307777"/>
          </a:xfrm>
          <a:prstGeom prst="rect">
            <a:avLst/>
          </a:prstGeom>
          <a:noFill/>
        </p:spPr>
        <p:txBody>
          <a:bodyPr wrap="none" rtlCol="0">
            <a:spAutoFit/>
          </a:bodyPr>
          <a:lstStyle/>
          <a:p>
            <a:pPr algn="ctr"/>
            <a:r>
              <a:rPr lang="fr-FR" sz="1400" dirty="0"/>
              <a:t>NIVO grade 1/2</a:t>
            </a:r>
          </a:p>
        </p:txBody>
      </p:sp>
      <p:sp>
        <p:nvSpPr>
          <p:cNvPr id="10" name="TextBox 9">
            <a:extLst>
              <a:ext uri="{FF2B5EF4-FFF2-40B4-BE49-F238E27FC236}">
                <a16:creationId xmlns:a16="http://schemas.microsoft.com/office/drawing/2014/main" xmlns="" id="{CA248DCB-0A79-4364-B020-BB6E94ED8E32}"/>
              </a:ext>
            </a:extLst>
          </p:cNvPr>
          <p:cNvSpPr txBox="1"/>
          <p:nvPr/>
        </p:nvSpPr>
        <p:spPr>
          <a:xfrm>
            <a:off x="5121855" y="4781987"/>
            <a:ext cx="1378904" cy="307777"/>
          </a:xfrm>
          <a:prstGeom prst="rect">
            <a:avLst/>
          </a:prstGeom>
          <a:noFill/>
        </p:spPr>
        <p:txBody>
          <a:bodyPr wrap="none" rtlCol="0">
            <a:spAutoFit/>
          </a:bodyPr>
          <a:lstStyle/>
          <a:p>
            <a:pPr algn="ctr"/>
            <a:r>
              <a:rPr lang="fr-FR" sz="1400" dirty="0"/>
              <a:t>SOR grade 3/4</a:t>
            </a:r>
          </a:p>
        </p:txBody>
      </p:sp>
      <p:sp>
        <p:nvSpPr>
          <p:cNvPr id="11" name="TextBox 10">
            <a:extLst>
              <a:ext uri="{FF2B5EF4-FFF2-40B4-BE49-F238E27FC236}">
                <a16:creationId xmlns:a16="http://schemas.microsoft.com/office/drawing/2014/main" xmlns="" id="{107A2375-F3EE-4F08-8005-CAA44604351F}"/>
              </a:ext>
            </a:extLst>
          </p:cNvPr>
          <p:cNvSpPr txBox="1"/>
          <p:nvPr/>
        </p:nvSpPr>
        <p:spPr>
          <a:xfrm>
            <a:off x="6694045" y="4781987"/>
            <a:ext cx="1378904" cy="307777"/>
          </a:xfrm>
          <a:prstGeom prst="rect">
            <a:avLst/>
          </a:prstGeom>
          <a:noFill/>
        </p:spPr>
        <p:txBody>
          <a:bodyPr wrap="none" rtlCol="0">
            <a:spAutoFit/>
          </a:bodyPr>
          <a:lstStyle/>
          <a:p>
            <a:pPr algn="ctr"/>
            <a:r>
              <a:rPr lang="fr-FR" sz="1400" dirty="0"/>
              <a:t>SOR grade 1/2</a:t>
            </a:r>
          </a:p>
        </p:txBody>
      </p:sp>
      <p:sp>
        <p:nvSpPr>
          <p:cNvPr id="12" name="Rectangle 11">
            <a:extLst>
              <a:ext uri="{FF2B5EF4-FFF2-40B4-BE49-F238E27FC236}">
                <a16:creationId xmlns:a16="http://schemas.microsoft.com/office/drawing/2014/main" xmlns="" id="{4FFDD1E6-0D20-42A1-97CC-085B8AC7D0DE}"/>
              </a:ext>
            </a:extLst>
          </p:cNvPr>
          <p:cNvSpPr/>
          <p:nvPr/>
        </p:nvSpPr>
        <p:spPr>
          <a:xfrm>
            <a:off x="1779747" y="4863875"/>
            <a:ext cx="216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6B6D2E8A-2843-417E-B204-783F70155AE6}"/>
              </a:ext>
            </a:extLst>
          </p:cNvPr>
          <p:cNvSpPr/>
          <p:nvPr/>
        </p:nvSpPr>
        <p:spPr>
          <a:xfrm>
            <a:off x="3381226" y="4863875"/>
            <a:ext cx="216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xmlns="" id="{C52889C3-D596-4A23-92F0-73E679135549}"/>
              </a:ext>
            </a:extLst>
          </p:cNvPr>
          <p:cNvSpPr/>
          <p:nvPr/>
        </p:nvSpPr>
        <p:spPr>
          <a:xfrm>
            <a:off x="4970005" y="4863875"/>
            <a:ext cx="216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xmlns="" id="{1F5DF6E2-6840-49EF-92CD-5B5C2AB80AD2}"/>
              </a:ext>
            </a:extLst>
          </p:cNvPr>
          <p:cNvSpPr/>
          <p:nvPr/>
        </p:nvSpPr>
        <p:spPr>
          <a:xfrm>
            <a:off x="6539734" y="4863875"/>
            <a:ext cx="21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6" name="Group 15">
            <a:extLst>
              <a:ext uri="{FF2B5EF4-FFF2-40B4-BE49-F238E27FC236}">
                <a16:creationId xmlns:a16="http://schemas.microsoft.com/office/drawing/2014/main" xmlns="" id="{30954133-5EF3-4796-BDD6-628CA8115761}"/>
              </a:ext>
            </a:extLst>
          </p:cNvPr>
          <p:cNvGrpSpPr/>
          <p:nvPr/>
        </p:nvGrpSpPr>
        <p:grpSpPr>
          <a:xfrm>
            <a:off x="720421" y="1686425"/>
            <a:ext cx="8329814" cy="3106732"/>
            <a:chOff x="720421" y="1686425"/>
            <a:chExt cx="8329814" cy="3106732"/>
          </a:xfrm>
        </p:grpSpPr>
        <p:sp>
          <p:nvSpPr>
            <p:cNvPr id="17" name="TextBox 16">
              <a:extLst>
                <a:ext uri="{FF2B5EF4-FFF2-40B4-BE49-F238E27FC236}">
                  <a16:creationId xmlns:a16="http://schemas.microsoft.com/office/drawing/2014/main" xmlns="" id="{1325ED6D-6D3E-4F0B-8D32-D188A847F79C}"/>
                </a:ext>
              </a:extLst>
            </p:cNvPr>
            <p:cNvSpPr txBox="1"/>
            <p:nvPr/>
          </p:nvSpPr>
          <p:spPr>
            <a:xfrm>
              <a:off x="720421" y="1725691"/>
              <a:ext cx="3029997" cy="2677656"/>
            </a:xfrm>
            <a:prstGeom prst="rect">
              <a:avLst/>
            </a:prstGeom>
            <a:noFill/>
          </p:spPr>
          <p:txBody>
            <a:bodyPr wrap="none" rtlCol="0">
              <a:spAutoFit/>
            </a:bodyPr>
            <a:lstStyle/>
            <a:p>
              <a:pPr algn="r"/>
              <a:r>
                <a:rPr lang="fr-FR" sz="1400" dirty="0"/>
                <a:t>Fatigue</a:t>
              </a:r>
            </a:p>
            <a:p>
              <a:pPr algn="r"/>
              <a:r>
                <a:rPr lang="fr-FR" sz="1400" dirty="0"/>
                <a:t>Prurit</a:t>
              </a:r>
            </a:p>
            <a:p>
              <a:pPr algn="r"/>
              <a:r>
                <a:rPr lang="fr-FR" sz="1400" dirty="0"/>
                <a:t>Rash</a:t>
              </a:r>
            </a:p>
            <a:p>
              <a:pPr algn="r"/>
              <a:r>
                <a:rPr lang="fr-FR" sz="1400" dirty="0"/>
                <a:t>Augmentation AST</a:t>
              </a:r>
            </a:p>
            <a:p>
              <a:pPr algn="r"/>
              <a:r>
                <a:rPr lang="fr-FR" sz="1400" dirty="0"/>
                <a:t>Diarrhée</a:t>
              </a:r>
            </a:p>
            <a:p>
              <a:pPr algn="r"/>
              <a:r>
                <a:rPr lang="fr-FR" sz="1400" dirty="0"/>
                <a:t>Diminution appétit</a:t>
              </a:r>
            </a:p>
            <a:p>
              <a:pPr algn="r"/>
              <a:r>
                <a:rPr lang="fr-FR" sz="1400" dirty="0"/>
                <a:t>Nausées</a:t>
              </a:r>
            </a:p>
            <a:p>
              <a:pPr algn="r"/>
              <a:r>
                <a:rPr lang="fr-FR" sz="1400" dirty="0"/>
                <a:t>Erythrodysesthésie palmoplantaire</a:t>
              </a:r>
            </a:p>
            <a:p>
              <a:pPr algn="r"/>
              <a:r>
                <a:rPr lang="fr-FR" sz="1400" dirty="0"/>
                <a:t>Perte de poids</a:t>
              </a:r>
            </a:p>
            <a:p>
              <a:pPr algn="r"/>
              <a:r>
                <a:rPr lang="fr-FR" sz="1400" dirty="0"/>
                <a:t>Alopécie</a:t>
              </a:r>
            </a:p>
            <a:p>
              <a:pPr algn="r"/>
              <a:r>
                <a:rPr lang="fr-FR" sz="1400" dirty="0"/>
                <a:t>Hypertension</a:t>
              </a:r>
            </a:p>
            <a:p>
              <a:pPr algn="r"/>
              <a:r>
                <a:rPr lang="fr-FR" sz="1400" dirty="0"/>
                <a:t>Dysphonie</a:t>
              </a:r>
            </a:p>
          </p:txBody>
        </p:sp>
        <p:cxnSp>
          <p:nvCxnSpPr>
            <p:cNvPr id="18" name="Straight Connector 17">
              <a:extLst>
                <a:ext uri="{FF2B5EF4-FFF2-40B4-BE49-F238E27FC236}">
                  <a16:creationId xmlns:a16="http://schemas.microsoft.com/office/drawing/2014/main" xmlns="" id="{DD6193E8-F67C-44AE-A3F7-A13609067AB2}"/>
                </a:ext>
              </a:extLst>
            </p:cNvPr>
            <p:cNvCxnSpPr/>
            <p:nvPr/>
          </p:nvCxnSpPr>
          <p:spPr>
            <a:xfrm>
              <a:off x="3862612" y="4356725"/>
              <a:ext cx="481336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85D0EFEF-FA07-4A8A-A646-8D1B89EB9A20}"/>
                </a:ext>
              </a:extLst>
            </p:cNvPr>
            <p:cNvSpPr txBox="1"/>
            <p:nvPr/>
          </p:nvSpPr>
          <p:spPr>
            <a:xfrm>
              <a:off x="3694025" y="4323047"/>
              <a:ext cx="383438" cy="307777"/>
            </a:xfrm>
            <a:prstGeom prst="rect">
              <a:avLst/>
            </a:prstGeom>
            <a:noFill/>
          </p:spPr>
          <p:txBody>
            <a:bodyPr wrap="none" rtlCol="0">
              <a:spAutoFit/>
            </a:bodyPr>
            <a:lstStyle/>
            <a:p>
              <a:pPr algn="ctr"/>
              <a:r>
                <a:rPr lang="fr-FR" sz="1400" dirty="0"/>
                <a:t>20</a:t>
              </a:r>
            </a:p>
          </p:txBody>
        </p:sp>
        <p:sp>
          <p:nvSpPr>
            <p:cNvPr id="20" name="TextBox 19">
              <a:extLst>
                <a:ext uri="{FF2B5EF4-FFF2-40B4-BE49-F238E27FC236}">
                  <a16:creationId xmlns:a16="http://schemas.microsoft.com/office/drawing/2014/main" xmlns="" id="{818AA1D3-72A7-48E5-9479-81C0F799E6D8}"/>
                </a:ext>
              </a:extLst>
            </p:cNvPr>
            <p:cNvSpPr txBox="1"/>
            <p:nvPr/>
          </p:nvSpPr>
          <p:spPr>
            <a:xfrm>
              <a:off x="4390139" y="4323047"/>
              <a:ext cx="383438" cy="307777"/>
            </a:xfrm>
            <a:prstGeom prst="rect">
              <a:avLst/>
            </a:prstGeom>
            <a:noFill/>
          </p:spPr>
          <p:txBody>
            <a:bodyPr wrap="none" rtlCol="0">
              <a:spAutoFit/>
            </a:bodyPr>
            <a:lstStyle/>
            <a:p>
              <a:pPr algn="ctr"/>
              <a:r>
                <a:rPr lang="fr-FR" sz="1400" dirty="0"/>
                <a:t>10</a:t>
              </a:r>
            </a:p>
          </p:txBody>
        </p:sp>
        <p:sp>
          <p:nvSpPr>
            <p:cNvPr id="21" name="TextBox 20">
              <a:extLst>
                <a:ext uri="{FF2B5EF4-FFF2-40B4-BE49-F238E27FC236}">
                  <a16:creationId xmlns:a16="http://schemas.microsoft.com/office/drawing/2014/main" xmlns="" id="{87B99644-0C71-4852-82BB-3C92EB04B1C2}"/>
                </a:ext>
              </a:extLst>
            </p:cNvPr>
            <p:cNvSpPr txBox="1"/>
            <p:nvPr/>
          </p:nvSpPr>
          <p:spPr>
            <a:xfrm>
              <a:off x="5108047" y="4323047"/>
              <a:ext cx="284052" cy="307777"/>
            </a:xfrm>
            <a:prstGeom prst="rect">
              <a:avLst/>
            </a:prstGeom>
            <a:noFill/>
          </p:spPr>
          <p:txBody>
            <a:bodyPr wrap="none" rtlCol="0">
              <a:spAutoFit/>
            </a:bodyPr>
            <a:lstStyle/>
            <a:p>
              <a:pPr algn="ctr"/>
              <a:r>
                <a:rPr lang="fr-FR" sz="1400" dirty="0"/>
                <a:t>0</a:t>
              </a:r>
            </a:p>
          </p:txBody>
        </p:sp>
        <p:sp>
          <p:nvSpPr>
            <p:cNvPr id="22" name="TextBox 21">
              <a:extLst>
                <a:ext uri="{FF2B5EF4-FFF2-40B4-BE49-F238E27FC236}">
                  <a16:creationId xmlns:a16="http://schemas.microsoft.com/office/drawing/2014/main" xmlns="" id="{5074B328-1211-4DF4-89DB-80E5BF0A5D62}"/>
                </a:ext>
              </a:extLst>
            </p:cNvPr>
            <p:cNvSpPr txBox="1"/>
            <p:nvPr/>
          </p:nvSpPr>
          <p:spPr>
            <a:xfrm>
              <a:off x="5742511" y="4323047"/>
              <a:ext cx="383438" cy="307777"/>
            </a:xfrm>
            <a:prstGeom prst="rect">
              <a:avLst/>
            </a:prstGeom>
            <a:noFill/>
          </p:spPr>
          <p:txBody>
            <a:bodyPr wrap="none" rtlCol="0">
              <a:spAutoFit/>
            </a:bodyPr>
            <a:lstStyle/>
            <a:p>
              <a:pPr algn="ctr"/>
              <a:r>
                <a:rPr lang="fr-FR" sz="1400" dirty="0"/>
                <a:t>10</a:t>
              </a:r>
            </a:p>
          </p:txBody>
        </p:sp>
        <p:sp>
          <p:nvSpPr>
            <p:cNvPr id="23" name="TextBox 22">
              <a:extLst>
                <a:ext uri="{FF2B5EF4-FFF2-40B4-BE49-F238E27FC236}">
                  <a16:creationId xmlns:a16="http://schemas.microsoft.com/office/drawing/2014/main" xmlns="" id="{188D950A-95D7-4B79-9CEA-744AB9177023}"/>
                </a:ext>
              </a:extLst>
            </p:cNvPr>
            <p:cNvSpPr txBox="1"/>
            <p:nvPr/>
          </p:nvSpPr>
          <p:spPr>
            <a:xfrm>
              <a:off x="6438625" y="4323047"/>
              <a:ext cx="383438" cy="307777"/>
            </a:xfrm>
            <a:prstGeom prst="rect">
              <a:avLst/>
            </a:prstGeom>
            <a:noFill/>
          </p:spPr>
          <p:txBody>
            <a:bodyPr wrap="none" rtlCol="0">
              <a:spAutoFit/>
            </a:bodyPr>
            <a:lstStyle/>
            <a:p>
              <a:pPr algn="ctr"/>
              <a:r>
                <a:rPr lang="fr-FR" sz="1400" dirty="0"/>
                <a:t>20</a:t>
              </a:r>
            </a:p>
          </p:txBody>
        </p:sp>
        <p:sp>
          <p:nvSpPr>
            <p:cNvPr id="24" name="TextBox 23">
              <a:extLst>
                <a:ext uri="{FF2B5EF4-FFF2-40B4-BE49-F238E27FC236}">
                  <a16:creationId xmlns:a16="http://schemas.microsoft.com/office/drawing/2014/main" xmlns="" id="{727FAA04-B56E-4E4E-80CC-9DAE57B2D1BF}"/>
                </a:ext>
              </a:extLst>
            </p:cNvPr>
            <p:cNvSpPr txBox="1"/>
            <p:nvPr/>
          </p:nvSpPr>
          <p:spPr>
            <a:xfrm>
              <a:off x="7118797" y="4323047"/>
              <a:ext cx="383438" cy="307777"/>
            </a:xfrm>
            <a:prstGeom prst="rect">
              <a:avLst/>
            </a:prstGeom>
            <a:noFill/>
          </p:spPr>
          <p:txBody>
            <a:bodyPr wrap="none" rtlCol="0">
              <a:spAutoFit/>
            </a:bodyPr>
            <a:lstStyle/>
            <a:p>
              <a:pPr algn="ctr"/>
              <a:r>
                <a:rPr lang="fr-FR" sz="1400" dirty="0"/>
                <a:t>30</a:t>
              </a:r>
            </a:p>
          </p:txBody>
        </p:sp>
        <p:sp>
          <p:nvSpPr>
            <p:cNvPr id="25" name="TextBox 24">
              <a:extLst>
                <a:ext uri="{FF2B5EF4-FFF2-40B4-BE49-F238E27FC236}">
                  <a16:creationId xmlns:a16="http://schemas.microsoft.com/office/drawing/2014/main" xmlns="" id="{6FD9FD82-5125-4908-9139-B1FA709E33EA}"/>
                </a:ext>
              </a:extLst>
            </p:cNvPr>
            <p:cNvSpPr txBox="1"/>
            <p:nvPr/>
          </p:nvSpPr>
          <p:spPr>
            <a:xfrm>
              <a:off x="7806940" y="4323047"/>
              <a:ext cx="383438" cy="307777"/>
            </a:xfrm>
            <a:prstGeom prst="rect">
              <a:avLst/>
            </a:prstGeom>
            <a:noFill/>
          </p:spPr>
          <p:txBody>
            <a:bodyPr wrap="none" rtlCol="0">
              <a:spAutoFit/>
            </a:bodyPr>
            <a:lstStyle/>
            <a:p>
              <a:pPr algn="ctr"/>
              <a:r>
                <a:rPr lang="fr-FR" sz="1400" dirty="0"/>
                <a:t>40</a:t>
              </a:r>
            </a:p>
          </p:txBody>
        </p:sp>
        <p:sp>
          <p:nvSpPr>
            <p:cNvPr id="26" name="TextBox 25">
              <a:extLst>
                <a:ext uri="{FF2B5EF4-FFF2-40B4-BE49-F238E27FC236}">
                  <a16:creationId xmlns:a16="http://schemas.microsoft.com/office/drawing/2014/main" xmlns="" id="{2539301B-6874-49C2-9BAB-147732869F58}"/>
                </a:ext>
              </a:extLst>
            </p:cNvPr>
            <p:cNvSpPr txBox="1"/>
            <p:nvPr/>
          </p:nvSpPr>
          <p:spPr>
            <a:xfrm>
              <a:off x="8499068" y="4323047"/>
              <a:ext cx="383438" cy="307777"/>
            </a:xfrm>
            <a:prstGeom prst="rect">
              <a:avLst/>
            </a:prstGeom>
            <a:noFill/>
          </p:spPr>
          <p:txBody>
            <a:bodyPr wrap="none" rtlCol="0">
              <a:spAutoFit/>
            </a:bodyPr>
            <a:lstStyle/>
            <a:p>
              <a:pPr algn="ctr"/>
              <a:r>
                <a:rPr lang="fr-FR" sz="1400" dirty="0"/>
                <a:t>50</a:t>
              </a:r>
            </a:p>
          </p:txBody>
        </p:sp>
        <p:sp>
          <p:nvSpPr>
            <p:cNvPr id="27" name="TextBox 26">
              <a:extLst>
                <a:ext uri="{FF2B5EF4-FFF2-40B4-BE49-F238E27FC236}">
                  <a16:creationId xmlns:a16="http://schemas.microsoft.com/office/drawing/2014/main" xmlns="" id="{8C84608A-F7F7-4964-8DB3-6F934D55F4D8}"/>
                </a:ext>
              </a:extLst>
            </p:cNvPr>
            <p:cNvSpPr txBox="1"/>
            <p:nvPr/>
          </p:nvSpPr>
          <p:spPr>
            <a:xfrm>
              <a:off x="4802826" y="4485380"/>
              <a:ext cx="879215" cy="307777"/>
            </a:xfrm>
            <a:prstGeom prst="rect">
              <a:avLst/>
            </a:prstGeom>
            <a:noFill/>
          </p:spPr>
          <p:txBody>
            <a:bodyPr wrap="none" rtlCol="0">
              <a:spAutoFit/>
            </a:bodyPr>
            <a:lstStyle/>
            <a:p>
              <a:pPr algn="ctr"/>
              <a:r>
                <a:rPr lang="fr-FR" sz="1400" dirty="0"/>
                <a:t>EILTs, %</a:t>
              </a:r>
            </a:p>
          </p:txBody>
        </p:sp>
        <p:grpSp>
          <p:nvGrpSpPr>
            <p:cNvPr id="28" name="Group 27">
              <a:extLst>
                <a:ext uri="{FF2B5EF4-FFF2-40B4-BE49-F238E27FC236}">
                  <a16:creationId xmlns:a16="http://schemas.microsoft.com/office/drawing/2014/main" xmlns="" id="{FB749DB7-9CC9-42AD-BE1B-B3099FA9CAC5}"/>
                </a:ext>
              </a:extLst>
            </p:cNvPr>
            <p:cNvGrpSpPr/>
            <p:nvPr/>
          </p:nvGrpSpPr>
          <p:grpSpPr>
            <a:xfrm>
              <a:off x="4231111" y="1798299"/>
              <a:ext cx="4442321" cy="2484000"/>
              <a:chOff x="4352809" y="1894057"/>
              <a:chExt cx="4442321" cy="2279649"/>
            </a:xfrm>
          </p:grpSpPr>
          <p:sp>
            <p:nvSpPr>
              <p:cNvPr id="54" name="Rectangle 53">
                <a:extLst>
                  <a:ext uri="{FF2B5EF4-FFF2-40B4-BE49-F238E27FC236}">
                    <a16:creationId xmlns:a16="http://schemas.microsoft.com/office/drawing/2014/main" xmlns="" id="{1DAF0A71-52F4-4930-B38A-47E30C6B7C92}"/>
                  </a:ext>
                </a:extLst>
              </p:cNvPr>
              <p:cNvSpPr/>
              <p:nvPr/>
            </p:nvSpPr>
            <p:spPr>
              <a:xfrm rot="10800000">
                <a:off x="5271179" y="1894058"/>
                <a:ext cx="90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xmlns="" id="{D2132C0D-F1B5-4773-B97E-7CE2967A1F9E}"/>
                  </a:ext>
                </a:extLst>
              </p:cNvPr>
              <p:cNvSpPr/>
              <p:nvPr/>
            </p:nvSpPr>
            <p:spPr>
              <a:xfrm rot="10800000">
                <a:off x="5301882" y="2080649"/>
                <a:ext cx="72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xmlns="" id="{75900BEB-0A2F-4206-9DAD-566F8E53B827}"/>
                  </a:ext>
                </a:extLst>
              </p:cNvPr>
              <p:cNvSpPr/>
              <p:nvPr/>
            </p:nvSpPr>
            <p:spPr>
              <a:xfrm rot="10800000">
                <a:off x="4941878" y="2463844"/>
                <a:ext cx="432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Rectangle 56">
                <a:extLst>
                  <a:ext uri="{FF2B5EF4-FFF2-40B4-BE49-F238E27FC236}">
                    <a16:creationId xmlns:a16="http://schemas.microsoft.com/office/drawing/2014/main" xmlns="" id="{CE2DE860-3C08-40E7-BC1C-2DC974275E5D}"/>
                  </a:ext>
                </a:extLst>
              </p:cNvPr>
              <p:cNvSpPr/>
              <p:nvPr/>
            </p:nvSpPr>
            <p:spPr>
              <a:xfrm rot="10800000">
                <a:off x="5297115" y="2660350"/>
                <a:ext cx="72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8" name="Rectangle 57">
                <a:extLst>
                  <a:ext uri="{FF2B5EF4-FFF2-40B4-BE49-F238E27FC236}">
                    <a16:creationId xmlns:a16="http://schemas.microsoft.com/office/drawing/2014/main" xmlns="" id="{90556BD3-B00B-4617-B0E5-3F0721F71103}"/>
                  </a:ext>
                </a:extLst>
              </p:cNvPr>
              <p:cNvSpPr/>
              <p:nvPr/>
            </p:nvSpPr>
            <p:spPr>
              <a:xfrm rot="10800000">
                <a:off x="4352809" y="1894058"/>
                <a:ext cx="936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Rectangle 58">
                <a:extLst>
                  <a:ext uri="{FF2B5EF4-FFF2-40B4-BE49-F238E27FC236}">
                    <a16:creationId xmlns:a16="http://schemas.microsoft.com/office/drawing/2014/main" xmlns="" id="{A32CADF1-1E66-47A2-8E97-A95936A7143F}"/>
                  </a:ext>
                </a:extLst>
              </p:cNvPr>
              <p:cNvSpPr/>
              <p:nvPr/>
            </p:nvSpPr>
            <p:spPr>
              <a:xfrm rot="10800000">
                <a:off x="4372199" y="2080649"/>
                <a:ext cx="936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Rectangle 59">
                <a:extLst>
                  <a:ext uri="{FF2B5EF4-FFF2-40B4-BE49-F238E27FC236}">
                    <a16:creationId xmlns:a16="http://schemas.microsoft.com/office/drawing/2014/main" xmlns="" id="{371674A6-6B65-41CC-ABF7-7763CD711473}"/>
                  </a:ext>
                </a:extLst>
              </p:cNvPr>
              <p:cNvSpPr/>
              <p:nvPr/>
            </p:nvSpPr>
            <p:spPr>
              <a:xfrm rot="10800000">
                <a:off x="4587453" y="2268223"/>
                <a:ext cx="774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60">
                <a:extLst>
                  <a:ext uri="{FF2B5EF4-FFF2-40B4-BE49-F238E27FC236}">
                    <a16:creationId xmlns:a16="http://schemas.microsoft.com/office/drawing/2014/main" xmlns="" id="{6157B875-F731-46FD-AFD7-C7CE30A1BF2F}"/>
                  </a:ext>
                </a:extLst>
              </p:cNvPr>
              <p:cNvSpPr/>
              <p:nvPr/>
            </p:nvSpPr>
            <p:spPr>
              <a:xfrm rot="10800000">
                <a:off x="4585868" y="2463844"/>
                <a:ext cx="360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Rectangle 61">
                <a:extLst>
                  <a:ext uri="{FF2B5EF4-FFF2-40B4-BE49-F238E27FC236}">
                    <a16:creationId xmlns:a16="http://schemas.microsoft.com/office/drawing/2014/main" xmlns="" id="{B8FADF63-AC40-44D6-AAEC-8350900ACC48}"/>
                  </a:ext>
                </a:extLst>
              </p:cNvPr>
              <p:cNvSpPr/>
              <p:nvPr/>
            </p:nvSpPr>
            <p:spPr>
              <a:xfrm rot="10800000">
                <a:off x="4760745" y="2660350"/>
                <a:ext cx="540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62">
                <a:extLst>
                  <a:ext uri="{FF2B5EF4-FFF2-40B4-BE49-F238E27FC236}">
                    <a16:creationId xmlns:a16="http://schemas.microsoft.com/office/drawing/2014/main" xmlns="" id="{EC59B271-48DF-46A8-986F-4B3D83C87144}"/>
                  </a:ext>
                </a:extLst>
              </p:cNvPr>
              <p:cNvSpPr/>
              <p:nvPr/>
            </p:nvSpPr>
            <p:spPr>
              <a:xfrm rot="10800000">
                <a:off x="4942077" y="2848913"/>
                <a:ext cx="43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63">
                <a:extLst>
                  <a:ext uri="{FF2B5EF4-FFF2-40B4-BE49-F238E27FC236}">
                    <a16:creationId xmlns:a16="http://schemas.microsoft.com/office/drawing/2014/main" xmlns="" id="{11FB0B18-91DD-4AA1-ADBF-647778203D64}"/>
                  </a:ext>
                </a:extLst>
              </p:cNvPr>
              <p:cNvSpPr/>
              <p:nvPr/>
            </p:nvSpPr>
            <p:spPr>
              <a:xfrm rot="10800000">
                <a:off x="5014077" y="3045534"/>
                <a:ext cx="360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Rectangle 64">
                <a:extLst>
                  <a:ext uri="{FF2B5EF4-FFF2-40B4-BE49-F238E27FC236}">
                    <a16:creationId xmlns:a16="http://schemas.microsoft.com/office/drawing/2014/main" xmlns="" id="{A498C3CF-FD21-4A55-88BE-E0289DE32F91}"/>
                  </a:ext>
                </a:extLst>
              </p:cNvPr>
              <p:cNvSpPr/>
              <p:nvPr/>
            </p:nvSpPr>
            <p:spPr>
              <a:xfrm rot="10800000">
                <a:off x="5266077" y="3244103"/>
                <a:ext cx="108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6" name="Rectangle 65">
                <a:extLst>
                  <a:ext uri="{FF2B5EF4-FFF2-40B4-BE49-F238E27FC236}">
                    <a16:creationId xmlns:a16="http://schemas.microsoft.com/office/drawing/2014/main" xmlns="" id="{235E1900-F5A0-4DBE-B456-E6B19A8BEF02}"/>
                  </a:ext>
                </a:extLst>
              </p:cNvPr>
              <p:cNvSpPr/>
              <p:nvPr/>
            </p:nvSpPr>
            <p:spPr>
              <a:xfrm rot="10800000">
                <a:off x="5302077" y="3446638"/>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Rectangle 66">
                <a:extLst>
                  <a:ext uri="{FF2B5EF4-FFF2-40B4-BE49-F238E27FC236}">
                    <a16:creationId xmlns:a16="http://schemas.microsoft.com/office/drawing/2014/main" xmlns="" id="{808089C6-5419-4763-8863-D89CDBA05EBD}"/>
                  </a:ext>
                </a:extLst>
              </p:cNvPr>
              <p:cNvSpPr/>
              <p:nvPr/>
            </p:nvSpPr>
            <p:spPr>
              <a:xfrm rot="10800000">
                <a:off x="5302077" y="3652543"/>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Rectangle 67">
                <a:extLst>
                  <a:ext uri="{FF2B5EF4-FFF2-40B4-BE49-F238E27FC236}">
                    <a16:creationId xmlns:a16="http://schemas.microsoft.com/office/drawing/2014/main" xmlns="" id="{43544FB7-34E9-44B6-9051-7C36AEC62010}"/>
                  </a:ext>
                </a:extLst>
              </p:cNvPr>
              <p:cNvSpPr/>
              <p:nvPr/>
            </p:nvSpPr>
            <p:spPr>
              <a:xfrm rot="10800000">
                <a:off x="5302077" y="3844608"/>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Rectangle 68">
                <a:extLst>
                  <a:ext uri="{FF2B5EF4-FFF2-40B4-BE49-F238E27FC236}">
                    <a16:creationId xmlns:a16="http://schemas.microsoft.com/office/drawing/2014/main" xmlns="" id="{AA180190-FFE0-43CC-ACCC-CF1DC9DD23C1}"/>
                  </a:ext>
                </a:extLst>
              </p:cNvPr>
              <p:cNvSpPr/>
              <p:nvPr/>
            </p:nvSpPr>
            <p:spPr>
              <a:xfrm rot="10800000">
                <a:off x="5302077" y="4029706"/>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Rectangle 69">
                <a:extLst>
                  <a:ext uri="{FF2B5EF4-FFF2-40B4-BE49-F238E27FC236}">
                    <a16:creationId xmlns:a16="http://schemas.microsoft.com/office/drawing/2014/main" xmlns="" id="{1F0FDDC0-F5F2-4E2E-A129-6928810A41BD}"/>
                  </a:ext>
                </a:extLst>
              </p:cNvPr>
              <p:cNvSpPr/>
              <p:nvPr/>
            </p:nvSpPr>
            <p:spPr>
              <a:xfrm>
                <a:off x="5378015" y="1894057"/>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70">
                <a:extLst>
                  <a:ext uri="{FF2B5EF4-FFF2-40B4-BE49-F238E27FC236}">
                    <a16:creationId xmlns:a16="http://schemas.microsoft.com/office/drawing/2014/main" xmlns="" id="{07000A2C-1D26-4C48-8AB8-64DD40D63A76}"/>
                  </a:ext>
                </a:extLst>
              </p:cNvPr>
              <p:cNvSpPr/>
              <p:nvPr/>
            </p:nvSpPr>
            <p:spPr>
              <a:xfrm>
                <a:off x="5369217" y="2080649"/>
                <a:ext cx="36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2" name="Rectangle 71">
                <a:extLst>
                  <a:ext uri="{FF2B5EF4-FFF2-40B4-BE49-F238E27FC236}">
                    <a16:creationId xmlns:a16="http://schemas.microsoft.com/office/drawing/2014/main" xmlns="" id="{CCC54AC4-4E07-4EB9-BC09-19C4A3E79E9B}"/>
                  </a:ext>
                </a:extLst>
              </p:cNvPr>
              <p:cNvSpPr/>
              <p:nvPr/>
            </p:nvSpPr>
            <p:spPr>
              <a:xfrm>
                <a:off x="5363047" y="2268223"/>
                <a:ext cx="108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3" name="Rectangle 72">
                <a:extLst>
                  <a:ext uri="{FF2B5EF4-FFF2-40B4-BE49-F238E27FC236}">
                    <a16:creationId xmlns:a16="http://schemas.microsoft.com/office/drawing/2014/main" xmlns="" id="{309571E0-F5B4-402A-9634-E91A92C18807}"/>
                  </a:ext>
                </a:extLst>
              </p:cNvPr>
              <p:cNvSpPr/>
              <p:nvPr/>
            </p:nvSpPr>
            <p:spPr>
              <a:xfrm>
                <a:off x="5370017" y="2463844"/>
                <a:ext cx="25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Rectangle 73">
                <a:extLst>
                  <a:ext uri="{FF2B5EF4-FFF2-40B4-BE49-F238E27FC236}">
                    <a16:creationId xmlns:a16="http://schemas.microsoft.com/office/drawing/2014/main" xmlns="" id="{5980551F-6D6E-49D0-AE1B-A70CA91BED23}"/>
                  </a:ext>
                </a:extLst>
              </p:cNvPr>
              <p:cNvSpPr/>
              <p:nvPr/>
            </p:nvSpPr>
            <p:spPr>
              <a:xfrm>
                <a:off x="5376987" y="2660350"/>
                <a:ext cx="32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5" name="Rectangle 74">
                <a:extLst>
                  <a:ext uri="{FF2B5EF4-FFF2-40B4-BE49-F238E27FC236}">
                    <a16:creationId xmlns:a16="http://schemas.microsoft.com/office/drawing/2014/main" xmlns="" id="{6C133381-2FFF-4EA9-B218-D5CBAEFA9406}"/>
                  </a:ext>
                </a:extLst>
              </p:cNvPr>
              <p:cNvSpPr/>
              <p:nvPr/>
            </p:nvSpPr>
            <p:spPr>
              <a:xfrm>
                <a:off x="5378701" y="2848913"/>
                <a:ext cx="126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6" name="Rectangle 75">
                <a:extLst>
                  <a:ext uri="{FF2B5EF4-FFF2-40B4-BE49-F238E27FC236}">
                    <a16:creationId xmlns:a16="http://schemas.microsoft.com/office/drawing/2014/main" xmlns="" id="{E5DAF2CC-739B-42F8-9CB6-7A41973E4A27}"/>
                  </a:ext>
                </a:extLst>
              </p:cNvPr>
              <p:cNvSpPr/>
              <p:nvPr/>
            </p:nvSpPr>
            <p:spPr>
              <a:xfrm>
                <a:off x="5377787" y="3045534"/>
                <a:ext cx="7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7" name="Rectangle 76">
                <a:extLst>
                  <a:ext uri="{FF2B5EF4-FFF2-40B4-BE49-F238E27FC236}">
                    <a16:creationId xmlns:a16="http://schemas.microsoft.com/office/drawing/2014/main" xmlns="" id="{76E99D32-2DF8-426E-BEDA-38753DF2030D}"/>
                  </a:ext>
                </a:extLst>
              </p:cNvPr>
              <p:cNvSpPr/>
              <p:nvPr/>
            </p:nvSpPr>
            <p:spPr>
              <a:xfrm>
                <a:off x="5376873" y="3244103"/>
                <a:ext cx="97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8" name="Rectangle 77">
                <a:extLst>
                  <a:ext uri="{FF2B5EF4-FFF2-40B4-BE49-F238E27FC236}">
                    <a16:creationId xmlns:a16="http://schemas.microsoft.com/office/drawing/2014/main" xmlns="" id="{02087462-0640-434F-97A0-1A6D678E1923}"/>
                  </a:ext>
                </a:extLst>
              </p:cNvPr>
              <p:cNvSpPr/>
              <p:nvPr/>
            </p:nvSpPr>
            <p:spPr>
              <a:xfrm>
                <a:off x="5375959" y="3446638"/>
                <a:ext cx="7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9" name="Rectangle 78">
                <a:extLst>
                  <a:ext uri="{FF2B5EF4-FFF2-40B4-BE49-F238E27FC236}">
                    <a16:creationId xmlns:a16="http://schemas.microsoft.com/office/drawing/2014/main" xmlns="" id="{5C128F63-D4FE-48AB-9BA3-B661E7977BB9}"/>
                  </a:ext>
                </a:extLst>
              </p:cNvPr>
              <p:cNvSpPr/>
              <p:nvPr/>
            </p:nvSpPr>
            <p:spPr>
              <a:xfrm>
                <a:off x="5374131" y="3844608"/>
                <a:ext cx="468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0" name="Rectangle 79">
                <a:extLst>
                  <a:ext uri="{FF2B5EF4-FFF2-40B4-BE49-F238E27FC236}">
                    <a16:creationId xmlns:a16="http://schemas.microsoft.com/office/drawing/2014/main" xmlns="" id="{B7FABB6D-F192-46D4-A34E-E016BCCCCDEB}"/>
                  </a:ext>
                </a:extLst>
              </p:cNvPr>
              <p:cNvSpPr/>
              <p:nvPr/>
            </p:nvSpPr>
            <p:spPr>
              <a:xfrm>
                <a:off x="5376873" y="4029706"/>
                <a:ext cx="86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1" name="Rectangle 80">
                <a:extLst>
                  <a:ext uri="{FF2B5EF4-FFF2-40B4-BE49-F238E27FC236}">
                    <a16:creationId xmlns:a16="http://schemas.microsoft.com/office/drawing/2014/main" xmlns="" id="{330D3FA5-87C4-4BF7-909C-1467E586681D}"/>
                  </a:ext>
                </a:extLst>
              </p:cNvPr>
              <p:cNvSpPr/>
              <p:nvPr/>
            </p:nvSpPr>
            <p:spPr>
              <a:xfrm>
                <a:off x="5639470" y="3844608"/>
                <a:ext cx="118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Rectangle 81">
                <a:extLst>
                  <a:ext uri="{FF2B5EF4-FFF2-40B4-BE49-F238E27FC236}">
                    <a16:creationId xmlns:a16="http://schemas.microsoft.com/office/drawing/2014/main" xmlns="" id="{D500B974-F3B7-4ED0-8FE4-9F72B3AB5A7F}"/>
                  </a:ext>
                </a:extLst>
              </p:cNvPr>
              <p:cNvSpPr/>
              <p:nvPr/>
            </p:nvSpPr>
            <p:spPr>
              <a:xfrm>
                <a:off x="5376539" y="3652543"/>
                <a:ext cx="126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Rectangle 82">
                <a:extLst>
                  <a:ext uri="{FF2B5EF4-FFF2-40B4-BE49-F238E27FC236}">
                    <a16:creationId xmlns:a16="http://schemas.microsoft.com/office/drawing/2014/main" xmlns="" id="{03CE8829-570B-4D36-8365-F60C6E4DED7D}"/>
                  </a:ext>
                </a:extLst>
              </p:cNvPr>
              <p:cNvSpPr/>
              <p:nvPr/>
            </p:nvSpPr>
            <p:spPr>
              <a:xfrm>
                <a:off x="5436514" y="3446638"/>
                <a:ext cx="72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Rectangle 83">
                <a:extLst>
                  <a:ext uri="{FF2B5EF4-FFF2-40B4-BE49-F238E27FC236}">
                    <a16:creationId xmlns:a16="http://schemas.microsoft.com/office/drawing/2014/main" xmlns="" id="{488EA971-5FB1-426A-A295-FDCC47CD7F89}"/>
                  </a:ext>
                </a:extLst>
              </p:cNvPr>
              <p:cNvSpPr/>
              <p:nvPr/>
            </p:nvSpPr>
            <p:spPr>
              <a:xfrm>
                <a:off x="6347130" y="3244103"/>
                <a:ext cx="244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5" name="Rectangle 84">
                <a:extLst>
                  <a:ext uri="{FF2B5EF4-FFF2-40B4-BE49-F238E27FC236}">
                    <a16:creationId xmlns:a16="http://schemas.microsoft.com/office/drawing/2014/main" xmlns="" id="{C80847AC-70C9-4E1E-913C-392A6C9AA4B6}"/>
                  </a:ext>
                </a:extLst>
              </p:cNvPr>
              <p:cNvSpPr/>
              <p:nvPr/>
            </p:nvSpPr>
            <p:spPr>
              <a:xfrm>
                <a:off x="5440927" y="3045534"/>
                <a:ext cx="68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6" name="Rectangle 85">
                <a:extLst>
                  <a:ext uri="{FF2B5EF4-FFF2-40B4-BE49-F238E27FC236}">
                    <a16:creationId xmlns:a16="http://schemas.microsoft.com/office/drawing/2014/main" xmlns="" id="{4582B837-A620-4A91-980A-C1DBE0BFDB39}"/>
                  </a:ext>
                </a:extLst>
              </p:cNvPr>
              <p:cNvSpPr/>
              <p:nvPr/>
            </p:nvSpPr>
            <p:spPr>
              <a:xfrm>
                <a:off x="5498395" y="2848913"/>
                <a:ext cx="1692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7" name="Rectangle 86">
                <a:extLst>
                  <a:ext uri="{FF2B5EF4-FFF2-40B4-BE49-F238E27FC236}">
                    <a16:creationId xmlns:a16="http://schemas.microsoft.com/office/drawing/2014/main" xmlns="" id="{ACEDF77F-66A1-46BB-95FF-EAEB20770293}"/>
                  </a:ext>
                </a:extLst>
              </p:cNvPr>
              <p:cNvSpPr/>
              <p:nvPr/>
            </p:nvSpPr>
            <p:spPr>
              <a:xfrm>
                <a:off x="5555863" y="2660350"/>
                <a:ext cx="309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8" name="Rectangle 87">
                <a:extLst>
                  <a:ext uri="{FF2B5EF4-FFF2-40B4-BE49-F238E27FC236}">
                    <a16:creationId xmlns:a16="http://schemas.microsoft.com/office/drawing/2014/main" xmlns="" id="{1D9DF89E-CB0F-44CA-9CC8-AB2E056A1635}"/>
                  </a:ext>
                </a:extLst>
              </p:cNvPr>
              <p:cNvSpPr/>
              <p:nvPr/>
            </p:nvSpPr>
            <p:spPr>
              <a:xfrm>
                <a:off x="5613331" y="2463844"/>
                <a:ext cx="39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9" name="Rectangle 88">
                <a:extLst>
                  <a:ext uri="{FF2B5EF4-FFF2-40B4-BE49-F238E27FC236}">
                    <a16:creationId xmlns:a16="http://schemas.microsoft.com/office/drawing/2014/main" xmlns="" id="{6570397F-4B2E-4824-B575-90CD0DB44D13}"/>
                  </a:ext>
                </a:extLst>
              </p:cNvPr>
              <p:cNvSpPr/>
              <p:nvPr/>
            </p:nvSpPr>
            <p:spPr>
              <a:xfrm>
                <a:off x="5466228" y="2268223"/>
                <a:ext cx="86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 name="Rectangle 89">
                <a:extLst>
                  <a:ext uri="{FF2B5EF4-FFF2-40B4-BE49-F238E27FC236}">
                    <a16:creationId xmlns:a16="http://schemas.microsoft.com/office/drawing/2014/main" xmlns="" id="{4CB46CA0-8653-4F55-9507-A23B5FE04CE8}"/>
                  </a:ext>
                </a:extLst>
              </p:cNvPr>
              <p:cNvSpPr/>
              <p:nvPr/>
            </p:nvSpPr>
            <p:spPr>
              <a:xfrm>
                <a:off x="5403208" y="2080649"/>
                <a:ext cx="54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xmlns="" id="{7CEECF77-482B-4C06-8B3C-221FDB1765FF}"/>
                  </a:ext>
                </a:extLst>
              </p:cNvPr>
              <p:cNvSpPr/>
              <p:nvPr/>
            </p:nvSpPr>
            <p:spPr>
              <a:xfrm>
                <a:off x="5515570" y="1894057"/>
                <a:ext cx="154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TextBox 28">
              <a:extLst>
                <a:ext uri="{FF2B5EF4-FFF2-40B4-BE49-F238E27FC236}">
                  <a16:creationId xmlns:a16="http://schemas.microsoft.com/office/drawing/2014/main" xmlns="" id="{CB5EA2F3-7313-46EE-AB89-9A979956FB02}"/>
                </a:ext>
              </a:extLst>
            </p:cNvPr>
            <p:cNvSpPr txBox="1"/>
            <p:nvPr/>
          </p:nvSpPr>
          <p:spPr>
            <a:xfrm>
              <a:off x="3844456" y="1718268"/>
              <a:ext cx="383438" cy="307777"/>
            </a:xfrm>
            <a:prstGeom prst="rect">
              <a:avLst/>
            </a:prstGeom>
            <a:noFill/>
          </p:spPr>
          <p:txBody>
            <a:bodyPr wrap="none" rtlCol="0">
              <a:spAutoFit/>
            </a:bodyPr>
            <a:lstStyle/>
            <a:p>
              <a:pPr algn="r"/>
              <a:r>
                <a:rPr lang="fr-FR" sz="1400" dirty="0"/>
                <a:t>15</a:t>
              </a:r>
            </a:p>
          </p:txBody>
        </p:sp>
        <p:sp>
          <p:nvSpPr>
            <p:cNvPr id="30" name="TextBox 29">
              <a:extLst>
                <a:ext uri="{FF2B5EF4-FFF2-40B4-BE49-F238E27FC236}">
                  <a16:creationId xmlns:a16="http://schemas.microsoft.com/office/drawing/2014/main" xmlns="" id="{36FBEB21-3FDA-4A1F-8F97-09BB3469724C}"/>
                </a:ext>
              </a:extLst>
            </p:cNvPr>
            <p:cNvSpPr txBox="1"/>
            <p:nvPr/>
          </p:nvSpPr>
          <p:spPr>
            <a:xfrm>
              <a:off x="3873773" y="1914789"/>
              <a:ext cx="383439" cy="307777"/>
            </a:xfrm>
            <a:prstGeom prst="rect">
              <a:avLst/>
            </a:prstGeom>
            <a:noFill/>
          </p:spPr>
          <p:txBody>
            <a:bodyPr wrap="none" rtlCol="0">
              <a:spAutoFit/>
            </a:bodyPr>
            <a:lstStyle/>
            <a:p>
              <a:pPr algn="r"/>
              <a:r>
                <a:rPr lang="fr-FR" sz="1400" dirty="0"/>
                <a:t>13</a:t>
              </a:r>
            </a:p>
          </p:txBody>
        </p:sp>
        <p:sp>
          <p:nvSpPr>
            <p:cNvPr id="31" name="TextBox 30">
              <a:extLst>
                <a:ext uri="{FF2B5EF4-FFF2-40B4-BE49-F238E27FC236}">
                  <a16:creationId xmlns:a16="http://schemas.microsoft.com/office/drawing/2014/main" xmlns="" id="{18531195-76D5-4896-A3DF-DCE321DED2B3}"/>
                </a:ext>
              </a:extLst>
            </p:cNvPr>
            <p:cNvSpPr txBox="1"/>
            <p:nvPr/>
          </p:nvSpPr>
          <p:spPr>
            <a:xfrm>
              <a:off x="4092655" y="2128858"/>
              <a:ext cx="370102" cy="307777"/>
            </a:xfrm>
            <a:prstGeom prst="rect">
              <a:avLst/>
            </a:prstGeom>
            <a:noFill/>
          </p:spPr>
          <p:txBody>
            <a:bodyPr wrap="none" rtlCol="0">
              <a:spAutoFit/>
            </a:bodyPr>
            <a:lstStyle/>
            <a:p>
              <a:pPr algn="r"/>
              <a:r>
                <a:rPr lang="fr-FR" sz="1400" dirty="0"/>
                <a:t>11</a:t>
              </a:r>
            </a:p>
          </p:txBody>
        </p:sp>
        <p:sp>
          <p:nvSpPr>
            <p:cNvPr id="32" name="TextBox 31">
              <a:extLst>
                <a:ext uri="{FF2B5EF4-FFF2-40B4-BE49-F238E27FC236}">
                  <a16:creationId xmlns:a16="http://schemas.microsoft.com/office/drawing/2014/main" xmlns="" id="{60FCCBE7-9D61-4CD1-9039-95A352E8FE48}"/>
                </a:ext>
              </a:extLst>
            </p:cNvPr>
            <p:cNvSpPr txBox="1"/>
            <p:nvPr/>
          </p:nvSpPr>
          <p:spPr>
            <a:xfrm>
              <a:off x="4088636" y="2340671"/>
              <a:ext cx="370102" cy="307777"/>
            </a:xfrm>
            <a:prstGeom prst="rect">
              <a:avLst/>
            </a:prstGeom>
            <a:noFill/>
          </p:spPr>
          <p:txBody>
            <a:bodyPr wrap="none" rtlCol="0">
              <a:spAutoFit/>
            </a:bodyPr>
            <a:lstStyle/>
            <a:p>
              <a:pPr algn="r"/>
              <a:r>
                <a:rPr lang="fr-FR" sz="1400" dirty="0"/>
                <a:t>11</a:t>
              </a:r>
            </a:p>
          </p:txBody>
        </p:sp>
        <p:sp>
          <p:nvSpPr>
            <p:cNvPr id="33" name="TextBox 32">
              <a:extLst>
                <a:ext uri="{FF2B5EF4-FFF2-40B4-BE49-F238E27FC236}">
                  <a16:creationId xmlns:a16="http://schemas.microsoft.com/office/drawing/2014/main" xmlns="" id="{8617988D-CE08-4966-83A4-6B03D80EBB70}"/>
                </a:ext>
              </a:extLst>
            </p:cNvPr>
            <p:cNvSpPr txBox="1"/>
            <p:nvPr/>
          </p:nvSpPr>
          <p:spPr>
            <a:xfrm>
              <a:off x="4351651" y="2556495"/>
              <a:ext cx="284052" cy="307777"/>
            </a:xfrm>
            <a:prstGeom prst="rect">
              <a:avLst/>
            </a:prstGeom>
            <a:noFill/>
          </p:spPr>
          <p:txBody>
            <a:bodyPr wrap="none" rtlCol="0">
              <a:spAutoFit/>
            </a:bodyPr>
            <a:lstStyle/>
            <a:p>
              <a:pPr algn="r"/>
              <a:r>
                <a:rPr lang="fr-FR" sz="1400" dirty="0"/>
                <a:t>9</a:t>
              </a:r>
            </a:p>
          </p:txBody>
        </p:sp>
        <p:sp>
          <p:nvSpPr>
            <p:cNvPr id="34" name="TextBox 33">
              <a:extLst>
                <a:ext uri="{FF2B5EF4-FFF2-40B4-BE49-F238E27FC236}">
                  <a16:creationId xmlns:a16="http://schemas.microsoft.com/office/drawing/2014/main" xmlns="" id="{5F7464BF-78CD-4D70-BD90-581C67790027}"/>
                </a:ext>
              </a:extLst>
            </p:cNvPr>
            <p:cNvSpPr txBox="1"/>
            <p:nvPr/>
          </p:nvSpPr>
          <p:spPr>
            <a:xfrm>
              <a:off x="4528612" y="2777834"/>
              <a:ext cx="284052" cy="307777"/>
            </a:xfrm>
            <a:prstGeom prst="rect">
              <a:avLst/>
            </a:prstGeom>
            <a:noFill/>
          </p:spPr>
          <p:txBody>
            <a:bodyPr wrap="none" rtlCol="0">
              <a:spAutoFit/>
            </a:bodyPr>
            <a:lstStyle/>
            <a:p>
              <a:pPr algn="r"/>
              <a:r>
                <a:rPr lang="fr-FR" sz="1400" dirty="0"/>
                <a:t>6</a:t>
              </a:r>
            </a:p>
          </p:txBody>
        </p:sp>
        <p:sp>
          <p:nvSpPr>
            <p:cNvPr id="35" name="TextBox 34">
              <a:extLst>
                <a:ext uri="{FF2B5EF4-FFF2-40B4-BE49-F238E27FC236}">
                  <a16:creationId xmlns:a16="http://schemas.microsoft.com/office/drawing/2014/main" xmlns="" id="{4CC0B17E-6350-4360-8AE0-1B4DB15BE017}"/>
                </a:ext>
              </a:extLst>
            </p:cNvPr>
            <p:cNvSpPr txBox="1"/>
            <p:nvPr/>
          </p:nvSpPr>
          <p:spPr>
            <a:xfrm>
              <a:off x="4615075" y="2976862"/>
              <a:ext cx="284052" cy="307777"/>
            </a:xfrm>
            <a:prstGeom prst="rect">
              <a:avLst/>
            </a:prstGeom>
            <a:noFill/>
          </p:spPr>
          <p:txBody>
            <a:bodyPr wrap="none" rtlCol="0">
              <a:spAutoFit/>
            </a:bodyPr>
            <a:lstStyle/>
            <a:p>
              <a:pPr algn="r"/>
              <a:r>
                <a:rPr lang="fr-FR" sz="1400" dirty="0"/>
                <a:t>5</a:t>
              </a:r>
            </a:p>
          </p:txBody>
        </p:sp>
        <p:sp>
          <p:nvSpPr>
            <p:cNvPr id="36" name="TextBox 35">
              <a:extLst>
                <a:ext uri="{FF2B5EF4-FFF2-40B4-BE49-F238E27FC236}">
                  <a16:creationId xmlns:a16="http://schemas.microsoft.com/office/drawing/2014/main" xmlns="" id="{953B8E6D-EF22-4EE1-9240-6FDFD3B313AA}"/>
                </a:ext>
              </a:extLst>
            </p:cNvPr>
            <p:cNvSpPr txBox="1"/>
            <p:nvPr/>
          </p:nvSpPr>
          <p:spPr>
            <a:xfrm>
              <a:off x="4919005" y="3384699"/>
              <a:ext cx="284052" cy="307777"/>
            </a:xfrm>
            <a:prstGeom prst="rect">
              <a:avLst/>
            </a:prstGeom>
            <a:noFill/>
          </p:spPr>
          <p:txBody>
            <a:bodyPr wrap="none" rtlCol="0">
              <a:spAutoFit/>
            </a:bodyPr>
            <a:lstStyle/>
            <a:p>
              <a:pPr algn="r"/>
              <a:r>
                <a:rPr lang="fr-FR" sz="1400" dirty="0"/>
                <a:t>1</a:t>
              </a:r>
            </a:p>
          </p:txBody>
        </p:sp>
        <p:sp>
          <p:nvSpPr>
            <p:cNvPr id="37" name="TextBox 36">
              <a:extLst>
                <a:ext uri="{FF2B5EF4-FFF2-40B4-BE49-F238E27FC236}">
                  <a16:creationId xmlns:a16="http://schemas.microsoft.com/office/drawing/2014/main" xmlns="" id="{A8D41927-D5A6-40BD-9329-65854873F8EF}"/>
                </a:ext>
              </a:extLst>
            </p:cNvPr>
            <p:cNvSpPr txBox="1"/>
            <p:nvPr/>
          </p:nvSpPr>
          <p:spPr>
            <a:xfrm>
              <a:off x="4919005" y="3605286"/>
              <a:ext cx="284052" cy="307777"/>
            </a:xfrm>
            <a:prstGeom prst="rect">
              <a:avLst/>
            </a:prstGeom>
            <a:noFill/>
          </p:spPr>
          <p:txBody>
            <a:bodyPr wrap="none" rtlCol="0">
              <a:spAutoFit/>
            </a:bodyPr>
            <a:lstStyle/>
            <a:p>
              <a:pPr algn="r"/>
              <a:r>
                <a:rPr lang="fr-FR" sz="1400" dirty="0"/>
                <a:t>1</a:t>
              </a:r>
            </a:p>
          </p:txBody>
        </p:sp>
        <p:sp>
          <p:nvSpPr>
            <p:cNvPr id="38" name="TextBox 37">
              <a:extLst>
                <a:ext uri="{FF2B5EF4-FFF2-40B4-BE49-F238E27FC236}">
                  <a16:creationId xmlns:a16="http://schemas.microsoft.com/office/drawing/2014/main" xmlns="" id="{80118527-DC63-400E-A05B-6E662D05C268}"/>
                </a:ext>
              </a:extLst>
            </p:cNvPr>
            <p:cNvSpPr txBox="1"/>
            <p:nvPr/>
          </p:nvSpPr>
          <p:spPr>
            <a:xfrm>
              <a:off x="4919005" y="3825873"/>
              <a:ext cx="284052" cy="307777"/>
            </a:xfrm>
            <a:prstGeom prst="rect">
              <a:avLst/>
            </a:prstGeom>
            <a:noFill/>
          </p:spPr>
          <p:txBody>
            <a:bodyPr wrap="none" rtlCol="0">
              <a:spAutoFit/>
            </a:bodyPr>
            <a:lstStyle/>
            <a:p>
              <a:pPr algn="r"/>
              <a:r>
                <a:rPr lang="fr-FR" sz="1400" dirty="0"/>
                <a:t>1</a:t>
              </a:r>
            </a:p>
          </p:txBody>
        </p:sp>
        <p:sp>
          <p:nvSpPr>
            <p:cNvPr id="39" name="TextBox 38">
              <a:extLst>
                <a:ext uri="{FF2B5EF4-FFF2-40B4-BE49-F238E27FC236}">
                  <a16:creationId xmlns:a16="http://schemas.microsoft.com/office/drawing/2014/main" xmlns="" id="{08802181-5774-4937-B963-49DE61F2AB08}"/>
                </a:ext>
              </a:extLst>
            </p:cNvPr>
            <p:cNvSpPr txBox="1"/>
            <p:nvPr/>
          </p:nvSpPr>
          <p:spPr>
            <a:xfrm>
              <a:off x="4919005" y="4042449"/>
              <a:ext cx="284052" cy="307777"/>
            </a:xfrm>
            <a:prstGeom prst="rect">
              <a:avLst/>
            </a:prstGeom>
            <a:noFill/>
          </p:spPr>
          <p:txBody>
            <a:bodyPr wrap="none" rtlCol="0">
              <a:spAutoFit/>
            </a:bodyPr>
            <a:lstStyle/>
            <a:p>
              <a:pPr algn="r"/>
              <a:r>
                <a:rPr lang="fr-FR" sz="1400" dirty="0"/>
                <a:t>1</a:t>
              </a:r>
            </a:p>
          </p:txBody>
        </p:sp>
        <p:sp>
          <p:nvSpPr>
            <p:cNvPr id="40" name="TextBox 39">
              <a:extLst>
                <a:ext uri="{FF2B5EF4-FFF2-40B4-BE49-F238E27FC236}">
                  <a16:creationId xmlns:a16="http://schemas.microsoft.com/office/drawing/2014/main" xmlns="" id="{93C42A03-D73A-4D1E-9F77-B61ECA783610}"/>
                </a:ext>
              </a:extLst>
            </p:cNvPr>
            <p:cNvSpPr txBox="1"/>
            <p:nvPr/>
          </p:nvSpPr>
          <p:spPr>
            <a:xfrm>
              <a:off x="4919005" y="3193264"/>
              <a:ext cx="284052" cy="307777"/>
            </a:xfrm>
            <a:prstGeom prst="rect">
              <a:avLst/>
            </a:prstGeom>
            <a:noFill/>
          </p:spPr>
          <p:txBody>
            <a:bodyPr wrap="none" rtlCol="0">
              <a:spAutoFit/>
            </a:bodyPr>
            <a:lstStyle/>
            <a:p>
              <a:pPr algn="r"/>
              <a:r>
                <a:rPr lang="fr-FR" sz="1400" dirty="0"/>
                <a:t>1</a:t>
              </a:r>
            </a:p>
          </p:txBody>
        </p:sp>
        <p:sp>
          <p:nvSpPr>
            <p:cNvPr id="41" name="TextBox 40">
              <a:extLst>
                <a:ext uri="{FF2B5EF4-FFF2-40B4-BE49-F238E27FC236}">
                  <a16:creationId xmlns:a16="http://schemas.microsoft.com/office/drawing/2014/main" xmlns="" id="{E5892E65-F49E-4593-B299-6E61A32BEAC2}"/>
                </a:ext>
              </a:extLst>
            </p:cNvPr>
            <p:cNvSpPr txBox="1"/>
            <p:nvPr/>
          </p:nvSpPr>
          <p:spPr>
            <a:xfrm>
              <a:off x="6937989" y="1718268"/>
              <a:ext cx="383438" cy="307777"/>
            </a:xfrm>
            <a:prstGeom prst="rect">
              <a:avLst/>
            </a:prstGeom>
            <a:noFill/>
          </p:spPr>
          <p:txBody>
            <a:bodyPr wrap="none" rtlCol="0">
              <a:spAutoFit/>
            </a:bodyPr>
            <a:lstStyle/>
            <a:p>
              <a:r>
                <a:rPr lang="fr-FR" sz="1400" dirty="0"/>
                <a:t>25</a:t>
              </a:r>
            </a:p>
          </p:txBody>
        </p:sp>
        <p:sp>
          <p:nvSpPr>
            <p:cNvPr id="42" name="TextBox 41">
              <a:extLst>
                <a:ext uri="{FF2B5EF4-FFF2-40B4-BE49-F238E27FC236}">
                  <a16:creationId xmlns:a16="http://schemas.microsoft.com/office/drawing/2014/main" xmlns="" id="{ED368F44-CEE6-4AB2-B826-31901426D9DA}"/>
                </a:ext>
              </a:extLst>
            </p:cNvPr>
            <p:cNvSpPr txBox="1"/>
            <p:nvPr/>
          </p:nvSpPr>
          <p:spPr>
            <a:xfrm>
              <a:off x="5818784" y="1914789"/>
              <a:ext cx="284052" cy="307777"/>
            </a:xfrm>
            <a:prstGeom prst="rect">
              <a:avLst/>
            </a:prstGeom>
            <a:noFill/>
          </p:spPr>
          <p:txBody>
            <a:bodyPr wrap="none" rtlCol="0">
              <a:spAutoFit/>
            </a:bodyPr>
            <a:lstStyle/>
            <a:p>
              <a:r>
                <a:rPr lang="fr-FR" sz="1400" dirty="0"/>
                <a:t>9</a:t>
              </a:r>
            </a:p>
          </p:txBody>
        </p:sp>
        <p:sp>
          <p:nvSpPr>
            <p:cNvPr id="43" name="TextBox 42">
              <a:extLst>
                <a:ext uri="{FF2B5EF4-FFF2-40B4-BE49-F238E27FC236}">
                  <a16:creationId xmlns:a16="http://schemas.microsoft.com/office/drawing/2014/main" xmlns="" id="{50F76C2D-16DB-415A-8C5D-A9AB8BBE3944}"/>
                </a:ext>
              </a:extLst>
            </p:cNvPr>
            <p:cNvSpPr txBox="1"/>
            <p:nvPr/>
          </p:nvSpPr>
          <p:spPr>
            <a:xfrm>
              <a:off x="6214077" y="2128858"/>
              <a:ext cx="383439" cy="307777"/>
            </a:xfrm>
            <a:prstGeom prst="rect">
              <a:avLst/>
            </a:prstGeom>
            <a:noFill/>
          </p:spPr>
          <p:txBody>
            <a:bodyPr wrap="none" rtlCol="0">
              <a:spAutoFit/>
            </a:bodyPr>
            <a:lstStyle/>
            <a:p>
              <a:r>
                <a:rPr lang="fr-FR" sz="1400" dirty="0"/>
                <a:t>14</a:t>
              </a:r>
            </a:p>
          </p:txBody>
        </p:sp>
        <p:sp>
          <p:nvSpPr>
            <p:cNvPr id="44" name="TextBox 43">
              <a:extLst>
                <a:ext uri="{FF2B5EF4-FFF2-40B4-BE49-F238E27FC236}">
                  <a16:creationId xmlns:a16="http://schemas.microsoft.com/office/drawing/2014/main" xmlns="" id="{D978FBBE-6895-40AD-9C48-7709B5C99EE3}"/>
                </a:ext>
              </a:extLst>
            </p:cNvPr>
            <p:cNvSpPr txBox="1"/>
            <p:nvPr/>
          </p:nvSpPr>
          <p:spPr>
            <a:xfrm>
              <a:off x="5890220" y="2340671"/>
              <a:ext cx="284052" cy="307777"/>
            </a:xfrm>
            <a:prstGeom prst="rect">
              <a:avLst/>
            </a:prstGeom>
            <a:noFill/>
          </p:spPr>
          <p:txBody>
            <a:bodyPr wrap="none" rtlCol="0">
              <a:spAutoFit/>
            </a:bodyPr>
            <a:lstStyle/>
            <a:p>
              <a:r>
                <a:rPr lang="fr-FR" sz="1400" dirty="0"/>
                <a:t>9</a:t>
              </a:r>
            </a:p>
          </p:txBody>
        </p:sp>
        <p:sp>
          <p:nvSpPr>
            <p:cNvPr id="45" name="TextBox 44">
              <a:extLst>
                <a:ext uri="{FF2B5EF4-FFF2-40B4-BE49-F238E27FC236}">
                  <a16:creationId xmlns:a16="http://schemas.microsoft.com/office/drawing/2014/main" xmlns="" id="{4B903AAA-8546-4D57-8E6A-9C5CD0BB31B4}"/>
                </a:ext>
              </a:extLst>
            </p:cNvPr>
            <p:cNvSpPr txBox="1"/>
            <p:nvPr/>
          </p:nvSpPr>
          <p:spPr>
            <a:xfrm>
              <a:off x="8533445" y="2556495"/>
              <a:ext cx="383439" cy="307777"/>
            </a:xfrm>
            <a:prstGeom prst="rect">
              <a:avLst/>
            </a:prstGeom>
            <a:noFill/>
          </p:spPr>
          <p:txBody>
            <a:bodyPr wrap="none" rtlCol="0">
              <a:spAutoFit/>
            </a:bodyPr>
            <a:lstStyle/>
            <a:p>
              <a:r>
                <a:rPr lang="fr-FR" sz="1400" dirty="0"/>
                <a:t>47</a:t>
              </a:r>
            </a:p>
          </p:txBody>
        </p:sp>
        <p:sp>
          <p:nvSpPr>
            <p:cNvPr id="46" name="TextBox 45">
              <a:extLst>
                <a:ext uri="{FF2B5EF4-FFF2-40B4-BE49-F238E27FC236}">
                  <a16:creationId xmlns:a16="http://schemas.microsoft.com/office/drawing/2014/main" xmlns="" id="{CC488321-AB15-49E1-8169-F0BFE029EA91}"/>
                </a:ext>
              </a:extLst>
            </p:cNvPr>
            <p:cNvSpPr txBox="1"/>
            <p:nvPr/>
          </p:nvSpPr>
          <p:spPr>
            <a:xfrm>
              <a:off x="7066586" y="2777834"/>
              <a:ext cx="383439" cy="307777"/>
            </a:xfrm>
            <a:prstGeom prst="rect">
              <a:avLst/>
            </a:prstGeom>
            <a:noFill/>
          </p:spPr>
          <p:txBody>
            <a:bodyPr wrap="none" rtlCol="0">
              <a:spAutoFit/>
            </a:bodyPr>
            <a:lstStyle/>
            <a:p>
              <a:r>
                <a:rPr lang="fr-FR" sz="1400" dirty="0"/>
                <a:t>26</a:t>
              </a:r>
            </a:p>
          </p:txBody>
        </p:sp>
        <p:sp>
          <p:nvSpPr>
            <p:cNvPr id="47" name="TextBox 46">
              <a:extLst>
                <a:ext uri="{FF2B5EF4-FFF2-40B4-BE49-F238E27FC236}">
                  <a16:creationId xmlns:a16="http://schemas.microsoft.com/office/drawing/2014/main" xmlns="" id="{D6E648C9-6890-4DDB-BA33-09E041457F8D}"/>
                </a:ext>
              </a:extLst>
            </p:cNvPr>
            <p:cNvSpPr txBox="1"/>
            <p:nvPr/>
          </p:nvSpPr>
          <p:spPr>
            <a:xfrm>
              <a:off x="6009285" y="2976862"/>
              <a:ext cx="370102" cy="307777"/>
            </a:xfrm>
            <a:prstGeom prst="rect">
              <a:avLst/>
            </a:prstGeom>
            <a:noFill/>
          </p:spPr>
          <p:txBody>
            <a:bodyPr wrap="none" rtlCol="0">
              <a:spAutoFit/>
            </a:bodyPr>
            <a:lstStyle/>
            <a:p>
              <a:r>
                <a:rPr lang="fr-FR" sz="1400" dirty="0"/>
                <a:t>11</a:t>
              </a:r>
            </a:p>
          </p:txBody>
        </p:sp>
        <p:sp>
          <p:nvSpPr>
            <p:cNvPr id="48" name="TextBox 47">
              <a:extLst>
                <a:ext uri="{FF2B5EF4-FFF2-40B4-BE49-F238E27FC236}">
                  <a16:creationId xmlns:a16="http://schemas.microsoft.com/office/drawing/2014/main" xmlns="" id="{3121C93A-5BD9-48A4-9E53-21073F98F40A}"/>
                </a:ext>
              </a:extLst>
            </p:cNvPr>
            <p:cNvSpPr txBox="1"/>
            <p:nvPr/>
          </p:nvSpPr>
          <p:spPr>
            <a:xfrm>
              <a:off x="6033101" y="3384699"/>
              <a:ext cx="370102" cy="307777"/>
            </a:xfrm>
            <a:prstGeom prst="rect">
              <a:avLst/>
            </a:prstGeom>
            <a:noFill/>
          </p:spPr>
          <p:txBody>
            <a:bodyPr wrap="none" rtlCol="0">
              <a:spAutoFit/>
            </a:bodyPr>
            <a:lstStyle/>
            <a:p>
              <a:r>
                <a:rPr lang="fr-FR" sz="1400" dirty="0"/>
                <a:t>11</a:t>
              </a:r>
            </a:p>
          </p:txBody>
        </p:sp>
        <p:sp>
          <p:nvSpPr>
            <p:cNvPr id="49" name="TextBox 48">
              <a:extLst>
                <a:ext uri="{FF2B5EF4-FFF2-40B4-BE49-F238E27FC236}">
                  <a16:creationId xmlns:a16="http://schemas.microsoft.com/office/drawing/2014/main" xmlns="" id="{3C7351D6-BC54-46F5-B897-A66ED4E063CD}"/>
                </a:ext>
              </a:extLst>
            </p:cNvPr>
            <p:cNvSpPr txBox="1"/>
            <p:nvPr/>
          </p:nvSpPr>
          <p:spPr>
            <a:xfrm>
              <a:off x="6523637" y="3610049"/>
              <a:ext cx="383439" cy="307777"/>
            </a:xfrm>
            <a:prstGeom prst="rect">
              <a:avLst/>
            </a:prstGeom>
            <a:noFill/>
          </p:spPr>
          <p:txBody>
            <a:bodyPr wrap="none" rtlCol="0">
              <a:spAutoFit/>
            </a:bodyPr>
            <a:lstStyle/>
            <a:p>
              <a:r>
                <a:rPr lang="fr-FR" sz="1400" dirty="0"/>
                <a:t>18</a:t>
              </a:r>
            </a:p>
          </p:txBody>
        </p:sp>
        <p:sp>
          <p:nvSpPr>
            <p:cNvPr id="50" name="TextBox 49">
              <a:extLst>
                <a:ext uri="{FF2B5EF4-FFF2-40B4-BE49-F238E27FC236}">
                  <a16:creationId xmlns:a16="http://schemas.microsoft.com/office/drawing/2014/main" xmlns="" id="{44FC2C49-0F61-417A-9D95-BE4CB01DBD3E}"/>
                </a:ext>
              </a:extLst>
            </p:cNvPr>
            <p:cNvSpPr txBox="1"/>
            <p:nvPr/>
          </p:nvSpPr>
          <p:spPr>
            <a:xfrm>
              <a:off x="6709380" y="3840162"/>
              <a:ext cx="383439" cy="307777"/>
            </a:xfrm>
            <a:prstGeom prst="rect">
              <a:avLst/>
            </a:prstGeom>
            <a:noFill/>
          </p:spPr>
          <p:txBody>
            <a:bodyPr wrap="none" rtlCol="0">
              <a:spAutoFit/>
            </a:bodyPr>
            <a:lstStyle/>
            <a:p>
              <a:r>
                <a:rPr lang="fr-FR" sz="1400" dirty="0"/>
                <a:t>21</a:t>
              </a:r>
            </a:p>
          </p:txBody>
        </p:sp>
        <p:sp>
          <p:nvSpPr>
            <p:cNvPr id="51" name="TextBox 50">
              <a:extLst>
                <a:ext uri="{FF2B5EF4-FFF2-40B4-BE49-F238E27FC236}">
                  <a16:creationId xmlns:a16="http://schemas.microsoft.com/office/drawing/2014/main" xmlns="" id="{CBAFC4CA-1F0A-4DD5-8E62-87CB79675AB6}"/>
                </a:ext>
              </a:extLst>
            </p:cNvPr>
            <p:cNvSpPr txBox="1"/>
            <p:nvPr/>
          </p:nvSpPr>
          <p:spPr>
            <a:xfrm>
              <a:off x="6118833" y="4042449"/>
              <a:ext cx="383439" cy="307777"/>
            </a:xfrm>
            <a:prstGeom prst="rect">
              <a:avLst/>
            </a:prstGeom>
            <a:noFill/>
          </p:spPr>
          <p:txBody>
            <a:bodyPr wrap="none" rtlCol="0">
              <a:spAutoFit/>
            </a:bodyPr>
            <a:lstStyle/>
            <a:p>
              <a:r>
                <a:rPr lang="fr-FR" sz="1400" dirty="0"/>
                <a:t>12</a:t>
              </a:r>
            </a:p>
          </p:txBody>
        </p:sp>
        <p:sp>
          <p:nvSpPr>
            <p:cNvPr id="52" name="TextBox 51">
              <a:extLst>
                <a:ext uri="{FF2B5EF4-FFF2-40B4-BE49-F238E27FC236}">
                  <a16:creationId xmlns:a16="http://schemas.microsoft.com/office/drawing/2014/main" xmlns="" id="{CAC95202-F0C7-49D9-B097-499E92F7ACCC}"/>
                </a:ext>
              </a:extLst>
            </p:cNvPr>
            <p:cNvSpPr txBox="1"/>
            <p:nvPr/>
          </p:nvSpPr>
          <p:spPr>
            <a:xfrm>
              <a:off x="8666796" y="3193264"/>
              <a:ext cx="383439" cy="307777"/>
            </a:xfrm>
            <a:prstGeom prst="rect">
              <a:avLst/>
            </a:prstGeom>
            <a:noFill/>
          </p:spPr>
          <p:txBody>
            <a:bodyPr wrap="none" rtlCol="0">
              <a:spAutoFit/>
            </a:bodyPr>
            <a:lstStyle/>
            <a:p>
              <a:r>
                <a:rPr lang="fr-FR" sz="1400" dirty="0"/>
                <a:t>49</a:t>
              </a:r>
            </a:p>
          </p:txBody>
        </p:sp>
        <p:cxnSp>
          <p:nvCxnSpPr>
            <p:cNvPr id="53" name="Straight Connector 52">
              <a:extLst>
                <a:ext uri="{FF2B5EF4-FFF2-40B4-BE49-F238E27FC236}">
                  <a16:creationId xmlns:a16="http://schemas.microsoft.com/office/drawing/2014/main" xmlns="" id="{4B77E0D0-E00B-4B69-946D-72FD6180D636}"/>
                </a:ext>
              </a:extLst>
            </p:cNvPr>
            <p:cNvCxnSpPr/>
            <p:nvPr/>
          </p:nvCxnSpPr>
          <p:spPr>
            <a:xfrm flipV="1">
              <a:off x="5243770" y="1686425"/>
              <a:ext cx="0" cy="2664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988428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O-5: Efficacité et tolérance de nivolumab + ipilimumab chez les patients asiatiques avec carcinome hépatocellulaire avancé: sous-analyse de l’étude CheckMate 040 – Yao </a:t>
            </a:r>
            <a:r>
              <a:rPr lang="fr-FR" dirty="0" err="1"/>
              <a:t>T</a:t>
            </a:r>
            <a:r>
              <a:rPr lang="fr-FR" dirty="0"/>
              <a:t>,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de nivolumab + ipilimumab chez des patients asiatiques avec carcinome hépatocellulaire avancé</a:t>
            </a:r>
          </a:p>
        </p:txBody>
      </p:sp>
      <p:sp>
        <p:nvSpPr>
          <p:cNvPr id="5" name="Text Placeholder 4"/>
          <p:cNvSpPr>
            <a:spLocks noGrp="1"/>
          </p:cNvSpPr>
          <p:nvPr>
            <p:ph type="body" sz="quarter" idx="11"/>
          </p:nvPr>
        </p:nvSpPr>
        <p:spPr/>
        <p:txBody>
          <a:bodyPr/>
          <a:lstStyle/>
          <a:p>
            <a:r>
              <a:rPr lang="fr-FR" dirty="0"/>
              <a:t>Yao </a:t>
            </a:r>
            <a:r>
              <a:rPr lang="fr-FR" dirty="0" err="1"/>
              <a:t>T</a:t>
            </a:r>
            <a:r>
              <a:rPr lang="fr-FR" dirty="0"/>
              <a:t>, et al, Ann </a:t>
            </a:r>
            <a:r>
              <a:rPr lang="fr-FR" dirty="0" err="1"/>
              <a:t>Oncol</a:t>
            </a:r>
            <a:r>
              <a:rPr lang="fr-FR" dirty="0"/>
              <a:t> 2020;31(</a:t>
            </a:r>
            <a:r>
              <a:rPr lang="fr-FR" dirty="0" err="1"/>
              <a:t>suppl</a:t>
            </a:r>
            <a:r>
              <a:rPr lang="fr-FR" dirty="0"/>
              <a:t>):</a:t>
            </a:r>
            <a:r>
              <a:rPr lang="fr-FR" dirty="0" err="1"/>
              <a:t>abstr</a:t>
            </a:r>
            <a:r>
              <a:rPr lang="fr-FR" dirty="0"/>
              <a:t> O-5</a:t>
            </a:r>
          </a:p>
        </p:txBody>
      </p:sp>
      <p:sp>
        <p:nvSpPr>
          <p:cNvPr id="7" name="Oval 14"/>
          <p:cNvSpPr>
            <a:spLocks noChangeArrowheads="1"/>
          </p:cNvSpPr>
          <p:nvPr/>
        </p:nvSpPr>
        <p:spPr bwMode="auto">
          <a:xfrm>
            <a:off x="3189298" y="353190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fr-FR" altLang="zh-CN" sz="1200" b="1" dirty="0">
                <a:solidFill>
                  <a:srgbClr val="043882"/>
                </a:solidFill>
                <a:latin typeface="Arial"/>
                <a:ea typeface="SimSun" pitchFamily="2" charset="-122"/>
                <a:cs typeface="Arial"/>
              </a:rPr>
              <a:t>R</a:t>
            </a:r>
          </a:p>
          <a:p>
            <a:pPr algn="ctr">
              <a:defRPr/>
            </a:pPr>
            <a:r>
              <a:rPr lang="fr-FR" altLang="zh-CN" sz="1200" b="1" dirty="0">
                <a:solidFill>
                  <a:srgbClr val="043882"/>
                </a:solidFill>
                <a:latin typeface="Arial"/>
                <a:ea typeface="SimSun" pitchFamily="2" charset="-122"/>
                <a:cs typeface="Arial"/>
              </a:rPr>
              <a:t>1:1:1</a:t>
            </a:r>
          </a:p>
        </p:txBody>
      </p:sp>
      <p:cxnSp>
        <p:nvCxnSpPr>
          <p:cNvPr id="8" name="AutoShape 15"/>
          <p:cNvCxnSpPr>
            <a:cxnSpLocks noChangeShapeType="1"/>
            <a:stCxn id="7" idx="0"/>
            <a:endCxn id="13" idx="1"/>
          </p:cNvCxnSpPr>
          <p:nvPr/>
        </p:nvCxnSpPr>
        <p:spPr bwMode="auto">
          <a:xfrm rot="5400000" flipH="1" flipV="1">
            <a:off x="3328907" y="2833012"/>
            <a:ext cx="851082" cy="546705"/>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26" idx="1"/>
          </p:cNvCxnSpPr>
          <p:nvPr/>
        </p:nvCxnSpPr>
        <p:spPr bwMode="auto">
          <a:xfrm rot="16200000" flipH="1">
            <a:off x="3325719" y="4271481"/>
            <a:ext cx="857459" cy="54670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6932931" y="2376000"/>
            <a:ext cx="1378614" cy="1627147"/>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Nivolumab 240 mg iv /2S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dose fixe</a:t>
            </a:r>
          </a:p>
        </p:txBody>
      </p:sp>
      <p:cxnSp>
        <p:nvCxnSpPr>
          <p:cNvPr id="11" name="AutoShape 19"/>
          <p:cNvCxnSpPr>
            <a:cxnSpLocks noChangeShapeType="1"/>
            <a:stCxn id="14" idx="3"/>
            <a:endCxn id="7" idx="2"/>
          </p:cNvCxnSpPr>
          <p:nvPr/>
        </p:nvCxnSpPr>
        <p:spPr bwMode="auto">
          <a:xfrm>
            <a:off x="3091877" y="3824005"/>
            <a:ext cx="97421"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p:cNvCxnSpPr>
          <p:nvPr/>
        </p:nvCxnSpPr>
        <p:spPr bwMode="auto">
          <a:xfrm flipV="1">
            <a:off x="6667201" y="2680796"/>
            <a:ext cx="265729" cy="27"/>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027801" y="2141156"/>
            <a:ext cx="2639400" cy="107933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fr-FR" altLang="zh-CN" u="sng" dirty="0">
                <a:solidFill>
                  <a:srgbClr val="FFFFFF"/>
                </a:solidFill>
                <a:latin typeface="Arial"/>
                <a:ea typeface="SimSun" pitchFamily="2" charset="-122"/>
                <a:cs typeface="Arial"/>
              </a:rPr>
              <a:t>Bras A</a:t>
            </a:r>
            <a:br>
              <a:rPr lang="fr-FR" altLang="zh-CN" u="sng"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Nivolumab 1 mg +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ipilimumab 3 mg /3S x4 (n=50; 34 asiatiques)</a:t>
            </a:r>
          </a:p>
        </p:txBody>
      </p:sp>
      <p:sp>
        <p:nvSpPr>
          <p:cNvPr id="14" name="AutoShape 9"/>
          <p:cNvSpPr>
            <a:spLocks noChangeArrowheads="1"/>
          </p:cNvSpPr>
          <p:nvPr/>
        </p:nvSpPr>
        <p:spPr bwMode="auto">
          <a:xfrm>
            <a:off x="50167" y="2449526"/>
            <a:ext cx="3041710" cy="27489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fr-FR" altLang="zh-CN" sz="1600" dirty="0">
                <a:solidFill>
                  <a:srgbClr val="FFFFFF"/>
                </a:solidFill>
                <a:latin typeface="Arial"/>
                <a:ea typeface="SimSun" pitchFamily="2" charset="-122"/>
                <a:cs typeface="Arial"/>
              </a:rPr>
              <a:t>Critères d'inclusion</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CHC avancé</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Naïfs de sorafénib ou progression après ou intolérance au sorafénib</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Child-</a:t>
            </a:r>
            <a:r>
              <a:rPr lang="fr-FR" altLang="zh-CN" sz="1600" dirty="0" err="1">
                <a:solidFill>
                  <a:srgbClr val="FFFFFF"/>
                </a:solidFill>
                <a:latin typeface="Arial"/>
                <a:ea typeface="SimSun" pitchFamily="2" charset="-122"/>
                <a:cs typeface="Arial"/>
              </a:rPr>
              <a:t>Pugh</a:t>
            </a:r>
            <a:r>
              <a:rPr lang="fr-FR" altLang="zh-CN" sz="1600" dirty="0">
                <a:solidFill>
                  <a:srgbClr val="FFFFFF"/>
                </a:solidFill>
                <a:latin typeface="Arial"/>
                <a:ea typeface="SimSun" pitchFamily="2" charset="-122"/>
                <a:cs typeface="Arial"/>
              </a:rPr>
              <a:t> A5 ou A6</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VHB, VHC ou CHC non viral</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ECOG PS 0–1</a:t>
            </a:r>
          </a:p>
          <a:p>
            <a:pPr marL="292100" indent="-292100" defTabSz="892175" eaLnBrk="0" hangingPunct="0">
              <a:spcAft>
                <a:spcPct val="30000"/>
              </a:spcAft>
              <a:buFont typeface="Wingdings" pitchFamily="2" charset="2"/>
              <a:buNone/>
              <a:defRPr/>
            </a:pPr>
            <a:r>
              <a:rPr lang="fr-FR" altLang="zh-CN" sz="1600" dirty="0">
                <a:solidFill>
                  <a:srgbClr val="FFFFFF"/>
                </a:solidFill>
                <a:latin typeface="Arial"/>
                <a:ea typeface="SimSun" pitchFamily="2" charset="-122"/>
                <a:cs typeface="Arial"/>
              </a:rPr>
              <a:t>(n=71)</a:t>
            </a:r>
          </a:p>
        </p:txBody>
      </p:sp>
      <p:sp>
        <p:nvSpPr>
          <p:cNvPr id="15" name="AutoShape 12"/>
          <p:cNvSpPr>
            <a:spLocks noChangeArrowheads="1"/>
          </p:cNvSpPr>
          <p:nvPr/>
        </p:nvSpPr>
        <p:spPr bwMode="auto">
          <a:xfrm>
            <a:off x="8577274" y="2141156"/>
            <a:ext cx="454355" cy="3372075"/>
          </a:xfrm>
          <a:prstGeom prst="rect">
            <a:avLst/>
          </a:prstGeom>
          <a:solidFill>
            <a:schemeClr val="tx1"/>
          </a:solidFill>
          <a:ln w="9525" algn="ctr">
            <a:noFill/>
            <a:round/>
            <a:headEnd/>
            <a:tailEnd/>
          </a:ln>
        </p:spPr>
        <p:txBody>
          <a:bodyPr vert="vert270" lIns="90488" tIns="0" rIns="90488" bIns="0" anchor="ctr"/>
          <a:lstStyle/>
          <a:p>
            <a:pPr algn="ctr" defTabSz="892175" eaLnBrk="0" hangingPunct="0">
              <a:defRPr/>
            </a:pPr>
            <a:r>
              <a:rPr lang="fr-FR" altLang="zh-CN" dirty="0">
                <a:solidFill>
                  <a:srgbClr val="FFFFFF"/>
                </a:solidFill>
                <a:latin typeface="Arial"/>
                <a:ea typeface="SimSun" pitchFamily="2" charset="-122"/>
                <a:cs typeface="Arial"/>
              </a:rPr>
              <a:t>Progression/toxicité</a:t>
            </a:r>
          </a:p>
        </p:txBody>
      </p:sp>
      <p:cxnSp>
        <p:nvCxnSpPr>
          <p:cNvPr id="16" name="AutoShape 21"/>
          <p:cNvCxnSpPr>
            <a:cxnSpLocks noChangeShapeType="1"/>
            <a:stCxn id="17" idx="3"/>
          </p:cNvCxnSpPr>
          <p:nvPr/>
        </p:nvCxnSpPr>
        <p:spPr bwMode="auto">
          <a:xfrm flipV="1">
            <a:off x="6667201" y="3814037"/>
            <a:ext cx="265729" cy="9968"/>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027801" y="3284338"/>
            <a:ext cx="2639400" cy="107933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fr-FR" altLang="zh-CN" u="sng" dirty="0">
                <a:solidFill>
                  <a:srgbClr val="4D4D4D"/>
                </a:solidFill>
                <a:latin typeface="Arial"/>
                <a:ea typeface="SimSun" pitchFamily="2" charset="-122"/>
                <a:cs typeface="Arial"/>
              </a:rPr>
              <a:t>Bras B</a:t>
            </a:r>
          </a:p>
          <a:p>
            <a:pPr algn="ctr" defTabSz="892175" eaLnBrk="0" hangingPunct="0">
              <a:defRPr/>
            </a:pPr>
            <a:r>
              <a:rPr lang="fr-FR" altLang="zh-CN" dirty="0">
                <a:solidFill>
                  <a:srgbClr val="4D4D4D"/>
                </a:solidFill>
                <a:latin typeface="Arial"/>
                <a:ea typeface="SimSun" pitchFamily="2" charset="-122"/>
                <a:cs typeface="Arial"/>
              </a:rPr>
              <a:t>Nivolumab 3 mg + </a:t>
            </a:r>
          </a:p>
          <a:p>
            <a:pPr algn="ctr" defTabSz="892175" eaLnBrk="0" hangingPunct="0">
              <a:defRPr/>
            </a:pPr>
            <a:r>
              <a:rPr lang="fr-FR" altLang="zh-CN" dirty="0">
                <a:solidFill>
                  <a:srgbClr val="4D4D4D"/>
                </a:solidFill>
                <a:latin typeface="Arial"/>
                <a:ea typeface="SimSun" pitchFamily="2" charset="-122"/>
                <a:cs typeface="Arial"/>
              </a:rPr>
              <a:t>ipilimumab 1 mg /3S x4 (n=49; 27 asiatiques)</a:t>
            </a:r>
          </a:p>
        </p:txBody>
      </p:sp>
      <p:sp>
        <p:nvSpPr>
          <p:cNvPr id="18" name="Rectangle 9"/>
          <p:cNvSpPr txBox="1">
            <a:spLocks noChangeArrowheads="1"/>
          </p:cNvSpPr>
          <p:nvPr/>
        </p:nvSpPr>
        <p:spPr bwMode="auto">
          <a:xfrm>
            <a:off x="365124" y="5530708"/>
            <a:ext cx="4130676"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PRINCIPAUX</a:t>
            </a:r>
          </a:p>
          <a:p>
            <a:pPr>
              <a:buClr>
                <a:srgbClr val="043882"/>
              </a:buClr>
            </a:pPr>
            <a:r>
              <a:rPr lang="fr-FR" kern="0" dirty="0" smtClean="0"/>
              <a:t>Tolérance</a:t>
            </a:r>
            <a:r>
              <a:rPr lang="fr-FR" kern="0" dirty="0"/>
              <a:t>, TRO (RECIST v1.1, évalué par l’investigateur), durée de réponse</a:t>
            </a:r>
          </a:p>
        </p:txBody>
      </p:sp>
      <p:sp>
        <p:nvSpPr>
          <p:cNvPr id="19" name="Content Placeholder 26"/>
          <p:cNvSpPr txBox="1">
            <a:spLocks/>
          </p:cNvSpPr>
          <p:nvPr/>
        </p:nvSpPr>
        <p:spPr>
          <a:xfrm>
            <a:off x="4571999" y="5530708"/>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kern="0" dirty="0" smtClean="0">
                <a:solidFill>
                  <a:srgbClr val="A0A0A0"/>
                </a:solidFill>
              </a:rPr>
              <a:t>CRITÈRES SECONDAIRES</a:t>
            </a:r>
          </a:p>
          <a:p>
            <a:pPr>
              <a:buClr>
                <a:srgbClr val="043882"/>
              </a:buClr>
            </a:pPr>
            <a:r>
              <a:rPr lang="fr-FR" kern="0" dirty="0" smtClean="0"/>
              <a:t>TCM</a:t>
            </a:r>
            <a:r>
              <a:rPr lang="fr-FR" kern="0" dirty="0"/>
              <a:t>, délai de réponse, délai jusqu’à progression, SSP, SG</a:t>
            </a:r>
          </a:p>
        </p:txBody>
      </p:sp>
      <p:sp>
        <p:nvSpPr>
          <p:cNvPr id="26" name="AutoShape 8"/>
          <p:cNvSpPr>
            <a:spLocks noChangeArrowheads="1"/>
          </p:cNvSpPr>
          <p:nvPr/>
        </p:nvSpPr>
        <p:spPr bwMode="auto">
          <a:xfrm>
            <a:off x="4027801" y="4433897"/>
            <a:ext cx="2639400" cy="1079334"/>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fr-FR" altLang="zh-CN" u="sng" dirty="0">
                <a:solidFill>
                  <a:srgbClr val="4D4D4D"/>
                </a:solidFill>
                <a:latin typeface="Arial"/>
                <a:ea typeface="SimSun" pitchFamily="2" charset="-122"/>
                <a:cs typeface="Arial"/>
              </a:rPr>
              <a:t>Bras C</a:t>
            </a:r>
          </a:p>
          <a:p>
            <a:pPr algn="ctr" defTabSz="892175" eaLnBrk="0" hangingPunct="0">
              <a:defRPr/>
            </a:pPr>
            <a:r>
              <a:rPr lang="fr-FR" altLang="zh-CN" dirty="0">
                <a:solidFill>
                  <a:srgbClr val="4D4D4D"/>
                </a:solidFill>
                <a:latin typeface="Arial"/>
                <a:ea typeface="SimSun" pitchFamily="2" charset="-122"/>
                <a:cs typeface="Arial"/>
              </a:rPr>
              <a:t>Nivolumab 3 mg /2S + </a:t>
            </a:r>
          </a:p>
          <a:p>
            <a:pPr algn="ctr" defTabSz="892175" eaLnBrk="0" hangingPunct="0">
              <a:defRPr/>
            </a:pPr>
            <a:r>
              <a:rPr lang="fr-FR" altLang="zh-CN" dirty="0">
                <a:solidFill>
                  <a:srgbClr val="4D4D4D"/>
                </a:solidFill>
                <a:latin typeface="Arial"/>
                <a:ea typeface="SimSun" pitchFamily="2" charset="-122"/>
                <a:cs typeface="Arial"/>
              </a:rPr>
              <a:t>ipilimumab 1 mg /6S </a:t>
            </a:r>
            <a:br>
              <a:rPr lang="fr-FR" altLang="zh-CN" dirty="0">
                <a:solidFill>
                  <a:srgbClr val="4D4D4D"/>
                </a:solidFill>
                <a:latin typeface="Arial"/>
                <a:ea typeface="SimSun" pitchFamily="2" charset="-122"/>
                <a:cs typeface="Arial"/>
              </a:rPr>
            </a:br>
            <a:r>
              <a:rPr lang="fr-FR" altLang="zh-CN" dirty="0">
                <a:solidFill>
                  <a:srgbClr val="4D4D4D"/>
                </a:solidFill>
                <a:latin typeface="Arial"/>
                <a:ea typeface="SimSun" pitchFamily="2" charset="-122"/>
                <a:cs typeface="Arial"/>
              </a:rPr>
              <a:t>(n=49; 29 asiatiques)</a:t>
            </a:r>
          </a:p>
        </p:txBody>
      </p:sp>
      <p:cxnSp>
        <p:nvCxnSpPr>
          <p:cNvPr id="36" name="AutoShape 21"/>
          <p:cNvCxnSpPr>
            <a:cxnSpLocks noChangeShapeType="1"/>
            <a:stCxn id="7" idx="6"/>
            <a:endCxn id="17" idx="1"/>
          </p:cNvCxnSpPr>
          <p:nvPr/>
        </p:nvCxnSpPr>
        <p:spPr bwMode="auto">
          <a:xfrm>
            <a:off x="3772893" y="3824005"/>
            <a:ext cx="254908" cy="0"/>
          </a:xfrm>
          <a:prstGeom prst="straightConnector1">
            <a:avLst/>
          </a:prstGeom>
          <a:noFill/>
          <a:ln w="57150">
            <a:solidFill>
              <a:schemeClr val="bg2">
                <a:lumMod val="60000"/>
                <a:lumOff val="40000"/>
              </a:schemeClr>
            </a:solidFill>
            <a:round/>
            <a:headEnd/>
            <a:tailEnd type="triangle" w="med" len="med"/>
          </a:ln>
        </p:spPr>
      </p:cxnSp>
      <p:cxnSp>
        <p:nvCxnSpPr>
          <p:cNvPr id="50" name="AutoShape 21"/>
          <p:cNvCxnSpPr>
            <a:cxnSpLocks noChangeShapeType="1"/>
            <a:stCxn id="26" idx="3"/>
          </p:cNvCxnSpPr>
          <p:nvPr/>
        </p:nvCxnSpPr>
        <p:spPr bwMode="auto">
          <a:xfrm flipV="1">
            <a:off x="6667201" y="4973563"/>
            <a:ext cx="1910073" cy="1"/>
          </a:xfrm>
          <a:prstGeom prst="straightConnector1">
            <a:avLst/>
          </a:prstGeom>
          <a:noFill/>
          <a:ln w="57150">
            <a:solidFill>
              <a:schemeClr val="bg2">
                <a:lumMod val="60000"/>
                <a:lumOff val="40000"/>
              </a:schemeClr>
            </a:solidFill>
            <a:round/>
            <a:headEnd/>
            <a:tailEnd type="triangle" w="med" len="med"/>
          </a:ln>
        </p:spPr>
      </p:cxnSp>
      <p:cxnSp>
        <p:nvCxnSpPr>
          <p:cNvPr id="56" name="AutoShape 21"/>
          <p:cNvCxnSpPr>
            <a:cxnSpLocks noChangeShapeType="1"/>
            <a:stCxn id="10" idx="3"/>
          </p:cNvCxnSpPr>
          <p:nvPr/>
        </p:nvCxnSpPr>
        <p:spPr bwMode="auto">
          <a:xfrm flipV="1">
            <a:off x="8311545" y="3189573"/>
            <a:ext cx="265729" cy="1"/>
          </a:xfrm>
          <a:prstGeom prst="straightConnector1">
            <a:avLst/>
          </a:prstGeom>
          <a:noFill/>
          <a:ln w="57150">
            <a:solidFill>
              <a:schemeClr val="bg2">
                <a:lumMod val="60000"/>
                <a:lumOff val="40000"/>
              </a:schemeClr>
            </a:solidFill>
            <a:round/>
            <a:headEnd/>
            <a:tailEnd type="triangle" w="med" len="med"/>
          </a:ln>
        </p:spPr>
      </p:cxnSp>
      <p:sp>
        <p:nvSpPr>
          <p:cNvPr id="22" name="Rectangle 21"/>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1</a:t>
            </a:r>
            <a:r>
              <a:rPr lang="fr-FR" sz="1000" baseline="30000" dirty="0"/>
              <a:t>e</a:t>
            </a:r>
            <a:r>
              <a:rPr lang="fr-FR" sz="1000" dirty="0"/>
              <a:t> juillet 2020 à 18H29</a:t>
            </a:r>
          </a:p>
        </p:txBody>
      </p:sp>
    </p:spTree>
    <p:extLst>
      <p:ext uri="{BB962C8B-B14F-4D97-AF65-F5344CB8AC3E}">
        <p14:creationId xmlns:p14="http://schemas.microsoft.com/office/powerpoint/2010/main" xmlns="" val="1666125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O-5: Efficacité et tolérance de nivolumab + ipilimumab chez les patients asiatiques avec carcinome hépatocellulaire avancé: sous-analyse de l’étude CheckMate 040 – Yao </a:t>
            </a:r>
            <a:r>
              <a:rPr lang="fr-FR" dirty="0" err="1"/>
              <a:t>T</a:t>
            </a:r>
            <a:r>
              <a:rPr lang="fr-FR" dirty="0"/>
              <a:t>,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Yao </a:t>
            </a:r>
            <a:r>
              <a:rPr lang="fr-FR" dirty="0" err="1"/>
              <a:t>T</a:t>
            </a:r>
            <a:r>
              <a:rPr lang="fr-FR" dirty="0"/>
              <a:t>, et al, Ann </a:t>
            </a:r>
            <a:r>
              <a:rPr lang="fr-FR" dirty="0" err="1"/>
              <a:t>Oncol</a:t>
            </a:r>
            <a:r>
              <a:rPr lang="fr-FR" dirty="0"/>
              <a:t> 2020;31(</a:t>
            </a:r>
            <a:r>
              <a:rPr lang="fr-FR" dirty="0" err="1"/>
              <a:t>suppl</a:t>
            </a:r>
            <a:r>
              <a:rPr lang="fr-FR" dirty="0"/>
              <a:t>):</a:t>
            </a:r>
            <a:r>
              <a:rPr lang="fr-FR" dirty="0" err="1"/>
              <a:t>abstr</a:t>
            </a:r>
            <a:r>
              <a:rPr lang="fr-FR" dirty="0"/>
              <a:t> O-5</a:t>
            </a:r>
          </a:p>
        </p:txBody>
      </p:sp>
      <p:sp>
        <p:nvSpPr>
          <p:cNvPr id="8" name="Freeform 21">
            <a:extLst>
              <a:ext uri="{FF2B5EF4-FFF2-40B4-BE49-F238E27FC236}">
                <a16:creationId xmlns:a16="http://schemas.microsoft.com/office/drawing/2014/main" xmlns="" id="{95BDCB9E-05F0-4A57-9518-BECFBB9EAAA3}"/>
              </a:ext>
            </a:extLst>
          </p:cNvPr>
          <p:cNvSpPr>
            <a:spLocks/>
          </p:cNvSpPr>
          <p:nvPr/>
        </p:nvSpPr>
        <p:spPr bwMode="auto">
          <a:xfrm>
            <a:off x="1983873" y="1906267"/>
            <a:ext cx="6804000" cy="201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9" name="TextBox 8">
            <a:extLst>
              <a:ext uri="{FF2B5EF4-FFF2-40B4-BE49-F238E27FC236}">
                <a16:creationId xmlns:a16="http://schemas.microsoft.com/office/drawing/2014/main" xmlns="" id="{54C9E44C-F0AA-4CA0-8DD5-37B23ACD8807}"/>
              </a:ext>
            </a:extLst>
          </p:cNvPr>
          <p:cNvSpPr txBox="1"/>
          <p:nvPr/>
        </p:nvSpPr>
        <p:spPr>
          <a:xfrm>
            <a:off x="2562692" y="1422007"/>
            <a:ext cx="2044149" cy="338554"/>
          </a:xfrm>
          <a:prstGeom prst="rect">
            <a:avLst/>
          </a:prstGeom>
          <a:noFill/>
        </p:spPr>
        <p:txBody>
          <a:bodyPr wrap="none" rtlCol="0">
            <a:spAutoFit/>
          </a:bodyPr>
          <a:lstStyle/>
          <a:p>
            <a:pPr algn="ctr"/>
            <a:r>
              <a:rPr lang="fr-FR" sz="1600" b="1" dirty="0"/>
              <a:t>Patients asiatiques</a:t>
            </a:r>
          </a:p>
        </p:txBody>
      </p:sp>
      <p:sp>
        <p:nvSpPr>
          <p:cNvPr id="10" name="TextBox 9">
            <a:extLst>
              <a:ext uri="{FF2B5EF4-FFF2-40B4-BE49-F238E27FC236}">
                <a16:creationId xmlns:a16="http://schemas.microsoft.com/office/drawing/2014/main" xmlns="" id="{5F82880B-8A9B-418D-8FEF-8DCB1FD95C48}"/>
              </a:ext>
            </a:extLst>
          </p:cNvPr>
          <p:cNvSpPr txBox="1"/>
          <p:nvPr/>
        </p:nvSpPr>
        <p:spPr>
          <a:xfrm>
            <a:off x="6437938" y="1422007"/>
            <a:ext cx="1503104" cy="338554"/>
          </a:xfrm>
          <a:prstGeom prst="rect">
            <a:avLst/>
          </a:prstGeom>
          <a:noFill/>
        </p:spPr>
        <p:txBody>
          <a:bodyPr wrap="none" rtlCol="0">
            <a:spAutoFit/>
          </a:bodyPr>
          <a:lstStyle/>
          <a:p>
            <a:pPr algn="ctr"/>
            <a:r>
              <a:rPr lang="fr-FR" sz="1600" b="1" dirty="0"/>
              <a:t>Tous patients</a:t>
            </a:r>
          </a:p>
        </p:txBody>
      </p:sp>
      <p:grpSp>
        <p:nvGrpSpPr>
          <p:cNvPr id="11" name="Group 10">
            <a:extLst>
              <a:ext uri="{FF2B5EF4-FFF2-40B4-BE49-F238E27FC236}">
                <a16:creationId xmlns:a16="http://schemas.microsoft.com/office/drawing/2014/main" xmlns="" id="{22272EF0-AF6E-4B4C-81F3-EAA07884F1E5}"/>
              </a:ext>
            </a:extLst>
          </p:cNvPr>
          <p:cNvGrpSpPr/>
          <p:nvPr/>
        </p:nvGrpSpPr>
        <p:grpSpPr>
          <a:xfrm>
            <a:off x="1519931" y="1750109"/>
            <a:ext cx="462355" cy="2315354"/>
            <a:chOff x="2854050" y="1883914"/>
            <a:chExt cx="462355" cy="1762059"/>
          </a:xfrm>
        </p:grpSpPr>
        <p:sp>
          <p:nvSpPr>
            <p:cNvPr id="12" name="Line 8">
              <a:extLst>
                <a:ext uri="{FF2B5EF4-FFF2-40B4-BE49-F238E27FC236}">
                  <a16:creationId xmlns:a16="http://schemas.microsoft.com/office/drawing/2014/main" xmlns="" id="{3FD39792-1E45-4567-94AE-3374DB741CF0}"/>
                </a:ext>
              </a:extLst>
            </p:cNvPr>
            <p:cNvSpPr>
              <a:spLocks noChangeShapeType="1"/>
            </p:cNvSpPr>
            <p:nvPr/>
          </p:nvSpPr>
          <p:spPr bwMode="auto">
            <a:xfrm>
              <a:off x="3230171" y="200209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3" name="Line 9">
              <a:extLst>
                <a:ext uri="{FF2B5EF4-FFF2-40B4-BE49-F238E27FC236}">
                  <a16:creationId xmlns:a16="http://schemas.microsoft.com/office/drawing/2014/main" xmlns="" id="{D0EF3740-F8A3-414E-B69A-44A148699B0F}"/>
                </a:ext>
              </a:extLst>
            </p:cNvPr>
            <p:cNvSpPr>
              <a:spLocks noChangeShapeType="1"/>
            </p:cNvSpPr>
            <p:nvPr/>
          </p:nvSpPr>
          <p:spPr bwMode="auto">
            <a:xfrm>
              <a:off x="3230171" y="251697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 name="Line 10">
              <a:extLst>
                <a:ext uri="{FF2B5EF4-FFF2-40B4-BE49-F238E27FC236}">
                  <a16:creationId xmlns:a16="http://schemas.microsoft.com/office/drawing/2014/main" xmlns="" id="{9735C245-282B-4535-B5A1-61E2C379F3E2}"/>
                </a:ext>
              </a:extLst>
            </p:cNvPr>
            <p:cNvSpPr>
              <a:spLocks noChangeShapeType="1"/>
            </p:cNvSpPr>
            <p:nvPr/>
          </p:nvSpPr>
          <p:spPr bwMode="auto">
            <a:xfrm>
              <a:off x="3230171" y="302111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5" name="Line 11">
              <a:extLst>
                <a:ext uri="{FF2B5EF4-FFF2-40B4-BE49-F238E27FC236}">
                  <a16:creationId xmlns:a16="http://schemas.microsoft.com/office/drawing/2014/main" xmlns="" id="{D642CB83-583A-4D7F-9955-CBB3C1726B8C}"/>
                </a:ext>
              </a:extLst>
            </p:cNvPr>
            <p:cNvSpPr>
              <a:spLocks noChangeShapeType="1"/>
            </p:cNvSpPr>
            <p:nvPr/>
          </p:nvSpPr>
          <p:spPr bwMode="auto">
            <a:xfrm>
              <a:off x="3230171" y="353061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 name="TextBox 15">
              <a:extLst>
                <a:ext uri="{FF2B5EF4-FFF2-40B4-BE49-F238E27FC236}">
                  <a16:creationId xmlns:a16="http://schemas.microsoft.com/office/drawing/2014/main" xmlns="" id="{6B16EDC9-A78F-4C7A-810C-5297CD8135C1}"/>
                </a:ext>
              </a:extLst>
            </p:cNvPr>
            <p:cNvSpPr txBox="1"/>
            <p:nvPr/>
          </p:nvSpPr>
          <p:spPr>
            <a:xfrm>
              <a:off x="2854050" y="1883914"/>
              <a:ext cx="383439" cy="23422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60</a:t>
              </a:r>
            </a:p>
          </p:txBody>
        </p:sp>
        <p:sp>
          <p:nvSpPr>
            <p:cNvPr id="17" name="TextBox 16">
              <a:extLst>
                <a:ext uri="{FF2B5EF4-FFF2-40B4-BE49-F238E27FC236}">
                  <a16:creationId xmlns:a16="http://schemas.microsoft.com/office/drawing/2014/main" xmlns="" id="{49F7D06D-CEEC-463A-8AC6-85704DE8A23D}"/>
                </a:ext>
              </a:extLst>
            </p:cNvPr>
            <p:cNvSpPr txBox="1"/>
            <p:nvPr/>
          </p:nvSpPr>
          <p:spPr>
            <a:xfrm>
              <a:off x="2854050" y="2398567"/>
              <a:ext cx="383439" cy="23422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40</a:t>
              </a:r>
            </a:p>
          </p:txBody>
        </p:sp>
        <p:sp>
          <p:nvSpPr>
            <p:cNvPr id="18" name="TextBox 17">
              <a:extLst>
                <a:ext uri="{FF2B5EF4-FFF2-40B4-BE49-F238E27FC236}">
                  <a16:creationId xmlns:a16="http://schemas.microsoft.com/office/drawing/2014/main" xmlns="" id="{6594CF27-D842-43D3-8ECF-9DE1FF62D93D}"/>
                </a:ext>
              </a:extLst>
            </p:cNvPr>
            <p:cNvSpPr txBox="1"/>
            <p:nvPr/>
          </p:nvSpPr>
          <p:spPr>
            <a:xfrm>
              <a:off x="2854050" y="2902469"/>
              <a:ext cx="383439" cy="23422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20</a:t>
              </a:r>
            </a:p>
          </p:txBody>
        </p:sp>
        <p:sp>
          <p:nvSpPr>
            <p:cNvPr id="19" name="TextBox 18">
              <a:extLst>
                <a:ext uri="{FF2B5EF4-FFF2-40B4-BE49-F238E27FC236}">
                  <a16:creationId xmlns:a16="http://schemas.microsoft.com/office/drawing/2014/main" xmlns="" id="{F031FF2B-18AB-4495-9DB8-28C5292EEC1F}"/>
                </a:ext>
              </a:extLst>
            </p:cNvPr>
            <p:cNvSpPr txBox="1"/>
            <p:nvPr/>
          </p:nvSpPr>
          <p:spPr>
            <a:xfrm>
              <a:off x="2953445" y="3411745"/>
              <a:ext cx="284052" cy="23422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sp>
        <p:nvSpPr>
          <p:cNvPr id="20" name="TextBox 19">
            <a:extLst>
              <a:ext uri="{FF2B5EF4-FFF2-40B4-BE49-F238E27FC236}">
                <a16:creationId xmlns:a16="http://schemas.microsoft.com/office/drawing/2014/main" xmlns="" id="{0B23590C-6414-46E2-BF13-3ECC9F500F24}"/>
              </a:ext>
            </a:extLst>
          </p:cNvPr>
          <p:cNvSpPr txBox="1"/>
          <p:nvPr/>
        </p:nvSpPr>
        <p:spPr>
          <a:xfrm rot="16200000">
            <a:off x="759594" y="2756746"/>
            <a:ext cx="1359668" cy="307777"/>
          </a:xfrm>
          <a:prstGeom prst="rect">
            <a:avLst/>
          </a:prstGeom>
          <a:noFill/>
        </p:spPr>
        <p:txBody>
          <a:bodyPr wrap="none" rtlCol="0">
            <a:spAutoFit/>
          </a:bodyPr>
          <a:lstStyle/>
          <a:p>
            <a:r>
              <a:rPr lang="fr-FR" sz="1400" dirty="0">
                <a:solidFill>
                  <a:srgbClr val="4D4D4D"/>
                </a:solidFill>
              </a:rPr>
              <a:t>Patients, n (%)</a:t>
            </a:r>
          </a:p>
        </p:txBody>
      </p:sp>
      <p:grpSp>
        <p:nvGrpSpPr>
          <p:cNvPr id="21" name="Group 20">
            <a:extLst>
              <a:ext uri="{FF2B5EF4-FFF2-40B4-BE49-F238E27FC236}">
                <a16:creationId xmlns:a16="http://schemas.microsoft.com/office/drawing/2014/main" xmlns="" id="{F7EF3532-F704-4D02-95D5-F316B2C9FD99}"/>
              </a:ext>
            </a:extLst>
          </p:cNvPr>
          <p:cNvGrpSpPr/>
          <p:nvPr/>
        </p:nvGrpSpPr>
        <p:grpSpPr>
          <a:xfrm>
            <a:off x="2028421" y="1875167"/>
            <a:ext cx="1174658" cy="2045665"/>
            <a:chOff x="2028421" y="2002287"/>
            <a:chExt cx="1174658" cy="2045665"/>
          </a:xfrm>
        </p:grpSpPr>
        <p:sp>
          <p:nvSpPr>
            <p:cNvPr id="22" name="Rectangle 21">
              <a:extLst>
                <a:ext uri="{FF2B5EF4-FFF2-40B4-BE49-F238E27FC236}">
                  <a16:creationId xmlns:a16="http://schemas.microsoft.com/office/drawing/2014/main" xmlns="" id="{5880DA0A-9C33-42AF-A44F-9F2B54549751}"/>
                </a:ext>
              </a:extLst>
            </p:cNvPr>
            <p:cNvSpPr/>
            <p:nvPr/>
          </p:nvSpPr>
          <p:spPr>
            <a:xfrm rot="10800000">
              <a:off x="2338069" y="3435952"/>
              <a:ext cx="262800" cy="61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xmlns="" id="{B87125D7-5DCE-4C16-B2D4-D44811BBE3B5}"/>
                </a:ext>
              </a:extLst>
            </p:cNvPr>
            <p:cNvSpPr/>
            <p:nvPr/>
          </p:nvSpPr>
          <p:spPr>
            <a:xfrm rot="10800000">
              <a:off x="2591513" y="3306352"/>
              <a:ext cx="262800" cy="720000"/>
            </a:xfrm>
            <a:prstGeom prst="rect">
              <a:avLst/>
            </a:prstGeom>
            <a:solidFill>
              <a:srgbClr val="B2C0E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xmlns="" id="{AF764B4B-EFDF-445B-AD23-91ACA75A6BEC}"/>
                </a:ext>
              </a:extLst>
            </p:cNvPr>
            <p:cNvSpPr/>
            <p:nvPr/>
          </p:nvSpPr>
          <p:spPr>
            <a:xfrm rot="10800000">
              <a:off x="2854313" y="2456752"/>
              <a:ext cx="262800" cy="158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xmlns="" id="{8C2473B5-1168-4CBE-A987-F24AFBCC0048}"/>
                </a:ext>
              </a:extLst>
            </p:cNvPr>
            <p:cNvSpPr/>
            <p:nvPr/>
          </p:nvSpPr>
          <p:spPr>
            <a:xfrm rot="10800000">
              <a:off x="2075116" y="3824752"/>
              <a:ext cx="2628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TextBox 25">
              <a:extLst>
                <a:ext uri="{FF2B5EF4-FFF2-40B4-BE49-F238E27FC236}">
                  <a16:creationId xmlns:a16="http://schemas.microsoft.com/office/drawing/2014/main" xmlns="" id="{F6C7729E-51B1-4550-A109-5E06F32C10B4}"/>
                </a:ext>
              </a:extLst>
            </p:cNvPr>
            <p:cNvSpPr txBox="1"/>
            <p:nvPr/>
          </p:nvSpPr>
          <p:spPr>
            <a:xfrm>
              <a:off x="2028421" y="3349150"/>
              <a:ext cx="356188" cy="430887"/>
            </a:xfrm>
            <a:prstGeom prst="rect">
              <a:avLst/>
            </a:prstGeom>
            <a:noFill/>
          </p:spPr>
          <p:txBody>
            <a:bodyPr wrap="none" rtlCol="0">
              <a:spAutoFit/>
            </a:bodyPr>
            <a:lstStyle/>
            <a:p>
              <a:pPr algn="ctr"/>
              <a:r>
                <a:rPr lang="fr-FR" sz="1100" dirty="0">
                  <a:solidFill>
                    <a:srgbClr val="4D4D4D"/>
                  </a:solidFill>
                </a:rPr>
                <a:t>2</a:t>
              </a:r>
            </a:p>
            <a:p>
              <a:pPr algn="ctr"/>
              <a:r>
                <a:rPr lang="fr-FR" sz="1100" dirty="0">
                  <a:solidFill>
                    <a:srgbClr val="4D4D4D"/>
                  </a:solidFill>
                </a:rPr>
                <a:t>(6)</a:t>
              </a:r>
            </a:p>
          </p:txBody>
        </p:sp>
        <p:sp>
          <p:nvSpPr>
            <p:cNvPr id="27" name="TextBox 26">
              <a:extLst>
                <a:ext uri="{FF2B5EF4-FFF2-40B4-BE49-F238E27FC236}">
                  <a16:creationId xmlns:a16="http://schemas.microsoft.com/office/drawing/2014/main" xmlns="" id="{D81A8124-0183-44AF-9228-6F7D8A135B17}"/>
                </a:ext>
              </a:extLst>
            </p:cNvPr>
            <p:cNvSpPr txBox="1"/>
            <p:nvPr/>
          </p:nvSpPr>
          <p:spPr>
            <a:xfrm>
              <a:off x="2230501" y="2985937"/>
              <a:ext cx="434734" cy="430887"/>
            </a:xfrm>
            <a:prstGeom prst="rect">
              <a:avLst/>
            </a:prstGeom>
            <a:noFill/>
          </p:spPr>
          <p:txBody>
            <a:bodyPr wrap="none" rtlCol="0">
              <a:spAutoFit/>
            </a:bodyPr>
            <a:lstStyle/>
            <a:p>
              <a:pPr algn="ctr"/>
              <a:r>
                <a:rPr lang="fr-FR" sz="1100" dirty="0">
                  <a:solidFill>
                    <a:srgbClr val="4D4D4D"/>
                  </a:solidFill>
                </a:rPr>
                <a:t>6</a:t>
              </a:r>
            </a:p>
            <a:p>
              <a:pPr algn="ctr"/>
              <a:r>
                <a:rPr lang="fr-FR" sz="1100" dirty="0">
                  <a:solidFill>
                    <a:srgbClr val="4D4D4D"/>
                  </a:solidFill>
                </a:rPr>
                <a:t>(18)</a:t>
              </a:r>
            </a:p>
          </p:txBody>
        </p:sp>
        <p:sp>
          <p:nvSpPr>
            <p:cNvPr id="28" name="TextBox 27">
              <a:extLst>
                <a:ext uri="{FF2B5EF4-FFF2-40B4-BE49-F238E27FC236}">
                  <a16:creationId xmlns:a16="http://schemas.microsoft.com/office/drawing/2014/main" xmlns="" id="{D5054B3A-45CD-4261-AA15-4DFCB4B9BD34}"/>
                </a:ext>
              </a:extLst>
            </p:cNvPr>
            <p:cNvSpPr txBox="1"/>
            <p:nvPr/>
          </p:nvSpPr>
          <p:spPr>
            <a:xfrm>
              <a:off x="2505545" y="2778875"/>
              <a:ext cx="434734" cy="430887"/>
            </a:xfrm>
            <a:prstGeom prst="rect">
              <a:avLst/>
            </a:prstGeom>
            <a:noFill/>
          </p:spPr>
          <p:txBody>
            <a:bodyPr wrap="none" rtlCol="0">
              <a:spAutoFit/>
            </a:bodyPr>
            <a:lstStyle/>
            <a:p>
              <a:pPr algn="ctr"/>
              <a:r>
                <a:rPr lang="fr-FR" sz="1100" dirty="0">
                  <a:solidFill>
                    <a:srgbClr val="4D4D4D"/>
                  </a:solidFill>
                </a:rPr>
                <a:t>7</a:t>
              </a:r>
            </a:p>
            <a:p>
              <a:pPr algn="ctr"/>
              <a:r>
                <a:rPr lang="fr-FR" sz="1100" dirty="0">
                  <a:solidFill>
                    <a:srgbClr val="4D4D4D"/>
                  </a:solidFill>
                </a:rPr>
                <a:t>(21)</a:t>
              </a:r>
            </a:p>
          </p:txBody>
        </p:sp>
        <p:sp>
          <p:nvSpPr>
            <p:cNvPr id="29" name="TextBox 28">
              <a:extLst>
                <a:ext uri="{FF2B5EF4-FFF2-40B4-BE49-F238E27FC236}">
                  <a16:creationId xmlns:a16="http://schemas.microsoft.com/office/drawing/2014/main" xmlns="" id="{2F0906F4-E4C4-4F93-B688-EBCD22DEDD7C}"/>
                </a:ext>
              </a:extLst>
            </p:cNvPr>
            <p:cNvSpPr txBox="1"/>
            <p:nvPr/>
          </p:nvSpPr>
          <p:spPr>
            <a:xfrm>
              <a:off x="2768345" y="2002287"/>
              <a:ext cx="434734" cy="430887"/>
            </a:xfrm>
            <a:prstGeom prst="rect">
              <a:avLst/>
            </a:prstGeom>
            <a:noFill/>
          </p:spPr>
          <p:txBody>
            <a:bodyPr wrap="none" rtlCol="0">
              <a:spAutoFit/>
            </a:bodyPr>
            <a:lstStyle/>
            <a:p>
              <a:pPr algn="ctr"/>
              <a:r>
                <a:rPr lang="fr-FR" sz="1100" dirty="0">
                  <a:solidFill>
                    <a:srgbClr val="4D4D4D"/>
                  </a:solidFill>
                </a:rPr>
                <a:t>16</a:t>
              </a:r>
            </a:p>
            <a:p>
              <a:pPr algn="ctr"/>
              <a:r>
                <a:rPr lang="fr-FR" sz="1100" dirty="0">
                  <a:solidFill>
                    <a:srgbClr val="4D4D4D"/>
                  </a:solidFill>
                </a:rPr>
                <a:t>(47)</a:t>
              </a:r>
            </a:p>
          </p:txBody>
        </p:sp>
      </p:grpSp>
      <p:sp>
        <p:nvSpPr>
          <p:cNvPr id="30" name="Rectangle 29">
            <a:extLst>
              <a:ext uri="{FF2B5EF4-FFF2-40B4-BE49-F238E27FC236}">
                <a16:creationId xmlns:a16="http://schemas.microsoft.com/office/drawing/2014/main" xmlns="" id="{A5D693ED-C4AE-41EA-B47E-4BF365B7C6A7}"/>
              </a:ext>
            </a:extLst>
          </p:cNvPr>
          <p:cNvSpPr/>
          <p:nvPr/>
        </p:nvSpPr>
        <p:spPr>
          <a:xfrm rot="10800000">
            <a:off x="3434776" y="3020832"/>
            <a:ext cx="262800" cy="90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xmlns="" id="{EA7C2D17-63A3-4A53-84EB-EBDEA30A3CCF}"/>
              </a:ext>
            </a:extLst>
          </p:cNvPr>
          <p:cNvSpPr/>
          <p:nvPr/>
        </p:nvSpPr>
        <p:spPr>
          <a:xfrm rot="10800000">
            <a:off x="3688220" y="3661632"/>
            <a:ext cx="262800" cy="25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xmlns="" id="{15EA627F-E90D-45E3-8678-5BDF569F5C3D}"/>
              </a:ext>
            </a:extLst>
          </p:cNvPr>
          <p:cNvSpPr/>
          <p:nvPr/>
        </p:nvSpPr>
        <p:spPr>
          <a:xfrm rot="10800000">
            <a:off x="3951020" y="2030832"/>
            <a:ext cx="262800" cy="1890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xmlns="" id="{227ABFA7-2158-4DA7-9EF5-102AA98400B7}"/>
              </a:ext>
            </a:extLst>
          </p:cNvPr>
          <p:cNvSpPr/>
          <p:nvPr/>
        </p:nvSpPr>
        <p:spPr>
          <a:xfrm rot="10800000">
            <a:off x="3171823" y="3668832"/>
            <a:ext cx="2628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TextBox 33">
            <a:extLst>
              <a:ext uri="{FF2B5EF4-FFF2-40B4-BE49-F238E27FC236}">
                <a16:creationId xmlns:a16="http://schemas.microsoft.com/office/drawing/2014/main" xmlns="" id="{A9F90819-B1DD-4BD8-863A-3EED4BA9C989}"/>
              </a:ext>
            </a:extLst>
          </p:cNvPr>
          <p:cNvSpPr txBox="1"/>
          <p:nvPr/>
        </p:nvSpPr>
        <p:spPr>
          <a:xfrm>
            <a:off x="3125128" y="3226749"/>
            <a:ext cx="356188" cy="430887"/>
          </a:xfrm>
          <a:prstGeom prst="rect">
            <a:avLst/>
          </a:prstGeom>
          <a:noFill/>
        </p:spPr>
        <p:txBody>
          <a:bodyPr wrap="none" rtlCol="0">
            <a:spAutoFit/>
          </a:bodyPr>
          <a:lstStyle/>
          <a:p>
            <a:pPr algn="ctr"/>
            <a:r>
              <a:rPr lang="fr-FR" sz="1100" dirty="0">
                <a:solidFill>
                  <a:srgbClr val="4D4D4D"/>
                </a:solidFill>
              </a:rPr>
              <a:t>2</a:t>
            </a:r>
          </a:p>
          <a:p>
            <a:pPr algn="ctr"/>
            <a:r>
              <a:rPr lang="fr-FR" sz="1100" dirty="0">
                <a:solidFill>
                  <a:srgbClr val="4D4D4D"/>
                </a:solidFill>
              </a:rPr>
              <a:t>(7)</a:t>
            </a:r>
          </a:p>
        </p:txBody>
      </p:sp>
      <p:sp>
        <p:nvSpPr>
          <p:cNvPr id="35" name="TextBox 34">
            <a:extLst>
              <a:ext uri="{FF2B5EF4-FFF2-40B4-BE49-F238E27FC236}">
                <a16:creationId xmlns:a16="http://schemas.microsoft.com/office/drawing/2014/main" xmlns="" id="{D8E1FBAF-6CB5-407A-AD30-22F8AF35B9D1}"/>
              </a:ext>
            </a:extLst>
          </p:cNvPr>
          <p:cNvSpPr txBox="1"/>
          <p:nvPr/>
        </p:nvSpPr>
        <p:spPr>
          <a:xfrm>
            <a:off x="3348807" y="2577025"/>
            <a:ext cx="434734" cy="430887"/>
          </a:xfrm>
          <a:prstGeom prst="rect">
            <a:avLst/>
          </a:prstGeom>
          <a:noFill/>
        </p:spPr>
        <p:txBody>
          <a:bodyPr wrap="none" rtlCol="0">
            <a:spAutoFit/>
          </a:bodyPr>
          <a:lstStyle/>
          <a:p>
            <a:pPr algn="ctr"/>
            <a:r>
              <a:rPr lang="fr-FR" sz="1100" dirty="0">
                <a:solidFill>
                  <a:srgbClr val="4D4D4D"/>
                </a:solidFill>
              </a:rPr>
              <a:t>7</a:t>
            </a:r>
          </a:p>
          <a:p>
            <a:pPr algn="ctr"/>
            <a:r>
              <a:rPr lang="fr-FR" sz="1100" dirty="0">
                <a:solidFill>
                  <a:srgbClr val="4D4D4D"/>
                </a:solidFill>
              </a:rPr>
              <a:t>(26)</a:t>
            </a:r>
          </a:p>
        </p:txBody>
      </p:sp>
      <p:sp>
        <p:nvSpPr>
          <p:cNvPr id="36" name="TextBox 35">
            <a:extLst>
              <a:ext uri="{FF2B5EF4-FFF2-40B4-BE49-F238E27FC236}">
                <a16:creationId xmlns:a16="http://schemas.microsoft.com/office/drawing/2014/main" xmlns="" id="{3A8A17CA-61F2-4987-82D7-BB96D7E0AB41}"/>
              </a:ext>
            </a:extLst>
          </p:cNvPr>
          <p:cNvSpPr txBox="1"/>
          <p:nvPr/>
        </p:nvSpPr>
        <p:spPr>
          <a:xfrm>
            <a:off x="3641525" y="3226749"/>
            <a:ext cx="356188" cy="430887"/>
          </a:xfrm>
          <a:prstGeom prst="rect">
            <a:avLst/>
          </a:prstGeom>
          <a:noFill/>
        </p:spPr>
        <p:txBody>
          <a:bodyPr wrap="none" rtlCol="0">
            <a:spAutoFit/>
          </a:bodyPr>
          <a:lstStyle/>
          <a:p>
            <a:pPr algn="ctr"/>
            <a:r>
              <a:rPr lang="fr-FR" sz="1100" dirty="0">
                <a:solidFill>
                  <a:srgbClr val="4D4D4D"/>
                </a:solidFill>
              </a:rPr>
              <a:t>2</a:t>
            </a:r>
          </a:p>
          <a:p>
            <a:pPr algn="ctr"/>
            <a:r>
              <a:rPr lang="fr-FR" sz="1100" dirty="0">
                <a:solidFill>
                  <a:srgbClr val="4D4D4D"/>
                </a:solidFill>
              </a:rPr>
              <a:t>(7)</a:t>
            </a:r>
          </a:p>
        </p:txBody>
      </p:sp>
      <p:sp>
        <p:nvSpPr>
          <p:cNvPr id="37" name="TextBox 36">
            <a:extLst>
              <a:ext uri="{FF2B5EF4-FFF2-40B4-BE49-F238E27FC236}">
                <a16:creationId xmlns:a16="http://schemas.microsoft.com/office/drawing/2014/main" xmlns="" id="{DA4251C3-04AB-41F3-966B-69329AED033A}"/>
              </a:ext>
            </a:extLst>
          </p:cNvPr>
          <p:cNvSpPr txBox="1"/>
          <p:nvPr/>
        </p:nvSpPr>
        <p:spPr>
          <a:xfrm>
            <a:off x="3865052" y="1650565"/>
            <a:ext cx="434734" cy="430887"/>
          </a:xfrm>
          <a:prstGeom prst="rect">
            <a:avLst/>
          </a:prstGeom>
          <a:noFill/>
        </p:spPr>
        <p:txBody>
          <a:bodyPr wrap="none" rtlCol="0">
            <a:spAutoFit/>
          </a:bodyPr>
          <a:lstStyle/>
          <a:p>
            <a:pPr algn="ctr"/>
            <a:r>
              <a:rPr lang="fr-FR" sz="1100" dirty="0">
                <a:solidFill>
                  <a:srgbClr val="4D4D4D"/>
                </a:solidFill>
              </a:rPr>
              <a:t>15</a:t>
            </a:r>
          </a:p>
          <a:p>
            <a:pPr algn="ctr"/>
            <a:r>
              <a:rPr lang="fr-FR" sz="1100" dirty="0">
                <a:solidFill>
                  <a:srgbClr val="4D4D4D"/>
                </a:solidFill>
              </a:rPr>
              <a:t>(56)</a:t>
            </a:r>
          </a:p>
        </p:txBody>
      </p:sp>
      <p:sp>
        <p:nvSpPr>
          <p:cNvPr id="38" name="Rectangle 37">
            <a:extLst>
              <a:ext uri="{FF2B5EF4-FFF2-40B4-BE49-F238E27FC236}">
                <a16:creationId xmlns:a16="http://schemas.microsoft.com/office/drawing/2014/main" xmlns="" id="{22931B95-5C3F-49BF-A6FF-C5B4196B714A}"/>
              </a:ext>
            </a:extLst>
          </p:cNvPr>
          <p:cNvSpPr/>
          <p:nvPr/>
        </p:nvSpPr>
        <p:spPr>
          <a:xfrm rot="10800000">
            <a:off x="4529218" y="2876832"/>
            <a:ext cx="262800" cy="10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xmlns="" id="{F67CB5BF-FD98-48E3-891E-ABE812BD5E71}"/>
              </a:ext>
            </a:extLst>
          </p:cNvPr>
          <p:cNvSpPr/>
          <p:nvPr/>
        </p:nvSpPr>
        <p:spPr>
          <a:xfrm rot="10800000">
            <a:off x="4782662" y="3409632"/>
            <a:ext cx="262800" cy="50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xmlns="" id="{26AFC6C2-CD4C-469E-B8E7-CBCC60F72AC3}"/>
              </a:ext>
            </a:extLst>
          </p:cNvPr>
          <p:cNvSpPr/>
          <p:nvPr/>
        </p:nvSpPr>
        <p:spPr>
          <a:xfrm rot="10800000">
            <a:off x="5045462" y="2192832"/>
            <a:ext cx="262800" cy="1728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TextBox 40">
            <a:extLst>
              <a:ext uri="{FF2B5EF4-FFF2-40B4-BE49-F238E27FC236}">
                <a16:creationId xmlns:a16="http://schemas.microsoft.com/office/drawing/2014/main" xmlns="" id="{2D908275-32CE-460B-82F8-19C45C6B4079}"/>
              </a:ext>
            </a:extLst>
          </p:cNvPr>
          <p:cNvSpPr txBox="1"/>
          <p:nvPr/>
        </p:nvSpPr>
        <p:spPr>
          <a:xfrm>
            <a:off x="4266057" y="3667897"/>
            <a:ext cx="263213" cy="261610"/>
          </a:xfrm>
          <a:prstGeom prst="rect">
            <a:avLst/>
          </a:prstGeom>
          <a:noFill/>
        </p:spPr>
        <p:txBody>
          <a:bodyPr wrap="none" rtlCol="0">
            <a:spAutoFit/>
          </a:bodyPr>
          <a:lstStyle/>
          <a:p>
            <a:pPr algn="ctr"/>
            <a:r>
              <a:rPr lang="fr-FR" sz="1100" dirty="0">
                <a:solidFill>
                  <a:srgbClr val="4D4D4D"/>
                </a:solidFill>
              </a:rPr>
              <a:t>0</a:t>
            </a:r>
          </a:p>
        </p:txBody>
      </p:sp>
      <p:sp>
        <p:nvSpPr>
          <p:cNvPr id="42" name="TextBox 41">
            <a:extLst>
              <a:ext uri="{FF2B5EF4-FFF2-40B4-BE49-F238E27FC236}">
                <a16:creationId xmlns:a16="http://schemas.microsoft.com/office/drawing/2014/main" xmlns="" id="{CF6A6EFA-607C-4735-967A-130C6346D4E5}"/>
              </a:ext>
            </a:extLst>
          </p:cNvPr>
          <p:cNvSpPr txBox="1"/>
          <p:nvPr/>
        </p:nvSpPr>
        <p:spPr>
          <a:xfrm>
            <a:off x="4443249" y="2436651"/>
            <a:ext cx="434735" cy="430887"/>
          </a:xfrm>
          <a:prstGeom prst="rect">
            <a:avLst/>
          </a:prstGeom>
          <a:noFill/>
        </p:spPr>
        <p:txBody>
          <a:bodyPr wrap="none" rtlCol="0">
            <a:spAutoFit/>
          </a:bodyPr>
          <a:lstStyle/>
          <a:p>
            <a:pPr algn="ctr"/>
            <a:r>
              <a:rPr lang="fr-FR" sz="1100" dirty="0">
                <a:solidFill>
                  <a:srgbClr val="4D4D4D"/>
                </a:solidFill>
              </a:rPr>
              <a:t>9</a:t>
            </a:r>
          </a:p>
          <a:p>
            <a:pPr algn="ctr"/>
            <a:r>
              <a:rPr lang="fr-FR" sz="1100" dirty="0">
                <a:solidFill>
                  <a:srgbClr val="4D4D4D"/>
                </a:solidFill>
              </a:rPr>
              <a:t>(31)</a:t>
            </a:r>
          </a:p>
        </p:txBody>
      </p:sp>
      <p:sp>
        <p:nvSpPr>
          <p:cNvPr id="43" name="TextBox 42">
            <a:extLst>
              <a:ext uri="{FF2B5EF4-FFF2-40B4-BE49-F238E27FC236}">
                <a16:creationId xmlns:a16="http://schemas.microsoft.com/office/drawing/2014/main" xmlns="" id="{987FF076-CF7F-433D-80F5-138B0D538B29}"/>
              </a:ext>
            </a:extLst>
          </p:cNvPr>
          <p:cNvSpPr txBox="1"/>
          <p:nvPr/>
        </p:nvSpPr>
        <p:spPr>
          <a:xfrm>
            <a:off x="4703893" y="3002146"/>
            <a:ext cx="434735" cy="430887"/>
          </a:xfrm>
          <a:prstGeom prst="rect">
            <a:avLst/>
          </a:prstGeom>
          <a:noFill/>
        </p:spPr>
        <p:txBody>
          <a:bodyPr wrap="none" rtlCol="0">
            <a:spAutoFit/>
          </a:bodyPr>
          <a:lstStyle/>
          <a:p>
            <a:pPr algn="ctr"/>
            <a:r>
              <a:rPr lang="fr-FR" sz="1100" dirty="0">
                <a:solidFill>
                  <a:srgbClr val="4D4D4D"/>
                </a:solidFill>
              </a:rPr>
              <a:t>4</a:t>
            </a:r>
          </a:p>
          <a:p>
            <a:pPr algn="ctr"/>
            <a:r>
              <a:rPr lang="fr-FR" sz="1100" dirty="0">
                <a:solidFill>
                  <a:srgbClr val="4D4D4D"/>
                </a:solidFill>
              </a:rPr>
              <a:t>(14)</a:t>
            </a:r>
          </a:p>
        </p:txBody>
      </p:sp>
      <p:sp>
        <p:nvSpPr>
          <p:cNvPr id="44" name="TextBox 43">
            <a:extLst>
              <a:ext uri="{FF2B5EF4-FFF2-40B4-BE49-F238E27FC236}">
                <a16:creationId xmlns:a16="http://schemas.microsoft.com/office/drawing/2014/main" xmlns="" id="{1B59E96E-DF22-4F74-B0FD-44A380BCD0A5}"/>
              </a:ext>
            </a:extLst>
          </p:cNvPr>
          <p:cNvSpPr txBox="1"/>
          <p:nvPr/>
        </p:nvSpPr>
        <p:spPr>
          <a:xfrm>
            <a:off x="4959493" y="1650565"/>
            <a:ext cx="434735" cy="430887"/>
          </a:xfrm>
          <a:prstGeom prst="rect">
            <a:avLst/>
          </a:prstGeom>
          <a:noFill/>
        </p:spPr>
        <p:txBody>
          <a:bodyPr wrap="none" rtlCol="0">
            <a:spAutoFit/>
          </a:bodyPr>
          <a:lstStyle/>
          <a:p>
            <a:pPr algn="ctr"/>
            <a:r>
              <a:rPr lang="fr-FR" sz="1100" dirty="0">
                <a:solidFill>
                  <a:srgbClr val="4D4D4D"/>
                </a:solidFill>
              </a:rPr>
              <a:t>15</a:t>
            </a:r>
          </a:p>
          <a:p>
            <a:pPr algn="ctr"/>
            <a:r>
              <a:rPr lang="fr-FR" sz="1100" dirty="0">
                <a:solidFill>
                  <a:srgbClr val="4D4D4D"/>
                </a:solidFill>
              </a:rPr>
              <a:t>(52)</a:t>
            </a:r>
          </a:p>
        </p:txBody>
      </p:sp>
      <p:sp>
        <p:nvSpPr>
          <p:cNvPr id="45" name="Rectangle 44">
            <a:extLst>
              <a:ext uri="{FF2B5EF4-FFF2-40B4-BE49-F238E27FC236}">
                <a16:creationId xmlns:a16="http://schemas.microsoft.com/office/drawing/2014/main" xmlns="" id="{CC79A207-11FC-400E-BC8A-BF3335EBC889}"/>
              </a:ext>
            </a:extLst>
          </p:cNvPr>
          <p:cNvSpPr/>
          <p:nvPr/>
        </p:nvSpPr>
        <p:spPr>
          <a:xfrm rot="10800000">
            <a:off x="5727720" y="3126873"/>
            <a:ext cx="262800" cy="79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xmlns="" id="{19A0F8B0-9FAA-4D85-B48F-B859AA419D82}"/>
              </a:ext>
            </a:extLst>
          </p:cNvPr>
          <p:cNvSpPr/>
          <p:nvPr/>
        </p:nvSpPr>
        <p:spPr>
          <a:xfrm rot="10800000">
            <a:off x="5981164" y="3306873"/>
            <a:ext cx="262800" cy="61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xmlns="" id="{B51BA4F7-C06D-4BF5-B724-272FDB11BD8C}"/>
              </a:ext>
            </a:extLst>
          </p:cNvPr>
          <p:cNvSpPr/>
          <p:nvPr/>
        </p:nvSpPr>
        <p:spPr>
          <a:xfrm rot="10800000">
            <a:off x="6243964" y="2586873"/>
            <a:ext cx="262800" cy="1332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xmlns="" id="{478589D7-F80C-4408-9FA1-ED16643551BF}"/>
              </a:ext>
            </a:extLst>
          </p:cNvPr>
          <p:cNvSpPr/>
          <p:nvPr/>
        </p:nvSpPr>
        <p:spPr>
          <a:xfrm rot="10800000">
            <a:off x="5471967" y="3630873"/>
            <a:ext cx="2628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TextBox 48">
            <a:extLst>
              <a:ext uri="{FF2B5EF4-FFF2-40B4-BE49-F238E27FC236}">
                <a16:creationId xmlns:a16="http://schemas.microsoft.com/office/drawing/2014/main" xmlns="" id="{CFFD89E2-49E6-4E9B-AF2C-C6FE7C346FC3}"/>
              </a:ext>
            </a:extLst>
          </p:cNvPr>
          <p:cNvSpPr txBox="1"/>
          <p:nvPr/>
        </p:nvSpPr>
        <p:spPr>
          <a:xfrm>
            <a:off x="5418072" y="3186786"/>
            <a:ext cx="356188" cy="430887"/>
          </a:xfrm>
          <a:prstGeom prst="rect">
            <a:avLst/>
          </a:prstGeom>
          <a:noFill/>
        </p:spPr>
        <p:txBody>
          <a:bodyPr wrap="none" rtlCol="0">
            <a:spAutoFit/>
          </a:bodyPr>
          <a:lstStyle/>
          <a:p>
            <a:pPr algn="ctr"/>
            <a:r>
              <a:rPr lang="fr-FR" sz="1100" dirty="0">
                <a:solidFill>
                  <a:srgbClr val="4D4D4D"/>
                </a:solidFill>
              </a:rPr>
              <a:t>4</a:t>
            </a:r>
          </a:p>
          <a:p>
            <a:pPr algn="ctr"/>
            <a:r>
              <a:rPr lang="fr-FR" sz="1100" dirty="0">
                <a:solidFill>
                  <a:srgbClr val="4D4D4D"/>
                </a:solidFill>
              </a:rPr>
              <a:t>(8)</a:t>
            </a:r>
          </a:p>
        </p:txBody>
      </p:sp>
      <p:sp>
        <p:nvSpPr>
          <p:cNvPr id="50" name="TextBox 49">
            <a:extLst>
              <a:ext uri="{FF2B5EF4-FFF2-40B4-BE49-F238E27FC236}">
                <a16:creationId xmlns:a16="http://schemas.microsoft.com/office/drawing/2014/main" xmlns="" id="{4389FDE9-3B8F-4651-9277-8E3D08748F70}"/>
              </a:ext>
            </a:extLst>
          </p:cNvPr>
          <p:cNvSpPr txBox="1"/>
          <p:nvPr/>
        </p:nvSpPr>
        <p:spPr>
          <a:xfrm>
            <a:off x="5641751" y="2670330"/>
            <a:ext cx="434735" cy="430887"/>
          </a:xfrm>
          <a:prstGeom prst="rect">
            <a:avLst/>
          </a:prstGeom>
          <a:noFill/>
        </p:spPr>
        <p:txBody>
          <a:bodyPr wrap="none" rtlCol="0">
            <a:spAutoFit/>
          </a:bodyPr>
          <a:lstStyle/>
          <a:p>
            <a:pPr algn="ctr"/>
            <a:r>
              <a:rPr lang="fr-FR" sz="1100" dirty="0">
                <a:solidFill>
                  <a:srgbClr val="4D4D4D"/>
                </a:solidFill>
              </a:rPr>
              <a:t>12</a:t>
            </a:r>
          </a:p>
          <a:p>
            <a:pPr algn="ctr"/>
            <a:r>
              <a:rPr lang="fr-FR" sz="1100" dirty="0">
                <a:solidFill>
                  <a:srgbClr val="4D4D4D"/>
                </a:solidFill>
              </a:rPr>
              <a:t>(24)</a:t>
            </a:r>
          </a:p>
        </p:txBody>
      </p:sp>
      <p:sp>
        <p:nvSpPr>
          <p:cNvPr id="51" name="TextBox 50">
            <a:extLst>
              <a:ext uri="{FF2B5EF4-FFF2-40B4-BE49-F238E27FC236}">
                <a16:creationId xmlns:a16="http://schemas.microsoft.com/office/drawing/2014/main" xmlns="" id="{F1C141A7-A720-4A43-A070-6828B1635A52}"/>
              </a:ext>
            </a:extLst>
          </p:cNvPr>
          <p:cNvSpPr txBox="1"/>
          <p:nvPr/>
        </p:nvSpPr>
        <p:spPr>
          <a:xfrm>
            <a:off x="5895195" y="2869292"/>
            <a:ext cx="434735" cy="430887"/>
          </a:xfrm>
          <a:prstGeom prst="rect">
            <a:avLst/>
          </a:prstGeom>
          <a:noFill/>
        </p:spPr>
        <p:txBody>
          <a:bodyPr wrap="none" rtlCol="0">
            <a:spAutoFit/>
          </a:bodyPr>
          <a:lstStyle/>
          <a:p>
            <a:pPr algn="ctr"/>
            <a:r>
              <a:rPr lang="fr-FR" sz="1100" dirty="0">
                <a:solidFill>
                  <a:srgbClr val="4D4D4D"/>
                </a:solidFill>
              </a:rPr>
              <a:t>9</a:t>
            </a:r>
          </a:p>
          <a:p>
            <a:pPr algn="ctr"/>
            <a:r>
              <a:rPr lang="fr-FR" sz="1100" dirty="0">
                <a:solidFill>
                  <a:srgbClr val="4D4D4D"/>
                </a:solidFill>
              </a:rPr>
              <a:t>(18)</a:t>
            </a:r>
          </a:p>
        </p:txBody>
      </p:sp>
      <p:sp>
        <p:nvSpPr>
          <p:cNvPr id="52" name="TextBox 51">
            <a:extLst>
              <a:ext uri="{FF2B5EF4-FFF2-40B4-BE49-F238E27FC236}">
                <a16:creationId xmlns:a16="http://schemas.microsoft.com/office/drawing/2014/main" xmlns="" id="{3E7BA9CF-DF57-40EC-8D6B-8ECFBBC04D30}"/>
              </a:ext>
            </a:extLst>
          </p:cNvPr>
          <p:cNvSpPr txBox="1"/>
          <p:nvPr/>
        </p:nvSpPr>
        <p:spPr>
          <a:xfrm>
            <a:off x="6157996" y="2128468"/>
            <a:ext cx="434734" cy="430887"/>
          </a:xfrm>
          <a:prstGeom prst="rect">
            <a:avLst/>
          </a:prstGeom>
          <a:noFill/>
        </p:spPr>
        <p:txBody>
          <a:bodyPr wrap="none" rtlCol="0">
            <a:spAutoFit/>
          </a:bodyPr>
          <a:lstStyle/>
          <a:p>
            <a:pPr algn="ctr"/>
            <a:r>
              <a:rPr lang="fr-FR" sz="1100" dirty="0">
                <a:solidFill>
                  <a:srgbClr val="4D4D4D"/>
                </a:solidFill>
              </a:rPr>
              <a:t>20</a:t>
            </a:r>
          </a:p>
          <a:p>
            <a:pPr algn="ctr"/>
            <a:r>
              <a:rPr lang="fr-FR" sz="1100" dirty="0">
                <a:solidFill>
                  <a:srgbClr val="4D4D4D"/>
                </a:solidFill>
              </a:rPr>
              <a:t>(40)</a:t>
            </a:r>
          </a:p>
        </p:txBody>
      </p:sp>
      <p:sp>
        <p:nvSpPr>
          <p:cNvPr id="53" name="Rectangle 52">
            <a:extLst>
              <a:ext uri="{FF2B5EF4-FFF2-40B4-BE49-F238E27FC236}">
                <a16:creationId xmlns:a16="http://schemas.microsoft.com/office/drawing/2014/main" xmlns="" id="{710AFCE1-7427-474D-B1D9-48915BCC59FC}"/>
              </a:ext>
            </a:extLst>
          </p:cNvPr>
          <p:cNvSpPr/>
          <p:nvPr/>
        </p:nvSpPr>
        <p:spPr>
          <a:xfrm rot="10800000">
            <a:off x="6820792" y="3090775"/>
            <a:ext cx="262800" cy="82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xmlns="" id="{03796155-B81D-4A32-AE7C-A115F7A87952}"/>
              </a:ext>
            </a:extLst>
          </p:cNvPr>
          <p:cNvSpPr/>
          <p:nvPr/>
        </p:nvSpPr>
        <p:spPr>
          <a:xfrm rot="10800000">
            <a:off x="7074236" y="3594775"/>
            <a:ext cx="262800" cy="32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5" name="Rectangle 54">
            <a:extLst>
              <a:ext uri="{FF2B5EF4-FFF2-40B4-BE49-F238E27FC236}">
                <a16:creationId xmlns:a16="http://schemas.microsoft.com/office/drawing/2014/main" xmlns="" id="{6173CB73-BE14-4F47-81D8-CD9B4120B84F}"/>
              </a:ext>
            </a:extLst>
          </p:cNvPr>
          <p:cNvSpPr/>
          <p:nvPr/>
        </p:nvSpPr>
        <p:spPr>
          <a:xfrm rot="10800000">
            <a:off x="7337036" y="2298775"/>
            <a:ext cx="262800" cy="1620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Rectangle 55">
            <a:extLst>
              <a:ext uri="{FF2B5EF4-FFF2-40B4-BE49-F238E27FC236}">
                <a16:creationId xmlns:a16="http://schemas.microsoft.com/office/drawing/2014/main" xmlns="" id="{D5DE93D4-D4E0-4E26-92DB-BFFFF9D89DBB}"/>
              </a:ext>
            </a:extLst>
          </p:cNvPr>
          <p:cNvSpPr/>
          <p:nvPr/>
        </p:nvSpPr>
        <p:spPr>
          <a:xfrm rot="10800000">
            <a:off x="6557839" y="3702775"/>
            <a:ext cx="2628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7" name="TextBox 56">
            <a:extLst>
              <a:ext uri="{FF2B5EF4-FFF2-40B4-BE49-F238E27FC236}">
                <a16:creationId xmlns:a16="http://schemas.microsoft.com/office/drawing/2014/main" xmlns="" id="{0F610E27-7559-49C2-935C-B2B1DCF21585}"/>
              </a:ext>
            </a:extLst>
          </p:cNvPr>
          <p:cNvSpPr txBox="1"/>
          <p:nvPr/>
        </p:nvSpPr>
        <p:spPr>
          <a:xfrm>
            <a:off x="6511144" y="3262890"/>
            <a:ext cx="356188" cy="430887"/>
          </a:xfrm>
          <a:prstGeom prst="rect">
            <a:avLst/>
          </a:prstGeom>
          <a:noFill/>
        </p:spPr>
        <p:txBody>
          <a:bodyPr wrap="none" rtlCol="0">
            <a:spAutoFit/>
          </a:bodyPr>
          <a:lstStyle/>
          <a:p>
            <a:pPr algn="ctr"/>
            <a:r>
              <a:rPr lang="fr-FR" sz="1100" dirty="0">
                <a:solidFill>
                  <a:srgbClr val="4D4D4D"/>
                </a:solidFill>
              </a:rPr>
              <a:t>3</a:t>
            </a:r>
          </a:p>
          <a:p>
            <a:pPr algn="ctr"/>
            <a:r>
              <a:rPr lang="fr-FR" sz="1100" dirty="0">
                <a:solidFill>
                  <a:srgbClr val="4D4D4D"/>
                </a:solidFill>
              </a:rPr>
              <a:t>(6)</a:t>
            </a:r>
          </a:p>
        </p:txBody>
      </p:sp>
      <p:sp>
        <p:nvSpPr>
          <p:cNvPr id="58" name="TextBox 57">
            <a:extLst>
              <a:ext uri="{FF2B5EF4-FFF2-40B4-BE49-F238E27FC236}">
                <a16:creationId xmlns:a16="http://schemas.microsoft.com/office/drawing/2014/main" xmlns="" id="{5C722A9F-AFA5-4B39-8DDA-BBE393E70926}"/>
              </a:ext>
            </a:extLst>
          </p:cNvPr>
          <p:cNvSpPr txBox="1"/>
          <p:nvPr/>
        </p:nvSpPr>
        <p:spPr>
          <a:xfrm>
            <a:off x="6734823" y="2649069"/>
            <a:ext cx="434735" cy="430887"/>
          </a:xfrm>
          <a:prstGeom prst="rect">
            <a:avLst/>
          </a:prstGeom>
          <a:noFill/>
        </p:spPr>
        <p:txBody>
          <a:bodyPr wrap="none" rtlCol="0">
            <a:spAutoFit/>
          </a:bodyPr>
          <a:lstStyle/>
          <a:p>
            <a:pPr algn="ctr"/>
            <a:r>
              <a:rPr lang="fr-FR" sz="1100" dirty="0">
                <a:solidFill>
                  <a:srgbClr val="4D4D4D"/>
                </a:solidFill>
              </a:rPr>
              <a:t>12</a:t>
            </a:r>
          </a:p>
          <a:p>
            <a:pPr algn="ctr"/>
            <a:r>
              <a:rPr lang="fr-FR" sz="1100" dirty="0">
                <a:solidFill>
                  <a:srgbClr val="4D4D4D"/>
                </a:solidFill>
              </a:rPr>
              <a:t>(24)</a:t>
            </a:r>
          </a:p>
        </p:txBody>
      </p:sp>
      <p:sp>
        <p:nvSpPr>
          <p:cNvPr id="59" name="TextBox 58">
            <a:extLst>
              <a:ext uri="{FF2B5EF4-FFF2-40B4-BE49-F238E27FC236}">
                <a16:creationId xmlns:a16="http://schemas.microsoft.com/office/drawing/2014/main" xmlns="" id="{15917F9A-40F4-4CE5-ABCC-F0397384CE77}"/>
              </a:ext>
            </a:extLst>
          </p:cNvPr>
          <p:cNvSpPr txBox="1"/>
          <p:nvPr/>
        </p:nvSpPr>
        <p:spPr>
          <a:xfrm>
            <a:off x="6988267" y="3144363"/>
            <a:ext cx="434735" cy="430887"/>
          </a:xfrm>
          <a:prstGeom prst="rect">
            <a:avLst/>
          </a:prstGeom>
          <a:noFill/>
        </p:spPr>
        <p:txBody>
          <a:bodyPr wrap="none" rtlCol="0">
            <a:spAutoFit/>
          </a:bodyPr>
          <a:lstStyle/>
          <a:p>
            <a:pPr algn="ctr"/>
            <a:r>
              <a:rPr lang="fr-FR" sz="1100" dirty="0">
                <a:solidFill>
                  <a:srgbClr val="4D4D4D"/>
                </a:solidFill>
              </a:rPr>
              <a:t>5</a:t>
            </a:r>
          </a:p>
          <a:p>
            <a:pPr algn="ctr"/>
            <a:r>
              <a:rPr lang="fr-FR" sz="1100" dirty="0">
                <a:solidFill>
                  <a:srgbClr val="4D4D4D"/>
                </a:solidFill>
              </a:rPr>
              <a:t>(10)</a:t>
            </a:r>
          </a:p>
        </p:txBody>
      </p:sp>
      <p:sp>
        <p:nvSpPr>
          <p:cNvPr id="60" name="TextBox 59">
            <a:extLst>
              <a:ext uri="{FF2B5EF4-FFF2-40B4-BE49-F238E27FC236}">
                <a16:creationId xmlns:a16="http://schemas.microsoft.com/office/drawing/2014/main" xmlns="" id="{607E2357-FC6F-48D4-9178-198C60B604DB}"/>
              </a:ext>
            </a:extLst>
          </p:cNvPr>
          <p:cNvSpPr txBox="1"/>
          <p:nvPr/>
        </p:nvSpPr>
        <p:spPr>
          <a:xfrm>
            <a:off x="7251068" y="1853209"/>
            <a:ext cx="434734" cy="430887"/>
          </a:xfrm>
          <a:prstGeom prst="rect">
            <a:avLst/>
          </a:prstGeom>
          <a:noFill/>
        </p:spPr>
        <p:txBody>
          <a:bodyPr wrap="none" rtlCol="0">
            <a:spAutoFit/>
          </a:bodyPr>
          <a:lstStyle/>
          <a:p>
            <a:pPr algn="ctr"/>
            <a:r>
              <a:rPr lang="fr-FR" sz="1100" dirty="0">
                <a:solidFill>
                  <a:srgbClr val="4D4D4D"/>
                </a:solidFill>
              </a:rPr>
              <a:t>24</a:t>
            </a:r>
          </a:p>
          <a:p>
            <a:pPr algn="ctr"/>
            <a:r>
              <a:rPr lang="fr-FR" sz="1100" dirty="0">
                <a:solidFill>
                  <a:srgbClr val="4D4D4D"/>
                </a:solidFill>
              </a:rPr>
              <a:t>(49)</a:t>
            </a:r>
          </a:p>
        </p:txBody>
      </p:sp>
      <p:sp>
        <p:nvSpPr>
          <p:cNvPr id="61" name="Rectangle 60">
            <a:extLst>
              <a:ext uri="{FF2B5EF4-FFF2-40B4-BE49-F238E27FC236}">
                <a16:creationId xmlns:a16="http://schemas.microsoft.com/office/drawing/2014/main" xmlns="" id="{EA24FD77-7851-4447-BED8-660143B7C13F}"/>
              </a:ext>
            </a:extLst>
          </p:cNvPr>
          <p:cNvSpPr/>
          <p:nvPr/>
        </p:nvSpPr>
        <p:spPr>
          <a:xfrm rot="10800000">
            <a:off x="7922330" y="2874677"/>
            <a:ext cx="262800" cy="10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Rectangle 61">
            <a:extLst>
              <a:ext uri="{FF2B5EF4-FFF2-40B4-BE49-F238E27FC236}">
                <a16:creationId xmlns:a16="http://schemas.microsoft.com/office/drawing/2014/main" xmlns="" id="{831620F0-FBD6-46B5-9C74-C8F359F93F3B}"/>
              </a:ext>
            </a:extLst>
          </p:cNvPr>
          <p:cNvSpPr/>
          <p:nvPr/>
        </p:nvSpPr>
        <p:spPr>
          <a:xfrm rot="10800000">
            <a:off x="8175774" y="3306677"/>
            <a:ext cx="262800" cy="61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Rectangle 62">
            <a:extLst>
              <a:ext uri="{FF2B5EF4-FFF2-40B4-BE49-F238E27FC236}">
                <a16:creationId xmlns:a16="http://schemas.microsoft.com/office/drawing/2014/main" xmlns="" id="{38B197C8-97E6-41EF-81A8-BD3EE3A15F42}"/>
              </a:ext>
            </a:extLst>
          </p:cNvPr>
          <p:cNvSpPr/>
          <p:nvPr/>
        </p:nvSpPr>
        <p:spPr>
          <a:xfrm rot="10800000">
            <a:off x="8438574" y="2478677"/>
            <a:ext cx="262800" cy="1440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TextBox 63">
            <a:extLst>
              <a:ext uri="{FF2B5EF4-FFF2-40B4-BE49-F238E27FC236}">
                <a16:creationId xmlns:a16="http://schemas.microsoft.com/office/drawing/2014/main" xmlns="" id="{BF696F02-1788-48CC-9FB5-3B08DD187425}"/>
              </a:ext>
            </a:extLst>
          </p:cNvPr>
          <p:cNvSpPr txBox="1"/>
          <p:nvPr/>
        </p:nvSpPr>
        <p:spPr>
          <a:xfrm>
            <a:off x="7659169" y="3656497"/>
            <a:ext cx="263213" cy="261610"/>
          </a:xfrm>
          <a:prstGeom prst="rect">
            <a:avLst/>
          </a:prstGeom>
          <a:noFill/>
        </p:spPr>
        <p:txBody>
          <a:bodyPr wrap="none" rtlCol="0">
            <a:spAutoFit/>
          </a:bodyPr>
          <a:lstStyle/>
          <a:p>
            <a:pPr algn="ctr"/>
            <a:r>
              <a:rPr lang="fr-FR" sz="1100" dirty="0">
                <a:solidFill>
                  <a:srgbClr val="4D4D4D"/>
                </a:solidFill>
              </a:rPr>
              <a:t>0</a:t>
            </a:r>
          </a:p>
        </p:txBody>
      </p:sp>
      <p:sp>
        <p:nvSpPr>
          <p:cNvPr id="65" name="TextBox 64">
            <a:extLst>
              <a:ext uri="{FF2B5EF4-FFF2-40B4-BE49-F238E27FC236}">
                <a16:creationId xmlns:a16="http://schemas.microsoft.com/office/drawing/2014/main" xmlns="" id="{2B441E44-8BF8-48BA-99A6-AD209D9B23D7}"/>
              </a:ext>
            </a:extLst>
          </p:cNvPr>
          <p:cNvSpPr txBox="1"/>
          <p:nvPr/>
        </p:nvSpPr>
        <p:spPr>
          <a:xfrm>
            <a:off x="7836361" y="2433069"/>
            <a:ext cx="434735" cy="430887"/>
          </a:xfrm>
          <a:prstGeom prst="rect">
            <a:avLst/>
          </a:prstGeom>
          <a:noFill/>
        </p:spPr>
        <p:txBody>
          <a:bodyPr wrap="none" rtlCol="0">
            <a:spAutoFit/>
          </a:bodyPr>
          <a:lstStyle/>
          <a:p>
            <a:pPr algn="ctr"/>
            <a:r>
              <a:rPr lang="fr-FR" sz="1100" dirty="0">
                <a:solidFill>
                  <a:srgbClr val="4D4D4D"/>
                </a:solidFill>
              </a:rPr>
              <a:t>15</a:t>
            </a:r>
          </a:p>
          <a:p>
            <a:pPr algn="ctr"/>
            <a:r>
              <a:rPr lang="fr-FR" sz="1100" dirty="0">
                <a:solidFill>
                  <a:srgbClr val="4D4D4D"/>
                </a:solidFill>
              </a:rPr>
              <a:t>(31)</a:t>
            </a:r>
          </a:p>
        </p:txBody>
      </p:sp>
      <p:sp>
        <p:nvSpPr>
          <p:cNvPr id="66" name="TextBox 65">
            <a:extLst>
              <a:ext uri="{FF2B5EF4-FFF2-40B4-BE49-F238E27FC236}">
                <a16:creationId xmlns:a16="http://schemas.microsoft.com/office/drawing/2014/main" xmlns="" id="{F5165A9C-42F7-4544-9B8B-42100067DC89}"/>
              </a:ext>
            </a:extLst>
          </p:cNvPr>
          <p:cNvSpPr txBox="1"/>
          <p:nvPr/>
        </p:nvSpPr>
        <p:spPr>
          <a:xfrm>
            <a:off x="8089805" y="2864865"/>
            <a:ext cx="434735" cy="430887"/>
          </a:xfrm>
          <a:prstGeom prst="rect">
            <a:avLst/>
          </a:prstGeom>
          <a:noFill/>
        </p:spPr>
        <p:txBody>
          <a:bodyPr wrap="none" rtlCol="0">
            <a:spAutoFit/>
          </a:bodyPr>
          <a:lstStyle/>
          <a:p>
            <a:pPr algn="ctr"/>
            <a:r>
              <a:rPr lang="fr-FR" sz="1100" dirty="0">
                <a:solidFill>
                  <a:srgbClr val="4D4D4D"/>
                </a:solidFill>
              </a:rPr>
              <a:t>9</a:t>
            </a:r>
          </a:p>
          <a:p>
            <a:pPr algn="ctr"/>
            <a:r>
              <a:rPr lang="fr-FR" sz="1100" dirty="0">
                <a:solidFill>
                  <a:srgbClr val="4D4D4D"/>
                </a:solidFill>
              </a:rPr>
              <a:t>(18)</a:t>
            </a:r>
          </a:p>
        </p:txBody>
      </p:sp>
      <p:sp>
        <p:nvSpPr>
          <p:cNvPr id="67" name="TextBox 66">
            <a:extLst>
              <a:ext uri="{FF2B5EF4-FFF2-40B4-BE49-F238E27FC236}">
                <a16:creationId xmlns:a16="http://schemas.microsoft.com/office/drawing/2014/main" xmlns="" id="{BAC91183-11F0-4D4B-BF41-28BD624B43E6}"/>
              </a:ext>
            </a:extLst>
          </p:cNvPr>
          <p:cNvSpPr txBox="1"/>
          <p:nvPr/>
        </p:nvSpPr>
        <p:spPr>
          <a:xfrm>
            <a:off x="8352606" y="2039372"/>
            <a:ext cx="434734" cy="430887"/>
          </a:xfrm>
          <a:prstGeom prst="rect">
            <a:avLst/>
          </a:prstGeom>
          <a:noFill/>
        </p:spPr>
        <p:txBody>
          <a:bodyPr wrap="none" rtlCol="0">
            <a:spAutoFit/>
          </a:bodyPr>
          <a:lstStyle/>
          <a:p>
            <a:pPr algn="ctr"/>
            <a:r>
              <a:rPr lang="fr-FR" sz="1100" dirty="0">
                <a:solidFill>
                  <a:srgbClr val="4D4D4D"/>
                </a:solidFill>
              </a:rPr>
              <a:t>21</a:t>
            </a:r>
          </a:p>
          <a:p>
            <a:pPr algn="ctr"/>
            <a:r>
              <a:rPr lang="fr-FR" sz="1100" dirty="0">
                <a:solidFill>
                  <a:srgbClr val="4D4D4D"/>
                </a:solidFill>
              </a:rPr>
              <a:t>(43)</a:t>
            </a:r>
          </a:p>
        </p:txBody>
      </p:sp>
      <p:sp>
        <p:nvSpPr>
          <p:cNvPr id="68" name="TextBox 67">
            <a:extLst>
              <a:ext uri="{FF2B5EF4-FFF2-40B4-BE49-F238E27FC236}">
                <a16:creationId xmlns:a16="http://schemas.microsoft.com/office/drawing/2014/main" xmlns="" id="{2E2B26D0-5C2E-43C1-AC68-B4BA486A4E60}"/>
              </a:ext>
            </a:extLst>
          </p:cNvPr>
          <p:cNvSpPr txBox="1"/>
          <p:nvPr/>
        </p:nvSpPr>
        <p:spPr>
          <a:xfrm>
            <a:off x="513248" y="1756952"/>
            <a:ext cx="482824" cy="1277273"/>
          </a:xfrm>
          <a:prstGeom prst="rect">
            <a:avLst/>
          </a:prstGeom>
          <a:noFill/>
        </p:spPr>
        <p:txBody>
          <a:bodyPr wrap="none" rtlCol="0">
            <a:spAutoFit/>
          </a:bodyPr>
          <a:lstStyle/>
          <a:p>
            <a:r>
              <a:rPr lang="fr-FR" sz="1100" dirty="0"/>
              <a:t>RC</a:t>
            </a:r>
          </a:p>
          <a:p>
            <a:endParaRPr lang="fr-FR" sz="1100" dirty="0"/>
          </a:p>
          <a:p>
            <a:r>
              <a:rPr lang="fr-FR" sz="1100" dirty="0"/>
              <a:t>RP</a:t>
            </a:r>
          </a:p>
          <a:p>
            <a:endParaRPr lang="fr-FR" sz="1100" dirty="0"/>
          </a:p>
          <a:p>
            <a:r>
              <a:rPr lang="fr-FR" sz="1100" dirty="0"/>
              <a:t>MS</a:t>
            </a:r>
          </a:p>
          <a:p>
            <a:endParaRPr lang="fr-FR" sz="1100" dirty="0"/>
          </a:p>
          <a:p>
            <a:r>
              <a:rPr lang="fr-FR" sz="1100" dirty="0"/>
              <a:t>Prog</a:t>
            </a:r>
          </a:p>
        </p:txBody>
      </p:sp>
      <p:sp>
        <p:nvSpPr>
          <p:cNvPr id="69" name="Rectangle 68">
            <a:extLst>
              <a:ext uri="{FF2B5EF4-FFF2-40B4-BE49-F238E27FC236}">
                <a16:creationId xmlns:a16="http://schemas.microsoft.com/office/drawing/2014/main" xmlns="" id="{03D9BC86-E1D3-4200-8C75-47C6F1B5F8BA}"/>
              </a:ext>
            </a:extLst>
          </p:cNvPr>
          <p:cNvSpPr/>
          <p:nvPr/>
        </p:nvSpPr>
        <p:spPr>
          <a:xfrm>
            <a:off x="351225" y="1831997"/>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0" name="Rectangle 69">
            <a:extLst>
              <a:ext uri="{FF2B5EF4-FFF2-40B4-BE49-F238E27FC236}">
                <a16:creationId xmlns:a16="http://schemas.microsoft.com/office/drawing/2014/main" xmlns="" id="{89805F69-4592-433D-8CD1-EE97A819ACC2}"/>
              </a:ext>
            </a:extLst>
          </p:cNvPr>
          <p:cNvSpPr/>
          <p:nvPr/>
        </p:nvSpPr>
        <p:spPr>
          <a:xfrm>
            <a:off x="351225" y="2164373"/>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1" name="Rectangle 70">
            <a:extLst>
              <a:ext uri="{FF2B5EF4-FFF2-40B4-BE49-F238E27FC236}">
                <a16:creationId xmlns:a16="http://schemas.microsoft.com/office/drawing/2014/main" xmlns="" id="{F8EACD23-5201-4DB2-BDC9-8C0A8A14DCF8}"/>
              </a:ext>
            </a:extLst>
          </p:cNvPr>
          <p:cNvSpPr/>
          <p:nvPr/>
        </p:nvSpPr>
        <p:spPr>
          <a:xfrm>
            <a:off x="351225" y="2496749"/>
            <a:ext cx="144000" cy="144000"/>
          </a:xfrm>
          <a:prstGeom prst="rect">
            <a:avLst/>
          </a:prstGeom>
          <a:solidFill>
            <a:srgbClr val="B2C0E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2" name="Rectangle 71">
            <a:extLst>
              <a:ext uri="{FF2B5EF4-FFF2-40B4-BE49-F238E27FC236}">
                <a16:creationId xmlns:a16="http://schemas.microsoft.com/office/drawing/2014/main" xmlns="" id="{B69FF688-EFFD-48A2-8FC6-70523AFE0063}"/>
              </a:ext>
            </a:extLst>
          </p:cNvPr>
          <p:cNvSpPr/>
          <p:nvPr/>
        </p:nvSpPr>
        <p:spPr>
          <a:xfrm>
            <a:off x="351225" y="2829125"/>
            <a:ext cx="144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graphicFrame>
        <p:nvGraphicFramePr>
          <p:cNvPr id="73" name="Table 88">
            <a:extLst>
              <a:ext uri="{FF2B5EF4-FFF2-40B4-BE49-F238E27FC236}">
                <a16:creationId xmlns:a16="http://schemas.microsoft.com/office/drawing/2014/main" xmlns="" id="{EFB831A5-99FB-4713-94DB-4641FF575832}"/>
              </a:ext>
            </a:extLst>
          </p:cNvPr>
          <p:cNvGraphicFramePr>
            <a:graphicFrameLocks noGrp="1"/>
          </p:cNvGraphicFramePr>
          <p:nvPr>
            <p:extLst>
              <p:ext uri="{D42A27DB-BD31-4B8C-83A1-F6EECF244321}">
                <p14:modId xmlns:p14="http://schemas.microsoft.com/office/powerpoint/2010/main" xmlns="" val="2927356248"/>
              </p:ext>
            </p:extLst>
          </p:nvPr>
        </p:nvGraphicFramePr>
        <p:xfrm>
          <a:off x="238539" y="3897568"/>
          <a:ext cx="8510792" cy="2468880"/>
        </p:xfrm>
        <a:graphic>
          <a:graphicData uri="http://schemas.openxmlformats.org/drawingml/2006/table">
            <a:tbl>
              <a:tblPr firstRow="1" bandRow="1">
                <a:tableStyleId>{5C22544A-7EE6-4342-B048-85BDC9FD1C3A}</a:tableStyleId>
              </a:tblPr>
              <a:tblGrid>
                <a:gridCol w="1635745">
                  <a:extLst>
                    <a:ext uri="{9D8B030D-6E8A-4147-A177-3AD203B41FA5}">
                      <a16:colId xmlns:a16="http://schemas.microsoft.com/office/drawing/2014/main" xmlns="" val="3273086769"/>
                    </a:ext>
                  </a:extLst>
                </a:gridCol>
                <a:gridCol w="1192137">
                  <a:extLst>
                    <a:ext uri="{9D8B030D-6E8A-4147-A177-3AD203B41FA5}">
                      <a16:colId xmlns:a16="http://schemas.microsoft.com/office/drawing/2014/main" xmlns="" val="2604820475"/>
                    </a:ext>
                  </a:extLst>
                </a:gridCol>
                <a:gridCol w="1108164">
                  <a:extLst>
                    <a:ext uri="{9D8B030D-6E8A-4147-A177-3AD203B41FA5}">
                      <a16:colId xmlns:a16="http://schemas.microsoft.com/office/drawing/2014/main" xmlns="" val="1515739969"/>
                    </a:ext>
                  </a:extLst>
                </a:gridCol>
                <a:gridCol w="1193407">
                  <a:extLst>
                    <a:ext uri="{9D8B030D-6E8A-4147-A177-3AD203B41FA5}">
                      <a16:colId xmlns:a16="http://schemas.microsoft.com/office/drawing/2014/main" xmlns="" val="628869738"/>
                    </a:ext>
                  </a:extLst>
                </a:gridCol>
                <a:gridCol w="1108164">
                  <a:extLst>
                    <a:ext uri="{9D8B030D-6E8A-4147-A177-3AD203B41FA5}">
                      <a16:colId xmlns:a16="http://schemas.microsoft.com/office/drawing/2014/main" xmlns="" val="1689810517"/>
                    </a:ext>
                  </a:extLst>
                </a:gridCol>
                <a:gridCol w="1098692">
                  <a:extLst>
                    <a:ext uri="{9D8B030D-6E8A-4147-A177-3AD203B41FA5}">
                      <a16:colId xmlns:a16="http://schemas.microsoft.com/office/drawing/2014/main" xmlns="" val="3843243848"/>
                    </a:ext>
                  </a:extLst>
                </a:gridCol>
                <a:gridCol w="1174483">
                  <a:extLst>
                    <a:ext uri="{9D8B030D-6E8A-4147-A177-3AD203B41FA5}">
                      <a16:colId xmlns:a16="http://schemas.microsoft.com/office/drawing/2014/main" xmlns="" val="1823123412"/>
                    </a:ext>
                  </a:extLst>
                </a:gridCol>
              </a:tblGrid>
              <a:tr h="370840">
                <a:tc>
                  <a:txBody>
                    <a:bodyPr/>
                    <a:lstStyle/>
                    <a:p>
                      <a:endParaRPr lang="fr-FR" sz="1200" noProof="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Bras A</a:t>
                      </a:r>
                    </a:p>
                    <a:p>
                      <a:pPr algn="ctr"/>
                      <a:r>
                        <a:rPr lang="fr-FR" sz="1200" noProof="0" dirty="0">
                          <a:solidFill>
                            <a:schemeClr val="tx1"/>
                          </a:solidFill>
                        </a:rPr>
                        <a:t>NIVO1 + </a:t>
                      </a:r>
                      <a:r>
                        <a:rPr lang="fr-FR" sz="1200" noProof="0" dirty="0" smtClean="0">
                          <a:solidFill>
                            <a:schemeClr val="tx1"/>
                          </a:solidFill>
                        </a:rPr>
                        <a:t/>
                      </a:r>
                      <a:br>
                        <a:rPr lang="fr-FR" sz="1200" noProof="0" dirty="0" smtClean="0">
                          <a:solidFill>
                            <a:schemeClr val="tx1"/>
                          </a:solidFill>
                        </a:rPr>
                      </a:br>
                      <a:r>
                        <a:rPr lang="fr-FR" sz="1200" noProof="0" dirty="0" smtClean="0">
                          <a:solidFill>
                            <a:schemeClr val="tx1"/>
                          </a:solidFill>
                        </a:rPr>
                        <a:t>IPI3 </a:t>
                      </a:r>
                      <a:r>
                        <a:rPr lang="fr-FR" sz="1200" noProof="0" dirty="0">
                          <a:solidFill>
                            <a:schemeClr val="tx1"/>
                          </a:solidFill>
                        </a:rPr>
                        <a:t>/3S </a:t>
                      </a:r>
                      <a:br>
                        <a:rPr lang="fr-FR" sz="1200" noProof="0" dirty="0">
                          <a:solidFill>
                            <a:schemeClr val="tx1"/>
                          </a:solidFill>
                        </a:rPr>
                      </a:br>
                      <a:r>
                        <a:rPr lang="fr-FR" sz="1200" noProof="0" dirty="0">
                          <a:solidFill>
                            <a:schemeClr val="tx1"/>
                          </a:solidFill>
                        </a:rPr>
                        <a:t>(n=34)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Bras B</a:t>
                      </a:r>
                    </a:p>
                    <a:p>
                      <a:pPr algn="ctr"/>
                      <a:r>
                        <a:rPr lang="fr-FR" sz="1200" noProof="0" dirty="0">
                          <a:solidFill>
                            <a:schemeClr val="tx1"/>
                          </a:solidFill>
                        </a:rPr>
                        <a:t>NIVO3 + </a:t>
                      </a:r>
                      <a:r>
                        <a:rPr lang="fr-FR" sz="1200" noProof="0" dirty="0" smtClean="0">
                          <a:solidFill>
                            <a:schemeClr val="tx1"/>
                          </a:solidFill>
                        </a:rPr>
                        <a:t/>
                      </a:r>
                      <a:br>
                        <a:rPr lang="fr-FR" sz="1200" noProof="0" dirty="0" smtClean="0">
                          <a:solidFill>
                            <a:schemeClr val="tx1"/>
                          </a:solidFill>
                        </a:rPr>
                      </a:br>
                      <a:r>
                        <a:rPr lang="fr-FR" sz="1200" noProof="0" dirty="0" smtClean="0">
                          <a:solidFill>
                            <a:schemeClr val="tx1"/>
                          </a:solidFill>
                        </a:rPr>
                        <a:t>IPI1 </a:t>
                      </a:r>
                      <a:r>
                        <a:rPr lang="fr-FR" sz="1200" noProof="0" dirty="0">
                          <a:solidFill>
                            <a:schemeClr val="tx1"/>
                          </a:solidFill>
                        </a:rPr>
                        <a:t>/3S </a:t>
                      </a:r>
                      <a:r>
                        <a:rPr lang="fr-FR" sz="1200" noProof="0" dirty="0" smtClean="0">
                          <a:solidFill>
                            <a:schemeClr val="tx1"/>
                          </a:solidFill>
                        </a:rPr>
                        <a:t/>
                      </a:r>
                      <a:br>
                        <a:rPr lang="fr-FR" sz="1200" noProof="0" dirty="0" smtClean="0">
                          <a:solidFill>
                            <a:schemeClr val="tx1"/>
                          </a:solidFill>
                        </a:rPr>
                      </a:br>
                      <a:r>
                        <a:rPr lang="fr-FR" sz="1200" noProof="0" dirty="0" smtClean="0">
                          <a:solidFill>
                            <a:schemeClr val="tx1"/>
                          </a:solidFill>
                        </a:rPr>
                        <a:t>(</a:t>
                      </a:r>
                      <a:r>
                        <a:rPr lang="fr-FR" sz="1200" noProof="0" dirty="0">
                          <a:solidFill>
                            <a:schemeClr val="tx1"/>
                          </a:solidFill>
                        </a:rPr>
                        <a:t>n=27)</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chemeClr val="tx1"/>
                          </a:solidFill>
                        </a:rPr>
                        <a:t>Bras C</a:t>
                      </a:r>
                    </a:p>
                    <a:p>
                      <a:pPr algn="ctr"/>
                      <a:r>
                        <a:rPr lang="fr-FR" sz="1200" noProof="0">
                          <a:solidFill>
                            <a:schemeClr val="tx1"/>
                          </a:solidFill>
                        </a:rPr>
                        <a:t>NIVO3 /2S + IPI1 /6S (n=29)</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Bras A</a:t>
                      </a:r>
                    </a:p>
                    <a:p>
                      <a:pPr algn="ctr"/>
                      <a:r>
                        <a:rPr lang="fr-FR" sz="1200" noProof="0" dirty="0">
                          <a:solidFill>
                            <a:schemeClr val="tx1"/>
                          </a:solidFill>
                        </a:rPr>
                        <a:t>NIVO1 + </a:t>
                      </a:r>
                      <a:r>
                        <a:rPr lang="fr-FR" sz="1200" noProof="0" dirty="0" smtClean="0">
                          <a:solidFill>
                            <a:schemeClr val="tx1"/>
                          </a:solidFill>
                        </a:rPr>
                        <a:t/>
                      </a:r>
                      <a:br>
                        <a:rPr lang="fr-FR" sz="1200" noProof="0" dirty="0" smtClean="0">
                          <a:solidFill>
                            <a:schemeClr val="tx1"/>
                          </a:solidFill>
                        </a:rPr>
                      </a:br>
                      <a:r>
                        <a:rPr lang="fr-FR" sz="1200" noProof="0" dirty="0" smtClean="0">
                          <a:solidFill>
                            <a:schemeClr val="tx1"/>
                          </a:solidFill>
                        </a:rPr>
                        <a:t>IPI3 </a:t>
                      </a:r>
                      <a:r>
                        <a:rPr lang="fr-FR" sz="1200" noProof="0" dirty="0">
                          <a:solidFill>
                            <a:schemeClr val="tx1"/>
                          </a:solidFill>
                        </a:rPr>
                        <a:t>/3S </a:t>
                      </a:r>
                      <a:r>
                        <a:rPr lang="fr-FR" sz="1200" noProof="0" dirty="0" smtClean="0">
                          <a:solidFill>
                            <a:schemeClr val="tx1"/>
                          </a:solidFill>
                        </a:rPr>
                        <a:t/>
                      </a:r>
                      <a:br>
                        <a:rPr lang="fr-FR" sz="1200" noProof="0" dirty="0" smtClean="0">
                          <a:solidFill>
                            <a:schemeClr val="tx1"/>
                          </a:solidFill>
                        </a:rPr>
                      </a:br>
                      <a:r>
                        <a:rPr lang="fr-FR" sz="1200" noProof="0" dirty="0" smtClean="0">
                          <a:solidFill>
                            <a:schemeClr val="tx1"/>
                          </a:solidFill>
                        </a:rPr>
                        <a:t>(</a:t>
                      </a:r>
                      <a:r>
                        <a:rPr lang="fr-FR" sz="1200" noProof="0" dirty="0">
                          <a:solidFill>
                            <a:schemeClr val="tx1"/>
                          </a:solidFill>
                        </a:rPr>
                        <a:t>n=50)</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Bras B</a:t>
                      </a:r>
                    </a:p>
                    <a:p>
                      <a:pPr algn="ctr"/>
                      <a:r>
                        <a:rPr lang="fr-FR" sz="1200" noProof="0" dirty="0">
                          <a:solidFill>
                            <a:schemeClr val="tx1"/>
                          </a:solidFill>
                        </a:rPr>
                        <a:t>NIVO3 + </a:t>
                      </a:r>
                      <a:r>
                        <a:rPr lang="fr-FR" sz="1200" noProof="0" dirty="0" smtClean="0">
                          <a:solidFill>
                            <a:schemeClr val="tx1"/>
                          </a:solidFill>
                        </a:rPr>
                        <a:t/>
                      </a:r>
                      <a:br>
                        <a:rPr lang="fr-FR" sz="1200" noProof="0" dirty="0" smtClean="0">
                          <a:solidFill>
                            <a:schemeClr val="tx1"/>
                          </a:solidFill>
                        </a:rPr>
                      </a:br>
                      <a:r>
                        <a:rPr lang="fr-FR" sz="1200" noProof="0" dirty="0" smtClean="0">
                          <a:solidFill>
                            <a:schemeClr val="tx1"/>
                          </a:solidFill>
                        </a:rPr>
                        <a:t>IPI1 </a:t>
                      </a:r>
                      <a:r>
                        <a:rPr lang="fr-FR" sz="1200" noProof="0" dirty="0">
                          <a:solidFill>
                            <a:schemeClr val="tx1"/>
                          </a:solidFill>
                        </a:rPr>
                        <a:t>/3S </a:t>
                      </a:r>
                      <a:r>
                        <a:rPr lang="fr-FR" sz="1200" noProof="0" dirty="0" smtClean="0">
                          <a:solidFill>
                            <a:schemeClr val="tx1"/>
                          </a:solidFill>
                        </a:rPr>
                        <a:t/>
                      </a:r>
                      <a:br>
                        <a:rPr lang="fr-FR" sz="1200" noProof="0" dirty="0" smtClean="0">
                          <a:solidFill>
                            <a:schemeClr val="tx1"/>
                          </a:solidFill>
                        </a:rPr>
                      </a:br>
                      <a:r>
                        <a:rPr lang="fr-FR" sz="1200" noProof="0" dirty="0" smtClean="0">
                          <a:solidFill>
                            <a:schemeClr val="tx1"/>
                          </a:solidFill>
                        </a:rPr>
                        <a:t>(</a:t>
                      </a:r>
                      <a:r>
                        <a:rPr lang="fr-FR" sz="1200" noProof="0" dirty="0">
                          <a:solidFill>
                            <a:schemeClr val="tx1"/>
                          </a:solidFill>
                        </a:rPr>
                        <a:t>n=49)</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chemeClr val="tx1"/>
                          </a:solidFill>
                        </a:rPr>
                        <a:t>Bras C</a:t>
                      </a:r>
                    </a:p>
                    <a:p>
                      <a:pPr algn="ctr"/>
                      <a:r>
                        <a:rPr lang="fr-FR" sz="1200" noProof="0">
                          <a:solidFill>
                            <a:schemeClr val="tx1"/>
                          </a:solidFill>
                        </a:rPr>
                        <a:t>NIVO3 /2S + IPI1 /6S (n=49)</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02436622"/>
                  </a:ext>
                </a:extLst>
              </a:tr>
              <a:tr h="236743">
                <a:tc>
                  <a:txBody>
                    <a:bodyPr/>
                    <a:lstStyle/>
                    <a:p>
                      <a:r>
                        <a:rPr lang="fr-FR" sz="1200" noProof="0" dirty="0">
                          <a:solidFill>
                            <a:schemeClr val="tx1"/>
                          </a:solidFill>
                        </a:rPr>
                        <a:t>TRO, n (%)</a:t>
                      </a:r>
                      <a:endParaRPr lang="fr-FR" sz="1200" baseline="30000" noProof="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chemeClr val="tx1"/>
                          </a:solidFill>
                        </a:rPr>
                        <a:t>8 (24)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chemeClr val="tx1"/>
                          </a:solidFill>
                        </a:rPr>
                        <a:t>9 (33)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chemeClr val="tx1"/>
                          </a:solidFill>
                        </a:rPr>
                        <a:t>9 (31)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chemeClr val="tx1"/>
                          </a:solidFill>
                        </a:rPr>
                        <a:t>16 (32)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chemeClr val="tx1"/>
                          </a:solidFill>
                        </a:rPr>
                        <a:t>15 (31)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chemeClr val="tx1"/>
                          </a:solidFill>
                        </a:rPr>
                        <a:t>15 (31)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71568017"/>
                  </a:ext>
                </a:extLst>
              </a:tr>
              <a:tr h="23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solidFill>
                            <a:schemeClr val="tx1"/>
                          </a:solidFill>
                        </a:rPr>
                        <a:t>TCM, n (%)</a:t>
                      </a:r>
                      <a:endParaRPr lang="fr-FR" sz="1200" baseline="30000" noProof="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a:solidFill>
                            <a:schemeClr val="tx1"/>
                          </a:solidFill>
                        </a:rPr>
                        <a:t>17 (50)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a:solidFill>
                            <a:schemeClr val="tx1"/>
                          </a:solidFill>
                        </a:rPr>
                        <a:t>11 (41)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a:solidFill>
                            <a:schemeClr val="tx1"/>
                          </a:solidFill>
                        </a:rPr>
                        <a:t>13 (45)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a:solidFill>
                            <a:schemeClr val="tx1"/>
                          </a:solidFill>
                        </a:rPr>
                        <a:t>27 (54)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a:solidFill>
                            <a:schemeClr val="tx1"/>
                          </a:solidFill>
                        </a:rPr>
                        <a:t>21 (43)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a:solidFill>
                            <a:schemeClr val="tx1"/>
                          </a:solidFill>
                        </a:rPr>
                        <a:t>24 (49)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8208653"/>
                  </a:ext>
                </a:extLst>
              </a:tr>
              <a:tr h="381828">
                <a:tc>
                  <a:txBody>
                    <a:bodyPr/>
                    <a:lstStyle/>
                    <a:p>
                      <a:r>
                        <a:rPr lang="fr-FR" sz="1200" noProof="0" dirty="0">
                          <a:solidFill>
                            <a:schemeClr val="tx1"/>
                          </a:solidFill>
                        </a:rPr>
                        <a:t>Durée réponse médiane, mois (IC95%)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9,8</a:t>
                      </a:r>
                    </a:p>
                    <a:p>
                      <a:pPr algn="ctr"/>
                      <a:r>
                        <a:rPr lang="fr-FR" sz="1200" noProof="0" dirty="0">
                          <a:solidFill>
                            <a:schemeClr val="tx1"/>
                          </a:solidFill>
                        </a:rPr>
                        <a:t>(7,0 - 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15,2</a:t>
                      </a:r>
                    </a:p>
                    <a:p>
                      <a:pPr algn="ctr"/>
                      <a:r>
                        <a:rPr lang="fr-FR" sz="1200" noProof="0" dirty="0">
                          <a:solidFill>
                            <a:schemeClr val="tx1"/>
                          </a:solidFill>
                        </a:rPr>
                        <a:t>(4,2 - 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11,1</a:t>
                      </a:r>
                    </a:p>
                    <a:p>
                      <a:pPr algn="ctr"/>
                      <a:r>
                        <a:rPr lang="fr-FR" sz="1200" noProof="0" dirty="0">
                          <a:solidFill>
                            <a:schemeClr val="tx1"/>
                          </a:solidFill>
                        </a:rPr>
                        <a:t>(4,2 - 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17,5</a:t>
                      </a:r>
                    </a:p>
                    <a:p>
                      <a:pPr algn="ctr"/>
                      <a:r>
                        <a:rPr lang="fr-FR" sz="1200" noProof="0" dirty="0">
                          <a:solidFill>
                            <a:schemeClr val="tx1"/>
                          </a:solidFill>
                        </a:rPr>
                        <a:t>(8,3, 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22,2</a:t>
                      </a:r>
                    </a:p>
                    <a:p>
                      <a:pPr algn="ctr"/>
                      <a:r>
                        <a:rPr lang="fr-FR" sz="1200" noProof="0" dirty="0">
                          <a:solidFill>
                            <a:schemeClr val="tx1"/>
                          </a:solidFill>
                        </a:rPr>
                        <a:t>(4,4 - 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16,6</a:t>
                      </a:r>
                    </a:p>
                    <a:p>
                      <a:pPr algn="ctr"/>
                      <a:r>
                        <a:rPr lang="fr-FR" sz="1200" noProof="0" dirty="0">
                          <a:solidFill>
                            <a:schemeClr val="tx1"/>
                          </a:solidFill>
                        </a:rPr>
                        <a:t>(4,3 - 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3364279"/>
                  </a:ext>
                </a:extLst>
              </a:tr>
              <a:tr h="370840">
                <a:tc>
                  <a:txBody>
                    <a:bodyPr/>
                    <a:lstStyle/>
                    <a:p>
                      <a:r>
                        <a:rPr lang="fr-FR" sz="1200" noProof="0" dirty="0">
                          <a:solidFill>
                            <a:schemeClr val="tx1"/>
                          </a:solidFill>
                        </a:rPr>
                        <a:t>SG médiane,</a:t>
                      </a:r>
                      <a:r>
                        <a:rPr lang="fr-FR" sz="1200" baseline="0" noProof="0" dirty="0">
                          <a:solidFill>
                            <a:schemeClr val="tx1"/>
                          </a:solidFill>
                        </a:rPr>
                        <a:t> mo (IC95%)</a:t>
                      </a:r>
                      <a:endParaRPr lang="fr-FR" sz="1200" noProof="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16,4 </a:t>
                      </a:r>
                      <a:br>
                        <a:rPr lang="fr-FR" sz="1200" noProof="0" dirty="0">
                          <a:solidFill>
                            <a:schemeClr val="tx1"/>
                          </a:solidFill>
                        </a:rPr>
                      </a:br>
                      <a:r>
                        <a:rPr lang="fr-FR" sz="1200" noProof="0" dirty="0">
                          <a:solidFill>
                            <a:schemeClr val="tx1"/>
                          </a:solidFill>
                        </a:rPr>
                        <a:t>(8,6 - NA)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11,8 </a:t>
                      </a:r>
                      <a:br>
                        <a:rPr lang="fr-FR" sz="1200" noProof="0" dirty="0">
                          <a:solidFill>
                            <a:schemeClr val="tx1"/>
                          </a:solidFill>
                        </a:rPr>
                      </a:br>
                      <a:r>
                        <a:rPr lang="fr-FR" sz="1200" noProof="0" dirty="0">
                          <a:solidFill>
                            <a:schemeClr val="tx1"/>
                          </a:solidFill>
                        </a:rPr>
                        <a:t>(6,1 - 16,4)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11,2 </a:t>
                      </a:r>
                      <a:br>
                        <a:rPr lang="fr-FR" sz="1200" noProof="0" dirty="0">
                          <a:solidFill>
                            <a:schemeClr val="tx1"/>
                          </a:solidFill>
                        </a:rPr>
                      </a:br>
                      <a:r>
                        <a:rPr lang="fr-FR" sz="1200" noProof="0" dirty="0">
                          <a:solidFill>
                            <a:schemeClr val="tx1"/>
                          </a:solidFill>
                        </a:rPr>
                        <a:t>(6,1 - NA)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a:solidFill>
                            <a:schemeClr val="tx1"/>
                          </a:solidFill>
                        </a:rPr>
                        <a:t>22,8</a:t>
                      </a:r>
                      <a:br>
                        <a:rPr lang="fr-FR" sz="1200" noProof="0">
                          <a:solidFill>
                            <a:schemeClr val="tx1"/>
                          </a:solidFill>
                        </a:rPr>
                      </a:br>
                      <a:r>
                        <a:rPr lang="fr-FR" sz="1200" noProof="0">
                          <a:solidFill>
                            <a:schemeClr val="tx1"/>
                          </a:solidFill>
                        </a:rPr>
                        <a:t>(9,4, NE)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12,5 </a:t>
                      </a:r>
                      <a:br>
                        <a:rPr lang="fr-FR" sz="1200" noProof="0" dirty="0">
                          <a:solidFill>
                            <a:schemeClr val="tx1"/>
                          </a:solidFill>
                        </a:rPr>
                      </a:br>
                      <a:r>
                        <a:rPr lang="fr-FR" sz="1200" noProof="0" dirty="0">
                          <a:solidFill>
                            <a:schemeClr val="tx1"/>
                          </a:solidFill>
                        </a:rPr>
                        <a:t>(7,6 - 16,4)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tx1"/>
                          </a:solidFill>
                        </a:rPr>
                        <a:t>12,7</a:t>
                      </a:r>
                      <a:br>
                        <a:rPr lang="fr-FR" sz="1200" noProof="0" dirty="0">
                          <a:solidFill>
                            <a:schemeClr val="tx1"/>
                          </a:solidFill>
                        </a:rPr>
                      </a:br>
                      <a:r>
                        <a:rPr lang="fr-FR" sz="1200" noProof="0" dirty="0">
                          <a:solidFill>
                            <a:schemeClr val="tx1"/>
                          </a:solidFill>
                        </a:rPr>
                        <a:t>(7,4 - 33,0)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17059039"/>
                  </a:ext>
                </a:extLst>
              </a:tr>
            </a:tbl>
          </a:graphicData>
        </a:graphic>
      </p:graphicFrame>
    </p:spTree>
    <p:extLst>
      <p:ext uri="{BB962C8B-B14F-4D97-AF65-F5344CB8AC3E}">
        <p14:creationId xmlns:p14="http://schemas.microsoft.com/office/powerpoint/2010/main" xmlns="" val="3086832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O-5: Efficacité et tolérance de nivolumab + ipilimumab chez les patients asiatiques avec carcinome hépatocellulaire avancé: sous-analyse de l’étude CheckMate 040 – Yao </a:t>
            </a:r>
            <a:r>
              <a:rPr lang="fr-FR" dirty="0" err="1"/>
              <a:t>T</a:t>
            </a:r>
            <a:r>
              <a:rPr lang="fr-FR" dirty="0"/>
              <a:t>, et al</a:t>
            </a:r>
          </a:p>
        </p:txBody>
      </p:sp>
      <p:sp>
        <p:nvSpPr>
          <p:cNvPr id="3" name="Content Placeholder 2"/>
          <p:cNvSpPr>
            <a:spLocks noGrp="1"/>
          </p:cNvSpPr>
          <p:nvPr>
            <p:ph idx="1"/>
          </p:nvPr>
        </p:nvSpPr>
        <p:spPr/>
        <p:txBody>
          <a:bodyPr/>
          <a:lstStyle/>
          <a:p>
            <a:pPr marL="0" indent="0">
              <a:buNone/>
            </a:pPr>
            <a:r>
              <a:rPr lang="fr-FR" b="1" dirty="0"/>
              <a:t>Résultats</a:t>
            </a:r>
          </a:p>
          <a:p>
            <a:pPr marL="0" indent="0">
              <a:spcBef>
                <a:spcPts val="27000"/>
              </a:spcBef>
              <a:buNone/>
            </a:pPr>
            <a:r>
              <a:rPr lang="fr-FR" b="1" dirty="0"/>
              <a:t>Conclusions</a:t>
            </a:r>
          </a:p>
          <a:p>
            <a:r>
              <a:rPr lang="fr-FR" b="1" dirty="0"/>
              <a:t>Chez ces patients asiatiques avec CHC avancé, nivolumab + ipilimumab a montré des réponses cliniquement significatives, surtout dans le bras nivolumab 1 mg + ipilimumab 3 mg</a:t>
            </a:r>
          </a:p>
          <a:p>
            <a:r>
              <a:rPr lang="fr-FR" b="1" dirty="0"/>
              <a:t>La toxicité a été gérable sans nouveau signal observé</a:t>
            </a:r>
          </a:p>
        </p:txBody>
      </p:sp>
      <p:sp>
        <p:nvSpPr>
          <p:cNvPr id="5" name="Text Placeholder 4"/>
          <p:cNvSpPr>
            <a:spLocks noGrp="1"/>
          </p:cNvSpPr>
          <p:nvPr>
            <p:ph type="body" sz="quarter" idx="11"/>
          </p:nvPr>
        </p:nvSpPr>
        <p:spPr/>
        <p:txBody>
          <a:bodyPr/>
          <a:lstStyle/>
          <a:p>
            <a:r>
              <a:rPr lang="fr-FR" dirty="0"/>
              <a:t>Yao </a:t>
            </a:r>
            <a:r>
              <a:rPr lang="fr-FR" dirty="0" err="1"/>
              <a:t>T</a:t>
            </a:r>
            <a:r>
              <a:rPr lang="fr-FR" dirty="0"/>
              <a:t>, et al, Ann </a:t>
            </a:r>
            <a:r>
              <a:rPr lang="fr-FR" dirty="0" err="1"/>
              <a:t>Oncol</a:t>
            </a:r>
            <a:r>
              <a:rPr lang="fr-FR" dirty="0"/>
              <a:t> 2020;31(</a:t>
            </a:r>
            <a:r>
              <a:rPr lang="fr-FR" dirty="0" err="1"/>
              <a:t>suppl</a:t>
            </a:r>
            <a:r>
              <a:rPr lang="fr-FR" dirty="0"/>
              <a:t>):</a:t>
            </a:r>
            <a:r>
              <a:rPr lang="fr-FR" dirty="0" err="1"/>
              <a:t>abstr</a:t>
            </a:r>
            <a:r>
              <a:rPr lang="fr-FR" dirty="0"/>
              <a:t> O-5</a:t>
            </a:r>
          </a:p>
        </p:txBody>
      </p:sp>
      <p:graphicFrame>
        <p:nvGraphicFramePr>
          <p:cNvPr id="6" name="Table 88">
            <a:extLst>
              <a:ext uri="{FF2B5EF4-FFF2-40B4-BE49-F238E27FC236}">
                <a16:creationId xmlns:a16="http://schemas.microsoft.com/office/drawing/2014/main" xmlns="" id="{EFB831A5-99FB-4713-94DB-4641FF575832}"/>
              </a:ext>
            </a:extLst>
          </p:cNvPr>
          <p:cNvGraphicFramePr>
            <a:graphicFrameLocks noGrp="1"/>
          </p:cNvGraphicFramePr>
          <p:nvPr>
            <p:extLst>
              <p:ext uri="{D42A27DB-BD31-4B8C-83A1-F6EECF244321}">
                <p14:modId xmlns:p14="http://schemas.microsoft.com/office/powerpoint/2010/main" xmlns="" val="1985936652"/>
              </p:ext>
            </p:extLst>
          </p:nvPr>
        </p:nvGraphicFramePr>
        <p:xfrm>
          <a:off x="365124" y="1593568"/>
          <a:ext cx="8384208" cy="3271520"/>
        </p:xfrm>
        <a:graphic>
          <a:graphicData uri="http://schemas.openxmlformats.org/drawingml/2006/table">
            <a:tbl>
              <a:tblPr firstRow="1" bandRow="1">
                <a:tableStyleId>{5202B0CA-FC54-4496-8BCA-5EF66A818D29}</a:tableStyleId>
              </a:tblPr>
              <a:tblGrid>
                <a:gridCol w="1611416">
                  <a:extLst>
                    <a:ext uri="{9D8B030D-6E8A-4147-A177-3AD203B41FA5}">
                      <a16:colId xmlns:a16="http://schemas.microsoft.com/office/drawing/2014/main" xmlns="" val="3273086769"/>
                    </a:ext>
                  </a:extLst>
                </a:gridCol>
                <a:gridCol w="1174406">
                  <a:extLst>
                    <a:ext uri="{9D8B030D-6E8A-4147-A177-3AD203B41FA5}">
                      <a16:colId xmlns:a16="http://schemas.microsoft.com/office/drawing/2014/main" xmlns="" val="2604820475"/>
                    </a:ext>
                  </a:extLst>
                </a:gridCol>
                <a:gridCol w="1091682">
                  <a:extLst>
                    <a:ext uri="{9D8B030D-6E8A-4147-A177-3AD203B41FA5}">
                      <a16:colId xmlns:a16="http://schemas.microsoft.com/office/drawing/2014/main" xmlns="" val="1515739969"/>
                    </a:ext>
                  </a:extLst>
                </a:gridCol>
                <a:gridCol w="1175657">
                  <a:extLst>
                    <a:ext uri="{9D8B030D-6E8A-4147-A177-3AD203B41FA5}">
                      <a16:colId xmlns:a16="http://schemas.microsoft.com/office/drawing/2014/main" xmlns="" val="628869738"/>
                    </a:ext>
                  </a:extLst>
                </a:gridCol>
                <a:gridCol w="1091682">
                  <a:extLst>
                    <a:ext uri="{9D8B030D-6E8A-4147-A177-3AD203B41FA5}">
                      <a16:colId xmlns:a16="http://schemas.microsoft.com/office/drawing/2014/main" xmlns="" val="1689810517"/>
                    </a:ext>
                  </a:extLst>
                </a:gridCol>
                <a:gridCol w="1082351">
                  <a:extLst>
                    <a:ext uri="{9D8B030D-6E8A-4147-A177-3AD203B41FA5}">
                      <a16:colId xmlns:a16="http://schemas.microsoft.com/office/drawing/2014/main" xmlns="" val="3843243848"/>
                    </a:ext>
                  </a:extLst>
                </a:gridCol>
                <a:gridCol w="1157014">
                  <a:extLst>
                    <a:ext uri="{9D8B030D-6E8A-4147-A177-3AD203B41FA5}">
                      <a16:colId xmlns:a16="http://schemas.microsoft.com/office/drawing/2014/main" xmlns="" val="1823123412"/>
                    </a:ext>
                  </a:extLst>
                </a:gridCol>
              </a:tblGrid>
              <a:tr h="285632">
                <a:tc rowSpan="2">
                  <a:txBody>
                    <a:bodyPr/>
                    <a:lstStyle/>
                    <a:p>
                      <a:r>
                        <a:rPr lang="fr-FR" sz="1300" b="1" noProof="0" dirty="0">
                          <a:solidFill>
                            <a:schemeClr val="tx2"/>
                          </a:solidFill>
                        </a:rPr>
                        <a:t>EILTs grade 3/4, </a:t>
                      </a:r>
                      <a:r>
                        <a:rPr lang="fr-FR" sz="1300" b="1" noProof="0" dirty="0" smtClean="0">
                          <a:solidFill>
                            <a:schemeClr val="tx2"/>
                          </a:solidFill>
                        </a:rPr>
                        <a:t/>
                      </a:r>
                      <a:br>
                        <a:rPr lang="fr-FR" sz="1300" b="1" noProof="0" dirty="0" smtClean="0">
                          <a:solidFill>
                            <a:schemeClr val="tx2"/>
                          </a:solidFill>
                        </a:rPr>
                      </a:br>
                      <a:r>
                        <a:rPr lang="fr-FR" sz="1300" b="1" noProof="0" dirty="0" smtClean="0">
                          <a:solidFill>
                            <a:schemeClr val="tx2"/>
                          </a:solidFill>
                        </a:rPr>
                        <a:t>n </a:t>
                      </a:r>
                      <a:r>
                        <a:rPr lang="fr-FR" sz="1300" b="1" noProof="0" dirty="0">
                          <a:solidFill>
                            <a:schemeClr val="tx2"/>
                          </a:solidFill>
                        </a:rPr>
                        <a:t>(%)</a:t>
                      </a:r>
                    </a:p>
                  </a:txBody>
                  <a:tcPr anchor="ctr"/>
                </a:tc>
                <a:tc gridSpan="3">
                  <a:txBody>
                    <a:bodyPr/>
                    <a:lstStyle/>
                    <a:p>
                      <a:pPr algn="ctr"/>
                      <a:r>
                        <a:rPr lang="fr-FR" sz="1300" baseline="0" noProof="0" dirty="0">
                          <a:solidFill>
                            <a:schemeClr val="tx2"/>
                          </a:solidFill>
                        </a:rPr>
                        <a:t>Patients asiatiques</a:t>
                      </a:r>
                      <a:endParaRPr lang="fr-FR" sz="1300" noProof="0" dirty="0">
                        <a:solidFill>
                          <a:schemeClr val="tx2"/>
                        </a:solidFill>
                      </a:endParaRPr>
                    </a:p>
                  </a:txBody>
                  <a:tcPr anchor="ctr"/>
                </a:tc>
                <a:tc hMerge="1">
                  <a:txBody>
                    <a:bodyPr/>
                    <a:lstStyle/>
                    <a:p>
                      <a:pPr algn="ctr"/>
                      <a:endParaRPr lang="en-GB" sz="1300" dirty="0">
                        <a:solidFill>
                          <a:schemeClr val="tx2"/>
                        </a:solidFill>
                      </a:endParaRPr>
                    </a:p>
                  </a:txBody>
                  <a:tcPr anchor="ctr"/>
                </a:tc>
                <a:tc hMerge="1">
                  <a:txBody>
                    <a:bodyPr/>
                    <a:lstStyle/>
                    <a:p>
                      <a:pPr algn="ctr"/>
                      <a:endParaRPr lang="en-GB" sz="1300" dirty="0">
                        <a:solidFill>
                          <a:schemeClr val="tx2"/>
                        </a:solidFill>
                      </a:endParaRPr>
                    </a:p>
                  </a:txBody>
                  <a:tcPr anchor="ctr"/>
                </a:tc>
                <a:tc gridSpan="3">
                  <a:txBody>
                    <a:bodyPr/>
                    <a:lstStyle/>
                    <a:p>
                      <a:pPr algn="ctr"/>
                      <a:r>
                        <a:rPr lang="fr-FR" sz="1300" noProof="0" dirty="0">
                          <a:solidFill>
                            <a:schemeClr val="tx2"/>
                          </a:solidFill>
                        </a:rPr>
                        <a:t>Tous patients</a:t>
                      </a:r>
                    </a:p>
                  </a:txBody>
                  <a:tcPr anchor="ctr"/>
                </a:tc>
                <a:tc hMerge="1">
                  <a:txBody>
                    <a:bodyPr/>
                    <a:lstStyle/>
                    <a:p>
                      <a:pPr algn="ctr"/>
                      <a:endParaRPr lang="en-GB" sz="1300" dirty="0">
                        <a:solidFill>
                          <a:schemeClr val="tx2"/>
                        </a:solidFill>
                      </a:endParaRPr>
                    </a:p>
                  </a:txBody>
                  <a:tcPr anchor="ctr"/>
                </a:tc>
                <a:tc hMerge="1">
                  <a:txBody>
                    <a:bodyPr/>
                    <a:lstStyle/>
                    <a:p>
                      <a:pPr algn="ctr"/>
                      <a:endParaRPr lang="en-GB" sz="1300" dirty="0">
                        <a:solidFill>
                          <a:schemeClr val="tx2"/>
                        </a:solidFill>
                      </a:endParaRPr>
                    </a:p>
                  </a:txBody>
                  <a:tcPr anchor="ctr"/>
                </a:tc>
                <a:extLst>
                  <a:ext uri="{0D108BD9-81ED-4DB2-BD59-A6C34878D82A}">
                    <a16:rowId xmlns:a16="http://schemas.microsoft.com/office/drawing/2014/main" xmlns="" val="3168087615"/>
                  </a:ext>
                </a:extLst>
              </a:tr>
              <a:tr h="744872">
                <a:tc vMerge="1">
                  <a:txBody>
                    <a:bodyPr/>
                    <a:lstStyle/>
                    <a:p>
                      <a:endParaRPr lang="en-GB" sz="1300" b="1" dirty="0">
                        <a:solidFill>
                          <a:schemeClr val="tx2"/>
                        </a:solidFill>
                      </a:endParaRPr>
                    </a:p>
                  </a:txBody>
                  <a:tcPr anchor="ctr">
                    <a:solidFill>
                      <a:srgbClr val="A0A0A0"/>
                    </a:solidFill>
                  </a:tcPr>
                </a:tc>
                <a:tc>
                  <a:txBody>
                    <a:bodyPr/>
                    <a:lstStyle/>
                    <a:p>
                      <a:pPr algn="ctr"/>
                      <a:r>
                        <a:rPr lang="fr-FR" sz="1300" b="1" noProof="0" dirty="0">
                          <a:solidFill>
                            <a:schemeClr val="tx2"/>
                          </a:solidFill>
                        </a:rPr>
                        <a:t>Bras A</a:t>
                      </a:r>
                    </a:p>
                    <a:p>
                      <a:pPr algn="ctr"/>
                      <a:r>
                        <a:rPr lang="fr-FR" sz="1300" b="1" noProof="0" dirty="0">
                          <a:solidFill>
                            <a:schemeClr val="tx2"/>
                          </a:solidFill>
                        </a:rPr>
                        <a:t>NIVO1 + </a:t>
                      </a:r>
                      <a:br>
                        <a:rPr lang="fr-FR" sz="1300" b="1" noProof="0" dirty="0">
                          <a:solidFill>
                            <a:schemeClr val="tx2"/>
                          </a:solidFill>
                        </a:rPr>
                      </a:br>
                      <a:r>
                        <a:rPr lang="fr-FR" sz="1300" b="1" noProof="0" dirty="0">
                          <a:solidFill>
                            <a:schemeClr val="tx2"/>
                          </a:solidFill>
                        </a:rPr>
                        <a:t>IPI3 /3S </a:t>
                      </a:r>
                      <a:br>
                        <a:rPr lang="fr-FR" sz="1300" b="1" noProof="0" dirty="0">
                          <a:solidFill>
                            <a:schemeClr val="tx2"/>
                          </a:solidFill>
                        </a:rPr>
                      </a:br>
                      <a:r>
                        <a:rPr lang="fr-FR" sz="1300" b="1" noProof="0" dirty="0">
                          <a:solidFill>
                            <a:schemeClr val="tx2"/>
                          </a:solidFill>
                        </a:rPr>
                        <a:t>(n=33)</a:t>
                      </a:r>
                    </a:p>
                  </a:txBody>
                  <a:tcPr anchor="ctr">
                    <a:solidFill>
                      <a:srgbClr val="A0A0A0"/>
                    </a:solidFill>
                  </a:tcPr>
                </a:tc>
                <a:tc>
                  <a:txBody>
                    <a:bodyPr/>
                    <a:lstStyle/>
                    <a:p>
                      <a:pPr algn="ctr"/>
                      <a:r>
                        <a:rPr lang="fr-FR" sz="1300" b="1" noProof="0" dirty="0">
                          <a:solidFill>
                            <a:schemeClr val="tx2"/>
                          </a:solidFill>
                        </a:rPr>
                        <a:t>Bras B</a:t>
                      </a:r>
                    </a:p>
                    <a:p>
                      <a:pPr algn="ctr"/>
                      <a:r>
                        <a:rPr lang="fr-FR" sz="1300" b="1" noProof="0" dirty="0">
                          <a:solidFill>
                            <a:schemeClr val="tx2"/>
                          </a:solidFill>
                        </a:rPr>
                        <a:t>NIVO3 + IPI1 /3S (n=27)</a:t>
                      </a:r>
                    </a:p>
                  </a:txBody>
                  <a:tcPr anchor="ctr">
                    <a:solidFill>
                      <a:srgbClr val="A0A0A0"/>
                    </a:solidFill>
                  </a:tcPr>
                </a:tc>
                <a:tc>
                  <a:txBody>
                    <a:bodyPr/>
                    <a:lstStyle/>
                    <a:p>
                      <a:pPr algn="ctr"/>
                      <a:r>
                        <a:rPr lang="fr-FR" sz="1300" b="1" noProof="0" dirty="0">
                          <a:solidFill>
                            <a:schemeClr val="tx2"/>
                          </a:solidFill>
                        </a:rPr>
                        <a:t>Bras C</a:t>
                      </a:r>
                    </a:p>
                    <a:p>
                      <a:pPr algn="ctr"/>
                      <a:r>
                        <a:rPr lang="fr-FR" sz="1300" b="1" noProof="0" dirty="0">
                          <a:solidFill>
                            <a:schemeClr val="tx2"/>
                          </a:solidFill>
                        </a:rPr>
                        <a:t>NIVO3 /2S + IPI1 /6S (n=29)</a:t>
                      </a:r>
                    </a:p>
                  </a:txBody>
                  <a:tcPr anchor="ctr">
                    <a:solidFill>
                      <a:srgbClr val="A0A0A0"/>
                    </a:solidFill>
                  </a:tcPr>
                </a:tc>
                <a:tc>
                  <a:txBody>
                    <a:bodyPr/>
                    <a:lstStyle/>
                    <a:p>
                      <a:pPr algn="ctr"/>
                      <a:r>
                        <a:rPr lang="fr-FR" sz="1300" b="1" noProof="0" dirty="0">
                          <a:solidFill>
                            <a:schemeClr val="tx2"/>
                          </a:solidFill>
                        </a:rPr>
                        <a:t>Bras A</a:t>
                      </a:r>
                    </a:p>
                    <a:p>
                      <a:pPr algn="ctr"/>
                      <a:r>
                        <a:rPr lang="fr-FR" sz="1300" b="1" noProof="0" dirty="0">
                          <a:solidFill>
                            <a:schemeClr val="tx2"/>
                          </a:solidFill>
                        </a:rPr>
                        <a:t>NIVO1 + IPI3 /3S (n=49)</a:t>
                      </a:r>
                    </a:p>
                  </a:txBody>
                  <a:tcPr anchor="ctr">
                    <a:solidFill>
                      <a:srgbClr val="A0A0A0"/>
                    </a:solidFill>
                  </a:tcPr>
                </a:tc>
                <a:tc>
                  <a:txBody>
                    <a:bodyPr/>
                    <a:lstStyle/>
                    <a:p>
                      <a:pPr algn="ctr"/>
                      <a:r>
                        <a:rPr lang="fr-FR" sz="1300" b="1" noProof="0" dirty="0">
                          <a:solidFill>
                            <a:schemeClr val="tx2"/>
                          </a:solidFill>
                        </a:rPr>
                        <a:t>Bras B</a:t>
                      </a:r>
                    </a:p>
                    <a:p>
                      <a:pPr algn="ctr"/>
                      <a:r>
                        <a:rPr lang="fr-FR" sz="1300" b="1" noProof="0" dirty="0">
                          <a:solidFill>
                            <a:schemeClr val="tx2"/>
                          </a:solidFill>
                        </a:rPr>
                        <a:t>NIVO3 + IPI1 /3S (n=49)</a:t>
                      </a:r>
                    </a:p>
                  </a:txBody>
                  <a:tcPr anchor="ctr">
                    <a:solidFill>
                      <a:srgbClr val="A0A0A0"/>
                    </a:solidFill>
                  </a:tcPr>
                </a:tc>
                <a:tc>
                  <a:txBody>
                    <a:bodyPr/>
                    <a:lstStyle/>
                    <a:p>
                      <a:pPr algn="ctr"/>
                      <a:r>
                        <a:rPr lang="fr-FR" sz="1300" b="1" noProof="0" dirty="0">
                          <a:solidFill>
                            <a:schemeClr val="tx2"/>
                          </a:solidFill>
                        </a:rPr>
                        <a:t>Bras C</a:t>
                      </a:r>
                    </a:p>
                    <a:p>
                      <a:pPr algn="ctr"/>
                      <a:r>
                        <a:rPr lang="fr-FR" sz="1300" b="1" noProof="0" dirty="0">
                          <a:solidFill>
                            <a:schemeClr val="tx2"/>
                          </a:solidFill>
                        </a:rPr>
                        <a:t>NIVO3 /2S + IPI1 /6S (n=48)</a:t>
                      </a:r>
                    </a:p>
                  </a:txBody>
                  <a:tcPr anchor="ctr">
                    <a:solidFill>
                      <a:srgbClr val="A0A0A0"/>
                    </a:solidFill>
                  </a:tcPr>
                </a:tc>
                <a:extLst>
                  <a:ext uri="{0D108BD9-81ED-4DB2-BD59-A6C34878D82A}">
                    <a16:rowId xmlns:a16="http://schemas.microsoft.com/office/drawing/2014/main" xmlns="" val="2102436622"/>
                  </a:ext>
                </a:extLst>
              </a:tr>
              <a:tr h="299720">
                <a:tc>
                  <a:txBody>
                    <a:bodyPr/>
                    <a:lstStyle/>
                    <a:p>
                      <a:r>
                        <a:rPr lang="fr-FR" sz="1300" baseline="0" noProof="0" dirty="0">
                          <a:solidFill>
                            <a:schemeClr val="tx1"/>
                          </a:solidFill>
                        </a:rPr>
                        <a:t>Tous</a:t>
                      </a:r>
                    </a:p>
                  </a:txBody>
                  <a:tcPr anchor="ctr">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17 (52)</a:t>
                      </a:r>
                    </a:p>
                  </a:txBody>
                  <a:tcPr anchor="ctr">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7 (26)</a:t>
                      </a:r>
                    </a:p>
                  </a:txBody>
                  <a:tcPr anchor="ctr">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8 (28)</a:t>
                      </a:r>
                    </a:p>
                  </a:txBody>
                  <a:tcPr anchor="ctr">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26 (53)</a:t>
                      </a:r>
                    </a:p>
                  </a:txBody>
                  <a:tcPr anchor="ctr">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14 (29)</a:t>
                      </a:r>
                    </a:p>
                  </a:txBody>
                  <a:tcPr anchor="ctr">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15 (31)</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171568017"/>
                  </a:ext>
                </a:extLst>
              </a:tr>
              <a:tr h="299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noProof="0" dirty="0">
                          <a:solidFill>
                            <a:schemeClr val="tx1"/>
                          </a:solidFill>
                        </a:rPr>
                        <a:t>Prurit</a:t>
                      </a:r>
                      <a:endParaRPr lang="fr-FR" sz="1300" baseline="30000" noProof="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1 (3)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88208653"/>
                  </a:ext>
                </a:extLst>
              </a:tr>
              <a:tr h="299720">
                <a:tc>
                  <a:txBody>
                    <a:bodyPr/>
                    <a:lstStyle/>
                    <a:p>
                      <a:r>
                        <a:rPr lang="fr-FR" sz="1300" noProof="0">
                          <a:solidFill>
                            <a:schemeClr val="tx1"/>
                          </a:solidFill>
                        </a:rPr>
                        <a:t>Rash</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1 (3)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1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123364279"/>
                  </a:ext>
                </a:extLst>
              </a:tr>
              <a:tr h="299720">
                <a:tc>
                  <a:txBody>
                    <a:bodyPr/>
                    <a:lstStyle/>
                    <a:p>
                      <a:r>
                        <a:rPr lang="fr-FR" sz="1300" noProof="0" dirty="0">
                          <a:solidFill>
                            <a:schemeClr val="tx1"/>
                          </a:solidFill>
                        </a:rPr>
                        <a:t>Diarrhée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1 (3)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1 (2)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1 (2)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517059039"/>
                  </a:ext>
                </a:extLst>
              </a:tr>
              <a:tr h="299720">
                <a:tc>
                  <a:txBody>
                    <a:bodyPr/>
                    <a:lstStyle/>
                    <a:p>
                      <a:r>
                        <a:rPr lang="fr-FR" sz="1300" noProof="0" dirty="0">
                          <a:solidFill>
                            <a:schemeClr val="tx1"/>
                          </a:solidFill>
                        </a:rPr>
                        <a:t>Augmentation AST</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5 (15)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3 (11)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2 (7)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8 (16)</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4 (8)</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2 (4)</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118979357"/>
                  </a:ext>
                </a:extLst>
              </a:tr>
              <a:tr h="299720">
                <a:tc>
                  <a:txBody>
                    <a:bodyPr/>
                    <a:lstStyle/>
                    <a:p>
                      <a:r>
                        <a:rPr lang="fr-FR" sz="1300" noProof="0">
                          <a:solidFill>
                            <a:schemeClr val="tx1"/>
                          </a:solidFill>
                        </a:rPr>
                        <a:t>Fatigue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1</a:t>
                      </a:r>
                      <a:r>
                        <a:rPr lang="fr-FR" sz="1300" baseline="0" noProof="0">
                          <a:solidFill>
                            <a:schemeClr val="tx1"/>
                          </a:solidFill>
                        </a:rPr>
                        <a:t> (2)</a:t>
                      </a:r>
                      <a:endParaRPr lang="fr-FR" sz="1300" noProof="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3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682582591"/>
                  </a:ext>
                </a:extLst>
              </a:tr>
              <a:tr h="299720">
                <a:tc>
                  <a:txBody>
                    <a:bodyPr/>
                    <a:lstStyle/>
                    <a:p>
                      <a:r>
                        <a:rPr lang="fr-FR" sz="1300" noProof="0" dirty="0">
                          <a:solidFill>
                            <a:schemeClr val="tx1"/>
                          </a:solidFill>
                        </a:rPr>
                        <a:t>Augmentation ALT</a:t>
                      </a:r>
                    </a:p>
                  </a:txBody>
                  <a:tcPr anchor="ctr">
                    <a:lnT w="9525" cap="flat" cmpd="sng" algn="ctr">
                      <a:solidFill>
                        <a:schemeClr val="tx2"/>
                      </a:solidFill>
                      <a:prstDash val="solid"/>
                      <a:round/>
                      <a:headEnd type="none" w="med" len="med"/>
                      <a:tailEnd type="none" w="med" len="med"/>
                    </a:lnT>
                  </a:tcPr>
                </a:tc>
                <a:tc>
                  <a:txBody>
                    <a:bodyPr/>
                    <a:lstStyle/>
                    <a:p>
                      <a:pPr algn="ctr"/>
                      <a:r>
                        <a:rPr lang="fr-FR" sz="1300" noProof="0">
                          <a:solidFill>
                            <a:schemeClr val="tx1"/>
                          </a:solidFill>
                        </a:rPr>
                        <a:t>3 (9)</a:t>
                      </a:r>
                    </a:p>
                  </a:txBody>
                  <a:tcPr anchor="ctr">
                    <a:lnT w="9525" cap="flat" cmpd="sng" algn="ctr">
                      <a:solidFill>
                        <a:schemeClr val="tx2"/>
                      </a:solidFill>
                      <a:prstDash val="solid"/>
                      <a:round/>
                      <a:headEnd type="none" w="med" len="med"/>
                      <a:tailEnd type="none" w="med" len="med"/>
                    </a:lnT>
                  </a:tcPr>
                </a:tc>
                <a:tc>
                  <a:txBody>
                    <a:bodyPr/>
                    <a:lstStyle/>
                    <a:p>
                      <a:pPr algn="ctr"/>
                      <a:r>
                        <a:rPr lang="fr-FR" sz="1300" noProof="0">
                          <a:solidFill>
                            <a:schemeClr val="tx1"/>
                          </a:solidFill>
                        </a:rPr>
                        <a:t>2 (7)</a:t>
                      </a:r>
                    </a:p>
                  </a:txBody>
                  <a:tcPr anchor="ctr">
                    <a:lnT w="9525" cap="flat" cmpd="sng" algn="ctr">
                      <a:solidFill>
                        <a:schemeClr val="tx2"/>
                      </a:solidFill>
                      <a:prstDash val="solid"/>
                      <a:round/>
                      <a:headEnd type="none" w="med" len="med"/>
                      <a:tailEnd type="none" w="med" len="med"/>
                    </a:lnT>
                  </a:tcPr>
                </a:tc>
                <a:tc>
                  <a:txBody>
                    <a:bodyPr/>
                    <a:lstStyle/>
                    <a:p>
                      <a:pPr algn="ctr"/>
                      <a:r>
                        <a:rPr lang="fr-FR" sz="1300" noProof="0">
                          <a:solidFill>
                            <a:schemeClr val="tx1"/>
                          </a:solidFill>
                        </a:rPr>
                        <a:t>0</a:t>
                      </a:r>
                    </a:p>
                  </a:txBody>
                  <a:tcPr anchor="ctr">
                    <a:lnT w="9525" cap="flat" cmpd="sng" algn="ctr">
                      <a:solidFill>
                        <a:schemeClr val="tx2"/>
                      </a:solidFill>
                      <a:prstDash val="solid"/>
                      <a:round/>
                      <a:headEnd type="none" w="med" len="med"/>
                      <a:tailEnd type="none" w="med" len="med"/>
                    </a:lnT>
                  </a:tcPr>
                </a:tc>
                <a:tc>
                  <a:txBody>
                    <a:bodyPr/>
                    <a:lstStyle/>
                    <a:p>
                      <a:pPr algn="ctr"/>
                      <a:r>
                        <a:rPr lang="fr-FR" sz="1300" noProof="0">
                          <a:solidFill>
                            <a:schemeClr val="tx1"/>
                          </a:solidFill>
                        </a:rPr>
                        <a:t>4 (8)</a:t>
                      </a:r>
                    </a:p>
                  </a:txBody>
                  <a:tcPr anchor="ctr">
                    <a:lnT w="9525" cap="flat" cmpd="sng" algn="ctr">
                      <a:solidFill>
                        <a:schemeClr val="tx2"/>
                      </a:solidFill>
                      <a:prstDash val="solid"/>
                      <a:round/>
                      <a:headEnd type="none" w="med" len="med"/>
                      <a:tailEnd type="none" w="med" len="med"/>
                    </a:lnT>
                  </a:tcPr>
                </a:tc>
                <a:tc>
                  <a:txBody>
                    <a:bodyPr/>
                    <a:lstStyle/>
                    <a:p>
                      <a:pPr algn="ctr"/>
                      <a:r>
                        <a:rPr lang="fr-FR" sz="1300" noProof="0">
                          <a:solidFill>
                            <a:schemeClr val="tx1"/>
                          </a:solidFill>
                        </a:rPr>
                        <a:t>3 (6)</a:t>
                      </a:r>
                    </a:p>
                  </a:txBody>
                  <a:tcPr anchor="ctr">
                    <a:lnT w="9525" cap="flat" cmpd="sng" algn="ctr">
                      <a:solidFill>
                        <a:schemeClr val="tx2"/>
                      </a:solidFill>
                      <a:prstDash val="solid"/>
                      <a:round/>
                      <a:headEnd type="none" w="med" len="med"/>
                      <a:tailEnd type="none" w="med" len="med"/>
                    </a:lnT>
                  </a:tcPr>
                </a:tc>
                <a:tc>
                  <a:txBody>
                    <a:bodyPr/>
                    <a:lstStyle/>
                    <a:p>
                      <a:pPr algn="ctr"/>
                      <a:r>
                        <a:rPr lang="fr-FR" sz="1300" noProof="0" dirty="0">
                          <a:solidFill>
                            <a:schemeClr val="tx1"/>
                          </a:solidFill>
                        </a:rPr>
                        <a:t>0</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523550627"/>
                  </a:ext>
                </a:extLst>
              </a:tr>
            </a:tbl>
          </a:graphicData>
        </a:graphic>
      </p:graphicFrame>
    </p:spTree>
    <p:extLst>
      <p:ext uri="{BB962C8B-B14F-4D97-AF65-F5344CB8AC3E}">
        <p14:creationId xmlns:p14="http://schemas.microsoft.com/office/powerpoint/2010/main" xmlns="" val="3616604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O-8: Atézolizumab + bévacizumab vs sorafénib dans le carcinome hépatocellulaire non résécable: résultats des patients âgés inclus dans l’étude IMbrave150 – Li D,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de l’association atézolizumab + bévacizumab chez des patients âgés avec CHC non résécable</a:t>
            </a:r>
          </a:p>
        </p:txBody>
      </p:sp>
      <p:sp>
        <p:nvSpPr>
          <p:cNvPr id="4" name="Text Placeholder 3"/>
          <p:cNvSpPr>
            <a:spLocks noGrp="1"/>
          </p:cNvSpPr>
          <p:nvPr>
            <p:ph type="body" sz="quarter" idx="10"/>
          </p:nvPr>
        </p:nvSpPr>
        <p:spPr/>
        <p:txBody>
          <a:bodyPr/>
          <a:lstStyle/>
          <a:p>
            <a:r>
              <a:rPr lang="fr-FR" dirty="0"/>
              <a:t>*Japon inclus dans le reste du monde; </a:t>
            </a:r>
            <a:br>
              <a:rPr lang="fr-FR" dirty="0"/>
            </a:br>
            <a:r>
              <a:rPr lang="fr-FR" baseline="30000" dirty="0"/>
              <a:t>†</a:t>
            </a:r>
            <a:r>
              <a:rPr lang="fr-FR" dirty="0"/>
              <a:t>données déjà présentées à l’ESMO 2019</a:t>
            </a:r>
          </a:p>
        </p:txBody>
      </p:sp>
      <p:sp>
        <p:nvSpPr>
          <p:cNvPr id="5" name="Text Placeholder 4"/>
          <p:cNvSpPr>
            <a:spLocks noGrp="1"/>
          </p:cNvSpPr>
          <p:nvPr>
            <p:ph type="body" sz="quarter" idx="11"/>
          </p:nvPr>
        </p:nvSpPr>
        <p:spPr/>
        <p:txBody>
          <a:bodyPr/>
          <a:lstStyle/>
          <a:p>
            <a:r>
              <a:rPr lang="fr-FR" dirty="0"/>
              <a:t>Li D, et al, Ann </a:t>
            </a:r>
            <a:r>
              <a:rPr lang="fr-FR" dirty="0" err="1"/>
              <a:t>Oncol</a:t>
            </a:r>
            <a:r>
              <a:rPr lang="fr-FR" dirty="0"/>
              <a:t> 2020;31(</a:t>
            </a:r>
            <a:r>
              <a:rPr lang="fr-FR" dirty="0" err="1"/>
              <a:t>suppl</a:t>
            </a:r>
            <a:r>
              <a:rPr lang="fr-FR" dirty="0"/>
              <a:t>):</a:t>
            </a:r>
            <a:r>
              <a:rPr lang="fr-FR" dirty="0" err="1"/>
              <a:t>abstr</a:t>
            </a:r>
            <a:r>
              <a:rPr lang="fr-FR" dirty="0"/>
              <a:t> O-8</a:t>
            </a:r>
          </a:p>
        </p:txBody>
      </p:sp>
      <p:sp>
        <p:nvSpPr>
          <p:cNvPr id="7" name="Rectangle 9"/>
          <p:cNvSpPr txBox="1">
            <a:spLocks noChangeArrowheads="1"/>
          </p:cNvSpPr>
          <p:nvPr/>
        </p:nvSpPr>
        <p:spPr bwMode="auto">
          <a:xfrm>
            <a:off x="260194" y="5419970"/>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CO-CRITÈRES PRINCIPAUX</a:t>
            </a:r>
            <a:r>
              <a:rPr kumimoji="0" lang="fr-FR" sz="1600" b="1" i="0" u="none" strike="noStrike" kern="1200" cap="none" spc="0" normalizeH="0" baseline="30000" noProof="0" dirty="0" smtClean="0">
                <a:ln>
                  <a:noFill/>
                </a:ln>
                <a:solidFill>
                  <a:srgbClr val="A0A0A0"/>
                </a:solidFill>
                <a:effectLst/>
                <a:uLnTx/>
                <a:uFillTx/>
                <a:latin typeface="Arial"/>
                <a:cs typeface="Arial"/>
              </a:rPr>
              <a: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SG</a:t>
            </a:r>
            <a:r>
              <a:rPr lang="fr-FR" dirty="0">
                <a:latin typeface="Arial"/>
                <a:cs typeface="Arial"/>
              </a:rPr>
              <a:t>, SSP (RECIST v1.1)</a:t>
            </a:r>
            <a:endParaRPr kumimoji="0" lang="fr-FR" sz="1600" b="0" i="0" u="none" strike="noStrike" kern="1200" cap="none" spc="0" normalizeH="0" baseline="3000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8" name="Oval 14"/>
          <p:cNvSpPr>
            <a:spLocks noChangeArrowheads="1"/>
          </p:cNvSpPr>
          <p:nvPr/>
        </p:nvSpPr>
        <p:spPr bwMode="auto">
          <a:xfrm>
            <a:off x="3485133" y="341418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2:1</a:t>
            </a:r>
          </a:p>
        </p:txBody>
      </p:sp>
      <p:cxnSp>
        <p:nvCxnSpPr>
          <p:cNvPr id="9" name="AutoShape 15"/>
          <p:cNvCxnSpPr>
            <a:cxnSpLocks noChangeShapeType="1"/>
            <a:stCxn id="8" idx="0"/>
            <a:endCxn id="14" idx="1"/>
          </p:cNvCxnSpPr>
          <p:nvPr/>
        </p:nvCxnSpPr>
        <p:spPr bwMode="auto">
          <a:xfrm rot="5400000" flipH="1" flipV="1">
            <a:off x="3510039" y="2855624"/>
            <a:ext cx="825448" cy="29166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26468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sp>
        <p:nvSpPr>
          <p:cNvPr id="11" name="Content Placeholder 26"/>
          <p:cNvSpPr txBox="1">
            <a:spLocks/>
          </p:cNvSpPr>
          <p:nvPr/>
        </p:nvSpPr>
        <p:spPr bwMode="auto">
          <a:xfrm>
            <a:off x="4261926" y="3068544"/>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200" b="1" i="0" u="none" strike="noStrike" kern="1200" cap="none" spc="0" normalizeH="0" baseline="0" noProof="0" dirty="0">
                <a:ln>
                  <a:noFill/>
                </a:ln>
                <a:solidFill>
                  <a:srgbClr val="043882"/>
                </a:solidFill>
                <a:effectLst/>
                <a:uLnTx/>
                <a:uFillTx/>
                <a:latin typeface="Arial"/>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Région (Asie sauf Japon* vs. reste du monde)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ECOG PS (0 vs. 1)</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Invasion macrovasculaire et/ou envahissement extra hépatique (présence vs. absence)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AFP à l’inclusion (&lt;400 vs. </a:t>
            </a:r>
            <a:r>
              <a:rPr lang="fr-FR" sz="1200" dirty="0">
                <a:solidFill>
                  <a:srgbClr val="4D4D4D"/>
                </a:solidFill>
                <a:latin typeface="Arial" panose="020B0604020202020204" pitchFamily="34" charset="0"/>
                <a:cs typeface="Arial" panose="020B0604020202020204" pitchFamily="34" charset="0"/>
              </a:rPr>
              <a:t>≥</a:t>
            </a:r>
            <a:r>
              <a:rPr lang="fr-FR" sz="1200" dirty="0">
                <a:solidFill>
                  <a:srgbClr val="4D4D4D"/>
                </a:solidFill>
                <a:latin typeface="Arial"/>
                <a:cs typeface="Arial"/>
              </a:rPr>
              <a:t>400 ng/mL)</a:t>
            </a:r>
          </a:p>
        </p:txBody>
      </p:sp>
      <p:cxnSp>
        <p:nvCxnSpPr>
          <p:cNvPr id="12" name="AutoShape 19"/>
          <p:cNvCxnSpPr>
            <a:cxnSpLocks noChangeShapeType="1"/>
            <a:stCxn id="15" idx="3"/>
            <a:endCxn id="8" idx="2"/>
          </p:cNvCxnSpPr>
          <p:nvPr/>
        </p:nvCxnSpPr>
        <p:spPr bwMode="auto">
          <a:xfrm flipV="1">
            <a:off x="3368854" y="3706280"/>
            <a:ext cx="11627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588732"/>
            <a:ext cx="33247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068595" y="2123785"/>
            <a:ext cx="3375440" cy="92989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latin typeface="Arial"/>
                <a:ea typeface="SimSun" pitchFamily="2" charset="-122"/>
                <a:cs typeface="Arial"/>
              </a:rPr>
              <a:t>Atézolizumab 1200 mg J1 + bévacizumab 15 mg/kg J1 /3S</a:t>
            </a: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(n=336)</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1492" y="2368735"/>
            <a:ext cx="2967362"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CHC localement avancé ou métastatique et/ou non résécable</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Child-</a:t>
            </a:r>
            <a:r>
              <a:rPr lang="fr-FR" altLang="zh-CN" sz="1600" dirty="0" err="1">
                <a:solidFill>
                  <a:srgbClr val="FFFFFF"/>
                </a:solidFill>
                <a:latin typeface="Arial"/>
                <a:ea typeface="SimSun" pitchFamily="2" charset="-122"/>
                <a:cs typeface="Arial"/>
              </a:rPr>
              <a:t>Pugh</a:t>
            </a:r>
            <a:r>
              <a:rPr lang="fr-FR" altLang="zh-CN" sz="1600" dirty="0">
                <a:solidFill>
                  <a:srgbClr val="FFFFFF"/>
                </a:solidFill>
                <a:latin typeface="Arial"/>
                <a:ea typeface="SimSun" pitchFamily="2" charset="-122"/>
                <a:cs typeface="Arial"/>
              </a:rPr>
              <a:t> classe A</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Pas de traitement systémique préalable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a:t>
            </a:r>
            <a:r>
              <a:rPr lang="fr-FR" altLang="zh-CN" sz="1600" dirty="0">
                <a:solidFill>
                  <a:srgbClr val="FFFFFF"/>
                </a:solidFill>
                <a:latin typeface="Arial"/>
                <a:ea typeface="SimSun" pitchFamily="2" charset="-122"/>
                <a:cs typeface="Arial"/>
              </a:rPr>
              <a:t>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(n=501)</a:t>
            </a:r>
          </a:p>
        </p:txBody>
      </p:sp>
      <p:cxnSp>
        <p:nvCxnSpPr>
          <p:cNvPr id="16" name="AutoShape 16"/>
          <p:cNvCxnSpPr>
            <a:cxnSpLocks noChangeShapeType="1"/>
            <a:stCxn id="8" idx="4"/>
            <a:endCxn id="19" idx="1"/>
          </p:cNvCxnSpPr>
          <p:nvPr/>
        </p:nvCxnSpPr>
        <p:spPr bwMode="auto">
          <a:xfrm rot="16200000" flipH="1">
            <a:off x="3503209" y="4272101"/>
            <a:ext cx="839240" cy="291797"/>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513576"/>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80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i="0" u="none" strike="noStrike" kern="1200" cap="none" spc="0" normalizeH="0" baseline="0" noProof="0" dirty="0">
                <a:ln>
                  <a:noFill/>
                </a:ln>
                <a:solidFill>
                  <a:srgbClr val="FFFFFF"/>
                </a:solidFill>
                <a:effectLst/>
                <a:uLnTx/>
                <a:uFillTx/>
                <a:latin typeface="Arial"/>
                <a:ea typeface="SimSun" pitchFamily="2" charset="-122"/>
                <a:cs typeface="Arial"/>
              </a:rPr>
              <a:t>toxicité</a:t>
            </a:r>
          </a:p>
        </p:txBody>
      </p:sp>
      <p:cxnSp>
        <p:nvCxnSpPr>
          <p:cNvPr id="18" name="AutoShape 20"/>
          <p:cNvCxnSpPr>
            <a:cxnSpLocks noChangeShapeType="1"/>
            <a:stCxn id="19" idx="3"/>
            <a:endCxn id="17" idx="1"/>
          </p:cNvCxnSpPr>
          <p:nvPr/>
        </p:nvCxnSpPr>
        <p:spPr bwMode="auto">
          <a:xfrm>
            <a:off x="7442177" y="4837620"/>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68728" y="4372674"/>
            <a:ext cx="3373449" cy="92989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4D4D4D"/>
                </a:solidFill>
                <a:latin typeface="Arial"/>
                <a:ea typeface="SimSun" pitchFamily="2" charset="-122"/>
                <a:cs typeface="Arial"/>
              </a:rPr>
              <a:t>Sorafénib 400 mg 2x/j J1–21 /3S </a:t>
            </a:r>
            <a:r>
              <a:rPr lang="fr-FR" altLang="zh-CN" dirty="0" smtClean="0">
                <a:solidFill>
                  <a:srgbClr val="4D4D4D"/>
                </a:solidFill>
                <a:latin typeface="Arial"/>
                <a:ea typeface="SimSun" pitchFamily="2" charset="-122"/>
                <a:cs typeface="Arial"/>
              </a:rPr>
              <a:t/>
            </a:r>
            <a:br>
              <a:rPr lang="fr-FR" altLang="zh-CN" dirty="0" smtClean="0">
                <a:solidFill>
                  <a:srgbClr val="4D4D4D"/>
                </a:solidFill>
                <a:latin typeface="Arial"/>
                <a:ea typeface="SimSun" pitchFamily="2" charset="-122"/>
                <a:cs typeface="Arial"/>
              </a:rPr>
            </a:br>
            <a:r>
              <a:rPr kumimoji="0" lang="fr-FR"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n=165)</a:t>
            </a:r>
          </a:p>
        </p:txBody>
      </p:sp>
      <p:sp>
        <p:nvSpPr>
          <p:cNvPr id="20" name="Content Placeholder 26"/>
          <p:cNvSpPr txBox="1">
            <a:spLocks/>
          </p:cNvSpPr>
          <p:nvPr/>
        </p:nvSpPr>
        <p:spPr>
          <a:xfrm>
            <a:off x="4173382" y="5419970"/>
            <a:ext cx="4843201"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sz="1200" dirty="0" smtClean="0">
                <a:latin typeface="Arial"/>
                <a:cs typeface="Arial"/>
              </a:rPr>
              <a:t>Résultats </a:t>
            </a:r>
            <a:r>
              <a:rPr lang="fr-FR" sz="1200" dirty="0">
                <a:latin typeface="Arial"/>
                <a:cs typeface="Arial"/>
              </a:rPr>
              <a:t>rapportés par les patients (délai jusqu’à détérioration de la QoL, fonctionnement physique et activités vie quotidienne EORTC QLQ-C30 et EORTC QLQ-HCC18)</a:t>
            </a:r>
            <a:endParaRPr kumimoji="0" lang="fr-FR" sz="1200" b="0" i="0" u="none" strike="noStrike" kern="1200" cap="none" spc="0" normalizeH="0" baseline="0" noProof="0" dirty="0">
              <a:ln>
                <a:noFill/>
              </a:ln>
              <a:solidFill>
                <a:srgbClr val="4D4D4D"/>
              </a:solidFill>
              <a:effectLst/>
              <a:uLnTx/>
              <a:uFillTx/>
              <a:latin typeface="Arial"/>
              <a:cs typeface="Arial"/>
            </a:endParaRPr>
          </a:p>
        </p:txBody>
      </p:sp>
      <p:sp>
        <p:nvSpPr>
          <p:cNvPr id="21" name="Rectangle 20"/>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1</a:t>
            </a:r>
            <a:r>
              <a:rPr lang="fr-FR" sz="1000" baseline="30000" dirty="0"/>
              <a:t>e</a:t>
            </a:r>
            <a:r>
              <a:rPr lang="fr-FR" sz="1000" dirty="0"/>
              <a:t> juillet 2020 à 18H50</a:t>
            </a:r>
          </a:p>
        </p:txBody>
      </p:sp>
    </p:spTree>
    <p:extLst>
      <p:ext uri="{BB962C8B-B14F-4D97-AF65-F5344CB8AC3E}">
        <p14:creationId xmlns:p14="http://schemas.microsoft.com/office/powerpoint/2010/main" xmlns="" val="3990841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O-8: Atézolizumab + bévacizumab vs sorafénib dans le carcinome hépatocellulaire non résécable: résultats des patients âgés inclus dans l’étude IMbrave150 – Li D,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Li D, et al, Ann </a:t>
            </a:r>
            <a:r>
              <a:rPr lang="fr-FR" dirty="0" err="1"/>
              <a:t>Oncol</a:t>
            </a:r>
            <a:r>
              <a:rPr lang="fr-FR" dirty="0"/>
              <a:t> 2020;31(</a:t>
            </a:r>
            <a:r>
              <a:rPr lang="fr-FR" dirty="0" err="1"/>
              <a:t>suppl</a:t>
            </a:r>
            <a:r>
              <a:rPr lang="fr-FR" dirty="0"/>
              <a:t>):</a:t>
            </a:r>
            <a:r>
              <a:rPr lang="fr-FR" dirty="0" err="1"/>
              <a:t>abstr</a:t>
            </a:r>
            <a:r>
              <a:rPr lang="fr-FR" dirty="0"/>
              <a:t> O-8</a:t>
            </a:r>
          </a:p>
        </p:txBody>
      </p:sp>
      <p:sp>
        <p:nvSpPr>
          <p:cNvPr id="12" name="TextBox 11"/>
          <p:cNvSpPr txBox="1"/>
          <p:nvPr/>
        </p:nvSpPr>
        <p:spPr>
          <a:xfrm>
            <a:off x="3714233" y="1504952"/>
            <a:ext cx="1645002" cy="338554"/>
          </a:xfrm>
          <a:prstGeom prst="rect">
            <a:avLst/>
          </a:prstGeom>
          <a:noFill/>
        </p:spPr>
        <p:txBody>
          <a:bodyPr wrap="none" rtlCol="0">
            <a:spAutoFit/>
          </a:bodyPr>
          <a:lstStyle/>
          <a:p>
            <a:r>
              <a:rPr lang="fr-FR" sz="1600" b="1" dirty="0"/>
              <a:t>Survie globale</a:t>
            </a:r>
          </a:p>
        </p:txBody>
      </p:sp>
      <p:sp>
        <p:nvSpPr>
          <p:cNvPr id="15" name="TextBox 14"/>
          <p:cNvSpPr txBox="1"/>
          <p:nvPr/>
        </p:nvSpPr>
        <p:spPr>
          <a:xfrm>
            <a:off x="1572695" y="1917996"/>
            <a:ext cx="1386918"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Age &lt;65 ans</a:t>
            </a:r>
          </a:p>
        </p:txBody>
      </p:sp>
      <p:sp>
        <p:nvSpPr>
          <p:cNvPr id="16" name="TextBox 15"/>
          <p:cNvSpPr txBox="1"/>
          <p:nvPr/>
        </p:nvSpPr>
        <p:spPr>
          <a:xfrm>
            <a:off x="6089637" y="1917996"/>
            <a:ext cx="1378904"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ea typeface="+mn-ea"/>
              </a:rPr>
              <a:t>Age </a:t>
            </a:r>
            <a:r>
              <a:rPr kumimoji="0" lang="fr-FR" sz="1600" b="1"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a:t>
            </a:r>
            <a:r>
              <a:rPr kumimoji="0" lang="fr-FR" sz="1600" b="1" i="0" u="none" strike="noStrike" kern="1200" cap="none" spc="0" normalizeH="0" baseline="0" dirty="0">
                <a:ln>
                  <a:noFill/>
                </a:ln>
                <a:solidFill>
                  <a:srgbClr val="4D4D4D"/>
                </a:solidFill>
                <a:effectLst/>
                <a:uLnTx/>
                <a:uFillTx/>
                <a:ea typeface="+mn-ea"/>
              </a:rPr>
              <a:t>65 ans</a:t>
            </a:r>
          </a:p>
        </p:txBody>
      </p:sp>
      <p:graphicFrame>
        <p:nvGraphicFramePr>
          <p:cNvPr id="17" name="Table 65">
            <a:extLst>
              <a:ext uri="{FF2B5EF4-FFF2-40B4-BE49-F238E27FC236}">
                <a16:creationId xmlns:a16="http://schemas.microsoft.com/office/drawing/2014/main" xmlns="" id="{D5A4C27A-4F02-4892-90F3-8320BCE87758}"/>
              </a:ext>
            </a:extLst>
          </p:cNvPr>
          <p:cNvGraphicFramePr>
            <a:graphicFrameLocks noGrp="1"/>
          </p:cNvGraphicFramePr>
          <p:nvPr>
            <p:extLst>
              <p:ext uri="{D42A27DB-BD31-4B8C-83A1-F6EECF244321}">
                <p14:modId xmlns:p14="http://schemas.microsoft.com/office/powerpoint/2010/main" xmlns="" val="3455952088"/>
              </p:ext>
            </p:extLst>
          </p:nvPr>
        </p:nvGraphicFramePr>
        <p:xfrm>
          <a:off x="1937998" y="2302589"/>
          <a:ext cx="2459635" cy="737003"/>
        </p:xfrm>
        <a:graphic>
          <a:graphicData uri="http://schemas.openxmlformats.org/drawingml/2006/table">
            <a:tbl>
              <a:tblPr firstRow="1" bandRow="1">
                <a:tableStyleId>{5C22544A-7EE6-4342-B048-85BDC9FD1C3A}</a:tableStyleId>
              </a:tblPr>
              <a:tblGrid>
                <a:gridCol w="924073">
                  <a:extLst>
                    <a:ext uri="{9D8B030D-6E8A-4147-A177-3AD203B41FA5}">
                      <a16:colId xmlns:a16="http://schemas.microsoft.com/office/drawing/2014/main" xmlns="" val="3700814294"/>
                    </a:ext>
                  </a:extLst>
                </a:gridCol>
                <a:gridCol w="800100">
                  <a:extLst>
                    <a:ext uri="{9D8B030D-6E8A-4147-A177-3AD203B41FA5}">
                      <a16:colId xmlns:a16="http://schemas.microsoft.com/office/drawing/2014/main" xmlns="" val="1401778483"/>
                    </a:ext>
                  </a:extLst>
                </a:gridCol>
                <a:gridCol w="735462">
                  <a:extLst>
                    <a:ext uri="{9D8B030D-6E8A-4147-A177-3AD203B41FA5}">
                      <a16:colId xmlns:a16="http://schemas.microsoft.com/office/drawing/2014/main" xmlns="" val="3049153525"/>
                    </a:ext>
                  </a:extLst>
                </a:gridCol>
              </a:tblGrid>
              <a:tr h="308937">
                <a:tc>
                  <a:txBody>
                    <a:bodyPr/>
                    <a:lstStyle/>
                    <a:p>
                      <a:endParaRPr lang="en-GB" sz="8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chemeClr val="accent3"/>
                          </a:solidFill>
                        </a:rPr>
                        <a:t>Atezo</a:t>
                      </a:r>
                      <a:r>
                        <a:rPr lang="en-GB" sz="800" dirty="0">
                          <a:solidFill>
                            <a:schemeClr val="accent3"/>
                          </a:solidFill>
                        </a:rPr>
                        <a:t> + </a:t>
                      </a:r>
                      <a:r>
                        <a:rPr lang="en-GB" sz="800" dirty="0" err="1">
                          <a:solidFill>
                            <a:schemeClr val="accent3"/>
                          </a:solidFill>
                        </a:rPr>
                        <a:t>bev</a:t>
                      </a:r>
                      <a:r>
                        <a:rPr lang="en-GB" sz="800" dirty="0">
                          <a:solidFill>
                            <a:schemeClr val="accent3"/>
                          </a:solidFill>
                        </a:rPr>
                        <a:t> </a:t>
                      </a:r>
                      <a:br>
                        <a:rPr lang="en-GB" sz="800" dirty="0">
                          <a:solidFill>
                            <a:schemeClr val="accent3"/>
                          </a:solidFill>
                        </a:rPr>
                      </a:br>
                      <a:r>
                        <a:rPr lang="en-GB" sz="800" dirty="0">
                          <a:solidFill>
                            <a:schemeClr val="accent3"/>
                          </a:solidFill>
                        </a:rPr>
                        <a:t>(n=175)</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2"/>
                          </a:solidFill>
                        </a:rPr>
                        <a:t>Sorafénib</a:t>
                      </a:r>
                      <a:br>
                        <a:rPr lang="en-GB" sz="800" dirty="0">
                          <a:solidFill>
                            <a:schemeClr val="accent2"/>
                          </a:solidFill>
                        </a:rPr>
                      </a:br>
                      <a:r>
                        <a:rPr lang="en-GB" sz="800" dirty="0">
                          <a:solidFill>
                            <a:schemeClr val="accent2"/>
                          </a:solidFill>
                        </a:rPr>
                        <a:t>(n=74)</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49987916"/>
                  </a:ext>
                </a:extLst>
              </a:tr>
              <a:tr h="207803">
                <a:tc>
                  <a:txBody>
                    <a:bodyPr/>
                    <a:lstStyle/>
                    <a:p>
                      <a:r>
                        <a:rPr lang="en-GB" sz="800" dirty="0">
                          <a:solidFill>
                            <a:srgbClr val="4D4D4D"/>
                          </a:solidFill>
                        </a:rPr>
                        <a:t>SG </a:t>
                      </a:r>
                      <a:r>
                        <a:rPr lang="en-GB" sz="800" dirty="0" err="1">
                          <a:solidFill>
                            <a:srgbClr val="4D4D4D"/>
                          </a:solidFill>
                        </a:rPr>
                        <a:t>médiane</a:t>
                      </a:r>
                      <a:r>
                        <a:rPr lang="en-GB" sz="800" dirty="0">
                          <a:solidFill>
                            <a:srgbClr val="4D4D4D"/>
                          </a:solidFill>
                        </a:rPr>
                        <a:t>, </a:t>
                      </a:r>
                      <a:r>
                        <a:rPr lang="en-GB" sz="800" dirty="0" err="1">
                          <a:solidFill>
                            <a:srgbClr val="4D4D4D"/>
                          </a:solidFill>
                        </a:rPr>
                        <a:t>mo</a:t>
                      </a:r>
                      <a:endParaRPr lang="en-GB" sz="800" dirty="0">
                        <a:solidFill>
                          <a:srgbClr val="4D4D4D"/>
                        </a:solidFill>
                      </a:endParaRP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3"/>
                          </a:solidFill>
                        </a:rPr>
                        <a:t>NE</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11,4</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50000001"/>
                  </a:ext>
                </a:extLst>
              </a:tr>
              <a:tr h="138348">
                <a:tc>
                  <a:txBody>
                    <a:bodyPr/>
                    <a:lstStyle/>
                    <a:p>
                      <a:r>
                        <a:rPr lang="en-GB" sz="800" dirty="0">
                          <a:solidFill>
                            <a:srgbClr val="4D4D4D"/>
                          </a:solidFill>
                        </a:rPr>
                        <a:t>HR (IC95%)</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0,59 (0,38 - 0,91)</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24057344"/>
                  </a:ext>
                </a:extLst>
              </a:tr>
            </a:tbl>
          </a:graphicData>
        </a:graphic>
      </p:graphicFrame>
      <p:grpSp>
        <p:nvGrpSpPr>
          <p:cNvPr id="18" name="Group 17">
            <a:extLst>
              <a:ext uri="{FF2B5EF4-FFF2-40B4-BE49-F238E27FC236}">
                <a16:creationId xmlns:a16="http://schemas.microsoft.com/office/drawing/2014/main" xmlns="" id="{85CF2FB4-918D-4D69-88C0-4E9A82AF9F6B}"/>
              </a:ext>
            </a:extLst>
          </p:cNvPr>
          <p:cNvGrpSpPr/>
          <p:nvPr/>
        </p:nvGrpSpPr>
        <p:grpSpPr>
          <a:xfrm>
            <a:off x="4062" y="2839713"/>
            <a:ext cx="4567938" cy="2927261"/>
            <a:chOff x="4062" y="2839713"/>
            <a:chExt cx="4567938" cy="2927261"/>
          </a:xfrm>
        </p:grpSpPr>
        <p:sp>
          <p:nvSpPr>
            <p:cNvPr id="19" name="Freeform 21">
              <a:extLst>
                <a:ext uri="{FF2B5EF4-FFF2-40B4-BE49-F238E27FC236}">
                  <a16:creationId xmlns:a16="http://schemas.microsoft.com/office/drawing/2014/main" xmlns="" id="{DECD3384-DF0C-4D5C-9617-FC59DF25D55B}"/>
                </a:ext>
              </a:extLst>
            </p:cNvPr>
            <p:cNvSpPr>
              <a:spLocks/>
            </p:cNvSpPr>
            <p:nvPr/>
          </p:nvSpPr>
          <p:spPr bwMode="auto">
            <a:xfrm>
              <a:off x="703502" y="2941820"/>
              <a:ext cx="3868498" cy="17888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0" name="Line 6">
              <a:extLst>
                <a:ext uri="{FF2B5EF4-FFF2-40B4-BE49-F238E27FC236}">
                  <a16:creationId xmlns:a16="http://schemas.microsoft.com/office/drawing/2014/main" xmlns="" id="{1686BD08-7FA8-4800-8040-2C5E27F5AB0D}"/>
                </a:ext>
              </a:extLst>
            </p:cNvPr>
            <p:cNvSpPr>
              <a:spLocks noChangeShapeType="1"/>
            </p:cNvSpPr>
            <p:nvPr/>
          </p:nvSpPr>
          <p:spPr bwMode="auto">
            <a:xfrm>
              <a:off x="611346" y="29723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endParaRPr>
            </a:p>
          </p:txBody>
        </p:sp>
        <p:sp>
          <p:nvSpPr>
            <p:cNvPr id="21" name="Line 7">
              <a:extLst>
                <a:ext uri="{FF2B5EF4-FFF2-40B4-BE49-F238E27FC236}">
                  <a16:creationId xmlns:a16="http://schemas.microsoft.com/office/drawing/2014/main" xmlns="" id="{452676BD-4E1A-43B8-B72D-1555E95B21C0}"/>
                </a:ext>
              </a:extLst>
            </p:cNvPr>
            <p:cNvSpPr>
              <a:spLocks noChangeShapeType="1"/>
            </p:cNvSpPr>
            <p:nvPr/>
          </p:nvSpPr>
          <p:spPr bwMode="auto">
            <a:xfrm>
              <a:off x="611346" y="33247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endParaRPr>
            </a:p>
          </p:txBody>
        </p:sp>
        <p:sp>
          <p:nvSpPr>
            <p:cNvPr id="22" name="Line 8">
              <a:extLst>
                <a:ext uri="{FF2B5EF4-FFF2-40B4-BE49-F238E27FC236}">
                  <a16:creationId xmlns:a16="http://schemas.microsoft.com/office/drawing/2014/main" xmlns="" id="{7D6BC536-BE7E-4B00-B569-2917429DF16A}"/>
                </a:ext>
              </a:extLst>
            </p:cNvPr>
            <p:cNvSpPr>
              <a:spLocks noChangeShapeType="1"/>
            </p:cNvSpPr>
            <p:nvPr/>
          </p:nvSpPr>
          <p:spPr bwMode="auto">
            <a:xfrm>
              <a:off x="611346" y="36613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endParaRPr>
            </a:p>
          </p:txBody>
        </p:sp>
        <p:sp>
          <p:nvSpPr>
            <p:cNvPr id="23" name="Line 9">
              <a:extLst>
                <a:ext uri="{FF2B5EF4-FFF2-40B4-BE49-F238E27FC236}">
                  <a16:creationId xmlns:a16="http://schemas.microsoft.com/office/drawing/2014/main" xmlns="" id="{4DD8E357-57D6-44D3-AFF4-73157400B260}"/>
                </a:ext>
              </a:extLst>
            </p:cNvPr>
            <p:cNvSpPr>
              <a:spLocks noChangeShapeType="1"/>
            </p:cNvSpPr>
            <p:nvPr/>
          </p:nvSpPr>
          <p:spPr bwMode="auto">
            <a:xfrm>
              <a:off x="611346" y="400877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endParaRPr>
            </a:p>
          </p:txBody>
        </p:sp>
        <p:sp>
          <p:nvSpPr>
            <p:cNvPr id="24" name="Line 10">
              <a:extLst>
                <a:ext uri="{FF2B5EF4-FFF2-40B4-BE49-F238E27FC236}">
                  <a16:creationId xmlns:a16="http://schemas.microsoft.com/office/drawing/2014/main" xmlns="" id="{1590533E-394E-4604-A9C1-9600999DE594}"/>
                </a:ext>
              </a:extLst>
            </p:cNvPr>
            <p:cNvSpPr>
              <a:spLocks noChangeShapeType="1"/>
            </p:cNvSpPr>
            <p:nvPr/>
          </p:nvSpPr>
          <p:spPr bwMode="auto">
            <a:xfrm>
              <a:off x="611346" y="434896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endParaRPr>
            </a:p>
          </p:txBody>
        </p:sp>
        <p:sp>
          <p:nvSpPr>
            <p:cNvPr id="25" name="Line 11">
              <a:extLst>
                <a:ext uri="{FF2B5EF4-FFF2-40B4-BE49-F238E27FC236}">
                  <a16:creationId xmlns:a16="http://schemas.microsoft.com/office/drawing/2014/main" xmlns="" id="{8729FD1B-8F18-44F8-A319-3BB159A311FD}"/>
                </a:ext>
              </a:extLst>
            </p:cNvPr>
            <p:cNvSpPr>
              <a:spLocks noChangeShapeType="1"/>
            </p:cNvSpPr>
            <p:nvPr/>
          </p:nvSpPr>
          <p:spPr bwMode="auto">
            <a:xfrm>
              <a:off x="611346" y="46927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endParaRPr>
            </a:p>
          </p:txBody>
        </p:sp>
        <p:sp>
          <p:nvSpPr>
            <p:cNvPr id="26" name="TextBox 25">
              <a:extLst>
                <a:ext uri="{FF2B5EF4-FFF2-40B4-BE49-F238E27FC236}">
                  <a16:creationId xmlns:a16="http://schemas.microsoft.com/office/drawing/2014/main" xmlns="" id="{8AAE95C9-ACCB-4193-B1E3-DAF2D1CB434B}"/>
                </a:ext>
              </a:extLst>
            </p:cNvPr>
            <p:cNvSpPr txBox="1"/>
            <p:nvPr/>
          </p:nvSpPr>
          <p:spPr>
            <a:xfrm rot="16200000">
              <a:off x="-111785" y="3719332"/>
              <a:ext cx="590225" cy="261610"/>
            </a:xfrm>
            <a:prstGeom prst="rect">
              <a:avLst/>
            </a:prstGeom>
            <a:noFill/>
          </p:spPr>
          <p:txBody>
            <a:bodyPr wrap="none" rtlCol="0">
              <a:spAutoFit/>
            </a:bodyPr>
            <a:lstStyle/>
            <a:p>
              <a:pPr algn="ctr" fontAlgn="base">
                <a:spcBef>
                  <a:spcPct val="0"/>
                </a:spcBef>
                <a:spcAft>
                  <a:spcPct val="0"/>
                </a:spcAft>
              </a:pPr>
              <a:r>
                <a:rPr lang="fr-FR" sz="1100" dirty="0">
                  <a:solidFill>
                    <a:srgbClr val="4D4D4D"/>
                  </a:solidFill>
                  <a:cs typeface="Arial" panose="020B0604020202020204" pitchFamily="34" charset="0"/>
                </a:rPr>
                <a:t>SG, %</a:t>
              </a:r>
            </a:p>
          </p:txBody>
        </p:sp>
        <p:sp>
          <p:nvSpPr>
            <p:cNvPr id="27" name="TextBox 26">
              <a:extLst>
                <a:ext uri="{FF2B5EF4-FFF2-40B4-BE49-F238E27FC236}">
                  <a16:creationId xmlns:a16="http://schemas.microsoft.com/office/drawing/2014/main" xmlns="" id="{0CA682FA-EEFF-4707-B667-9ABCFFA666CF}"/>
                </a:ext>
              </a:extLst>
            </p:cNvPr>
            <p:cNvSpPr txBox="1"/>
            <p:nvPr/>
          </p:nvSpPr>
          <p:spPr>
            <a:xfrm>
              <a:off x="199665" y="2839713"/>
              <a:ext cx="420308" cy="261610"/>
            </a:xfrm>
            <a:prstGeom prst="rect">
              <a:avLst/>
            </a:prstGeom>
            <a:noFill/>
          </p:spPr>
          <p:txBody>
            <a:bodyPr wrap="none" rtlCol="0" anchor="ctr" anchorCtr="0">
              <a:spAutoFit/>
            </a:bodyPr>
            <a:lstStyle/>
            <a:p>
              <a:pPr algn="r"/>
              <a:r>
                <a:rPr lang="fr-FR" sz="1100" dirty="0">
                  <a:solidFill>
                    <a:srgbClr val="4D4D4D"/>
                  </a:solidFill>
                  <a:cs typeface="Arial" panose="020B0604020202020204" pitchFamily="34" charset="0"/>
                </a:rPr>
                <a:t>100</a:t>
              </a:r>
            </a:p>
          </p:txBody>
        </p:sp>
        <p:sp>
          <p:nvSpPr>
            <p:cNvPr id="28" name="TextBox 27">
              <a:extLst>
                <a:ext uri="{FF2B5EF4-FFF2-40B4-BE49-F238E27FC236}">
                  <a16:creationId xmlns:a16="http://schemas.microsoft.com/office/drawing/2014/main" xmlns="" id="{BBA4A6FA-D164-466D-B69E-991715945255}"/>
                </a:ext>
              </a:extLst>
            </p:cNvPr>
            <p:cNvSpPr txBox="1"/>
            <p:nvPr/>
          </p:nvSpPr>
          <p:spPr>
            <a:xfrm>
              <a:off x="278213" y="3193402"/>
              <a:ext cx="341760" cy="261610"/>
            </a:xfrm>
            <a:prstGeom prst="rect">
              <a:avLst/>
            </a:prstGeom>
            <a:noFill/>
          </p:spPr>
          <p:txBody>
            <a:bodyPr wrap="none" rtlCol="0" anchor="ctr" anchorCtr="0">
              <a:spAutoFit/>
            </a:bodyPr>
            <a:lstStyle/>
            <a:p>
              <a:pPr algn="r"/>
              <a:r>
                <a:rPr lang="fr-FR" sz="1100" dirty="0">
                  <a:solidFill>
                    <a:srgbClr val="4D4D4D"/>
                  </a:solidFill>
                  <a:cs typeface="Arial" panose="020B0604020202020204" pitchFamily="34" charset="0"/>
                </a:rPr>
                <a:t>80</a:t>
              </a:r>
            </a:p>
          </p:txBody>
        </p:sp>
        <p:sp>
          <p:nvSpPr>
            <p:cNvPr id="29" name="TextBox 28">
              <a:extLst>
                <a:ext uri="{FF2B5EF4-FFF2-40B4-BE49-F238E27FC236}">
                  <a16:creationId xmlns:a16="http://schemas.microsoft.com/office/drawing/2014/main" xmlns="" id="{E8994F87-3B5C-45CA-BF63-EB8C1F80A34D}"/>
                </a:ext>
              </a:extLst>
            </p:cNvPr>
            <p:cNvSpPr txBox="1"/>
            <p:nvPr/>
          </p:nvSpPr>
          <p:spPr>
            <a:xfrm>
              <a:off x="278213" y="3529812"/>
              <a:ext cx="341760" cy="261610"/>
            </a:xfrm>
            <a:prstGeom prst="rect">
              <a:avLst/>
            </a:prstGeom>
            <a:noFill/>
          </p:spPr>
          <p:txBody>
            <a:bodyPr wrap="none" rtlCol="0" anchor="ctr" anchorCtr="0">
              <a:spAutoFit/>
            </a:bodyPr>
            <a:lstStyle/>
            <a:p>
              <a:pPr algn="r"/>
              <a:r>
                <a:rPr lang="fr-FR" sz="1100" dirty="0">
                  <a:solidFill>
                    <a:srgbClr val="4D4D4D"/>
                  </a:solidFill>
                  <a:cs typeface="Arial" panose="020B0604020202020204" pitchFamily="34" charset="0"/>
                </a:rPr>
                <a:t>60</a:t>
              </a:r>
            </a:p>
          </p:txBody>
        </p:sp>
        <p:sp>
          <p:nvSpPr>
            <p:cNvPr id="30" name="TextBox 29">
              <a:extLst>
                <a:ext uri="{FF2B5EF4-FFF2-40B4-BE49-F238E27FC236}">
                  <a16:creationId xmlns:a16="http://schemas.microsoft.com/office/drawing/2014/main" xmlns="" id="{6755035E-7B7E-4E13-933C-FA7D3B0D61F4}"/>
                </a:ext>
              </a:extLst>
            </p:cNvPr>
            <p:cNvSpPr txBox="1"/>
            <p:nvPr/>
          </p:nvSpPr>
          <p:spPr>
            <a:xfrm>
              <a:off x="278213" y="3877100"/>
              <a:ext cx="341760" cy="261610"/>
            </a:xfrm>
            <a:prstGeom prst="rect">
              <a:avLst/>
            </a:prstGeom>
            <a:noFill/>
          </p:spPr>
          <p:txBody>
            <a:bodyPr wrap="none" rtlCol="0" anchor="ctr" anchorCtr="0">
              <a:spAutoFit/>
            </a:bodyPr>
            <a:lstStyle/>
            <a:p>
              <a:pPr algn="r"/>
              <a:r>
                <a:rPr lang="fr-FR" sz="1100" dirty="0">
                  <a:solidFill>
                    <a:srgbClr val="4D4D4D"/>
                  </a:solidFill>
                  <a:cs typeface="Arial" panose="020B0604020202020204" pitchFamily="34" charset="0"/>
                </a:rPr>
                <a:t>40</a:t>
              </a:r>
            </a:p>
          </p:txBody>
        </p:sp>
        <p:sp>
          <p:nvSpPr>
            <p:cNvPr id="31" name="TextBox 30">
              <a:extLst>
                <a:ext uri="{FF2B5EF4-FFF2-40B4-BE49-F238E27FC236}">
                  <a16:creationId xmlns:a16="http://schemas.microsoft.com/office/drawing/2014/main" xmlns="" id="{7C4048AB-6D1E-4EBA-B262-B441A9FC4C00}"/>
                </a:ext>
              </a:extLst>
            </p:cNvPr>
            <p:cNvSpPr txBox="1"/>
            <p:nvPr/>
          </p:nvSpPr>
          <p:spPr>
            <a:xfrm>
              <a:off x="278213" y="4217134"/>
              <a:ext cx="341760" cy="261610"/>
            </a:xfrm>
            <a:prstGeom prst="rect">
              <a:avLst/>
            </a:prstGeom>
            <a:noFill/>
          </p:spPr>
          <p:txBody>
            <a:bodyPr wrap="none" rtlCol="0" anchor="ctr" anchorCtr="0">
              <a:spAutoFit/>
            </a:bodyPr>
            <a:lstStyle/>
            <a:p>
              <a:pPr algn="r"/>
              <a:r>
                <a:rPr lang="fr-FR" sz="1100" dirty="0">
                  <a:solidFill>
                    <a:srgbClr val="4D4D4D"/>
                  </a:solidFill>
                  <a:cs typeface="Arial" panose="020B0604020202020204" pitchFamily="34" charset="0"/>
                </a:rPr>
                <a:t>20</a:t>
              </a:r>
            </a:p>
          </p:txBody>
        </p:sp>
        <p:sp>
          <p:nvSpPr>
            <p:cNvPr id="32" name="TextBox 31">
              <a:extLst>
                <a:ext uri="{FF2B5EF4-FFF2-40B4-BE49-F238E27FC236}">
                  <a16:creationId xmlns:a16="http://schemas.microsoft.com/office/drawing/2014/main" xmlns="" id="{9484D79D-75FC-4CA6-B7F4-C34AD4AB3C2A}"/>
                </a:ext>
              </a:extLst>
            </p:cNvPr>
            <p:cNvSpPr txBox="1"/>
            <p:nvPr/>
          </p:nvSpPr>
          <p:spPr>
            <a:xfrm>
              <a:off x="356768" y="4560794"/>
              <a:ext cx="263213" cy="261610"/>
            </a:xfrm>
            <a:prstGeom prst="rect">
              <a:avLst/>
            </a:prstGeom>
            <a:noFill/>
          </p:spPr>
          <p:txBody>
            <a:bodyPr wrap="none" rtlCol="0" anchor="ctr" anchorCtr="0">
              <a:spAutoFit/>
            </a:bodyPr>
            <a:lstStyle/>
            <a:p>
              <a:pPr algn="r"/>
              <a:r>
                <a:rPr lang="fr-FR" sz="1100" dirty="0">
                  <a:solidFill>
                    <a:srgbClr val="4D4D4D"/>
                  </a:solidFill>
                  <a:cs typeface="Arial" panose="020B0604020202020204" pitchFamily="34" charset="0"/>
                </a:rPr>
                <a:t>0</a:t>
              </a:r>
            </a:p>
          </p:txBody>
        </p:sp>
        <p:grpSp>
          <p:nvGrpSpPr>
            <p:cNvPr id="33" name="Group 32">
              <a:extLst>
                <a:ext uri="{FF2B5EF4-FFF2-40B4-BE49-F238E27FC236}">
                  <a16:creationId xmlns:a16="http://schemas.microsoft.com/office/drawing/2014/main" xmlns="" id="{CEEE00A3-9410-4F7A-92B6-E37BDCEF57FF}"/>
                </a:ext>
              </a:extLst>
            </p:cNvPr>
            <p:cNvGrpSpPr/>
            <p:nvPr/>
          </p:nvGrpSpPr>
          <p:grpSpPr>
            <a:xfrm>
              <a:off x="664955" y="4736926"/>
              <a:ext cx="3785938" cy="313980"/>
              <a:chOff x="1464947" y="4393847"/>
              <a:chExt cx="6730122" cy="313980"/>
            </a:xfrm>
          </p:grpSpPr>
          <p:sp>
            <p:nvSpPr>
              <p:cNvPr id="171" name="TextBox 170">
                <a:extLst>
                  <a:ext uri="{FF2B5EF4-FFF2-40B4-BE49-F238E27FC236}">
                    <a16:creationId xmlns:a16="http://schemas.microsoft.com/office/drawing/2014/main" xmlns="" id="{5903A850-B5F1-4133-833C-C65A406439B5}"/>
                  </a:ext>
                </a:extLst>
              </p:cNvPr>
              <p:cNvSpPr txBox="1"/>
              <p:nvPr/>
            </p:nvSpPr>
            <p:spPr>
              <a:xfrm>
                <a:off x="7786566"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17</a:t>
                </a:r>
              </a:p>
            </p:txBody>
          </p:sp>
          <p:sp>
            <p:nvSpPr>
              <p:cNvPr id="172" name="Line 21">
                <a:extLst>
                  <a:ext uri="{FF2B5EF4-FFF2-40B4-BE49-F238E27FC236}">
                    <a16:creationId xmlns:a16="http://schemas.microsoft.com/office/drawing/2014/main" xmlns="" id="{8AE776A7-FBEC-428A-9FBC-CAC41135F61F}"/>
                  </a:ext>
                </a:extLst>
              </p:cNvPr>
              <p:cNvSpPr>
                <a:spLocks noChangeShapeType="1"/>
              </p:cNvSpPr>
              <p:nvPr/>
            </p:nvSpPr>
            <p:spPr bwMode="auto">
              <a:xfrm>
                <a:off x="799081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73" name="Line 21">
                <a:extLst>
                  <a:ext uri="{FF2B5EF4-FFF2-40B4-BE49-F238E27FC236}">
                    <a16:creationId xmlns:a16="http://schemas.microsoft.com/office/drawing/2014/main" xmlns="" id="{BC93CA11-208D-4E76-A17F-432440BFAAA6}"/>
                  </a:ext>
                </a:extLst>
              </p:cNvPr>
              <p:cNvSpPr>
                <a:spLocks noChangeShapeType="1"/>
              </p:cNvSpPr>
              <p:nvPr/>
            </p:nvSpPr>
            <p:spPr bwMode="auto">
              <a:xfrm>
                <a:off x="761268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xmlns="" id="{8CCE75A8-7B2D-46E5-A551-92F6AD860752}"/>
                  </a:ext>
                </a:extLst>
              </p:cNvPr>
              <p:cNvSpPr txBox="1"/>
              <p:nvPr/>
            </p:nvSpPr>
            <p:spPr>
              <a:xfrm>
                <a:off x="7405324"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16</a:t>
                </a:r>
              </a:p>
            </p:txBody>
          </p:sp>
          <p:sp>
            <p:nvSpPr>
              <p:cNvPr id="175" name="Line 21">
                <a:extLst>
                  <a:ext uri="{FF2B5EF4-FFF2-40B4-BE49-F238E27FC236}">
                    <a16:creationId xmlns:a16="http://schemas.microsoft.com/office/drawing/2014/main" xmlns="" id="{29B77D3B-746F-4373-8D23-3E3431E51B2C}"/>
                  </a:ext>
                </a:extLst>
              </p:cNvPr>
              <p:cNvSpPr>
                <a:spLocks noChangeShapeType="1"/>
              </p:cNvSpPr>
              <p:nvPr/>
            </p:nvSpPr>
            <p:spPr bwMode="auto">
              <a:xfrm>
                <a:off x="723705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xmlns="" id="{B1269F60-FC47-4197-B992-466C2080B9CB}"/>
                  </a:ext>
                </a:extLst>
              </p:cNvPr>
              <p:cNvSpPr txBox="1"/>
              <p:nvPr/>
            </p:nvSpPr>
            <p:spPr>
              <a:xfrm>
                <a:off x="7029688"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15</a:t>
                </a:r>
              </a:p>
            </p:txBody>
          </p:sp>
          <p:sp>
            <p:nvSpPr>
              <p:cNvPr id="177" name="Line 21">
                <a:extLst>
                  <a:ext uri="{FF2B5EF4-FFF2-40B4-BE49-F238E27FC236}">
                    <a16:creationId xmlns:a16="http://schemas.microsoft.com/office/drawing/2014/main" xmlns="" id="{A4D6B223-4B86-4344-B50E-3DD3600E8089}"/>
                  </a:ext>
                </a:extLst>
              </p:cNvPr>
              <p:cNvSpPr>
                <a:spLocks noChangeShapeType="1"/>
              </p:cNvSpPr>
              <p:nvPr/>
            </p:nvSpPr>
            <p:spPr bwMode="auto">
              <a:xfrm>
                <a:off x="686141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xmlns="" id="{6716D923-B607-416E-8F93-7449C9B493E7}"/>
                  </a:ext>
                </a:extLst>
              </p:cNvPr>
              <p:cNvSpPr txBox="1"/>
              <p:nvPr/>
            </p:nvSpPr>
            <p:spPr>
              <a:xfrm>
                <a:off x="6654050"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14</a:t>
                </a:r>
              </a:p>
            </p:txBody>
          </p:sp>
          <p:sp>
            <p:nvSpPr>
              <p:cNvPr id="179" name="Line 21">
                <a:extLst>
                  <a:ext uri="{FF2B5EF4-FFF2-40B4-BE49-F238E27FC236}">
                    <a16:creationId xmlns:a16="http://schemas.microsoft.com/office/drawing/2014/main" xmlns="" id="{052592A2-1A66-4994-BF82-FA6FFFAB1512}"/>
                  </a:ext>
                </a:extLst>
              </p:cNvPr>
              <p:cNvSpPr>
                <a:spLocks noChangeShapeType="1"/>
              </p:cNvSpPr>
              <p:nvPr/>
            </p:nvSpPr>
            <p:spPr bwMode="auto">
              <a:xfrm>
                <a:off x="648577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xmlns="" id="{047BA148-6A08-4EAC-8D37-14D085DE85CC}"/>
                  </a:ext>
                </a:extLst>
              </p:cNvPr>
              <p:cNvSpPr txBox="1"/>
              <p:nvPr/>
            </p:nvSpPr>
            <p:spPr>
              <a:xfrm>
                <a:off x="6278414"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13</a:t>
                </a:r>
              </a:p>
            </p:txBody>
          </p:sp>
          <p:sp>
            <p:nvSpPr>
              <p:cNvPr id="181" name="Line 21">
                <a:extLst>
                  <a:ext uri="{FF2B5EF4-FFF2-40B4-BE49-F238E27FC236}">
                    <a16:creationId xmlns:a16="http://schemas.microsoft.com/office/drawing/2014/main" xmlns="" id="{6B1CFDFC-1D2D-403E-A89E-89DC72804098}"/>
                  </a:ext>
                </a:extLst>
              </p:cNvPr>
              <p:cNvSpPr>
                <a:spLocks noChangeShapeType="1"/>
              </p:cNvSpPr>
              <p:nvPr/>
            </p:nvSpPr>
            <p:spPr bwMode="auto">
              <a:xfrm>
                <a:off x="611013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xmlns="" id="{B0193410-63FA-438A-A334-CB002E940C33}"/>
                  </a:ext>
                </a:extLst>
              </p:cNvPr>
              <p:cNvSpPr txBox="1"/>
              <p:nvPr/>
            </p:nvSpPr>
            <p:spPr>
              <a:xfrm>
                <a:off x="5902776"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12</a:t>
                </a:r>
              </a:p>
            </p:txBody>
          </p:sp>
          <p:sp>
            <p:nvSpPr>
              <p:cNvPr id="183" name="Line 21">
                <a:extLst>
                  <a:ext uri="{FF2B5EF4-FFF2-40B4-BE49-F238E27FC236}">
                    <a16:creationId xmlns:a16="http://schemas.microsoft.com/office/drawing/2014/main" xmlns="" id="{30C55C01-0157-440E-9D38-7FA01A61D58A}"/>
                  </a:ext>
                </a:extLst>
              </p:cNvPr>
              <p:cNvSpPr>
                <a:spLocks noChangeShapeType="1"/>
              </p:cNvSpPr>
              <p:nvPr/>
            </p:nvSpPr>
            <p:spPr bwMode="auto">
              <a:xfrm>
                <a:off x="573450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xmlns="" id="{6825333D-6C27-4F97-9A28-B24B5587698C}"/>
                  </a:ext>
                </a:extLst>
              </p:cNvPr>
              <p:cNvSpPr txBox="1"/>
              <p:nvPr/>
            </p:nvSpPr>
            <p:spPr>
              <a:xfrm>
                <a:off x="5527140"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11</a:t>
                </a:r>
              </a:p>
            </p:txBody>
          </p:sp>
          <p:sp>
            <p:nvSpPr>
              <p:cNvPr id="185" name="Line 21">
                <a:extLst>
                  <a:ext uri="{FF2B5EF4-FFF2-40B4-BE49-F238E27FC236}">
                    <a16:creationId xmlns:a16="http://schemas.microsoft.com/office/drawing/2014/main" xmlns="" id="{CA65CCB6-E9AB-4481-8FBE-B0ED620A8637}"/>
                  </a:ext>
                </a:extLst>
              </p:cNvPr>
              <p:cNvSpPr>
                <a:spLocks noChangeShapeType="1"/>
              </p:cNvSpPr>
              <p:nvPr/>
            </p:nvSpPr>
            <p:spPr bwMode="auto">
              <a:xfrm>
                <a:off x="535886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xmlns="" id="{ED728FAA-1469-4BB6-85BB-C01AEFE228D1}"/>
                  </a:ext>
                </a:extLst>
              </p:cNvPr>
              <p:cNvSpPr txBox="1"/>
              <p:nvPr/>
            </p:nvSpPr>
            <p:spPr>
              <a:xfrm>
                <a:off x="5151502"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10</a:t>
                </a:r>
              </a:p>
            </p:txBody>
          </p:sp>
          <p:sp>
            <p:nvSpPr>
              <p:cNvPr id="187" name="Line 21">
                <a:extLst>
                  <a:ext uri="{FF2B5EF4-FFF2-40B4-BE49-F238E27FC236}">
                    <a16:creationId xmlns:a16="http://schemas.microsoft.com/office/drawing/2014/main" xmlns="" id="{2211DE11-06AC-446F-B3E7-4B094815BD76}"/>
                  </a:ext>
                </a:extLst>
              </p:cNvPr>
              <p:cNvSpPr>
                <a:spLocks noChangeShapeType="1"/>
              </p:cNvSpPr>
              <p:nvPr/>
            </p:nvSpPr>
            <p:spPr bwMode="auto">
              <a:xfrm>
                <a:off x="4983228"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xmlns="" id="{BCDE32A3-1C8F-419F-97E0-23EEC86A4803}"/>
                  </a:ext>
                </a:extLst>
              </p:cNvPr>
              <p:cNvSpPr txBox="1"/>
              <p:nvPr/>
            </p:nvSpPr>
            <p:spPr>
              <a:xfrm>
                <a:off x="4845680"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9</a:t>
                </a:r>
              </a:p>
            </p:txBody>
          </p:sp>
          <p:sp>
            <p:nvSpPr>
              <p:cNvPr id="189" name="Line 21">
                <a:extLst>
                  <a:ext uri="{FF2B5EF4-FFF2-40B4-BE49-F238E27FC236}">
                    <a16:creationId xmlns:a16="http://schemas.microsoft.com/office/drawing/2014/main" xmlns="" id="{3A510E92-7CE6-4433-86A5-F4C6EFB9C0A8}"/>
                  </a:ext>
                </a:extLst>
              </p:cNvPr>
              <p:cNvSpPr>
                <a:spLocks noChangeShapeType="1"/>
              </p:cNvSpPr>
              <p:nvPr/>
            </p:nvSpPr>
            <p:spPr bwMode="auto">
              <a:xfrm>
                <a:off x="4607591"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xmlns="" id="{DF537F27-746B-43DF-983F-F027922623A7}"/>
                  </a:ext>
                </a:extLst>
              </p:cNvPr>
              <p:cNvSpPr txBox="1"/>
              <p:nvPr/>
            </p:nvSpPr>
            <p:spPr>
              <a:xfrm>
                <a:off x="4470044"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8</a:t>
                </a:r>
              </a:p>
            </p:txBody>
          </p:sp>
          <p:sp>
            <p:nvSpPr>
              <p:cNvPr id="191" name="Line 21">
                <a:extLst>
                  <a:ext uri="{FF2B5EF4-FFF2-40B4-BE49-F238E27FC236}">
                    <a16:creationId xmlns:a16="http://schemas.microsoft.com/office/drawing/2014/main" xmlns="" id="{EA05606C-BE39-47C9-811D-AE3B85C1E223}"/>
                  </a:ext>
                </a:extLst>
              </p:cNvPr>
              <p:cNvSpPr>
                <a:spLocks noChangeShapeType="1"/>
              </p:cNvSpPr>
              <p:nvPr/>
            </p:nvSpPr>
            <p:spPr bwMode="auto">
              <a:xfrm>
                <a:off x="4231954"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xmlns="" id="{544A93FE-297B-4D3B-96F1-4AC942329CAE}"/>
                  </a:ext>
                </a:extLst>
              </p:cNvPr>
              <p:cNvSpPr txBox="1"/>
              <p:nvPr/>
            </p:nvSpPr>
            <p:spPr>
              <a:xfrm>
                <a:off x="4094406"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7</a:t>
                </a:r>
              </a:p>
            </p:txBody>
          </p:sp>
          <p:sp>
            <p:nvSpPr>
              <p:cNvPr id="193" name="Line 21">
                <a:extLst>
                  <a:ext uri="{FF2B5EF4-FFF2-40B4-BE49-F238E27FC236}">
                    <a16:creationId xmlns:a16="http://schemas.microsoft.com/office/drawing/2014/main" xmlns="" id="{722A829A-9B0C-44D4-BF08-D6C742FA70EB}"/>
                  </a:ext>
                </a:extLst>
              </p:cNvPr>
              <p:cNvSpPr>
                <a:spLocks noChangeShapeType="1"/>
              </p:cNvSpPr>
              <p:nvPr/>
            </p:nvSpPr>
            <p:spPr bwMode="auto">
              <a:xfrm>
                <a:off x="385631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xmlns="" id="{A93698E3-3D84-44F0-AA61-87C76B23A3D3}"/>
                  </a:ext>
                </a:extLst>
              </p:cNvPr>
              <p:cNvSpPr txBox="1"/>
              <p:nvPr/>
            </p:nvSpPr>
            <p:spPr>
              <a:xfrm>
                <a:off x="3718769"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6</a:t>
                </a:r>
              </a:p>
            </p:txBody>
          </p:sp>
          <p:sp>
            <p:nvSpPr>
              <p:cNvPr id="195" name="Line 21">
                <a:extLst>
                  <a:ext uri="{FF2B5EF4-FFF2-40B4-BE49-F238E27FC236}">
                    <a16:creationId xmlns:a16="http://schemas.microsoft.com/office/drawing/2014/main" xmlns="" id="{AB45B323-4DD9-48CD-B0D3-9020F9240659}"/>
                  </a:ext>
                </a:extLst>
              </p:cNvPr>
              <p:cNvSpPr>
                <a:spLocks noChangeShapeType="1"/>
              </p:cNvSpPr>
              <p:nvPr/>
            </p:nvSpPr>
            <p:spPr bwMode="auto">
              <a:xfrm>
                <a:off x="348068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xmlns="" id="{9C138283-E27E-4A93-8BCE-5169FF06E1DD}"/>
                  </a:ext>
                </a:extLst>
              </p:cNvPr>
              <p:cNvSpPr txBox="1"/>
              <p:nvPr/>
            </p:nvSpPr>
            <p:spPr>
              <a:xfrm>
                <a:off x="3343131"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5</a:t>
                </a:r>
              </a:p>
            </p:txBody>
          </p:sp>
          <p:sp>
            <p:nvSpPr>
              <p:cNvPr id="197" name="Line 21">
                <a:extLst>
                  <a:ext uri="{FF2B5EF4-FFF2-40B4-BE49-F238E27FC236}">
                    <a16:creationId xmlns:a16="http://schemas.microsoft.com/office/drawing/2014/main" xmlns="" id="{C561BC1F-4E30-4BC8-98ED-AA8F9592B116}"/>
                  </a:ext>
                </a:extLst>
              </p:cNvPr>
              <p:cNvSpPr>
                <a:spLocks noChangeShapeType="1"/>
              </p:cNvSpPr>
              <p:nvPr/>
            </p:nvSpPr>
            <p:spPr bwMode="auto">
              <a:xfrm>
                <a:off x="310504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xmlns="" id="{B865CBF3-153F-4C1E-9EBD-11EC6BFB4DF1}"/>
                  </a:ext>
                </a:extLst>
              </p:cNvPr>
              <p:cNvSpPr txBox="1"/>
              <p:nvPr/>
            </p:nvSpPr>
            <p:spPr>
              <a:xfrm>
                <a:off x="2967495"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4</a:t>
                </a:r>
              </a:p>
            </p:txBody>
          </p:sp>
          <p:sp>
            <p:nvSpPr>
              <p:cNvPr id="199" name="Line 21">
                <a:extLst>
                  <a:ext uri="{FF2B5EF4-FFF2-40B4-BE49-F238E27FC236}">
                    <a16:creationId xmlns:a16="http://schemas.microsoft.com/office/drawing/2014/main" xmlns="" id="{90046A8C-3853-4935-8406-49041B5BD415}"/>
                  </a:ext>
                </a:extLst>
              </p:cNvPr>
              <p:cNvSpPr>
                <a:spLocks noChangeShapeType="1"/>
              </p:cNvSpPr>
              <p:nvPr/>
            </p:nvSpPr>
            <p:spPr bwMode="auto">
              <a:xfrm>
                <a:off x="272940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xmlns="" id="{67819E56-CB36-4228-9CF3-6157C06834CE}"/>
                  </a:ext>
                </a:extLst>
              </p:cNvPr>
              <p:cNvSpPr txBox="1"/>
              <p:nvPr/>
            </p:nvSpPr>
            <p:spPr>
              <a:xfrm>
                <a:off x="2591857"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3</a:t>
                </a:r>
              </a:p>
            </p:txBody>
          </p:sp>
          <p:sp>
            <p:nvSpPr>
              <p:cNvPr id="201" name="Line 21">
                <a:extLst>
                  <a:ext uri="{FF2B5EF4-FFF2-40B4-BE49-F238E27FC236}">
                    <a16:creationId xmlns:a16="http://schemas.microsoft.com/office/drawing/2014/main" xmlns="" id="{BA659CDD-5B05-4031-BE8D-E1509BF2BD63}"/>
                  </a:ext>
                </a:extLst>
              </p:cNvPr>
              <p:cNvSpPr>
                <a:spLocks noChangeShapeType="1"/>
              </p:cNvSpPr>
              <p:nvPr/>
            </p:nvSpPr>
            <p:spPr bwMode="auto">
              <a:xfrm>
                <a:off x="235376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xmlns="" id="{ACDAC6C9-0EC6-4D5F-A6F0-051FBF2F8CED}"/>
                  </a:ext>
                </a:extLst>
              </p:cNvPr>
              <p:cNvSpPr txBox="1"/>
              <p:nvPr/>
            </p:nvSpPr>
            <p:spPr>
              <a:xfrm>
                <a:off x="2216221"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2</a:t>
                </a:r>
              </a:p>
            </p:txBody>
          </p:sp>
          <p:sp>
            <p:nvSpPr>
              <p:cNvPr id="203" name="Line 21">
                <a:extLst>
                  <a:ext uri="{FF2B5EF4-FFF2-40B4-BE49-F238E27FC236}">
                    <a16:creationId xmlns:a16="http://schemas.microsoft.com/office/drawing/2014/main" xmlns="" id="{D185A0C8-88E3-469E-A05B-CC672C68AA56}"/>
                  </a:ext>
                </a:extLst>
              </p:cNvPr>
              <p:cNvSpPr>
                <a:spLocks noChangeShapeType="1"/>
              </p:cNvSpPr>
              <p:nvPr/>
            </p:nvSpPr>
            <p:spPr bwMode="auto">
              <a:xfrm>
                <a:off x="197813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xmlns="" id="{F07E5029-83BF-4A6D-A28B-7503C5E63D9D}"/>
                  </a:ext>
                </a:extLst>
              </p:cNvPr>
              <p:cNvSpPr txBox="1"/>
              <p:nvPr/>
            </p:nvSpPr>
            <p:spPr>
              <a:xfrm>
                <a:off x="1840583"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a:t>
                </a:r>
              </a:p>
            </p:txBody>
          </p:sp>
          <p:sp>
            <p:nvSpPr>
              <p:cNvPr id="205" name="Line 21">
                <a:extLst>
                  <a:ext uri="{FF2B5EF4-FFF2-40B4-BE49-F238E27FC236}">
                    <a16:creationId xmlns:a16="http://schemas.microsoft.com/office/drawing/2014/main" xmlns="" id="{0A5C7B10-6DBD-4322-BEE0-3E7967B4F8E6}"/>
                  </a:ext>
                </a:extLst>
              </p:cNvPr>
              <p:cNvSpPr>
                <a:spLocks noChangeShapeType="1"/>
              </p:cNvSpPr>
              <p:nvPr/>
            </p:nvSpPr>
            <p:spPr bwMode="auto">
              <a:xfrm>
                <a:off x="160249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xmlns="" id="{E5C4225A-039B-4309-B0B4-96DD44960F42}"/>
                  </a:ext>
                </a:extLst>
              </p:cNvPr>
              <p:cNvSpPr txBox="1"/>
              <p:nvPr/>
            </p:nvSpPr>
            <p:spPr>
              <a:xfrm>
                <a:off x="1464947"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0</a:t>
                </a:r>
              </a:p>
            </p:txBody>
          </p:sp>
        </p:grpSp>
        <p:grpSp>
          <p:nvGrpSpPr>
            <p:cNvPr id="34" name="Group 33">
              <a:extLst>
                <a:ext uri="{FF2B5EF4-FFF2-40B4-BE49-F238E27FC236}">
                  <a16:creationId xmlns:a16="http://schemas.microsoft.com/office/drawing/2014/main" xmlns="" id="{D646F399-786A-4A2E-8717-B73DF2C00742}"/>
                </a:ext>
              </a:extLst>
            </p:cNvPr>
            <p:cNvGrpSpPr/>
            <p:nvPr/>
          </p:nvGrpSpPr>
          <p:grpSpPr>
            <a:xfrm>
              <a:off x="598430" y="5275119"/>
              <a:ext cx="3862882" cy="226591"/>
              <a:chOff x="547188" y="5456586"/>
              <a:chExt cx="3862882" cy="226591"/>
            </a:xfrm>
          </p:grpSpPr>
          <p:sp>
            <p:nvSpPr>
              <p:cNvPr id="153" name="TextBox 152">
                <a:extLst>
                  <a:ext uri="{FF2B5EF4-FFF2-40B4-BE49-F238E27FC236}">
                    <a16:creationId xmlns:a16="http://schemas.microsoft.com/office/drawing/2014/main" xmlns="" id="{6111BB18-943C-43F2-92AE-807398F10696}"/>
                  </a:ext>
                </a:extLst>
              </p:cNvPr>
              <p:cNvSpPr txBox="1"/>
              <p:nvPr/>
            </p:nvSpPr>
            <p:spPr>
              <a:xfrm>
                <a:off x="4159433" y="5456586"/>
                <a:ext cx="25063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NE</a:t>
                </a:r>
              </a:p>
            </p:txBody>
          </p:sp>
          <p:sp>
            <p:nvSpPr>
              <p:cNvPr id="154" name="TextBox 153">
                <a:extLst>
                  <a:ext uri="{FF2B5EF4-FFF2-40B4-BE49-F238E27FC236}">
                    <a16:creationId xmlns:a16="http://schemas.microsoft.com/office/drawing/2014/main" xmlns="" id="{D0C6054C-9EB0-4C15-B729-1BA6E386EDBA}"/>
                  </a:ext>
                </a:extLst>
              </p:cNvPr>
              <p:cNvSpPr txBox="1"/>
              <p:nvPr/>
            </p:nvSpPr>
            <p:spPr>
              <a:xfrm>
                <a:off x="3998672" y="5456586"/>
                <a:ext cx="143235"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2</a:t>
                </a:r>
              </a:p>
            </p:txBody>
          </p:sp>
          <p:sp>
            <p:nvSpPr>
              <p:cNvPr id="155" name="TextBox 154">
                <a:extLst>
                  <a:ext uri="{FF2B5EF4-FFF2-40B4-BE49-F238E27FC236}">
                    <a16:creationId xmlns:a16="http://schemas.microsoft.com/office/drawing/2014/main" xmlns="" id="{37670AC7-EC4F-4434-9B2F-7413FDD2E228}"/>
                  </a:ext>
                </a:extLst>
              </p:cNvPr>
              <p:cNvSpPr txBox="1"/>
              <p:nvPr/>
            </p:nvSpPr>
            <p:spPr>
              <a:xfrm>
                <a:off x="3787363" y="5456586"/>
                <a:ext cx="143235"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4</a:t>
                </a:r>
              </a:p>
            </p:txBody>
          </p:sp>
          <p:sp>
            <p:nvSpPr>
              <p:cNvPr id="156" name="TextBox 155">
                <a:extLst>
                  <a:ext uri="{FF2B5EF4-FFF2-40B4-BE49-F238E27FC236}">
                    <a16:creationId xmlns:a16="http://schemas.microsoft.com/office/drawing/2014/main" xmlns="" id="{3F4D9685-E0F7-4149-B74B-DE74E98DB49D}"/>
                  </a:ext>
                </a:extLst>
              </p:cNvPr>
              <p:cNvSpPr txBox="1"/>
              <p:nvPr/>
            </p:nvSpPr>
            <p:spPr>
              <a:xfrm>
                <a:off x="3576053" y="5456586"/>
                <a:ext cx="143235"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8</a:t>
                </a:r>
              </a:p>
            </p:txBody>
          </p:sp>
          <p:sp>
            <p:nvSpPr>
              <p:cNvPr id="157" name="TextBox 156">
                <a:extLst>
                  <a:ext uri="{FF2B5EF4-FFF2-40B4-BE49-F238E27FC236}">
                    <a16:creationId xmlns:a16="http://schemas.microsoft.com/office/drawing/2014/main" xmlns="" id="{6DA27F11-C9AE-429A-99C4-A138F61C8BDE}"/>
                  </a:ext>
                </a:extLst>
              </p:cNvPr>
              <p:cNvSpPr txBox="1"/>
              <p:nvPr/>
            </p:nvSpPr>
            <p:spPr>
              <a:xfrm>
                <a:off x="3329479" y="545658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16</a:t>
                </a:r>
              </a:p>
            </p:txBody>
          </p:sp>
          <p:sp>
            <p:nvSpPr>
              <p:cNvPr id="158" name="TextBox 157">
                <a:extLst>
                  <a:ext uri="{FF2B5EF4-FFF2-40B4-BE49-F238E27FC236}">
                    <a16:creationId xmlns:a16="http://schemas.microsoft.com/office/drawing/2014/main" xmlns="" id="{CF99D29E-97EC-4DF7-BC8F-4E97523B214C}"/>
                  </a:ext>
                </a:extLst>
              </p:cNvPr>
              <p:cNvSpPr txBox="1"/>
              <p:nvPr/>
            </p:nvSpPr>
            <p:spPr>
              <a:xfrm>
                <a:off x="3118169" y="545658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30</a:t>
                </a:r>
              </a:p>
            </p:txBody>
          </p:sp>
          <p:sp>
            <p:nvSpPr>
              <p:cNvPr id="159" name="TextBox 158">
                <a:extLst>
                  <a:ext uri="{FF2B5EF4-FFF2-40B4-BE49-F238E27FC236}">
                    <a16:creationId xmlns:a16="http://schemas.microsoft.com/office/drawing/2014/main" xmlns="" id="{C98E7D98-B55B-4C4A-85E2-42212B2FDD87}"/>
                  </a:ext>
                </a:extLst>
              </p:cNvPr>
              <p:cNvSpPr txBox="1"/>
              <p:nvPr/>
            </p:nvSpPr>
            <p:spPr>
              <a:xfrm>
                <a:off x="2906860" y="545658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42</a:t>
                </a:r>
              </a:p>
            </p:txBody>
          </p:sp>
          <p:sp>
            <p:nvSpPr>
              <p:cNvPr id="160" name="TextBox 159">
                <a:extLst>
                  <a:ext uri="{FF2B5EF4-FFF2-40B4-BE49-F238E27FC236}">
                    <a16:creationId xmlns:a16="http://schemas.microsoft.com/office/drawing/2014/main" xmlns="" id="{19246B15-DF1E-45A3-94A1-11F986B3A95C}"/>
                  </a:ext>
                </a:extLst>
              </p:cNvPr>
              <p:cNvSpPr txBox="1"/>
              <p:nvPr/>
            </p:nvSpPr>
            <p:spPr>
              <a:xfrm>
                <a:off x="2695550" y="545658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55</a:t>
                </a:r>
              </a:p>
            </p:txBody>
          </p:sp>
          <p:sp>
            <p:nvSpPr>
              <p:cNvPr id="161" name="TextBox 160">
                <a:extLst>
                  <a:ext uri="{FF2B5EF4-FFF2-40B4-BE49-F238E27FC236}">
                    <a16:creationId xmlns:a16="http://schemas.microsoft.com/office/drawing/2014/main" xmlns="" id="{3BDA9CC5-63E5-47FE-B87E-6B2A16547D9C}"/>
                  </a:ext>
                </a:extLst>
              </p:cNvPr>
              <p:cNvSpPr txBox="1"/>
              <p:nvPr/>
            </p:nvSpPr>
            <p:spPr>
              <a:xfrm>
                <a:off x="2484240" y="545658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81</a:t>
                </a:r>
              </a:p>
            </p:txBody>
          </p:sp>
          <p:sp>
            <p:nvSpPr>
              <p:cNvPr id="162" name="TextBox 161">
                <a:extLst>
                  <a:ext uri="{FF2B5EF4-FFF2-40B4-BE49-F238E27FC236}">
                    <a16:creationId xmlns:a16="http://schemas.microsoft.com/office/drawing/2014/main" xmlns="" id="{E9C05456-EBB0-4216-8FAB-234A66E2D1D4}"/>
                  </a:ext>
                </a:extLst>
              </p:cNvPr>
              <p:cNvSpPr txBox="1"/>
              <p:nvPr/>
            </p:nvSpPr>
            <p:spPr>
              <a:xfrm>
                <a:off x="2237664" y="5456586"/>
                <a:ext cx="284300"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107</a:t>
                </a:r>
              </a:p>
            </p:txBody>
          </p:sp>
          <p:sp>
            <p:nvSpPr>
              <p:cNvPr id="163" name="TextBox 162">
                <a:extLst>
                  <a:ext uri="{FF2B5EF4-FFF2-40B4-BE49-F238E27FC236}">
                    <a16:creationId xmlns:a16="http://schemas.microsoft.com/office/drawing/2014/main" xmlns="" id="{466A183C-1036-42AA-AD23-6CE425F945D1}"/>
                  </a:ext>
                </a:extLst>
              </p:cNvPr>
              <p:cNvSpPr txBox="1"/>
              <p:nvPr/>
            </p:nvSpPr>
            <p:spPr>
              <a:xfrm>
                <a:off x="2026354" y="5456586"/>
                <a:ext cx="284300"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127</a:t>
                </a:r>
              </a:p>
            </p:txBody>
          </p:sp>
          <p:sp>
            <p:nvSpPr>
              <p:cNvPr id="164" name="TextBox 163">
                <a:extLst>
                  <a:ext uri="{FF2B5EF4-FFF2-40B4-BE49-F238E27FC236}">
                    <a16:creationId xmlns:a16="http://schemas.microsoft.com/office/drawing/2014/main" xmlns="" id="{CC7388C6-2CB4-4440-82E5-C2605B6E3CF8}"/>
                  </a:ext>
                </a:extLst>
              </p:cNvPr>
              <p:cNvSpPr txBox="1"/>
              <p:nvPr/>
            </p:nvSpPr>
            <p:spPr>
              <a:xfrm>
                <a:off x="1815045" y="5456586"/>
                <a:ext cx="284300"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140</a:t>
                </a:r>
              </a:p>
            </p:txBody>
          </p:sp>
          <p:sp>
            <p:nvSpPr>
              <p:cNvPr id="165" name="TextBox 164">
                <a:extLst>
                  <a:ext uri="{FF2B5EF4-FFF2-40B4-BE49-F238E27FC236}">
                    <a16:creationId xmlns:a16="http://schemas.microsoft.com/office/drawing/2014/main" xmlns="" id="{3E2FB161-3CDE-4D0A-A834-48C41491B0E1}"/>
                  </a:ext>
                </a:extLst>
              </p:cNvPr>
              <p:cNvSpPr txBox="1"/>
              <p:nvPr/>
            </p:nvSpPr>
            <p:spPr>
              <a:xfrm>
                <a:off x="1603735" y="5456586"/>
                <a:ext cx="284300"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147</a:t>
                </a:r>
              </a:p>
            </p:txBody>
          </p:sp>
          <p:sp>
            <p:nvSpPr>
              <p:cNvPr id="166" name="TextBox 165">
                <a:extLst>
                  <a:ext uri="{FF2B5EF4-FFF2-40B4-BE49-F238E27FC236}">
                    <a16:creationId xmlns:a16="http://schemas.microsoft.com/office/drawing/2014/main" xmlns="" id="{86C5FA56-89BF-4D1D-AAE2-B9C298520A08}"/>
                  </a:ext>
                </a:extLst>
              </p:cNvPr>
              <p:cNvSpPr txBox="1"/>
              <p:nvPr/>
            </p:nvSpPr>
            <p:spPr>
              <a:xfrm>
                <a:off x="1392426" y="5456586"/>
                <a:ext cx="284300"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156</a:t>
                </a:r>
              </a:p>
            </p:txBody>
          </p:sp>
          <p:sp>
            <p:nvSpPr>
              <p:cNvPr id="167" name="TextBox 166">
                <a:extLst>
                  <a:ext uri="{FF2B5EF4-FFF2-40B4-BE49-F238E27FC236}">
                    <a16:creationId xmlns:a16="http://schemas.microsoft.com/office/drawing/2014/main" xmlns="" id="{BC2D2A95-D7A4-4A5C-8298-E04D97059B18}"/>
                  </a:ext>
                </a:extLst>
              </p:cNvPr>
              <p:cNvSpPr txBox="1"/>
              <p:nvPr/>
            </p:nvSpPr>
            <p:spPr>
              <a:xfrm>
                <a:off x="1181116" y="5456586"/>
                <a:ext cx="284300"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163</a:t>
                </a:r>
              </a:p>
            </p:txBody>
          </p:sp>
          <p:sp>
            <p:nvSpPr>
              <p:cNvPr id="168" name="TextBox 167">
                <a:extLst>
                  <a:ext uri="{FF2B5EF4-FFF2-40B4-BE49-F238E27FC236}">
                    <a16:creationId xmlns:a16="http://schemas.microsoft.com/office/drawing/2014/main" xmlns="" id="{1DF52994-453C-454D-9822-9A78258AE329}"/>
                  </a:ext>
                </a:extLst>
              </p:cNvPr>
              <p:cNvSpPr txBox="1"/>
              <p:nvPr/>
            </p:nvSpPr>
            <p:spPr>
              <a:xfrm>
                <a:off x="969807" y="5456586"/>
                <a:ext cx="284300"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169</a:t>
                </a:r>
              </a:p>
            </p:txBody>
          </p:sp>
          <p:sp>
            <p:nvSpPr>
              <p:cNvPr id="169" name="TextBox 168">
                <a:extLst>
                  <a:ext uri="{FF2B5EF4-FFF2-40B4-BE49-F238E27FC236}">
                    <a16:creationId xmlns:a16="http://schemas.microsoft.com/office/drawing/2014/main" xmlns="" id="{9E3E1A06-8D2F-4EDB-A3A1-BC6E1A28A483}"/>
                  </a:ext>
                </a:extLst>
              </p:cNvPr>
              <p:cNvSpPr txBox="1"/>
              <p:nvPr/>
            </p:nvSpPr>
            <p:spPr>
              <a:xfrm>
                <a:off x="758497" y="5456586"/>
                <a:ext cx="284300"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172</a:t>
                </a:r>
              </a:p>
            </p:txBody>
          </p:sp>
          <p:sp>
            <p:nvSpPr>
              <p:cNvPr id="170" name="TextBox 169">
                <a:extLst>
                  <a:ext uri="{FF2B5EF4-FFF2-40B4-BE49-F238E27FC236}">
                    <a16:creationId xmlns:a16="http://schemas.microsoft.com/office/drawing/2014/main" xmlns="" id="{CFC60FC8-18F5-4391-9E00-3E3812420B2F}"/>
                  </a:ext>
                </a:extLst>
              </p:cNvPr>
              <p:cNvSpPr txBox="1"/>
              <p:nvPr/>
            </p:nvSpPr>
            <p:spPr>
              <a:xfrm>
                <a:off x="547188" y="5456586"/>
                <a:ext cx="284300"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175</a:t>
                </a:r>
              </a:p>
            </p:txBody>
          </p:sp>
        </p:grpSp>
        <p:sp>
          <p:nvSpPr>
            <p:cNvPr id="35" name="TextBox 34">
              <a:extLst>
                <a:ext uri="{FF2B5EF4-FFF2-40B4-BE49-F238E27FC236}">
                  <a16:creationId xmlns:a16="http://schemas.microsoft.com/office/drawing/2014/main" xmlns="" id="{C50FA68B-D4ED-4D12-99BE-2F3B364503EC}"/>
                </a:ext>
              </a:extLst>
            </p:cNvPr>
            <p:cNvSpPr txBox="1"/>
            <p:nvPr/>
          </p:nvSpPr>
          <p:spPr>
            <a:xfrm>
              <a:off x="2298665" y="5001721"/>
              <a:ext cx="482825" cy="261610"/>
            </a:xfrm>
            <a:prstGeom prst="rect">
              <a:avLst/>
            </a:prstGeom>
            <a:noFill/>
          </p:spPr>
          <p:txBody>
            <a:bodyPr wrap="none" rtlCol="0">
              <a:spAutoFit/>
            </a:bodyPr>
            <a:lstStyle/>
            <a:p>
              <a:pPr algn="ctr" fontAlgn="base">
                <a:spcBef>
                  <a:spcPct val="0"/>
                </a:spcBef>
                <a:spcAft>
                  <a:spcPct val="0"/>
                </a:spcAft>
              </a:pPr>
              <a:r>
                <a:rPr lang="fr-FR" sz="1100" dirty="0">
                  <a:solidFill>
                    <a:srgbClr val="4D4D4D"/>
                  </a:solidFill>
                  <a:latin typeface="Arial" panose="020B0604020202020204" pitchFamily="34" charset="0"/>
                  <a:cs typeface="Arial" panose="020B0604020202020204" pitchFamily="34" charset="0"/>
                </a:rPr>
                <a:t>Mois</a:t>
              </a:r>
            </a:p>
          </p:txBody>
        </p:sp>
        <p:grpSp>
          <p:nvGrpSpPr>
            <p:cNvPr id="36" name="Group 35">
              <a:extLst>
                <a:ext uri="{FF2B5EF4-FFF2-40B4-BE49-F238E27FC236}">
                  <a16:creationId xmlns:a16="http://schemas.microsoft.com/office/drawing/2014/main" xmlns="" id="{1834A88B-885C-4D09-97E2-44B1D9A93E27}"/>
                </a:ext>
              </a:extLst>
            </p:cNvPr>
            <p:cNvGrpSpPr/>
            <p:nvPr/>
          </p:nvGrpSpPr>
          <p:grpSpPr>
            <a:xfrm>
              <a:off x="633697" y="5520753"/>
              <a:ext cx="3827615" cy="226591"/>
              <a:chOff x="582455" y="5365926"/>
              <a:chExt cx="3827615" cy="226591"/>
            </a:xfrm>
          </p:grpSpPr>
          <p:sp>
            <p:nvSpPr>
              <p:cNvPr id="135" name="TextBox 134">
                <a:extLst>
                  <a:ext uri="{FF2B5EF4-FFF2-40B4-BE49-F238E27FC236}">
                    <a16:creationId xmlns:a16="http://schemas.microsoft.com/office/drawing/2014/main" xmlns="" id="{8BB81751-0845-4CD5-B0C2-B781AD103E44}"/>
                  </a:ext>
                </a:extLst>
              </p:cNvPr>
              <p:cNvSpPr txBox="1"/>
              <p:nvPr/>
            </p:nvSpPr>
            <p:spPr>
              <a:xfrm>
                <a:off x="4159433" y="5365926"/>
                <a:ext cx="25063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NE</a:t>
                </a:r>
              </a:p>
            </p:txBody>
          </p:sp>
          <p:sp>
            <p:nvSpPr>
              <p:cNvPr id="136" name="TextBox 135">
                <a:extLst>
                  <a:ext uri="{FF2B5EF4-FFF2-40B4-BE49-F238E27FC236}">
                    <a16:creationId xmlns:a16="http://schemas.microsoft.com/office/drawing/2014/main" xmlns="" id="{B9E63AA4-F5FC-4973-A873-6B69271936CB}"/>
                  </a:ext>
                </a:extLst>
              </p:cNvPr>
              <p:cNvSpPr txBox="1"/>
              <p:nvPr/>
            </p:nvSpPr>
            <p:spPr>
              <a:xfrm>
                <a:off x="3944971" y="5365926"/>
                <a:ext cx="25063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NE</a:t>
                </a:r>
              </a:p>
            </p:txBody>
          </p:sp>
          <p:sp>
            <p:nvSpPr>
              <p:cNvPr id="137" name="TextBox 136">
                <a:extLst>
                  <a:ext uri="{FF2B5EF4-FFF2-40B4-BE49-F238E27FC236}">
                    <a16:creationId xmlns:a16="http://schemas.microsoft.com/office/drawing/2014/main" xmlns="" id="{28EBBABC-99A3-4C91-806A-1E1747BDE967}"/>
                  </a:ext>
                </a:extLst>
              </p:cNvPr>
              <p:cNvSpPr txBox="1"/>
              <p:nvPr/>
            </p:nvSpPr>
            <p:spPr>
              <a:xfrm>
                <a:off x="3787363" y="5365926"/>
                <a:ext cx="143235"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1</a:t>
                </a:r>
              </a:p>
            </p:txBody>
          </p:sp>
          <p:sp>
            <p:nvSpPr>
              <p:cNvPr id="138" name="TextBox 137">
                <a:extLst>
                  <a:ext uri="{FF2B5EF4-FFF2-40B4-BE49-F238E27FC236}">
                    <a16:creationId xmlns:a16="http://schemas.microsoft.com/office/drawing/2014/main" xmlns="" id="{D88F815C-1382-4508-96C6-2A2FAFE9348E}"/>
                  </a:ext>
                </a:extLst>
              </p:cNvPr>
              <p:cNvSpPr txBox="1"/>
              <p:nvPr/>
            </p:nvSpPr>
            <p:spPr>
              <a:xfrm>
                <a:off x="3576053" y="5365926"/>
                <a:ext cx="143235"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2</a:t>
                </a:r>
              </a:p>
            </p:txBody>
          </p:sp>
          <p:sp>
            <p:nvSpPr>
              <p:cNvPr id="139" name="TextBox 138">
                <a:extLst>
                  <a:ext uri="{FF2B5EF4-FFF2-40B4-BE49-F238E27FC236}">
                    <a16:creationId xmlns:a16="http://schemas.microsoft.com/office/drawing/2014/main" xmlns="" id="{7BAFD3BE-E700-4FD8-A409-C454B567D1EA}"/>
                  </a:ext>
                </a:extLst>
              </p:cNvPr>
              <p:cNvSpPr txBox="1"/>
              <p:nvPr/>
            </p:nvSpPr>
            <p:spPr>
              <a:xfrm>
                <a:off x="3364744" y="5365926"/>
                <a:ext cx="143235"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7</a:t>
                </a:r>
              </a:p>
            </p:txBody>
          </p:sp>
          <p:sp>
            <p:nvSpPr>
              <p:cNvPr id="140" name="TextBox 139">
                <a:extLst>
                  <a:ext uri="{FF2B5EF4-FFF2-40B4-BE49-F238E27FC236}">
                    <a16:creationId xmlns:a16="http://schemas.microsoft.com/office/drawing/2014/main" xmlns="" id="{E3CD6153-5E7E-4CCF-9F60-CB93FA444FFD}"/>
                  </a:ext>
                </a:extLst>
              </p:cNvPr>
              <p:cNvSpPr txBox="1"/>
              <p:nvPr/>
            </p:nvSpPr>
            <p:spPr>
              <a:xfrm>
                <a:off x="3118168"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11</a:t>
                </a:r>
              </a:p>
            </p:txBody>
          </p:sp>
          <p:sp>
            <p:nvSpPr>
              <p:cNvPr id="141" name="TextBox 140">
                <a:extLst>
                  <a:ext uri="{FF2B5EF4-FFF2-40B4-BE49-F238E27FC236}">
                    <a16:creationId xmlns:a16="http://schemas.microsoft.com/office/drawing/2014/main" xmlns="" id="{87377CF3-4759-4AB0-A46D-B00D3DAFF3E6}"/>
                  </a:ext>
                </a:extLst>
              </p:cNvPr>
              <p:cNvSpPr txBox="1"/>
              <p:nvPr/>
            </p:nvSpPr>
            <p:spPr>
              <a:xfrm>
                <a:off x="2906859"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16</a:t>
                </a:r>
              </a:p>
            </p:txBody>
          </p:sp>
          <p:sp>
            <p:nvSpPr>
              <p:cNvPr id="142" name="TextBox 141">
                <a:extLst>
                  <a:ext uri="{FF2B5EF4-FFF2-40B4-BE49-F238E27FC236}">
                    <a16:creationId xmlns:a16="http://schemas.microsoft.com/office/drawing/2014/main" xmlns="" id="{ADC4D784-7B26-4E9D-92CB-E357018583E8}"/>
                  </a:ext>
                </a:extLst>
              </p:cNvPr>
              <p:cNvSpPr txBox="1"/>
              <p:nvPr/>
            </p:nvSpPr>
            <p:spPr>
              <a:xfrm>
                <a:off x="2695549"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20</a:t>
                </a:r>
              </a:p>
            </p:txBody>
          </p:sp>
          <p:sp>
            <p:nvSpPr>
              <p:cNvPr id="143" name="TextBox 142">
                <a:extLst>
                  <a:ext uri="{FF2B5EF4-FFF2-40B4-BE49-F238E27FC236}">
                    <a16:creationId xmlns:a16="http://schemas.microsoft.com/office/drawing/2014/main" xmlns="" id="{B6D1E1F0-75CD-42C2-BC8E-13DC87AC876F}"/>
                  </a:ext>
                </a:extLst>
              </p:cNvPr>
              <p:cNvSpPr txBox="1"/>
              <p:nvPr/>
            </p:nvSpPr>
            <p:spPr>
              <a:xfrm>
                <a:off x="2484240"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25</a:t>
                </a:r>
              </a:p>
            </p:txBody>
          </p:sp>
          <p:sp>
            <p:nvSpPr>
              <p:cNvPr id="144" name="TextBox 143">
                <a:extLst>
                  <a:ext uri="{FF2B5EF4-FFF2-40B4-BE49-F238E27FC236}">
                    <a16:creationId xmlns:a16="http://schemas.microsoft.com/office/drawing/2014/main" xmlns="" id="{03B78E7A-8329-4481-AEF1-1F000DF3DA81}"/>
                  </a:ext>
                </a:extLst>
              </p:cNvPr>
              <p:cNvSpPr txBox="1"/>
              <p:nvPr/>
            </p:nvSpPr>
            <p:spPr>
              <a:xfrm>
                <a:off x="2272931"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33</a:t>
                </a:r>
              </a:p>
            </p:txBody>
          </p:sp>
          <p:sp>
            <p:nvSpPr>
              <p:cNvPr id="145" name="TextBox 144">
                <a:extLst>
                  <a:ext uri="{FF2B5EF4-FFF2-40B4-BE49-F238E27FC236}">
                    <a16:creationId xmlns:a16="http://schemas.microsoft.com/office/drawing/2014/main" xmlns="" id="{A130845C-3D22-46F0-8843-887853C8C818}"/>
                  </a:ext>
                </a:extLst>
              </p:cNvPr>
              <p:cNvSpPr txBox="1"/>
              <p:nvPr/>
            </p:nvSpPr>
            <p:spPr>
              <a:xfrm>
                <a:off x="2061621"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36</a:t>
                </a:r>
              </a:p>
            </p:txBody>
          </p:sp>
          <p:sp>
            <p:nvSpPr>
              <p:cNvPr id="146" name="TextBox 145">
                <a:extLst>
                  <a:ext uri="{FF2B5EF4-FFF2-40B4-BE49-F238E27FC236}">
                    <a16:creationId xmlns:a16="http://schemas.microsoft.com/office/drawing/2014/main" xmlns="" id="{ACE612FA-80FF-4EF3-8710-1BC91EA0F545}"/>
                  </a:ext>
                </a:extLst>
              </p:cNvPr>
              <p:cNvSpPr txBox="1"/>
              <p:nvPr/>
            </p:nvSpPr>
            <p:spPr>
              <a:xfrm>
                <a:off x="1850312"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44</a:t>
                </a:r>
              </a:p>
            </p:txBody>
          </p:sp>
          <p:sp>
            <p:nvSpPr>
              <p:cNvPr id="147" name="TextBox 146">
                <a:extLst>
                  <a:ext uri="{FF2B5EF4-FFF2-40B4-BE49-F238E27FC236}">
                    <a16:creationId xmlns:a16="http://schemas.microsoft.com/office/drawing/2014/main" xmlns="" id="{9B04631A-AF36-4CBA-B282-1D71F4FFBA4A}"/>
                  </a:ext>
                </a:extLst>
              </p:cNvPr>
              <p:cNvSpPr txBox="1"/>
              <p:nvPr/>
            </p:nvSpPr>
            <p:spPr>
              <a:xfrm>
                <a:off x="1639002"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51</a:t>
                </a:r>
              </a:p>
            </p:txBody>
          </p:sp>
          <p:sp>
            <p:nvSpPr>
              <p:cNvPr id="148" name="TextBox 147">
                <a:extLst>
                  <a:ext uri="{FF2B5EF4-FFF2-40B4-BE49-F238E27FC236}">
                    <a16:creationId xmlns:a16="http://schemas.microsoft.com/office/drawing/2014/main" xmlns="" id="{F8ADE416-AE7B-4BEA-87D1-C4300B081262}"/>
                  </a:ext>
                </a:extLst>
              </p:cNvPr>
              <p:cNvSpPr txBox="1"/>
              <p:nvPr/>
            </p:nvSpPr>
            <p:spPr>
              <a:xfrm>
                <a:off x="1427693"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54</a:t>
                </a:r>
              </a:p>
            </p:txBody>
          </p:sp>
          <p:sp>
            <p:nvSpPr>
              <p:cNvPr id="149" name="TextBox 148">
                <a:extLst>
                  <a:ext uri="{FF2B5EF4-FFF2-40B4-BE49-F238E27FC236}">
                    <a16:creationId xmlns:a16="http://schemas.microsoft.com/office/drawing/2014/main" xmlns="" id="{A7A78951-1194-40D2-B4CD-3C7DDAFD9180}"/>
                  </a:ext>
                </a:extLst>
              </p:cNvPr>
              <p:cNvSpPr txBox="1"/>
              <p:nvPr/>
            </p:nvSpPr>
            <p:spPr>
              <a:xfrm>
                <a:off x="1216383"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56</a:t>
                </a:r>
              </a:p>
            </p:txBody>
          </p:sp>
          <p:sp>
            <p:nvSpPr>
              <p:cNvPr id="150" name="TextBox 149">
                <a:extLst>
                  <a:ext uri="{FF2B5EF4-FFF2-40B4-BE49-F238E27FC236}">
                    <a16:creationId xmlns:a16="http://schemas.microsoft.com/office/drawing/2014/main" xmlns="" id="{AC066489-18F3-4F26-9BAA-2C9F54FDF963}"/>
                  </a:ext>
                </a:extLst>
              </p:cNvPr>
              <p:cNvSpPr txBox="1"/>
              <p:nvPr/>
            </p:nvSpPr>
            <p:spPr>
              <a:xfrm>
                <a:off x="1005074"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62</a:t>
                </a:r>
              </a:p>
            </p:txBody>
          </p:sp>
          <p:sp>
            <p:nvSpPr>
              <p:cNvPr id="151" name="TextBox 150">
                <a:extLst>
                  <a:ext uri="{FF2B5EF4-FFF2-40B4-BE49-F238E27FC236}">
                    <a16:creationId xmlns:a16="http://schemas.microsoft.com/office/drawing/2014/main" xmlns="" id="{9A7103FD-56A1-496A-A6D9-5B7FF8616E1E}"/>
                  </a:ext>
                </a:extLst>
              </p:cNvPr>
              <p:cNvSpPr txBox="1"/>
              <p:nvPr/>
            </p:nvSpPr>
            <p:spPr>
              <a:xfrm>
                <a:off x="793764"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69</a:t>
                </a:r>
              </a:p>
            </p:txBody>
          </p:sp>
          <p:sp>
            <p:nvSpPr>
              <p:cNvPr id="152" name="TextBox 151">
                <a:extLst>
                  <a:ext uri="{FF2B5EF4-FFF2-40B4-BE49-F238E27FC236}">
                    <a16:creationId xmlns:a16="http://schemas.microsoft.com/office/drawing/2014/main" xmlns="" id="{CD6CE809-5718-4AA1-8D4E-212B841D4733}"/>
                  </a:ext>
                </a:extLst>
              </p:cNvPr>
              <p:cNvSpPr txBox="1"/>
              <p:nvPr/>
            </p:nvSpPr>
            <p:spPr>
              <a:xfrm>
                <a:off x="582455" y="5365926"/>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74</a:t>
                </a:r>
              </a:p>
            </p:txBody>
          </p:sp>
        </p:grpSp>
        <p:sp>
          <p:nvSpPr>
            <p:cNvPr id="37" name="TextBox 36">
              <a:extLst>
                <a:ext uri="{FF2B5EF4-FFF2-40B4-BE49-F238E27FC236}">
                  <a16:creationId xmlns:a16="http://schemas.microsoft.com/office/drawing/2014/main" xmlns="" id="{36FB96B9-B397-493D-8285-E2300771AF22}"/>
                </a:ext>
              </a:extLst>
            </p:cNvPr>
            <p:cNvSpPr txBox="1"/>
            <p:nvPr/>
          </p:nvSpPr>
          <p:spPr>
            <a:xfrm>
              <a:off x="4062" y="5016969"/>
              <a:ext cx="625374" cy="261610"/>
            </a:xfrm>
            <a:prstGeom prst="rect">
              <a:avLst/>
            </a:prstGeom>
            <a:noFill/>
          </p:spPr>
          <p:txBody>
            <a:bodyPr wrap="square" rtlCol="0">
              <a:spAutoFit/>
            </a:bodyPr>
            <a:lstStyle/>
            <a:p>
              <a:pPr algn="r"/>
              <a:r>
                <a:rPr lang="fr-FR" sz="1100" dirty="0"/>
                <a:t>N</a:t>
              </a:r>
            </a:p>
          </p:txBody>
        </p:sp>
        <p:sp>
          <p:nvSpPr>
            <p:cNvPr id="38" name="TextBox 37">
              <a:extLst>
                <a:ext uri="{FF2B5EF4-FFF2-40B4-BE49-F238E27FC236}">
                  <a16:creationId xmlns:a16="http://schemas.microsoft.com/office/drawing/2014/main" xmlns="" id="{6C37CEF2-8407-4E2A-BC65-65718497AD54}"/>
                </a:ext>
              </a:extLst>
            </p:cNvPr>
            <p:cNvSpPr txBox="1"/>
            <p:nvPr/>
          </p:nvSpPr>
          <p:spPr>
            <a:xfrm>
              <a:off x="116460" y="5180666"/>
              <a:ext cx="510076" cy="400110"/>
            </a:xfrm>
            <a:prstGeom prst="rect">
              <a:avLst/>
            </a:prstGeom>
            <a:noFill/>
          </p:spPr>
          <p:txBody>
            <a:bodyPr wrap="none" rtlCol="0">
              <a:spAutoFit/>
            </a:bodyPr>
            <a:lstStyle/>
            <a:p>
              <a:r>
                <a:rPr lang="fr-FR" sz="1000" dirty="0" err="1">
                  <a:solidFill>
                    <a:schemeClr val="accent3"/>
                  </a:solidFill>
                </a:rPr>
                <a:t>Atezo</a:t>
              </a:r>
              <a:r>
                <a:rPr lang="fr-FR" sz="1000" dirty="0">
                  <a:solidFill>
                    <a:schemeClr val="accent3"/>
                  </a:solidFill>
                </a:rPr>
                <a:t/>
              </a:r>
              <a:br>
                <a:rPr lang="fr-FR" sz="1000" dirty="0">
                  <a:solidFill>
                    <a:schemeClr val="accent3"/>
                  </a:solidFill>
                </a:rPr>
              </a:br>
              <a:r>
                <a:rPr lang="fr-FR" sz="1000" dirty="0">
                  <a:solidFill>
                    <a:schemeClr val="accent3"/>
                  </a:solidFill>
                </a:rPr>
                <a:t>+ </a:t>
              </a:r>
              <a:r>
                <a:rPr lang="fr-FR" sz="1000" dirty="0" err="1">
                  <a:solidFill>
                    <a:schemeClr val="accent3"/>
                  </a:solidFill>
                </a:rPr>
                <a:t>bev</a:t>
              </a:r>
              <a:endParaRPr lang="fr-FR" sz="1000" dirty="0">
                <a:solidFill>
                  <a:schemeClr val="accent3"/>
                </a:solidFill>
              </a:endParaRPr>
            </a:p>
          </p:txBody>
        </p:sp>
        <p:sp>
          <p:nvSpPr>
            <p:cNvPr id="39" name="TextBox 38">
              <a:extLst>
                <a:ext uri="{FF2B5EF4-FFF2-40B4-BE49-F238E27FC236}">
                  <a16:creationId xmlns:a16="http://schemas.microsoft.com/office/drawing/2014/main" xmlns="" id="{4C85C5A4-DAE9-4060-8F7E-275C2E4FD080}"/>
                </a:ext>
              </a:extLst>
            </p:cNvPr>
            <p:cNvSpPr txBox="1"/>
            <p:nvPr/>
          </p:nvSpPr>
          <p:spPr>
            <a:xfrm>
              <a:off x="199816" y="5520753"/>
              <a:ext cx="461986" cy="246221"/>
            </a:xfrm>
            <a:prstGeom prst="rect">
              <a:avLst/>
            </a:prstGeom>
            <a:noFill/>
          </p:spPr>
          <p:txBody>
            <a:bodyPr wrap="none" rtlCol="0">
              <a:spAutoFit/>
            </a:bodyPr>
            <a:lstStyle/>
            <a:p>
              <a:pPr algn="r"/>
              <a:r>
                <a:rPr lang="fr-FR" sz="1000" dirty="0">
                  <a:solidFill>
                    <a:schemeClr val="accent2"/>
                  </a:solidFill>
                </a:rPr>
                <a:t>SOR</a:t>
              </a:r>
            </a:p>
          </p:txBody>
        </p:sp>
        <p:cxnSp>
          <p:nvCxnSpPr>
            <p:cNvPr id="40" name="Straight Connector 39">
              <a:extLst>
                <a:ext uri="{FF2B5EF4-FFF2-40B4-BE49-F238E27FC236}">
                  <a16:creationId xmlns:a16="http://schemas.microsoft.com/office/drawing/2014/main" xmlns="" id="{61756AD4-262A-4544-AFFE-9B33B397F43D}"/>
                </a:ext>
              </a:extLst>
            </p:cNvPr>
            <p:cNvCxnSpPr/>
            <p:nvPr/>
          </p:nvCxnSpPr>
          <p:spPr>
            <a:xfrm>
              <a:off x="697580" y="3850137"/>
              <a:ext cx="3682263"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4A742883-94FC-41CC-B389-18CB2621D090}"/>
                </a:ext>
              </a:extLst>
            </p:cNvPr>
            <p:cNvCxnSpPr/>
            <p:nvPr/>
          </p:nvCxnSpPr>
          <p:spPr>
            <a:xfrm>
              <a:off x="3142355" y="3850137"/>
              <a:ext cx="0" cy="874172"/>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xmlns="" id="{EA6365B1-DE2A-4A3E-87F2-D6850CD9E952}"/>
                </a:ext>
              </a:extLst>
            </p:cNvPr>
            <p:cNvGrpSpPr/>
            <p:nvPr/>
          </p:nvGrpSpPr>
          <p:grpSpPr>
            <a:xfrm>
              <a:off x="749165" y="2936186"/>
              <a:ext cx="3497685" cy="837286"/>
              <a:chOff x="1833562" y="2776537"/>
              <a:chExt cx="5476875" cy="1304935"/>
            </a:xfrm>
          </p:grpSpPr>
          <p:sp>
            <p:nvSpPr>
              <p:cNvPr id="76" name="Freeform: Shape 108">
                <a:extLst>
                  <a:ext uri="{FF2B5EF4-FFF2-40B4-BE49-F238E27FC236}">
                    <a16:creationId xmlns:a16="http://schemas.microsoft.com/office/drawing/2014/main" xmlns="" id="{DE6F5E2F-3FB3-4375-9241-C32BC8C3330D}"/>
                  </a:ext>
                </a:extLst>
              </p:cNvPr>
              <p:cNvSpPr/>
              <p:nvPr/>
            </p:nvSpPr>
            <p:spPr>
              <a:xfrm>
                <a:off x="1833562" y="2831620"/>
                <a:ext cx="5476875" cy="1181100"/>
              </a:xfrm>
              <a:custGeom>
                <a:avLst/>
                <a:gdLst>
                  <a:gd name="connsiteX0" fmla="*/ 5479285 w 5476875"/>
                  <a:gd name="connsiteY0" fmla="*/ 1188215 h 1181100"/>
                  <a:gd name="connsiteX1" fmla="*/ 4260590 w 5476875"/>
                  <a:gd name="connsiteY1" fmla="*/ 1188215 h 1181100"/>
                  <a:gd name="connsiteX2" fmla="*/ 4260590 w 5476875"/>
                  <a:gd name="connsiteY2" fmla="*/ 1136904 h 1181100"/>
                  <a:gd name="connsiteX3" fmla="*/ 4239749 w 5476875"/>
                  <a:gd name="connsiteY3" fmla="*/ 1136904 h 1181100"/>
                  <a:gd name="connsiteX4" fmla="*/ 4239749 w 5476875"/>
                  <a:gd name="connsiteY4" fmla="*/ 1064752 h 1181100"/>
                  <a:gd name="connsiteX5" fmla="*/ 4228519 w 5476875"/>
                  <a:gd name="connsiteY5" fmla="*/ 1064752 h 1181100"/>
                  <a:gd name="connsiteX6" fmla="*/ 4228519 w 5476875"/>
                  <a:gd name="connsiteY6" fmla="*/ 1011831 h 1181100"/>
                  <a:gd name="connsiteX7" fmla="*/ 3632006 w 5476875"/>
                  <a:gd name="connsiteY7" fmla="*/ 1011831 h 1181100"/>
                  <a:gd name="connsiteX8" fmla="*/ 3632006 w 5476875"/>
                  <a:gd name="connsiteY8" fmla="*/ 966930 h 1181100"/>
                  <a:gd name="connsiteX9" fmla="*/ 3352991 w 5476875"/>
                  <a:gd name="connsiteY9" fmla="*/ 966930 h 1181100"/>
                  <a:gd name="connsiteX10" fmla="*/ 3352991 w 5476875"/>
                  <a:gd name="connsiteY10" fmla="*/ 865909 h 1181100"/>
                  <a:gd name="connsiteX11" fmla="*/ 3171797 w 5476875"/>
                  <a:gd name="connsiteY11" fmla="*/ 865909 h 1181100"/>
                  <a:gd name="connsiteX12" fmla="*/ 3171797 w 5476875"/>
                  <a:gd name="connsiteY12" fmla="*/ 853081 h 1181100"/>
                  <a:gd name="connsiteX13" fmla="*/ 3107655 w 5476875"/>
                  <a:gd name="connsiteY13" fmla="*/ 853081 h 1181100"/>
                  <a:gd name="connsiteX14" fmla="*/ 3107655 w 5476875"/>
                  <a:gd name="connsiteY14" fmla="*/ 824217 h 1181100"/>
                  <a:gd name="connsiteX15" fmla="*/ 3070774 w 5476875"/>
                  <a:gd name="connsiteY15" fmla="*/ 824217 h 1181100"/>
                  <a:gd name="connsiteX16" fmla="*/ 3070774 w 5476875"/>
                  <a:gd name="connsiteY16" fmla="*/ 790542 h 1181100"/>
                  <a:gd name="connsiteX17" fmla="*/ 3001823 w 5476875"/>
                  <a:gd name="connsiteY17" fmla="*/ 790542 h 1181100"/>
                  <a:gd name="connsiteX18" fmla="*/ 3001823 w 5476875"/>
                  <a:gd name="connsiteY18" fmla="*/ 768093 h 1181100"/>
                  <a:gd name="connsiteX19" fmla="*/ 2932862 w 5476875"/>
                  <a:gd name="connsiteY19" fmla="*/ 768093 h 1181100"/>
                  <a:gd name="connsiteX20" fmla="*/ 2932862 w 5476875"/>
                  <a:gd name="connsiteY20" fmla="*/ 740833 h 1181100"/>
                  <a:gd name="connsiteX21" fmla="*/ 2851090 w 5476875"/>
                  <a:gd name="connsiteY21" fmla="*/ 740833 h 1181100"/>
                  <a:gd name="connsiteX22" fmla="*/ 2851090 w 5476875"/>
                  <a:gd name="connsiteY22" fmla="*/ 723194 h 1181100"/>
                  <a:gd name="connsiteX23" fmla="*/ 2804579 w 5476875"/>
                  <a:gd name="connsiteY23" fmla="*/ 723194 h 1181100"/>
                  <a:gd name="connsiteX24" fmla="*/ 2804579 w 5476875"/>
                  <a:gd name="connsiteY24" fmla="*/ 652639 h 1181100"/>
                  <a:gd name="connsiteX25" fmla="*/ 2616965 w 5476875"/>
                  <a:gd name="connsiteY25" fmla="*/ 652639 h 1181100"/>
                  <a:gd name="connsiteX26" fmla="*/ 2616965 w 5476875"/>
                  <a:gd name="connsiteY26" fmla="*/ 635000 h 1181100"/>
                  <a:gd name="connsiteX27" fmla="*/ 2527173 w 5476875"/>
                  <a:gd name="connsiteY27" fmla="*/ 635000 h 1181100"/>
                  <a:gd name="connsiteX28" fmla="*/ 2527173 w 5476875"/>
                  <a:gd name="connsiteY28" fmla="*/ 620568 h 1181100"/>
                  <a:gd name="connsiteX29" fmla="*/ 2368420 w 5476875"/>
                  <a:gd name="connsiteY29" fmla="*/ 620568 h 1181100"/>
                  <a:gd name="connsiteX30" fmla="*/ 2368420 w 5476875"/>
                  <a:gd name="connsiteY30" fmla="*/ 580479 h 1181100"/>
                  <a:gd name="connsiteX31" fmla="*/ 2329939 w 5476875"/>
                  <a:gd name="connsiteY31" fmla="*/ 580479 h 1181100"/>
                  <a:gd name="connsiteX32" fmla="*/ 2329939 w 5476875"/>
                  <a:gd name="connsiteY32" fmla="*/ 556427 h 1181100"/>
                  <a:gd name="connsiteX33" fmla="*/ 2286638 w 5476875"/>
                  <a:gd name="connsiteY33" fmla="*/ 556427 h 1181100"/>
                  <a:gd name="connsiteX34" fmla="*/ 2286638 w 5476875"/>
                  <a:gd name="connsiteY34" fmla="*/ 550012 h 1181100"/>
                  <a:gd name="connsiteX35" fmla="*/ 2256177 w 5476875"/>
                  <a:gd name="connsiteY35" fmla="*/ 550012 h 1181100"/>
                  <a:gd name="connsiteX36" fmla="*/ 2256177 w 5476875"/>
                  <a:gd name="connsiteY36" fmla="*/ 524356 h 1181100"/>
                  <a:gd name="connsiteX37" fmla="*/ 2203256 w 5476875"/>
                  <a:gd name="connsiteY37" fmla="*/ 524356 h 1181100"/>
                  <a:gd name="connsiteX38" fmla="*/ 2203256 w 5476875"/>
                  <a:gd name="connsiteY38" fmla="*/ 489078 h 1181100"/>
                  <a:gd name="connsiteX39" fmla="*/ 2132705 w 5476875"/>
                  <a:gd name="connsiteY39" fmla="*/ 489078 h 1181100"/>
                  <a:gd name="connsiteX40" fmla="*/ 2132705 w 5476875"/>
                  <a:gd name="connsiteY40" fmla="*/ 474647 h 1181100"/>
                  <a:gd name="connsiteX41" fmla="*/ 2046113 w 5476875"/>
                  <a:gd name="connsiteY41" fmla="*/ 474647 h 1181100"/>
                  <a:gd name="connsiteX42" fmla="*/ 2046113 w 5476875"/>
                  <a:gd name="connsiteY42" fmla="*/ 465025 h 1181100"/>
                  <a:gd name="connsiteX43" fmla="*/ 1848879 w 5476875"/>
                  <a:gd name="connsiteY43" fmla="*/ 465025 h 1181100"/>
                  <a:gd name="connsiteX44" fmla="*/ 1848879 w 5476875"/>
                  <a:gd name="connsiteY44" fmla="*/ 437765 h 1181100"/>
                  <a:gd name="connsiteX45" fmla="*/ 1779927 w 5476875"/>
                  <a:gd name="connsiteY45" fmla="*/ 437765 h 1181100"/>
                  <a:gd name="connsiteX46" fmla="*/ 1779927 w 5476875"/>
                  <a:gd name="connsiteY46" fmla="*/ 412108 h 1181100"/>
                  <a:gd name="connsiteX47" fmla="*/ 1704556 w 5476875"/>
                  <a:gd name="connsiteY47" fmla="*/ 412108 h 1181100"/>
                  <a:gd name="connsiteX48" fmla="*/ 1704556 w 5476875"/>
                  <a:gd name="connsiteY48" fmla="*/ 367210 h 1181100"/>
                  <a:gd name="connsiteX49" fmla="*/ 1627584 w 5476875"/>
                  <a:gd name="connsiteY49" fmla="*/ 367210 h 1181100"/>
                  <a:gd name="connsiteX50" fmla="*/ 1627584 w 5476875"/>
                  <a:gd name="connsiteY50" fmla="*/ 349570 h 1181100"/>
                  <a:gd name="connsiteX51" fmla="*/ 1582693 w 5476875"/>
                  <a:gd name="connsiteY51" fmla="*/ 349570 h 1181100"/>
                  <a:gd name="connsiteX52" fmla="*/ 1582693 w 5476875"/>
                  <a:gd name="connsiteY52" fmla="*/ 339949 h 1181100"/>
                  <a:gd name="connsiteX53" fmla="*/ 1492891 w 5476875"/>
                  <a:gd name="connsiteY53" fmla="*/ 339949 h 1181100"/>
                  <a:gd name="connsiteX54" fmla="*/ 1492891 w 5476875"/>
                  <a:gd name="connsiteY54" fmla="*/ 322311 h 1181100"/>
                  <a:gd name="connsiteX55" fmla="*/ 1454410 w 5476875"/>
                  <a:gd name="connsiteY55" fmla="*/ 322311 h 1181100"/>
                  <a:gd name="connsiteX56" fmla="*/ 1454410 w 5476875"/>
                  <a:gd name="connsiteY56" fmla="*/ 312689 h 1181100"/>
                  <a:gd name="connsiteX57" fmla="*/ 1438370 w 5476875"/>
                  <a:gd name="connsiteY57" fmla="*/ 312689 h 1181100"/>
                  <a:gd name="connsiteX58" fmla="*/ 1438370 w 5476875"/>
                  <a:gd name="connsiteY58" fmla="*/ 303068 h 1181100"/>
                  <a:gd name="connsiteX59" fmla="*/ 1383849 w 5476875"/>
                  <a:gd name="connsiteY59" fmla="*/ 303068 h 1181100"/>
                  <a:gd name="connsiteX60" fmla="*/ 1383849 w 5476875"/>
                  <a:gd name="connsiteY60" fmla="*/ 283826 h 1181100"/>
                  <a:gd name="connsiteX61" fmla="*/ 1340558 w 5476875"/>
                  <a:gd name="connsiteY61" fmla="*/ 283826 h 1181100"/>
                  <a:gd name="connsiteX62" fmla="*/ 1340558 w 5476875"/>
                  <a:gd name="connsiteY62" fmla="*/ 253359 h 1181100"/>
                  <a:gd name="connsiteX63" fmla="*/ 1183405 w 5476875"/>
                  <a:gd name="connsiteY63" fmla="*/ 253359 h 1181100"/>
                  <a:gd name="connsiteX64" fmla="*/ 1183405 w 5476875"/>
                  <a:gd name="connsiteY64" fmla="*/ 211666 h 1181100"/>
                  <a:gd name="connsiteX65" fmla="*/ 1130494 w 5476875"/>
                  <a:gd name="connsiteY65" fmla="*/ 211666 h 1181100"/>
                  <a:gd name="connsiteX66" fmla="*/ 1130494 w 5476875"/>
                  <a:gd name="connsiteY66" fmla="*/ 174785 h 1181100"/>
                  <a:gd name="connsiteX67" fmla="*/ 1034282 w 5476875"/>
                  <a:gd name="connsiteY67" fmla="*/ 174785 h 1181100"/>
                  <a:gd name="connsiteX68" fmla="*/ 1034282 w 5476875"/>
                  <a:gd name="connsiteY68" fmla="*/ 147525 h 1181100"/>
                  <a:gd name="connsiteX69" fmla="*/ 1000611 w 5476875"/>
                  <a:gd name="connsiteY69" fmla="*/ 147525 h 1181100"/>
                  <a:gd name="connsiteX70" fmla="*/ 1000611 w 5476875"/>
                  <a:gd name="connsiteY70" fmla="*/ 115454 h 1181100"/>
                  <a:gd name="connsiteX71" fmla="*/ 939672 w 5476875"/>
                  <a:gd name="connsiteY71" fmla="*/ 115454 h 1181100"/>
                  <a:gd name="connsiteX72" fmla="*/ 939672 w 5476875"/>
                  <a:gd name="connsiteY72" fmla="*/ 89798 h 1181100"/>
                  <a:gd name="connsiteX73" fmla="*/ 875530 w 5476875"/>
                  <a:gd name="connsiteY73" fmla="*/ 89798 h 1181100"/>
                  <a:gd name="connsiteX74" fmla="*/ 875530 w 5476875"/>
                  <a:gd name="connsiteY74" fmla="*/ 73762 h 1181100"/>
                  <a:gd name="connsiteX75" fmla="*/ 777714 w 5476875"/>
                  <a:gd name="connsiteY75" fmla="*/ 73762 h 1181100"/>
                  <a:gd name="connsiteX76" fmla="*/ 777714 w 5476875"/>
                  <a:gd name="connsiteY76" fmla="*/ 57727 h 1181100"/>
                  <a:gd name="connsiteX77" fmla="*/ 676692 w 5476875"/>
                  <a:gd name="connsiteY77" fmla="*/ 57727 h 1181100"/>
                  <a:gd name="connsiteX78" fmla="*/ 676692 w 5476875"/>
                  <a:gd name="connsiteY78" fmla="*/ 41692 h 1181100"/>
                  <a:gd name="connsiteX79" fmla="*/ 575669 w 5476875"/>
                  <a:gd name="connsiteY79" fmla="*/ 41692 h 1181100"/>
                  <a:gd name="connsiteX80" fmla="*/ 575669 w 5476875"/>
                  <a:gd name="connsiteY80" fmla="*/ 35278 h 1181100"/>
                  <a:gd name="connsiteX81" fmla="*/ 453801 w 5476875"/>
                  <a:gd name="connsiteY81" fmla="*/ 35278 h 1181100"/>
                  <a:gd name="connsiteX82" fmla="*/ 453801 w 5476875"/>
                  <a:gd name="connsiteY82" fmla="*/ 17639 h 1181100"/>
                  <a:gd name="connsiteX83" fmla="*/ 277412 w 5476875"/>
                  <a:gd name="connsiteY83" fmla="*/ 17639 h 1181100"/>
                  <a:gd name="connsiteX84" fmla="*/ 277412 w 5476875"/>
                  <a:gd name="connsiteY84" fmla="*/ 0 h 1181100"/>
                  <a:gd name="connsiteX85" fmla="*/ 0 w 5476875"/>
                  <a:gd name="connsiteY85"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476875" h="1181100">
                    <a:moveTo>
                      <a:pt x="5479285" y="1188215"/>
                    </a:moveTo>
                    <a:lnTo>
                      <a:pt x="4260590" y="1188215"/>
                    </a:lnTo>
                    <a:lnTo>
                      <a:pt x="4260590" y="1136904"/>
                    </a:lnTo>
                    <a:lnTo>
                      <a:pt x="4239749" y="1136904"/>
                    </a:lnTo>
                    <a:lnTo>
                      <a:pt x="4239749" y="1064752"/>
                    </a:lnTo>
                    <a:lnTo>
                      <a:pt x="4228519" y="1064752"/>
                    </a:lnTo>
                    <a:lnTo>
                      <a:pt x="4228519" y="1011831"/>
                    </a:lnTo>
                    <a:lnTo>
                      <a:pt x="3632006" y="1011831"/>
                    </a:lnTo>
                    <a:lnTo>
                      <a:pt x="3632006" y="966930"/>
                    </a:lnTo>
                    <a:lnTo>
                      <a:pt x="3352991" y="966930"/>
                    </a:lnTo>
                    <a:lnTo>
                      <a:pt x="3352991" y="865909"/>
                    </a:lnTo>
                    <a:lnTo>
                      <a:pt x="3171797" y="865909"/>
                    </a:lnTo>
                    <a:lnTo>
                      <a:pt x="3171797" y="853081"/>
                    </a:lnTo>
                    <a:lnTo>
                      <a:pt x="3107655" y="853081"/>
                    </a:lnTo>
                    <a:lnTo>
                      <a:pt x="3107655" y="824217"/>
                    </a:lnTo>
                    <a:lnTo>
                      <a:pt x="3070774" y="824217"/>
                    </a:lnTo>
                    <a:lnTo>
                      <a:pt x="3070774" y="790542"/>
                    </a:lnTo>
                    <a:lnTo>
                      <a:pt x="3001823" y="790542"/>
                    </a:lnTo>
                    <a:lnTo>
                      <a:pt x="3001823" y="768093"/>
                    </a:lnTo>
                    <a:lnTo>
                      <a:pt x="2932862" y="768093"/>
                    </a:lnTo>
                    <a:lnTo>
                      <a:pt x="2932862" y="740833"/>
                    </a:lnTo>
                    <a:lnTo>
                      <a:pt x="2851090" y="740833"/>
                    </a:lnTo>
                    <a:lnTo>
                      <a:pt x="2851090" y="723194"/>
                    </a:lnTo>
                    <a:lnTo>
                      <a:pt x="2804579" y="723194"/>
                    </a:lnTo>
                    <a:lnTo>
                      <a:pt x="2804579" y="652639"/>
                    </a:lnTo>
                    <a:lnTo>
                      <a:pt x="2616965" y="652639"/>
                    </a:lnTo>
                    <a:lnTo>
                      <a:pt x="2616965" y="635000"/>
                    </a:lnTo>
                    <a:lnTo>
                      <a:pt x="2527173" y="635000"/>
                    </a:lnTo>
                    <a:lnTo>
                      <a:pt x="2527173" y="620568"/>
                    </a:lnTo>
                    <a:lnTo>
                      <a:pt x="2368420" y="620568"/>
                    </a:lnTo>
                    <a:lnTo>
                      <a:pt x="2368420" y="580479"/>
                    </a:lnTo>
                    <a:lnTo>
                      <a:pt x="2329939" y="580479"/>
                    </a:lnTo>
                    <a:lnTo>
                      <a:pt x="2329939" y="556427"/>
                    </a:lnTo>
                    <a:lnTo>
                      <a:pt x="2286638" y="556427"/>
                    </a:lnTo>
                    <a:lnTo>
                      <a:pt x="2286638" y="550012"/>
                    </a:lnTo>
                    <a:lnTo>
                      <a:pt x="2256177" y="550012"/>
                    </a:lnTo>
                    <a:lnTo>
                      <a:pt x="2256177" y="524356"/>
                    </a:lnTo>
                    <a:lnTo>
                      <a:pt x="2203256" y="524356"/>
                    </a:lnTo>
                    <a:lnTo>
                      <a:pt x="2203256" y="489078"/>
                    </a:lnTo>
                    <a:lnTo>
                      <a:pt x="2132705" y="489078"/>
                    </a:lnTo>
                    <a:lnTo>
                      <a:pt x="2132705" y="474647"/>
                    </a:lnTo>
                    <a:lnTo>
                      <a:pt x="2046113" y="474647"/>
                    </a:lnTo>
                    <a:lnTo>
                      <a:pt x="2046113" y="465025"/>
                    </a:lnTo>
                    <a:lnTo>
                      <a:pt x="1848879" y="465025"/>
                    </a:lnTo>
                    <a:lnTo>
                      <a:pt x="1848879" y="437765"/>
                    </a:lnTo>
                    <a:lnTo>
                      <a:pt x="1779927" y="437765"/>
                    </a:lnTo>
                    <a:lnTo>
                      <a:pt x="1779927" y="412108"/>
                    </a:lnTo>
                    <a:lnTo>
                      <a:pt x="1704556" y="412108"/>
                    </a:lnTo>
                    <a:lnTo>
                      <a:pt x="1704556" y="367210"/>
                    </a:lnTo>
                    <a:lnTo>
                      <a:pt x="1627584" y="367210"/>
                    </a:lnTo>
                    <a:lnTo>
                      <a:pt x="1627584" y="349570"/>
                    </a:lnTo>
                    <a:lnTo>
                      <a:pt x="1582693" y="349570"/>
                    </a:lnTo>
                    <a:lnTo>
                      <a:pt x="1582693" y="339949"/>
                    </a:lnTo>
                    <a:lnTo>
                      <a:pt x="1492891" y="339949"/>
                    </a:lnTo>
                    <a:lnTo>
                      <a:pt x="1492891" y="322311"/>
                    </a:lnTo>
                    <a:lnTo>
                      <a:pt x="1454410" y="322311"/>
                    </a:lnTo>
                    <a:lnTo>
                      <a:pt x="1454410" y="312689"/>
                    </a:lnTo>
                    <a:lnTo>
                      <a:pt x="1438370" y="312689"/>
                    </a:lnTo>
                    <a:lnTo>
                      <a:pt x="1438370" y="303068"/>
                    </a:lnTo>
                    <a:lnTo>
                      <a:pt x="1383849" y="303068"/>
                    </a:lnTo>
                    <a:lnTo>
                      <a:pt x="1383849" y="283826"/>
                    </a:lnTo>
                    <a:lnTo>
                      <a:pt x="1340558" y="283826"/>
                    </a:lnTo>
                    <a:lnTo>
                      <a:pt x="1340558" y="253359"/>
                    </a:lnTo>
                    <a:lnTo>
                      <a:pt x="1183405" y="253359"/>
                    </a:lnTo>
                    <a:lnTo>
                      <a:pt x="1183405" y="211666"/>
                    </a:lnTo>
                    <a:lnTo>
                      <a:pt x="1130494" y="211666"/>
                    </a:lnTo>
                    <a:lnTo>
                      <a:pt x="1130494" y="174785"/>
                    </a:lnTo>
                    <a:lnTo>
                      <a:pt x="1034282" y="174785"/>
                    </a:lnTo>
                    <a:lnTo>
                      <a:pt x="1034282" y="147525"/>
                    </a:lnTo>
                    <a:lnTo>
                      <a:pt x="1000611" y="147525"/>
                    </a:lnTo>
                    <a:lnTo>
                      <a:pt x="1000611" y="115454"/>
                    </a:lnTo>
                    <a:lnTo>
                      <a:pt x="939672" y="115454"/>
                    </a:lnTo>
                    <a:lnTo>
                      <a:pt x="939672" y="89798"/>
                    </a:lnTo>
                    <a:lnTo>
                      <a:pt x="875530" y="89798"/>
                    </a:lnTo>
                    <a:lnTo>
                      <a:pt x="875530" y="73762"/>
                    </a:lnTo>
                    <a:lnTo>
                      <a:pt x="777714" y="73762"/>
                    </a:lnTo>
                    <a:lnTo>
                      <a:pt x="777714" y="57727"/>
                    </a:lnTo>
                    <a:lnTo>
                      <a:pt x="676692" y="57727"/>
                    </a:lnTo>
                    <a:lnTo>
                      <a:pt x="676692" y="41692"/>
                    </a:lnTo>
                    <a:lnTo>
                      <a:pt x="575669" y="41692"/>
                    </a:lnTo>
                    <a:lnTo>
                      <a:pt x="575669" y="35278"/>
                    </a:lnTo>
                    <a:lnTo>
                      <a:pt x="453801" y="35278"/>
                    </a:lnTo>
                    <a:lnTo>
                      <a:pt x="453801" y="17639"/>
                    </a:lnTo>
                    <a:lnTo>
                      <a:pt x="277412" y="17639"/>
                    </a:lnTo>
                    <a:lnTo>
                      <a:pt x="277412" y="0"/>
                    </a:lnTo>
                    <a:lnTo>
                      <a:pt x="0" y="0"/>
                    </a:lnTo>
                  </a:path>
                </a:pathLst>
              </a:custGeom>
              <a:noFill/>
              <a:ln w="15875" cap="flat">
                <a:solidFill>
                  <a:schemeClr val="accent3"/>
                </a:solidFill>
                <a:prstDash val="solid"/>
                <a:miter/>
              </a:ln>
            </p:spPr>
            <p:txBody>
              <a:bodyPr rtlCol="0" anchor="ctr"/>
              <a:lstStyle/>
              <a:p>
                <a:endParaRPr lang="fr-FR" dirty="0"/>
              </a:p>
            </p:txBody>
          </p:sp>
          <p:sp>
            <p:nvSpPr>
              <p:cNvPr id="77" name="Freeform: Shape 110">
                <a:extLst>
                  <a:ext uri="{FF2B5EF4-FFF2-40B4-BE49-F238E27FC236}">
                    <a16:creationId xmlns:a16="http://schemas.microsoft.com/office/drawing/2014/main" xmlns="" id="{8DAC5704-FD5E-4991-8E8F-F5000E47649D}"/>
                  </a:ext>
                </a:extLst>
              </p:cNvPr>
              <p:cNvSpPr/>
              <p:nvPr/>
            </p:nvSpPr>
            <p:spPr>
              <a:xfrm>
                <a:off x="1857615" y="27765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78" name="Freeform: Shape 112">
                <a:extLst>
                  <a:ext uri="{FF2B5EF4-FFF2-40B4-BE49-F238E27FC236}">
                    <a16:creationId xmlns:a16="http://schemas.microsoft.com/office/drawing/2014/main" xmlns="" id="{E7A7D7AC-BB21-473E-B4A9-9A032EFE2E30}"/>
                  </a:ext>
                </a:extLst>
              </p:cNvPr>
              <p:cNvSpPr/>
              <p:nvPr/>
            </p:nvSpPr>
            <p:spPr>
              <a:xfrm>
                <a:off x="1895715" y="27765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79" name="Freeform: Shape 114">
                <a:extLst>
                  <a:ext uri="{FF2B5EF4-FFF2-40B4-BE49-F238E27FC236}">
                    <a16:creationId xmlns:a16="http://schemas.microsoft.com/office/drawing/2014/main" xmlns="" id="{C8DF90FC-47BD-43D8-8212-1B9E069AF609}"/>
                  </a:ext>
                </a:extLst>
              </p:cNvPr>
              <p:cNvSpPr/>
              <p:nvPr/>
            </p:nvSpPr>
            <p:spPr>
              <a:xfrm>
                <a:off x="2314815" y="28146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80" name="Freeform: Shape 116">
                <a:extLst>
                  <a:ext uri="{FF2B5EF4-FFF2-40B4-BE49-F238E27FC236}">
                    <a16:creationId xmlns:a16="http://schemas.microsoft.com/office/drawing/2014/main" xmlns="" id="{B6CC8063-B344-412C-A3F6-A0004A8D9CAE}"/>
                  </a:ext>
                </a:extLst>
              </p:cNvPr>
              <p:cNvSpPr/>
              <p:nvPr/>
            </p:nvSpPr>
            <p:spPr>
              <a:xfrm>
                <a:off x="3248263" y="30813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81" name="Freeform: Shape 118">
                <a:extLst>
                  <a:ext uri="{FF2B5EF4-FFF2-40B4-BE49-F238E27FC236}">
                    <a16:creationId xmlns:a16="http://schemas.microsoft.com/office/drawing/2014/main" xmlns="" id="{996861FB-5BE2-496A-B5C5-DF63604BE847}"/>
                  </a:ext>
                </a:extLst>
              </p:cNvPr>
              <p:cNvSpPr/>
              <p:nvPr/>
            </p:nvSpPr>
            <p:spPr>
              <a:xfrm>
                <a:off x="3686413" y="32527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82" name="Freeform: Shape 120">
                <a:extLst>
                  <a:ext uri="{FF2B5EF4-FFF2-40B4-BE49-F238E27FC236}">
                    <a16:creationId xmlns:a16="http://schemas.microsoft.com/office/drawing/2014/main" xmlns="" id="{B31A9B94-4339-41D3-9146-692D86B15A74}"/>
                  </a:ext>
                </a:extLst>
              </p:cNvPr>
              <p:cNvSpPr/>
              <p:nvPr/>
            </p:nvSpPr>
            <p:spPr>
              <a:xfrm>
                <a:off x="4067413" y="330994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tlCol="0" anchor="ctr"/>
              <a:lstStyle/>
              <a:p>
                <a:endParaRPr lang="fr-FR" dirty="0"/>
              </a:p>
            </p:txBody>
          </p:sp>
          <p:sp>
            <p:nvSpPr>
              <p:cNvPr id="83" name="Freeform: Shape 122">
                <a:extLst>
                  <a:ext uri="{FF2B5EF4-FFF2-40B4-BE49-F238E27FC236}">
                    <a16:creationId xmlns:a16="http://schemas.microsoft.com/office/drawing/2014/main" xmlns="" id="{9072A662-1A9A-4814-B07E-A533884EEF9B}"/>
                  </a:ext>
                </a:extLst>
              </p:cNvPr>
              <p:cNvSpPr/>
              <p:nvPr/>
            </p:nvSpPr>
            <p:spPr>
              <a:xfrm>
                <a:off x="4143613" y="33289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84" name="Freeform: Shape 124">
                <a:extLst>
                  <a:ext uri="{FF2B5EF4-FFF2-40B4-BE49-F238E27FC236}">
                    <a16:creationId xmlns:a16="http://schemas.microsoft.com/office/drawing/2014/main" xmlns="" id="{7AC60626-4583-46CF-98D0-30EBA8DF2534}"/>
                  </a:ext>
                </a:extLst>
              </p:cNvPr>
              <p:cNvSpPr/>
              <p:nvPr/>
            </p:nvSpPr>
            <p:spPr>
              <a:xfrm>
                <a:off x="4200763" y="34051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85" name="Freeform: Shape 126">
                <a:extLst>
                  <a:ext uri="{FF2B5EF4-FFF2-40B4-BE49-F238E27FC236}">
                    <a16:creationId xmlns:a16="http://schemas.microsoft.com/office/drawing/2014/main" xmlns="" id="{9C5C6F26-C916-466A-BE76-044B405CA1F2}"/>
                  </a:ext>
                </a:extLst>
              </p:cNvPr>
              <p:cNvSpPr/>
              <p:nvPr/>
            </p:nvSpPr>
            <p:spPr>
              <a:xfrm>
                <a:off x="4276963" y="34051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86" name="Freeform: Shape 128">
                <a:extLst>
                  <a:ext uri="{FF2B5EF4-FFF2-40B4-BE49-F238E27FC236}">
                    <a16:creationId xmlns:a16="http://schemas.microsoft.com/office/drawing/2014/main" xmlns="" id="{ACA9A8F7-7937-43DD-9DCD-96DC3296A89B}"/>
                  </a:ext>
                </a:extLst>
              </p:cNvPr>
              <p:cNvSpPr/>
              <p:nvPr/>
            </p:nvSpPr>
            <p:spPr>
              <a:xfrm>
                <a:off x="4334113" y="34051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87" name="Freeform: Shape 130">
                <a:extLst>
                  <a:ext uri="{FF2B5EF4-FFF2-40B4-BE49-F238E27FC236}">
                    <a16:creationId xmlns:a16="http://schemas.microsoft.com/office/drawing/2014/main" xmlns="" id="{4A1E2C54-5B59-4D6F-B489-00F16F396FF9}"/>
                  </a:ext>
                </a:extLst>
              </p:cNvPr>
              <p:cNvSpPr/>
              <p:nvPr/>
            </p:nvSpPr>
            <p:spPr>
              <a:xfrm>
                <a:off x="43912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88" name="Freeform: Shape 132">
                <a:extLst>
                  <a:ext uri="{FF2B5EF4-FFF2-40B4-BE49-F238E27FC236}">
                    <a16:creationId xmlns:a16="http://schemas.microsoft.com/office/drawing/2014/main" xmlns="" id="{AE1F92E2-DFBB-4BFD-BC02-7DB2A05AA527}"/>
                  </a:ext>
                </a:extLst>
              </p:cNvPr>
              <p:cNvSpPr/>
              <p:nvPr/>
            </p:nvSpPr>
            <p:spPr>
              <a:xfrm>
                <a:off x="44293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89" name="Freeform: Shape 134">
                <a:extLst>
                  <a:ext uri="{FF2B5EF4-FFF2-40B4-BE49-F238E27FC236}">
                    <a16:creationId xmlns:a16="http://schemas.microsoft.com/office/drawing/2014/main" xmlns="" id="{CC7D954D-06AD-4D50-8921-7900921E8524}"/>
                  </a:ext>
                </a:extLst>
              </p:cNvPr>
              <p:cNvSpPr/>
              <p:nvPr/>
            </p:nvSpPr>
            <p:spPr>
              <a:xfrm>
                <a:off x="44674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90" name="Freeform: Shape 136">
                <a:extLst>
                  <a:ext uri="{FF2B5EF4-FFF2-40B4-BE49-F238E27FC236}">
                    <a16:creationId xmlns:a16="http://schemas.microsoft.com/office/drawing/2014/main" xmlns="" id="{572FF895-9667-4969-B3F1-6DECAAD4E950}"/>
                  </a:ext>
                </a:extLst>
              </p:cNvPr>
              <p:cNvSpPr/>
              <p:nvPr/>
            </p:nvSpPr>
            <p:spPr>
              <a:xfrm>
                <a:off x="45436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91" name="Freeform: Shape 138">
                <a:extLst>
                  <a:ext uri="{FF2B5EF4-FFF2-40B4-BE49-F238E27FC236}">
                    <a16:creationId xmlns:a16="http://schemas.microsoft.com/office/drawing/2014/main" xmlns="" id="{9CFB4D46-87E4-4E4E-B50F-C6B231188212}"/>
                  </a:ext>
                </a:extLst>
              </p:cNvPr>
              <p:cNvSpPr/>
              <p:nvPr/>
            </p:nvSpPr>
            <p:spPr>
              <a:xfrm>
                <a:off x="45817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92" name="Freeform: Shape 163">
                <a:extLst>
                  <a:ext uri="{FF2B5EF4-FFF2-40B4-BE49-F238E27FC236}">
                    <a16:creationId xmlns:a16="http://schemas.microsoft.com/office/drawing/2014/main" xmlns="" id="{4A0CB90A-0D07-4459-8EF9-ECFA7AC1A40C}"/>
                  </a:ext>
                </a:extLst>
              </p:cNvPr>
              <p:cNvSpPr/>
              <p:nvPr/>
            </p:nvSpPr>
            <p:spPr>
              <a:xfrm>
                <a:off x="460081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93" name="Freeform: Shape 164">
                <a:extLst>
                  <a:ext uri="{FF2B5EF4-FFF2-40B4-BE49-F238E27FC236}">
                    <a16:creationId xmlns:a16="http://schemas.microsoft.com/office/drawing/2014/main" xmlns="" id="{F3AA05FD-F6C1-48B6-9AB7-AB407892AE49}"/>
                  </a:ext>
                </a:extLst>
              </p:cNvPr>
              <p:cNvSpPr/>
              <p:nvPr/>
            </p:nvSpPr>
            <p:spPr>
              <a:xfrm>
                <a:off x="4677013" y="35004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94" name="Freeform: Shape 165">
                <a:extLst>
                  <a:ext uri="{FF2B5EF4-FFF2-40B4-BE49-F238E27FC236}">
                    <a16:creationId xmlns:a16="http://schemas.microsoft.com/office/drawing/2014/main" xmlns="" id="{97A23A31-80C6-4F9F-8524-C86DBBB6288B}"/>
                  </a:ext>
                </a:extLst>
              </p:cNvPr>
              <p:cNvSpPr/>
              <p:nvPr/>
            </p:nvSpPr>
            <p:spPr>
              <a:xfrm>
                <a:off x="4734163" y="35194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95" name="Freeform: Shape 166">
                <a:extLst>
                  <a:ext uri="{FF2B5EF4-FFF2-40B4-BE49-F238E27FC236}">
                    <a16:creationId xmlns:a16="http://schemas.microsoft.com/office/drawing/2014/main" xmlns="" id="{149AEB39-A7FC-4E9C-ACD3-576096513E97}"/>
                  </a:ext>
                </a:extLst>
              </p:cNvPr>
              <p:cNvSpPr/>
              <p:nvPr/>
            </p:nvSpPr>
            <p:spPr>
              <a:xfrm>
                <a:off x="4772263" y="35385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96" name="Freeform: Shape 167">
                <a:extLst>
                  <a:ext uri="{FF2B5EF4-FFF2-40B4-BE49-F238E27FC236}">
                    <a16:creationId xmlns:a16="http://schemas.microsoft.com/office/drawing/2014/main" xmlns="" id="{498979D2-7C73-4F41-B915-E268FAED41E9}"/>
                  </a:ext>
                </a:extLst>
              </p:cNvPr>
              <p:cNvSpPr/>
              <p:nvPr/>
            </p:nvSpPr>
            <p:spPr>
              <a:xfrm>
                <a:off x="4791313" y="35385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97" name="Freeform: Shape 168">
                <a:extLst>
                  <a:ext uri="{FF2B5EF4-FFF2-40B4-BE49-F238E27FC236}">
                    <a16:creationId xmlns:a16="http://schemas.microsoft.com/office/drawing/2014/main" xmlns="" id="{13EBC7B2-61A3-4907-A822-5C7704895F98}"/>
                  </a:ext>
                </a:extLst>
              </p:cNvPr>
              <p:cNvSpPr/>
              <p:nvPr/>
            </p:nvSpPr>
            <p:spPr>
              <a:xfrm>
                <a:off x="4829413" y="35385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98" name="Freeform: Shape 169">
                <a:extLst>
                  <a:ext uri="{FF2B5EF4-FFF2-40B4-BE49-F238E27FC236}">
                    <a16:creationId xmlns:a16="http://schemas.microsoft.com/office/drawing/2014/main" xmlns="" id="{C12A750B-245F-48F9-A452-FF1B191FD064}"/>
                  </a:ext>
                </a:extLst>
              </p:cNvPr>
              <p:cNvSpPr/>
              <p:nvPr/>
            </p:nvSpPr>
            <p:spPr>
              <a:xfrm>
                <a:off x="4867513" y="3576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99" name="Freeform: Shape 170">
                <a:extLst>
                  <a:ext uri="{FF2B5EF4-FFF2-40B4-BE49-F238E27FC236}">
                    <a16:creationId xmlns:a16="http://schemas.microsoft.com/office/drawing/2014/main" xmlns="" id="{6C875A19-57B2-455D-A358-8FA305B792C3}"/>
                  </a:ext>
                </a:extLst>
              </p:cNvPr>
              <p:cNvSpPr/>
              <p:nvPr/>
            </p:nvSpPr>
            <p:spPr>
              <a:xfrm>
                <a:off x="4886563" y="3576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100" name="Freeform: Shape 171">
                <a:extLst>
                  <a:ext uri="{FF2B5EF4-FFF2-40B4-BE49-F238E27FC236}">
                    <a16:creationId xmlns:a16="http://schemas.microsoft.com/office/drawing/2014/main" xmlns="" id="{3F70C88B-C7DC-41C6-BD0F-FE66CCF1D156}"/>
                  </a:ext>
                </a:extLst>
              </p:cNvPr>
              <p:cNvSpPr/>
              <p:nvPr/>
            </p:nvSpPr>
            <p:spPr>
              <a:xfrm>
                <a:off x="5058013" y="36528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tlCol="0" anchor="ctr"/>
              <a:lstStyle/>
              <a:p>
                <a:endParaRPr lang="fr-FR" dirty="0"/>
              </a:p>
            </p:txBody>
          </p:sp>
          <p:sp>
            <p:nvSpPr>
              <p:cNvPr id="101" name="Freeform: Shape 172">
                <a:extLst>
                  <a:ext uri="{FF2B5EF4-FFF2-40B4-BE49-F238E27FC236}">
                    <a16:creationId xmlns:a16="http://schemas.microsoft.com/office/drawing/2014/main" xmlns="" id="{94D7B5D7-BE9C-4B0D-BB0C-30391E45E2CF}"/>
                  </a:ext>
                </a:extLst>
              </p:cNvPr>
              <p:cNvSpPr/>
              <p:nvPr/>
            </p:nvSpPr>
            <p:spPr>
              <a:xfrm>
                <a:off x="5115163" y="36528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tlCol="0" anchor="ctr"/>
              <a:lstStyle/>
              <a:p>
                <a:endParaRPr lang="fr-FR" dirty="0"/>
              </a:p>
            </p:txBody>
          </p:sp>
          <p:sp>
            <p:nvSpPr>
              <p:cNvPr id="102" name="Freeform: Shape 173">
                <a:extLst>
                  <a:ext uri="{FF2B5EF4-FFF2-40B4-BE49-F238E27FC236}">
                    <a16:creationId xmlns:a16="http://schemas.microsoft.com/office/drawing/2014/main" xmlns="" id="{F19A3B2F-05E2-48D6-92C2-8C5F11226856}"/>
                  </a:ext>
                </a:extLst>
              </p:cNvPr>
              <p:cNvSpPr/>
              <p:nvPr/>
            </p:nvSpPr>
            <p:spPr>
              <a:xfrm>
                <a:off x="5153263" y="36528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tlCol="0" anchor="ctr"/>
              <a:lstStyle/>
              <a:p>
                <a:endParaRPr lang="fr-FR" dirty="0"/>
              </a:p>
            </p:txBody>
          </p:sp>
          <p:sp>
            <p:nvSpPr>
              <p:cNvPr id="103" name="Freeform: Shape 174">
                <a:extLst>
                  <a:ext uri="{FF2B5EF4-FFF2-40B4-BE49-F238E27FC236}">
                    <a16:creationId xmlns:a16="http://schemas.microsoft.com/office/drawing/2014/main" xmlns="" id="{0D0FF0A3-5DA1-44E0-9884-2F53CBE441A9}"/>
                  </a:ext>
                </a:extLst>
              </p:cNvPr>
              <p:cNvSpPr/>
              <p:nvPr/>
            </p:nvSpPr>
            <p:spPr>
              <a:xfrm>
                <a:off x="524851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04" name="Freeform: Shape 175">
                <a:extLst>
                  <a:ext uri="{FF2B5EF4-FFF2-40B4-BE49-F238E27FC236}">
                    <a16:creationId xmlns:a16="http://schemas.microsoft.com/office/drawing/2014/main" xmlns="" id="{19A8573C-2FE2-42F8-A35C-C94CFEE7E84D}"/>
                  </a:ext>
                </a:extLst>
              </p:cNvPr>
              <p:cNvSpPr/>
              <p:nvPr/>
            </p:nvSpPr>
            <p:spPr>
              <a:xfrm>
                <a:off x="528661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05" name="Freeform: Shape 176">
                <a:extLst>
                  <a:ext uri="{FF2B5EF4-FFF2-40B4-BE49-F238E27FC236}">
                    <a16:creationId xmlns:a16="http://schemas.microsoft.com/office/drawing/2014/main" xmlns="" id="{129A3B8E-7FA1-45ED-994E-5F5FA77256D0}"/>
                  </a:ext>
                </a:extLst>
              </p:cNvPr>
              <p:cNvSpPr/>
              <p:nvPr/>
            </p:nvSpPr>
            <p:spPr>
              <a:xfrm>
                <a:off x="532471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06" name="Freeform: Shape 177">
                <a:extLst>
                  <a:ext uri="{FF2B5EF4-FFF2-40B4-BE49-F238E27FC236}">
                    <a16:creationId xmlns:a16="http://schemas.microsoft.com/office/drawing/2014/main" xmlns="" id="{CBA013E8-91B0-476B-938A-9847DA7E675F}"/>
                  </a:ext>
                </a:extLst>
              </p:cNvPr>
              <p:cNvSpPr/>
              <p:nvPr/>
            </p:nvSpPr>
            <p:spPr>
              <a:xfrm>
                <a:off x="538186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07" name="Freeform: Shape 178">
                <a:extLst>
                  <a:ext uri="{FF2B5EF4-FFF2-40B4-BE49-F238E27FC236}">
                    <a16:creationId xmlns:a16="http://schemas.microsoft.com/office/drawing/2014/main" xmlns="" id="{AEC62ABC-A659-4A7C-BA31-447B58C66525}"/>
                  </a:ext>
                </a:extLst>
              </p:cNvPr>
              <p:cNvSpPr/>
              <p:nvPr/>
            </p:nvSpPr>
            <p:spPr>
              <a:xfrm>
                <a:off x="541996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08" name="Freeform: Shape 179">
                <a:extLst>
                  <a:ext uri="{FF2B5EF4-FFF2-40B4-BE49-F238E27FC236}">
                    <a16:creationId xmlns:a16="http://schemas.microsoft.com/office/drawing/2014/main" xmlns="" id="{746369AD-A4C5-4E6F-AB59-DC740CA0DC49}"/>
                  </a:ext>
                </a:extLst>
              </p:cNvPr>
              <p:cNvSpPr/>
              <p:nvPr/>
            </p:nvSpPr>
            <p:spPr>
              <a:xfrm>
                <a:off x="55152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09" name="Freeform: Shape 180">
                <a:extLst>
                  <a:ext uri="{FF2B5EF4-FFF2-40B4-BE49-F238E27FC236}">
                    <a16:creationId xmlns:a16="http://schemas.microsoft.com/office/drawing/2014/main" xmlns="" id="{FD74752B-C2DF-4AE8-9336-950E57AF6B3B}"/>
                  </a:ext>
                </a:extLst>
              </p:cNvPr>
              <p:cNvSpPr/>
              <p:nvPr/>
            </p:nvSpPr>
            <p:spPr>
              <a:xfrm>
                <a:off x="55342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10" name="Freeform: Shape 181">
                <a:extLst>
                  <a:ext uri="{FF2B5EF4-FFF2-40B4-BE49-F238E27FC236}">
                    <a16:creationId xmlns:a16="http://schemas.microsoft.com/office/drawing/2014/main" xmlns="" id="{3620B57E-8B84-4C75-8470-2F94C9003EB3}"/>
                  </a:ext>
                </a:extLst>
              </p:cNvPr>
              <p:cNvSpPr/>
              <p:nvPr/>
            </p:nvSpPr>
            <p:spPr>
              <a:xfrm>
                <a:off x="55533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11" name="Freeform: Shape 182">
                <a:extLst>
                  <a:ext uri="{FF2B5EF4-FFF2-40B4-BE49-F238E27FC236}">
                    <a16:creationId xmlns:a16="http://schemas.microsoft.com/office/drawing/2014/main" xmlns="" id="{53E009DE-1854-44AA-B4A2-1540EA1F5A06}"/>
                  </a:ext>
                </a:extLst>
              </p:cNvPr>
              <p:cNvSpPr/>
              <p:nvPr/>
            </p:nvSpPr>
            <p:spPr>
              <a:xfrm>
                <a:off x="56866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12" name="Freeform: Shape 183">
                <a:extLst>
                  <a:ext uri="{FF2B5EF4-FFF2-40B4-BE49-F238E27FC236}">
                    <a16:creationId xmlns:a16="http://schemas.microsoft.com/office/drawing/2014/main" xmlns="" id="{135C0E56-0E50-4A3A-B459-DAF3035E9B26}"/>
                  </a:ext>
                </a:extLst>
              </p:cNvPr>
              <p:cNvSpPr/>
              <p:nvPr/>
            </p:nvSpPr>
            <p:spPr>
              <a:xfrm>
                <a:off x="57247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13" name="Freeform: Shape 184">
                <a:extLst>
                  <a:ext uri="{FF2B5EF4-FFF2-40B4-BE49-F238E27FC236}">
                    <a16:creationId xmlns:a16="http://schemas.microsoft.com/office/drawing/2014/main" xmlns="" id="{895B465D-4AD0-4968-873D-AEE8AA7D8063}"/>
                  </a:ext>
                </a:extLst>
              </p:cNvPr>
              <p:cNvSpPr/>
              <p:nvPr/>
            </p:nvSpPr>
            <p:spPr>
              <a:xfrm>
                <a:off x="58390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14" name="Freeform: Shape 185">
                <a:extLst>
                  <a:ext uri="{FF2B5EF4-FFF2-40B4-BE49-F238E27FC236}">
                    <a16:creationId xmlns:a16="http://schemas.microsoft.com/office/drawing/2014/main" xmlns="" id="{EC9F7202-C302-4E37-A3D7-86947EEC2BC5}"/>
                  </a:ext>
                </a:extLst>
              </p:cNvPr>
              <p:cNvSpPr/>
              <p:nvPr/>
            </p:nvSpPr>
            <p:spPr>
              <a:xfrm>
                <a:off x="58390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15" name="Freeform: Shape 186">
                <a:extLst>
                  <a:ext uri="{FF2B5EF4-FFF2-40B4-BE49-F238E27FC236}">
                    <a16:creationId xmlns:a16="http://schemas.microsoft.com/office/drawing/2014/main" xmlns="" id="{764CD788-6115-45E3-893C-E60CE7149461}"/>
                  </a:ext>
                </a:extLst>
              </p:cNvPr>
              <p:cNvSpPr/>
              <p:nvPr/>
            </p:nvSpPr>
            <p:spPr>
              <a:xfrm>
                <a:off x="58771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16" name="Freeform: Shape 187">
                <a:extLst>
                  <a:ext uri="{FF2B5EF4-FFF2-40B4-BE49-F238E27FC236}">
                    <a16:creationId xmlns:a16="http://schemas.microsoft.com/office/drawing/2014/main" xmlns="" id="{AFC54E13-8D75-4AE2-86F7-818449369B46}"/>
                  </a:ext>
                </a:extLst>
              </p:cNvPr>
              <p:cNvSpPr/>
              <p:nvPr/>
            </p:nvSpPr>
            <p:spPr>
              <a:xfrm>
                <a:off x="58962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17" name="Freeform: Shape 188">
                <a:extLst>
                  <a:ext uri="{FF2B5EF4-FFF2-40B4-BE49-F238E27FC236}">
                    <a16:creationId xmlns:a16="http://schemas.microsoft.com/office/drawing/2014/main" xmlns="" id="{BE0D9E6A-301B-47A1-B0EE-6B3368A351C8}"/>
                  </a:ext>
                </a:extLst>
              </p:cNvPr>
              <p:cNvSpPr/>
              <p:nvPr/>
            </p:nvSpPr>
            <p:spPr>
              <a:xfrm>
                <a:off x="59343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18" name="Freeform: Shape 189">
                <a:extLst>
                  <a:ext uri="{FF2B5EF4-FFF2-40B4-BE49-F238E27FC236}">
                    <a16:creationId xmlns:a16="http://schemas.microsoft.com/office/drawing/2014/main" xmlns="" id="{B7A1988A-06A9-42FA-A4CE-988E4606B050}"/>
                  </a:ext>
                </a:extLst>
              </p:cNvPr>
              <p:cNvSpPr/>
              <p:nvPr/>
            </p:nvSpPr>
            <p:spPr>
              <a:xfrm>
                <a:off x="59533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19" name="Freeform: Shape 190">
                <a:extLst>
                  <a:ext uri="{FF2B5EF4-FFF2-40B4-BE49-F238E27FC236}">
                    <a16:creationId xmlns:a16="http://schemas.microsoft.com/office/drawing/2014/main" xmlns="" id="{A7964AE7-0C50-478F-86D9-E2AFA9258B23}"/>
                  </a:ext>
                </a:extLst>
              </p:cNvPr>
              <p:cNvSpPr/>
              <p:nvPr/>
            </p:nvSpPr>
            <p:spPr>
              <a:xfrm>
                <a:off x="6010522"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20" name="Freeform: Shape 191">
                <a:extLst>
                  <a:ext uri="{FF2B5EF4-FFF2-40B4-BE49-F238E27FC236}">
                    <a16:creationId xmlns:a16="http://schemas.microsoft.com/office/drawing/2014/main" xmlns="" id="{DCF39668-B865-4AE6-95CE-CC88DF428C2D}"/>
                  </a:ext>
                </a:extLst>
              </p:cNvPr>
              <p:cNvSpPr/>
              <p:nvPr/>
            </p:nvSpPr>
            <p:spPr>
              <a:xfrm>
                <a:off x="6048622"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121" name="Freeform: Shape 192">
                <a:extLst>
                  <a:ext uri="{FF2B5EF4-FFF2-40B4-BE49-F238E27FC236}">
                    <a16:creationId xmlns:a16="http://schemas.microsoft.com/office/drawing/2014/main" xmlns="" id="{F0422C9C-B4E9-410D-A71F-F780AF64CF89}"/>
                  </a:ext>
                </a:extLst>
              </p:cNvPr>
              <p:cNvSpPr/>
              <p:nvPr/>
            </p:nvSpPr>
            <p:spPr>
              <a:xfrm>
                <a:off x="6201022" y="39576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22" name="Freeform: Shape 193">
                <a:extLst>
                  <a:ext uri="{FF2B5EF4-FFF2-40B4-BE49-F238E27FC236}">
                    <a16:creationId xmlns:a16="http://schemas.microsoft.com/office/drawing/2014/main" xmlns="" id="{AB09CD07-C300-4CBE-8A6E-2734AF8F4333}"/>
                  </a:ext>
                </a:extLst>
              </p:cNvPr>
              <p:cNvSpPr/>
              <p:nvPr/>
            </p:nvSpPr>
            <p:spPr>
              <a:xfrm>
                <a:off x="623912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23" name="Freeform: Shape 194">
                <a:extLst>
                  <a:ext uri="{FF2B5EF4-FFF2-40B4-BE49-F238E27FC236}">
                    <a16:creationId xmlns:a16="http://schemas.microsoft.com/office/drawing/2014/main" xmlns="" id="{B5297B89-6F8A-4726-9FEF-CC0B472DC668}"/>
                  </a:ext>
                </a:extLst>
              </p:cNvPr>
              <p:cNvSpPr/>
              <p:nvPr/>
            </p:nvSpPr>
            <p:spPr>
              <a:xfrm>
                <a:off x="62962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24" name="Freeform: Shape 195">
                <a:extLst>
                  <a:ext uri="{FF2B5EF4-FFF2-40B4-BE49-F238E27FC236}">
                    <a16:creationId xmlns:a16="http://schemas.microsoft.com/office/drawing/2014/main" xmlns="" id="{FD57767C-5FCC-4D2C-AD34-7362360024E3}"/>
                  </a:ext>
                </a:extLst>
              </p:cNvPr>
              <p:cNvSpPr/>
              <p:nvPr/>
            </p:nvSpPr>
            <p:spPr>
              <a:xfrm>
                <a:off x="63343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25" name="Freeform: Shape 196">
                <a:extLst>
                  <a:ext uri="{FF2B5EF4-FFF2-40B4-BE49-F238E27FC236}">
                    <a16:creationId xmlns:a16="http://schemas.microsoft.com/office/drawing/2014/main" xmlns="" id="{B32AC733-3455-4C18-8E31-5E31034A2C6F}"/>
                  </a:ext>
                </a:extLst>
              </p:cNvPr>
              <p:cNvSpPr/>
              <p:nvPr/>
            </p:nvSpPr>
            <p:spPr>
              <a:xfrm>
                <a:off x="64105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26" name="Freeform: Shape 197">
                <a:extLst>
                  <a:ext uri="{FF2B5EF4-FFF2-40B4-BE49-F238E27FC236}">
                    <a16:creationId xmlns:a16="http://schemas.microsoft.com/office/drawing/2014/main" xmlns="" id="{1973A16C-D99D-4832-9AD7-BA8052FC4F9B}"/>
                  </a:ext>
                </a:extLst>
              </p:cNvPr>
              <p:cNvSpPr/>
              <p:nvPr/>
            </p:nvSpPr>
            <p:spPr>
              <a:xfrm>
                <a:off x="64486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27" name="Freeform: Shape 198">
                <a:extLst>
                  <a:ext uri="{FF2B5EF4-FFF2-40B4-BE49-F238E27FC236}">
                    <a16:creationId xmlns:a16="http://schemas.microsoft.com/office/drawing/2014/main" xmlns="" id="{15998482-0140-47A1-8864-798BCB7D8376}"/>
                  </a:ext>
                </a:extLst>
              </p:cNvPr>
              <p:cNvSpPr/>
              <p:nvPr/>
            </p:nvSpPr>
            <p:spPr>
              <a:xfrm>
                <a:off x="64867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28" name="Freeform: Shape 199">
                <a:extLst>
                  <a:ext uri="{FF2B5EF4-FFF2-40B4-BE49-F238E27FC236}">
                    <a16:creationId xmlns:a16="http://schemas.microsoft.com/office/drawing/2014/main" xmlns="" id="{45E8F4AC-C95B-474D-AD00-923167FCDD0F}"/>
                  </a:ext>
                </a:extLst>
              </p:cNvPr>
              <p:cNvSpPr/>
              <p:nvPr/>
            </p:nvSpPr>
            <p:spPr>
              <a:xfrm>
                <a:off x="654392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29" name="Freeform: Shape 200">
                <a:extLst>
                  <a:ext uri="{FF2B5EF4-FFF2-40B4-BE49-F238E27FC236}">
                    <a16:creationId xmlns:a16="http://schemas.microsoft.com/office/drawing/2014/main" xmlns="" id="{4397E745-8B99-4ADD-A24A-A996B672B43C}"/>
                  </a:ext>
                </a:extLst>
              </p:cNvPr>
              <p:cNvSpPr/>
              <p:nvPr/>
            </p:nvSpPr>
            <p:spPr>
              <a:xfrm>
                <a:off x="66772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30" name="Freeform: Shape 201">
                <a:extLst>
                  <a:ext uri="{FF2B5EF4-FFF2-40B4-BE49-F238E27FC236}">
                    <a16:creationId xmlns:a16="http://schemas.microsoft.com/office/drawing/2014/main" xmlns="" id="{7479A4C6-5599-45E8-83D7-7F49845D53BE}"/>
                  </a:ext>
                </a:extLst>
              </p:cNvPr>
              <p:cNvSpPr/>
              <p:nvPr/>
            </p:nvSpPr>
            <p:spPr>
              <a:xfrm>
                <a:off x="69439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31" name="Freeform: Shape 202">
                <a:extLst>
                  <a:ext uri="{FF2B5EF4-FFF2-40B4-BE49-F238E27FC236}">
                    <a16:creationId xmlns:a16="http://schemas.microsoft.com/office/drawing/2014/main" xmlns="" id="{5BF76163-3A43-411A-9882-23B7C1D016C4}"/>
                  </a:ext>
                </a:extLst>
              </p:cNvPr>
              <p:cNvSpPr/>
              <p:nvPr/>
            </p:nvSpPr>
            <p:spPr>
              <a:xfrm>
                <a:off x="70963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32" name="Freeform: Shape 203">
                <a:extLst>
                  <a:ext uri="{FF2B5EF4-FFF2-40B4-BE49-F238E27FC236}">
                    <a16:creationId xmlns:a16="http://schemas.microsoft.com/office/drawing/2014/main" xmlns="" id="{0FA25062-4AF0-4789-AD44-57F343A0E306}"/>
                  </a:ext>
                </a:extLst>
              </p:cNvPr>
              <p:cNvSpPr/>
              <p:nvPr/>
            </p:nvSpPr>
            <p:spPr>
              <a:xfrm>
                <a:off x="72487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33" name="Freeform: Shape 204">
                <a:extLst>
                  <a:ext uri="{FF2B5EF4-FFF2-40B4-BE49-F238E27FC236}">
                    <a16:creationId xmlns:a16="http://schemas.microsoft.com/office/drawing/2014/main" xmlns="" id="{30F7EEF9-E75A-4740-A471-BBCF3D00228E}"/>
                  </a:ext>
                </a:extLst>
              </p:cNvPr>
              <p:cNvSpPr/>
              <p:nvPr/>
            </p:nvSpPr>
            <p:spPr>
              <a:xfrm>
                <a:off x="72868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fr-FR" dirty="0"/>
              </a:p>
            </p:txBody>
          </p:sp>
          <p:sp>
            <p:nvSpPr>
              <p:cNvPr id="134" name="Freeform: Shape 205">
                <a:extLst>
                  <a:ext uri="{FF2B5EF4-FFF2-40B4-BE49-F238E27FC236}">
                    <a16:creationId xmlns:a16="http://schemas.microsoft.com/office/drawing/2014/main" xmlns="" id="{C419D44F-5D63-4DD5-B1E4-E4B21F6F4002}"/>
                  </a:ext>
                </a:extLst>
              </p:cNvPr>
              <p:cNvSpPr/>
              <p:nvPr/>
            </p:nvSpPr>
            <p:spPr>
              <a:xfrm>
                <a:off x="6021943" y="3926976"/>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fr-FR" dirty="0"/>
              </a:p>
            </p:txBody>
          </p:sp>
        </p:grpSp>
        <p:grpSp>
          <p:nvGrpSpPr>
            <p:cNvPr id="43" name="Group 42">
              <a:extLst>
                <a:ext uri="{FF2B5EF4-FFF2-40B4-BE49-F238E27FC236}">
                  <a16:creationId xmlns:a16="http://schemas.microsoft.com/office/drawing/2014/main" xmlns="" id="{6C89E304-348E-428E-9404-0D1C526D5444}"/>
                </a:ext>
              </a:extLst>
            </p:cNvPr>
            <p:cNvGrpSpPr/>
            <p:nvPr/>
          </p:nvGrpSpPr>
          <p:grpSpPr>
            <a:xfrm>
              <a:off x="749166" y="2936187"/>
              <a:ext cx="3263650" cy="1254814"/>
              <a:chOff x="2009775" y="2490787"/>
              <a:chExt cx="5118335" cy="1876435"/>
            </a:xfrm>
          </p:grpSpPr>
          <p:sp>
            <p:nvSpPr>
              <p:cNvPr id="44" name="Freeform: Shape 209">
                <a:extLst>
                  <a:ext uri="{FF2B5EF4-FFF2-40B4-BE49-F238E27FC236}">
                    <a16:creationId xmlns:a16="http://schemas.microsoft.com/office/drawing/2014/main" xmlns="" id="{DED2287B-1A27-4A9F-848C-4B6A86B82460}"/>
                  </a:ext>
                </a:extLst>
              </p:cNvPr>
              <p:cNvSpPr/>
              <p:nvPr/>
            </p:nvSpPr>
            <p:spPr>
              <a:xfrm>
                <a:off x="2009775" y="2511658"/>
                <a:ext cx="5114925" cy="1800225"/>
              </a:xfrm>
              <a:custGeom>
                <a:avLst/>
                <a:gdLst>
                  <a:gd name="connsiteX0" fmla="*/ 5120269 w 5114925"/>
                  <a:gd name="connsiteY0" fmla="*/ 1800661 h 1800225"/>
                  <a:gd name="connsiteX1" fmla="*/ 4612015 w 5114925"/>
                  <a:gd name="connsiteY1" fmla="*/ 1800661 h 1800225"/>
                  <a:gd name="connsiteX2" fmla="*/ 4612015 w 5114925"/>
                  <a:gd name="connsiteY2" fmla="*/ 1524750 h 1800225"/>
                  <a:gd name="connsiteX3" fmla="*/ 4307072 w 5114925"/>
                  <a:gd name="connsiteY3" fmla="*/ 1524750 h 1800225"/>
                  <a:gd name="connsiteX4" fmla="*/ 4307072 w 5114925"/>
                  <a:gd name="connsiteY4" fmla="*/ 1333069 h 1800225"/>
                  <a:gd name="connsiteX5" fmla="*/ 3752345 w 5114925"/>
                  <a:gd name="connsiteY5" fmla="*/ 1333069 h 1800225"/>
                  <a:gd name="connsiteX6" fmla="*/ 3752345 w 5114925"/>
                  <a:gd name="connsiteY6" fmla="*/ 1231419 h 1800225"/>
                  <a:gd name="connsiteX7" fmla="*/ 2866539 w 5114925"/>
                  <a:gd name="connsiteY7" fmla="*/ 1231419 h 1800225"/>
                  <a:gd name="connsiteX8" fmla="*/ 2866539 w 5114925"/>
                  <a:gd name="connsiteY8" fmla="*/ 1170430 h 1800225"/>
                  <a:gd name="connsiteX9" fmla="*/ 2695185 w 5114925"/>
                  <a:gd name="connsiteY9" fmla="*/ 1170430 h 1800225"/>
                  <a:gd name="connsiteX10" fmla="*/ 2695185 w 5114925"/>
                  <a:gd name="connsiteY10" fmla="*/ 1132673 h 1800225"/>
                  <a:gd name="connsiteX11" fmla="*/ 2430894 w 5114925"/>
                  <a:gd name="connsiteY11" fmla="*/ 1132673 h 1800225"/>
                  <a:gd name="connsiteX12" fmla="*/ 2430894 w 5114925"/>
                  <a:gd name="connsiteY12" fmla="*/ 1077495 h 1800225"/>
                  <a:gd name="connsiteX13" fmla="*/ 2224688 w 5114925"/>
                  <a:gd name="connsiteY13" fmla="*/ 1077495 h 1800225"/>
                  <a:gd name="connsiteX14" fmla="*/ 2224688 w 5114925"/>
                  <a:gd name="connsiteY14" fmla="*/ 970033 h 1800225"/>
                  <a:gd name="connsiteX15" fmla="*/ 2189836 w 5114925"/>
                  <a:gd name="connsiteY15" fmla="*/ 970033 h 1800225"/>
                  <a:gd name="connsiteX16" fmla="*/ 2189836 w 5114925"/>
                  <a:gd name="connsiteY16" fmla="*/ 906140 h 1800225"/>
                  <a:gd name="connsiteX17" fmla="*/ 2047523 w 5114925"/>
                  <a:gd name="connsiteY17" fmla="*/ 906140 h 1800225"/>
                  <a:gd name="connsiteX18" fmla="*/ 2047523 w 5114925"/>
                  <a:gd name="connsiteY18" fmla="*/ 833533 h 1800225"/>
                  <a:gd name="connsiteX19" fmla="*/ 2024291 w 5114925"/>
                  <a:gd name="connsiteY19" fmla="*/ 833533 h 1800225"/>
                  <a:gd name="connsiteX20" fmla="*/ 2024291 w 5114925"/>
                  <a:gd name="connsiteY20" fmla="*/ 792872 h 1800225"/>
                  <a:gd name="connsiteX21" fmla="*/ 1937166 w 5114925"/>
                  <a:gd name="connsiteY21" fmla="*/ 792872 h 1800225"/>
                  <a:gd name="connsiteX22" fmla="*/ 1937166 w 5114925"/>
                  <a:gd name="connsiteY22" fmla="*/ 755116 h 1800225"/>
                  <a:gd name="connsiteX23" fmla="*/ 1879083 w 5114925"/>
                  <a:gd name="connsiteY23" fmla="*/ 755116 h 1800225"/>
                  <a:gd name="connsiteX24" fmla="*/ 1879083 w 5114925"/>
                  <a:gd name="connsiteY24" fmla="*/ 694126 h 1800225"/>
                  <a:gd name="connsiteX25" fmla="*/ 1838420 w 5114925"/>
                  <a:gd name="connsiteY25" fmla="*/ 694126 h 1800225"/>
                  <a:gd name="connsiteX26" fmla="*/ 1838420 w 5114925"/>
                  <a:gd name="connsiteY26" fmla="*/ 659275 h 1800225"/>
                  <a:gd name="connsiteX27" fmla="*/ 1812284 w 5114925"/>
                  <a:gd name="connsiteY27" fmla="*/ 659275 h 1800225"/>
                  <a:gd name="connsiteX28" fmla="*/ 1812284 w 5114925"/>
                  <a:gd name="connsiteY28" fmla="*/ 618614 h 1800225"/>
                  <a:gd name="connsiteX29" fmla="*/ 1765811 w 5114925"/>
                  <a:gd name="connsiteY29" fmla="*/ 618614 h 1800225"/>
                  <a:gd name="connsiteX30" fmla="*/ 1765811 w 5114925"/>
                  <a:gd name="connsiteY30" fmla="*/ 580858 h 1800225"/>
                  <a:gd name="connsiteX31" fmla="*/ 1713538 w 5114925"/>
                  <a:gd name="connsiteY31" fmla="*/ 580858 h 1800225"/>
                  <a:gd name="connsiteX32" fmla="*/ 1713538 w 5114925"/>
                  <a:gd name="connsiteY32" fmla="*/ 537295 h 1800225"/>
                  <a:gd name="connsiteX33" fmla="*/ 1577035 w 5114925"/>
                  <a:gd name="connsiteY33" fmla="*/ 537295 h 1800225"/>
                  <a:gd name="connsiteX34" fmla="*/ 1577035 w 5114925"/>
                  <a:gd name="connsiteY34" fmla="*/ 502443 h 1800225"/>
                  <a:gd name="connsiteX35" fmla="*/ 1440532 w 5114925"/>
                  <a:gd name="connsiteY35" fmla="*/ 502443 h 1800225"/>
                  <a:gd name="connsiteX36" fmla="*/ 1440532 w 5114925"/>
                  <a:gd name="connsiteY36" fmla="*/ 447261 h 1800225"/>
                  <a:gd name="connsiteX37" fmla="*/ 1161717 w 5114925"/>
                  <a:gd name="connsiteY37" fmla="*/ 447261 h 1800225"/>
                  <a:gd name="connsiteX38" fmla="*/ 1161717 w 5114925"/>
                  <a:gd name="connsiteY38" fmla="*/ 415314 h 1800225"/>
                  <a:gd name="connsiteX39" fmla="*/ 1121054 w 5114925"/>
                  <a:gd name="connsiteY39" fmla="*/ 415314 h 1800225"/>
                  <a:gd name="connsiteX40" fmla="*/ 1121054 w 5114925"/>
                  <a:gd name="connsiteY40" fmla="*/ 368845 h 1800225"/>
                  <a:gd name="connsiteX41" fmla="*/ 911948 w 5114925"/>
                  <a:gd name="connsiteY41" fmla="*/ 368845 h 1800225"/>
                  <a:gd name="connsiteX42" fmla="*/ 911948 w 5114925"/>
                  <a:gd name="connsiteY42" fmla="*/ 333994 h 1800225"/>
                  <a:gd name="connsiteX43" fmla="*/ 882906 w 5114925"/>
                  <a:gd name="connsiteY43" fmla="*/ 333994 h 1800225"/>
                  <a:gd name="connsiteX44" fmla="*/ 882906 w 5114925"/>
                  <a:gd name="connsiteY44" fmla="*/ 302046 h 1800225"/>
                  <a:gd name="connsiteX45" fmla="*/ 769638 w 5114925"/>
                  <a:gd name="connsiteY45" fmla="*/ 302046 h 1800225"/>
                  <a:gd name="connsiteX46" fmla="*/ 769638 w 5114925"/>
                  <a:gd name="connsiteY46" fmla="*/ 264291 h 1800225"/>
                  <a:gd name="connsiteX47" fmla="*/ 740595 w 5114925"/>
                  <a:gd name="connsiteY47" fmla="*/ 264291 h 1800225"/>
                  <a:gd name="connsiteX48" fmla="*/ 740595 w 5114925"/>
                  <a:gd name="connsiteY48" fmla="*/ 212013 h 1800225"/>
                  <a:gd name="connsiteX49" fmla="*/ 656371 w 5114925"/>
                  <a:gd name="connsiteY49" fmla="*/ 212013 h 1800225"/>
                  <a:gd name="connsiteX50" fmla="*/ 656371 w 5114925"/>
                  <a:gd name="connsiteY50" fmla="*/ 139406 h 1800225"/>
                  <a:gd name="connsiteX51" fmla="*/ 502443 w 5114925"/>
                  <a:gd name="connsiteY51" fmla="*/ 139406 h 1800225"/>
                  <a:gd name="connsiteX52" fmla="*/ 502443 w 5114925"/>
                  <a:gd name="connsiteY52" fmla="*/ 98745 h 1800225"/>
                  <a:gd name="connsiteX53" fmla="*/ 409505 w 5114925"/>
                  <a:gd name="connsiteY53" fmla="*/ 98745 h 1800225"/>
                  <a:gd name="connsiteX54" fmla="*/ 409505 w 5114925"/>
                  <a:gd name="connsiteY54" fmla="*/ 75511 h 1800225"/>
                  <a:gd name="connsiteX55" fmla="*/ 328185 w 5114925"/>
                  <a:gd name="connsiteY55" fmla="*/ 75511 h 1800225"/>
                  <a:gd name="connsiteX56" fmla="*/ 328185 w 5114925"/>
                  <a:gd name="connsiteY56" fmla="*/ 40660 h 1800225"/>
                  <a:gd name="connsiteX57" fmla="*/ 66799 w 5114925"/>
                  <a:gd name="connsiteY57" fmla="*/ 40660 h 1800225"/>
                  <a:gd name="connsiteX58" fmla="*/ 66799 w 5114925"/>
                  <a:gd name="connsiteY58" fmla="*/ 0 h 1800225"/>
                  <a:gd name="connsiteX59" fmla="*/ 0 w 5114925"/>
                  <a:gd name="connsiteY59" fmla="*/ 0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114925" h="1800225">
                    <a:moveTo>
                      <a:pt x="5120269" y="1800661"/>
                    </a:moveTo>
                    <a:lnTo>
                      <a:pt x="4612015" y="1800661"/>
                    </a:lnTo>
                    <a:lnTo>
                      <a:pt x="4612015" y="1524750"/>
                    </a:lnTo>
                    <a:lnTo>
                      <a:pt x="4307072" y="1524750"/>
                    </a:lnTo>
                    <a:lnTo>
                      <a:pt x="4307072" y="1333069"/>
                    </a:lnTo>
                    <a:lnTo>
                      <a:pt x="3752345" y="1333069"/>
                    </a:lnTo>
                    <a:lnTo>
                      <a:pt x="3752345" y="1231419"/>
                    </a:lnTo>
                    <a:lnTo>
                      <a:pt x="2866539" y="1231419"/>
                    </a:lnTo>
                    <a:lnTo>
                      <a:pt x="2866539" y="1170430"/>
                    </a:lnTo>
                    <a:lnTo>
                      <a:pt x="2695185" y="1170430"/>
                    </a:lnTo>
                    <a:lnTo>
                      <a:pt x="2695185" y="1132673"/>
                    </a:lnTo>
                    <a:lnTo>
                      <a:pt x="2430894" y="1132673"/>
                    </a:lnTo>
                    <a:lnTo>
                      <a:pt x="2430894" y="1077495"/>
                    </a:lnTo>
                    <a:lnTo>
                      <a:pt x="2224688" y="1077495"/>
                    </a:lnTo>
                    <a:lnTo>
                      <a:pt x="2224688" y="970033"/>
                    </a:lnTo>
                    <a:lnTo>
                      <a:pt x="2189836" y="970033"/>
                    </a:lnTo>
                    <a:lnTo>
                      <a:pt x="2189836" y="906140"/>
                    </a:lnTo>
                    <a:lnTo>
                      <a:pt x="2047523" y="906140"/>
                    </a:lnTo>
                    <a:lnTo>
                      <a:pt x="2047523" y="833533"/>
                    </a:lnTo>
                    <a:lnTo>
                      <a:pt x="2024291" y="833533"/>
                    </a:lnTo>
                    <a:lnTo>
                      <a:pt x="2024291" y="792872"/>
                    </a:lnTo>
                    <a:lnTo>
                      <a:pt x="1937166" y="792872"/>
                    </a:lnTo>
                    <a:lnTo>
                      <a:pt x="1937166" y="755116"/>
                    </a:lnTo>
                    <a:lnTo>
                      <a:pt x="1879083" y="755116"/>
                    </a:lnTo>
                    <a:lnTo>
                      <a:pt x="1879083" y="694126"/>
                    </a:lnTo>
                    <a:lnTo>
                      <a:pt x="1838420" y="694126"/>
                    </a:lnTo>
                    <a:lnTo>
                      <a:pt x="1838420" y="659275"/>
                    </a:lnTo>
                    <a:lnTo>
                      <a:pt x="1812284" y="659275"/>
                    </a:lnTo>
                    <a:lnTo>
                      <a:pt x="1812284" y="618614"/>
                    </a:lnTo>
                    <a:lnTo>
                      <a:pt x="1765811" y="618614"/>
                    </a:lnTo>
                    <a:lnTo>
                      <a:pt x="1765811" y="580858"/>
                    </a:lnTo>
                    <a:lnTo>
                      <a:pt x="1713538" y="580858"/>
                    </a:lnTo>
                    <a:lnTo>
                      <a:pt x="1713538" y="537295"/>
                    </a:lnTo>
                    <a:lnTo>
                      <a:pt x="1577035" y="537295"/>
                    </a:lnTo>
                    <a:lnTo>
                      <a:pt x="1577035" y="502443"/>
                    </a:lnTo>
                    <a:lnTo>
                      <a:pt x="1440532" y="502443"/>
                    </a:lnTo>
                    <a:lnTo>
                      <a:pt x="1440532" y="447261"/>
                    </a:lnTo>
                    <a:lnTo>
                      <a:pt x="1161717" y="447261"/>
                    </a:lnTo>
                    <a:lnTo>
                      <a:pt x="1161717" y="415314"/>
                    </a:lnTo>
                    <a:lnTo>
                      <a:pt x="1121054" y="415314"/>
                    </a:lnTo>
                    <a:lnTo>
                      <a:pt x="1121054" y="368845"/>
                    </a:lnTo>
                    <a:lnTo>
                      <a:pt x="911948" y="368845"/>
                    </a:lnTo>
                    <a:lnTo>
                      <a:pt x="911948" y="333994"/>
                    </a:lnTo>
                    <a:lnTo>
                      <a:pt x="882906" y="333994"/>
                    </a:lnTo>
                    <a:lnTo>
                      <a:pt x="882906" y="302046"/>
                    </a:lnTo>
                    <a:lnTo>
                      <a:pt x="769638" y="302046"/>
                    </a:lnTo>
                    <a:lnTo>
                      <a:pt x="769638" y="264291"/>
                    </a:lnTo>
                    <a:lnTo>
                      <a:pt x="740595" y="264291"/>
                    </a:lnTo>
                    <a:lnTo>
                      <a:pt x="740595" y="212013"/>
                    </a:lnTo>
                    <a:lnTo>
                      <a:pt x="656371" y="212013"/>
                    </a:lnTo>
                    <a:lnTo>
                      <a:pt x="656371" y="139406"/>
                    </a:lnTo>
                    <a:lnTo>
                      <a:pt x="502443" y="139406"/>
                    </a:lnTo>
                    <a:lnTo>
                      <a:pt x="502443" y="98745"/>
                    </a:lnTo>
                    <a:lnTo>
                      <a:pt x="409505" y="98745"/>
                    </a:lnTo>
                    <a:lnTo>
                      <a:pt x="409505" y="75511"/>
                    </a:lnTo>
                    <a:lnTo>
                      <a:pt x="328185" y="75511"/>
                    </a:lnTo>
                    <a:lnTo>
                      <a:pt x="328185" y="40660"/>
                    </a:lnTo>
                    <a:lnTo>
                      <a:pt x="66799" y="40660"/>
                    </a:lnTo>
                    <a:lnTo>
                      <a:pt x="66799" y="0"/>
                    </a:lnTo>
                    <a:lnTo>
                      <a:pt x="0" y="0"/>
                    </a:lnTo>
                  </a:path>
                </a:pathLst>
              </a:custGeom>
              <a:noFill/>
              <a:ln w="15875" cap="flat">
                <a:solidFill>
                  <a:schemeClr val="accent2"/>
                </a:solidFill>
                <a:prstDash val="solid"/>
                <a:miter/>
              </a:ln>
            </p:spPr>
            <p:txBody>
              <a:bodyPr rtlCol="0" anchor="ctr"/>
              <a:lstStyle/>
              <a:p>
                <a:endParaRPr lang="fr-FR" dirty="0"/>
              </a:p>
            </p:txBody>
          </p:sp>
          <p:sp>
            <p:nvSpPr>
              <p:cNvPr id="45" name="Freeform: Shape 210">
                <a:extLst>
                  <a:ext uri="{FF2B5EF4-FFF2-40B4-BE49-F238E27FC236}">
                    <a16:creationId xmlns:a16="http://schemas.microsoft.com/office/drawing/2014/main" xmlns="" id="{0F3D5130-FDA9-4499-A207-60E0FD8EA4C3}"/>
                  </a:ext>
                </a:extLst>
              </p:cNvPr>
              <p:cNvSpPr/>
              <p:nvPr/>
            </p:nvSpPr>
            <p:spPr>
              <a:xfrm>
                <a:off x="2279874"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fr-FR" dirty="0"/>
              </a:p>
            </p:txBody>
          </p:sp>
          <p:sp>
            <p:nvSpPr>
              <p:cNvPr id="46" name="Freeform: Shape 211">
                <a:extLst>
                  <a:ext uri="{FF2B5EF4-FFF2-40B4-BE49-F238E27FC236}">
                    <a16:creationId xmlns:a16="http://schemas.microsoft.com/office/drawing/2014/main" xmlns="" id="{8F7174C1-995B-4355-B434-DA645FC32620}"/>
                  </a:ext>
                </a:extLst>
              </p:cNvPr>
              <p:cNvSpPr/>
              <p:nvPr/>
            </p:nvSpPr>
            <p:spPr>
              <a:xfrm>
                <a:off x="2451324" y="25669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fr-FR" dirty="0"/>
              </a:p>
            </p:txBody>
          </p:sp>
          <p:sp>
            <p:nvSpPr>
              <p:cNvPr id="47" name="Freeform: Shape 212">
                <a:extLst>
                  <a:ext uri="{FF2B5EF4-FFF2-40B4-BE49-F238E27FC236}">
                    <a16:creationId xmlns:a16="http://schemas.microsoft.com/office/drawing/2014/main" xmlns="" id="{AC0E0800-C8FD-4F24-8B18-1CB7D2AF660A}"/>
                  </a:ext>
                </a:extLst>
              </p:cNvPr>
              <p:cNvSpPr/>
              <p:nvPr/>
            </p:nvSpPr>
            <p:spPr>
              <a:xfrm>
                <a:off x="3003775" y="28336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fr-FR" dirty="0"/>
              </a:p>
            </p:txBody>
          </p:sp>
          <p:sp>
            <p:nvSpPr>
              <p:cNvPr id="48" name="Freeform: Shape 213">
                <a:extLst>
                  <a:ext uri="{FF2B5EF4-FFF2-40B4-BE49-F238E27FC236}">
                    <a16:creationId xmlns:a16="http://schemas.microsoft.com/office/drawing/2014/main" xmlns="" id="{E18297EC-B598-4081-87B2-01CA3A1DC49E}"/>
                  </a:ext>
                </a:extLst>
              </p:cNvPr>
              <p:cNvSpPr/>
              <p:nvPr/>
            </p:nvSpPr>
            <p:spPr>
              <a:xfrm>
                <a:off x="3613375" y="30051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fr-FR" dirty="0"/>
              </a:p>
            </p:txBody>
          </p:sp>
          <p:sp>
            <p:nvSpPr>
              <p:cNvPr id="49" name="Freeform: Shape 214">
                <a:extLst>
                  <a:ext uri="{FF2B5EF4-FFF2-40B4-BE49-F238E27FC236}">
                    <a16:creationId xmlns:a16="http://schemas.microsoft.com/office/drawing/2014/main" xmlns="" id="{D3172E32-C318-4599-BDAD-EE8627443F4E}"/>
                  </a:ext>
                </a:extLst>
              </p:cNvPr>
              <p:cNvSpPr/>
              <p:nvPr/>
            </p:nvSpPr>
            <p:spPr>
              <a:xfrm>
                <a:off x="3994375" y="3252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fr-FR" dirty="0"/>
              </a:p>
            </p:txBody>
          </p:sp>
          <p:sp>
            <p:nvSpPr>
              <p:cNvPr id="50" name="Freeform: Shape 215">
                <a:extLst>
                  <a:ext uri="{FF2B5EF4-FFF2-40B4-BE49-F238E27FC236}">
                    <a16:creationId xmlns:a16="http://schemas.microsoft.com/office/drawing/2014/main" xmlns="" id="{5C811E47-6E7F-4AD5-89B7-EE3C665445FA}"/>
                  </a:ext>
                </a:extLst>
              </p:cNvPr>
              <p:cNvSpPr/>
              <p:nvPr/>
            </p:nvSpPr>
            <p:spPr>
              <a:xfrm>
                <a:off x="4413475" y="35385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fr-FR" dirty="0"/>
              </a:p>
            </p:txBody>
          </p:sp>
          <p:sp>
            <p:nvSpPr>
              <p:cNvPr id="51" name="Freeform: Shape 216">
                <a:extLst>
                  <a:ext uri="{FF2B5EF4-FFF2-40B4-BE49-F238E27FC236}">
                    <a16:creationId xmlns:a16="http://schemas.microsoft.com/office/drawing/2014/main" xmlns="" id="{A096A21C-3439-4E11-9650-B35CECA34492}"/>
                  </a:ext>
                </a:extLst>
              </p:cNvPr>
              <p:cNvSpPr/>
              <p:nvPr/>
            </p:nvSpPr>
            <p:spPr>
              <a:xfrm>
                <a:off x="4603975" y="35956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fr-FR" dirty="0"/>
              </a:p>
            </p:txBody>
          </p:sp>
          <p:sp>
            <p:nvSpPr>
              <p:cNvPr id="52" name="Freeform: Shape 217">
                <a:extLst>
                  <a:ext uri="{FF2B5EF4-FFF2-40B4-BE49-F238E27FC236}">
                    <a16:creationId xmlns:a16="http://schemas.microsoft.com/office/drawing/2014/main" xmlns="" id="{7B792E62-ACE5-4ED6-8D75-5899A5FB6469}"/>
                  </a:ext>
                </a:extLst>
              </p:cNvPr>
              <p:cNvSpPr/>
              <p:nvPr/>
            </p:nvSpPr>
            <p:spPr>
              <a:xfrm>
                <a:off x="4756375" y="36337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53" name="Freeform: Shape 218">
                <a:extLst>
                  <a:ext uri="{FF2B5EF4-FFF2-40B4-BE49-F238E27FC236}">
                    <a16:creationId xmlns:a16="http://schemas.microsoft.com/office/drawing/2014/main" xmlns="" id="{4E4E3D0B-8064-4AF7-8A06-C819C2ECB25A}"/>
                  </a:ext>
                </a:extLst>
              </p:cNvPr>
              <p:cNvSpPr/>
              <p:nvPr/>
            </p:nvSpPr>
            <p:spPr>
              <a:xfrm>
                <a:off x="4794475" y="36337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54" name="Freeform: Shape 219">
                <a:extLst>
                  <a:ext uri="{FF2B5EF4-FFF2-40B4-BE49-F238E27FC236}">
                    <a16:creationId xmlns:a16="http://schemas.microsoft.com/office/drawing/2014/main" xmlns="" id="{C74AA355-EC6D-4635-A4A8-0407DA35C74D}"/>
                  </a:ext>
                </a:extLst>
              </p:cNvPr>
              <p:cNvSpPr/>
              <p:nvPr/>
            </p:nvSpPr>
            <p:spPr>
              <a:xfrm>
                <a:off x="4851625" y="36337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55" name="Freeform: Shape 220">
                <a:extLst>
                  <a:ext uri="{FF2B5EF4-FFF2-40B4-BE49-F238E27FC236}">
                    <a16:creationId xmlns:a16="http://schemas.microsoft.com/office/drawing/2014/main" xmlns="" id="{340A4065-B806-4B09-A2AB-2E63B04BDB6E}"/>
                  </a:ext>
                </a:extLst>
              </p:cNvPr>
              <p:cNvSpPr/>
              <p:nvPr/>
            </p:nvSpPr>
            <p:spPr>
              <a:xfrm>
                <a:off x="48897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56" name="Freeform: Shape 221">
                <a:extLst>
                  <a:ext uri="{FF2B5EF4-FFF2-40B4-BE49-F238E27FC236}">
                    <a16:creationId xmlns:a16="http://schemas.microsoft.com/office/drawing/2014/main" xmlns="" id="{C01D1580-6B00-4C9F-8F86-88600FB342B4}"/>
                  </a:ext>
                </a:extLst>
              </p:cNvPr>
              <p:cNvSpPr/>
              <p:nvPr/>
            </p:nvSpPr>
            <p:spPr>
              <a:xfrm>
                <a:off x="49278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57" name="Freeform: Shape 222">
                <a:extLst>
                  <a:ext uri="{FF2B5EF4-FFF2-40B4-BE49-F238E27FC236}">
                    <a16:creationId xmlns:a16="http://schemas.microsoft.com/office/drawing/2014/main" xmlns="" id="{9E2B6BDE-3F1A-4799-A5F8-EFEF9E36F6DB}"/>
                  </a:ext>
                </a:extLst>
              </p:cNvPr>
              <p:cNvSpPr/>
              <p:nvPr/>
            </p:nvSpPr>
            <p:spPr>
              <a:xfrm>
                <a:off x="49659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58" name="Freeform: Shape 223">
                <a:extLst>
                  <a:ext uri="{FF2B5EF4-FFF2-40B4-BE49-F238E27FC236}">
                    <a16:creationId xmlns:a16="http://schemas.microsoft.com/office/drawing/2014/main" xmlns="" id="{6870C29D-1026-451A-8AA3-26DAB9EAE100}"/>
                  </a:ext>
                </a:extLst>
              </p:cNvPr>
              <p:cNvSpPr/>
              <p:nvPr/>
            </p:nvSpPr>
            <p:spPr>
              <a:xfrm>
                <a:off x="50611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59" name="Freeform: Shape 224">
                <a:extLst>
                  <a:ext uri="{FF2B5EF4-FFF2-40B4-BE49-F238E27FC236}">
                    <a16:creationId xmlns:a16="http://schemas.microsoft.com/office/drawing/2014/main" xmlns="" id="{A3588176-595F-404D-A69C-F7654FC607D2}"/>
                  </a:ext>
                </a:extLst>
              </p:cNvPr>
              <p:cNvSpPr/>
              <p:nvPr/>
            </p:nvSpPr>
            <p:spPr>
              <a:xfrm>
                <a:off x="51564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60" name="Freeform: Shape 225">
                <a:extLst>
                  <a:ext uri="{FF2B5EF4-FFF2-40B4-BE49-F238E27FC236}">
                    <a16:creationId xmlns:a16="http://schemas.microsoft.com/office/drawing/2014/main" xmlns="" id="{99A094BB-558E-4C1A-BB95-78767398A1E4}"/>
                  </a:ext>
                </a:extLst>
              </p:cNvPr>
              <p:cNvSpPr/>
              <p:nvPr/>
            </p:nvSpPr>
            <p:spPr>
              <a:xfrm>
                <a:off x="52326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61" name="Freeform: Shape 226">
                <a:extLst>
                  <a:ext uri="{FF2B5EF4-FFF2-40B4-BE49-F238E27FC236}">
                    <a16:creationId xmlns:a16="http://schemas.microsoft.com/office/drawing/2014/main" xmlns="" id="{58646BF5-7C56-48BB-BD85-49325EECB44F}"/>
                  </a:ext>
                </a:extLst>
              </p:cNvPr>
              <p:cNvSpPr/>
              <p:nvPr/>
            </p:nvSpPr>
            <p:spPr>
              <a:xfrm>
                <a:off x="53088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62" name="Freeform: Shape 227">
                <a:extLst>
                  <a:ext uri="{FF2B5EF4-FFF2-40B4-BE49-F238E27FC236}">
                    <a16:creationId xmlns:a16="http://schemas.microsoft.com/office/drawing/2014/main" xmlns="" id="{61B9DCD3-95BF-4FB4-AD88-E017357D1980}"/>
                  </a:ext>
                </a:extLst>
              </p:cNvPr>
              <p:cNvSpPr/>
              <p:nvPr/>
            </p:nvSpPr>
            <p:spPr>
              <a:xfrm>
                <a:off x="53659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63" name="Freeform: Shape 228">
                <a:extLst>
                  <a:ext uri="{FF2B5EF4-FFF2-40B4-BE49-F238E27FC236}">
                    <a16:creationId xmlns:a16="http://schemas.microsoft.com/office/drawing/2014/main" xmlns="" id="{0C89DDE7-A4C4-49DE-B454-00C28C925958}"/>
                  </a:ext>
                </a:extLst>
              </p:cNvPr>
              <p:cNvSpPr/>
              <p:nvPr/>
            </p:nvSpPr>
            <p:spPr>
              <a:xfrm>
                <a:off x="54421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64" name="Freeform: Shape 229">
                <a:extLst>
                  <a:ext uri="{FF2B5EF4-FFF2-40B4-BE49-F238E27FC236}">
                    <a16:creationId xmlns:a16="http://schemas.microsoft.com/office/drawing/2014/main" xmlns="" id="{EB63FB79-D535-408A-B7E2-D2C89A0F0DCA}"/>
                  </a:ext>
                </a:extLst>
              </p:cNvPr>
              <p:cNvSpPr/>
              <p:nvPr/>
            </p:nvSpPr>
            <p:spPr>
              <a:xfrm>
                <a:off x="56136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65" name="Freeform: Shape 230">
                <a:extLst>
                  <a:ext uri="{FF2B5EF4-FFF2-40B4-BE49-F238E27FC236}">
                    <a16:creationId xmlns:a16="http://schemas.microsoft.com/office/drawing/2014/main" xmlns="" id="{02AFEFB6-D292-401E-9707-8257B593DA02}"/>
                  </a:ext>
                </a:extLst>
              </p:cNvPr>
              <p:cNvSpPr/>
              <p:nvPr/>
            </p:nvSpPr>
            <p:spPr>
              <a:xfrm>
                <a:off x="56517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66" name="Freeform: Shape 231">
                <a:extLst>
                  <a:ext uri="{FF2B5EF4-FFF2-40B4-BE49-F238E27FC236}">
                    <a16:creationId xmlns:a16="http://schemas.microsoft.com/office/drawing/2014/main" xmlns="" id="{D90E3904-0E05-4932-8F13-E36A7B0D16CA}"/>
                  </a:ext>
                </a:extLst>
              </p:cNvPr>
              <p:cNvSpPr/>
              <p:nvPr/>
            </p:nvSpPr>
            <p:spPr>
              <a:xfrm>
                <a:off x="57088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fr-FR" dirty="0"/>
              </a:p>
            </p:txBody>
          </p:sp>
          <p:sp>
            <p:nvSpPr>
              <p:cNvPr id="67" name="Freeform: Shape 232">
                <a:extLst>
                  <a:ext uri="{FF2B5EF4-FFF2-40B4-BE49-F238E27FC236}">
                    <a16:creationId xmlns:a16="http://schemas.microsoft.com/office/drawing/2014/main" xmlns="" id="{2DC5C9A9-2BF9-46B1-9F5F-BC4A4F0F2F3E}"/>
                  </a:ext>
                </a:extLst>
              </p:cNvPr>
              <p:cNvSpPr/>
              <p:nvPr/>
            </p:nvSpPr>
            <p:spPr>
              <a:xfrm>
                <a:off x="589937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fr-FR" dirty="0"/>
              </a:p>
            </p:txBody>
          </p:sp>
          <p:sp>
            <p:nvSpPr>
              <p:cNvPr id="68" name="Freeform: Shape 233">
                <a:extLst>
                  <a:ext uri="{FF2B5EF4-FFF2-40B4-BE49-F238E27FC236}">
                    <a16:creationId xmlns:a16="http://schemas.microsoft.com/office/drawing/2014/main" xmlns="" id="{57212D08-C863-446B-8904-D138C48668D2}"/>
                  </a:ext>
                </a:extLst>
              </p:cNvPr>
              <p:cNvSpPr/>
              <p:nvPr/>
            </p:nvSpPr>
            <p:spPr>
              <a:xfrm>
                <a:off x="597557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fr-FR" dirty="0"/>
              </a:p>
            </p:txBody>
          </p:sp>
          <p:sp>
            <p:nvSpPr>
              <p:cNvPr id="69" name="Freeform: Shape 234">
                <a:extLst>
                  <a:ext uri="{FF2B5EF4-FFF2-40B4-BE49-F238E27FC236}">
                    <a16:creationId xmlns:a16="http://schemas.microsoft.com/office/drawing/2014/main" xmlns="" id="{E4F9863C-2F66-44CA-9C46-8492F26747DC}"/>
                  </a:ext>
                </a:extLst>
              </p:cNvPr>
              <p:cNvSpPr/>
              <p:nvPr/>
            </p:nvSpPr>
            <p:spPr>
              <a:xfrm>
                <a:off x="601367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fr-FR" dirty="0"/>
              </a:p>
            </p:txBody>
          </p:sp>
          <p:sp>
            <p:nvSpPr>
              <p:cNvPr id="70" name="Freeform: Shape 235">
                <a:extLst>
                  <a:ext uri="{FF2B5EF4-FFF2-40B4-BE49-F238E27FC236}">
                    <a16:creationId xmlns:a16="http://schemas.microsoft.com/office/drawing/2014/main" xmlns="" id="{317A7794-BB94-4502-9995-4A64546AB5FD}"/>
                  </a:ext>
                </a:extLst>
              </p:cNvPr>
              <p:cNvSpPr/>
              <p:nvPr/>
            </p:nvSpPr>
            <p:spPr>
              <a:xfrm>
                <a:off x="610892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fr-FR" dirty="0"/>
              </a:p>
            </p:txBody>
          </p:sp>
          <p:sp>
            <p:nvSpPr>
              <p:cNvPr id="71" name="Freeform: Shape 236">
                <a:extLst>
                  <a:ext uri="{FF2B5EF4-FFF2-40B4-BE49-F238E27FC236}">
                    <a16:creationId xmlns:a16="http://schemas.microsoft.com/office/drawing/2014/main" xmlns="" id="{5ACC34C8-822B-4CD8-BCEC-AE9E979DA2AA}"/>
                  </a:ext>
                </a:extLst>
              </p:cNvPr>
              <p:cNvSpPr/>
              <p:nvPr/>
            </p:nvSpPr>
            <p:spPr>
              <a:xfrm>
                <a:off x="6356575" y="39766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fr-FR" dirty="0"/>
              </a:p>
            </p:txBody>
          </p:sp>
          <p:sp>
            <p:nvSpPr>
              <p:cNvPr id="72" name="Freeform: Shape 237">
                <a:extLst>
                  <a:ext uri="{FF2B5EF4-FFF2-40B4-BE49-F238E27FC236}">
                    <a16:creationId xmlns:a16="http://schemas.microsoft.com/office/drawing/2014/main" xmlns="" id="{582C89C5-66A8-4DE0-A630-7A5C11174835}"/>
                  </a:ext>
                </a:extLst>
              </p:cNvPr>
              <p:cNvSpPr/>
              <p:nvPr/>
            </p:nvSpPr>
            <p:spPr>
              <a:xfrm>
                <a:off x="6432775" y="39766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fr-FR" dirty="0"/>
              </a:p>
            </p:txBody>
          </p:sp>
          <p:sp>
            <p:nvSpPr>
              <p:cNvPr id="73" name="Freeform: Shape 238">
                <a:extLst>
                  <a:ext uri="{FF2B5EF4-FFF2-40B4-BE49-F238E27FC236}">
                    <a16:creationId xmlns:a16="http://schemas.microsoft.com/office/drawing/2014/main" xmlns="" id="{BCBB00FC-6B17-41B8-B3CC-85E32069C2B3}"/>
                  </a:ext>
                </a:extLst>
              </p:cNvPr>
              <p:cNvSpPr/>
              <p:nvPr/>
            </p:nvSpPr>
            <p:spPr>
              <a:xfrm>
                <a:off x="6642325"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fr-FR" dirty="0"/>
              </a:p>
            </p:txBody>
          </p:sp>
          <p:sp>
            <p:nvSpPr>
              <p:cNvPr id="74" name="Freeform: Shape 239">
                <a:extLst>
                  <a:ext uri="{FF2B5EF4-FFF2-40B4-BE49-F238E27FC236}">
                    <a16:creationId xmlns:a16="http://schemas.microsoft.com/office/drawing/2014/main" xmlns="" id="{0A44554D-5548-40E2-9EF0-583A7C1E39BE}"/>
                  </a:ext>
                </a:extLst>
              </p:cNvPr>
              <p:cNvSpPr/>
              <p:nvPr/>
            </p:nvSpPr>
            <p:spPr>
              <a:xfrm>
                <a:off x="6947135"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fr-FR" dirty="0"/>
              </a:p>
            </p:txBody>
          </p:sp>
          <p:sp>
            <p:nvSpPr>
              <p:cNvPr id="75" name="Freeform: Shape 240">
                <a:extLst>
                  <a:ext uri="{FF2B5EF4-FFF2-40B4-BE49-F238E27FC236}">
                    <a16:creationId xmlns:a16="http://schemas.microsoft.com/office/drawing/2014/main" xmlns="" id="{A2B67262-1933-40E0-AD9F-042955095720}"/>
                  </a:ext>
                </a:extLst>
              </p:cNvPr>
              <p:cNvSpPr/>
              <p:nvPr/>
            </p:nvSpPr>
            <p:spPr>
              <a:xfrm>
                <a:off x="7118585"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fr-FR" dirty="0"/>
              </a:p>
            </p:txBody>
          </p:sp>
        </p:grpSp>
      </p:grpSp>
      <p:sp>
        <p:nvSpPr>
          <p:cNvPr id="207" name="Freeform 21">
            <a:extLst>
              <a:ext uri="{FF2B5EF4-FFF2-40B4-BE49-F238E27FC236}">
                <a16:creationId xmlns:a16="http://schemas.microsoft.com/office/drawing/2014/main" xmlns="" id="{7D44DCAB-C030-44EC-A59B-853391317630}"/>
              </a:ext>
            </a:extLst>
          </p:cNvPr>
          <p:cNvSpPr>
            <a:spLocks/>
          </p:cNvSpPr>
          <p:nvPr/>
        </p:nvSpPr>
        <p:spPr bwMode="auto">
          <a:xfrm>
            <a:off x="5178628" y="2941820"/>
            <a:ext cx="3868498" cy="17888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208" name="Line 6">
            <a:extLst>
              <a:ext uri="{FF2B5EF4-FFF2-40B4-BE49-F238E27FC236}">
                <a16:creationId xmlns:a16="http://schemas.microsoft.com/office/drawing/2014/main" xmlns="" id="{D578FEB6-BCF5-458F-8A00-9692492EB84D}"/>
              </a:ext>
            </a:extLst>
          </p:cNvPr>
          <p:cNvSpPr>
            <a:spLocks noChangeShapeType="1"/>
          </p:cNvSpPr>
          <p:nvPr/>
        </p:nvSpPr>
        <p:spPr bwMode="auto">
          <a:xfrm>
            <a:off x="5086472" y="29723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endParaRPr>
          </a:p>
        </p:txBody>
      </p:sp>
      <p:sp>
        <p:nvSpPr>
          <p:cNvPr id="209" name="Line 7">
            <a:extLst>
              <a:ext uri="{FF2B5EF4-FFF2-40B4-BE49-F238E27FC236}">
                <a16:creationId xmlns:a16="http://schemas.microsoft.com/office/drawing/2014/main" xmlns="" id="{FA0AD688-831F-4B96-B8AC-E2A3B7843B34}"/>
              </a:ext>
            </a:extLst>
          </p:cNvPr>
          <p:cNvSpPr>
            <a:spLocks noChangeShapeType="1"/>
          </p:cNvSpPr>
          <p:nvPr/>
        </p:nvSpPr>
        <p:spPr bwMode="auto">
          <a:xfrm>
            <a:off x="5086472" y="33247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endParaRPr>
          </a:p>
        </p:txBody>
      </p:sp>
      <p:sp>
        <p:nvSpPr>
          <p:cNvPr id="210" name="Line 8">
            <a:extLst>
              <a:ext uri="{FF2B5EF4-FFF2-40B4-BE49-F238E27FC236}">
                <a16:creationId xmlns:a16="http://schemas.microsoft.com/office/drawing/2014/main" xmlns="" id="{F0EF83E2-3474-4BAA-AD3A-3DAC55330015}"/>
              </a:ext>
            </a:extLst>
          </p:cNvPr>
          <p:cNvSpPr>
            <a:spLocks noChangeShapeType="1"/>
          </p:cNvSpPr>
          <p:nvPr/>
        </p:nvSpPr>
        <p:spPr bwMode="auto">
          <a:xfrm>
            <a:off x="5086472" y="36613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endParaRPr>
          </a:p>
        </p:txBody>
      </p:sp>
      <p:sp>
        <p:nvSpPr>
          <p:cNvPr id="211" name="Line 9">
            <a:extLst>
              <a:ext uri="{FF2B5EF4-FFF2-40B4-BE49-F238E27FC236}">
                <a16:creationId xmlns:a16="http://schemas.microsoft.com/office/drawing/2014/main" xmlns="" id="{0A72156A-B12F-4E56-B239-DD9513E2EA07}"/>
              </a:ext>
            </a:extLst>
          </p:cNvPr>
          <p:cNvSpPr>
            <a:spLocks noChangeShapeType="1"/>
          </p:cNvSpPr>
          <p:nvPr/>
        </p:nvSpPr>
        <p:spPr bwMode="auto">
          <a:xfrm>
            <a:off x="5086472" y="400877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endParaRPr>
          </a:p>
        </p:txBody>
      </p:sp>
      <p:sp>
        <p:nvSpPr>
          <p:cNvPr id="212" name="Line 10">
            <a:extLst>
              <a:ext uri="{FF2B5EF4-FFF2-40B4-BE49-F238E27FC236}">
                <a16:creationId xmlns:a16="http://schemas.microsoft.com/office/drawing/2014/main" xmlns="" id="{AA274FC3-A6C4-41E7-9D51-E82857B83DB4}"/>
              </a:ext>
            </a:extLst>
          </p:cNvPr>
          <p:cNvSpPr>
            <a:spLocks noChangeShapeType="1"/>
          </p:cNvSpPr>
          <p:nvPr/>
        </p:nvSpPr>
        <p:spPr bwMode="auto">
          <a:xfrm>
            <a:off x="5086472" y="434896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endParaRPr>
          </a:p>
        </p:txBody>
      </p:sp>
      <p:sp>
        <p:nvSpPr>
          <p:cNvPr id="213" name="Line 11">
            <a:extLst>
              <a:ext uri="{FF2B5EF4-FFF2-40B4-BE49-F238E27FC236}">
                <a16:creationId xmlns:a16="http://schemas.microsoft.com/office/drawing/2014/main" xmlns="" id="{266C7C98-28AE-4928-B0B5-039CAFB466E1}"/>
              </a:ext>
            </a:extLst>
          </p:cNvPr>
          <p:cNvSpPr>
            <a:spLocks noChangeShapeType="1"/>
          </p:cNvSpPr>
          <p:nvPr/>
        </p:nvSpPr>
        <p:spPr bwMode="auto">
          <a:xfrm>
            <a:off x="5086472" y="46927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endParaRPr>
          </a:p>
        </p:txBody>
      </p:sp>
      <p:sp>
        <p:nvSpPr>
          <p:cNvPr id="214" name="TextBox 213">
            <a:extLst>
              <a:ext uri="{FF2B5EF4-FFF2-40B4-BE49-F238E27FC236}">
                <a16:creationId xmlns:a16="http://schemas.microsoft.com/office/drawing/2014/main" xmlns="" id="{84FAD730-BA43-4AE0-8A33-084E77B418F0}"/>
              </a:ext>
            </a:extLst>
          </p:cNvPr>
          <p:cNvSpPr txBox="1"/>
          <p:nvPr/>
        </p:nvSpPr>
        <p:spPr>
          <a:xfrm rot="16200000">
            <a:off x="4391334" y="3719332"/>
            <a:ext cx="590225" cy="261610"/>
          </a:xfrm>
          <a:prstGeom prst="rect">
            <a:avLst/>
          </a:prstGeom>
          <a:noFill/>
        </p:spPr>
        <p:txBody>
          <a:bodyPr wrap="none" rtlCol="0">
            <a:spAutoFit/>
          </a:bodyPr>
          <a:lstStyle/>
          <a:p>
            <a:pPr algn="ctr" fontAlgn="base">
              <a:spcBef>
                <a:spcPct val="0"/>
              </a:spcBef>
              <a:spcAft>
                <a:spcPct val="0"/>
              </a:spcAft>
            </a:pPr>
            <a:r>
              <a:rPr lang="fr-FR" sz="1100" dirty="0">
                <a:solidFill>
                  <a:srgbClr val="4D4D4D"/>
                </a:solidFill>
                <a:cs typeface="Arial" panose="020B0604020202020204" pitchFamily="34" charset="0"/>
              </a:rPr>
              <a:t>SG, %</a:t>
            </a:r>
          </a:p>
        </p:txBody>
      </p:sp>
      <p:sp>
        <p:nvSpPr>
          <p:cNvPr id="215" name="TextBox 214">
            <a:extLst>
              <a:ext uri="{FF2B5EF4-FFF2-40B4-BE49-F238E27FC236}">
                <a16:creationId xmlns:a16="http://schemas.microsoft.com/office/drawing/2014/main" xmlns="" id="{9F26198F-47AA-46BE-85DE-F51274746B38}"/>
              </a:ext>
            </a:extLst>
          </p:cNvPr>
          <p:cNvSpPr txBox="1"/>
          <p:nvPr/>
        </p:nvSpPr>
        <p:spPr>
          <a:xfrm>
            <a:off x="4674791" y="2839713"/>
            <a:ext cx="420308" cy="261610"/>
          </a:xfrm>
          <a:prstGeom prst="rect">
            <a:avLst/>
          </a:prstGeom>
          <a:noFill/>
        </p:spPr>
        <p:txBody>
          <a:bodyPr wrap="none" rtlCol="0" anchor="ctr" anchorCtr="0">
            <a:spAutoFit/>
          </a:bodyPr>
          <a:lstStyle/>
          <a:p>
            <a:pPr algn="r"/>
            <a:r>
              <a:rPr lang="fr-FR" sz="1100" dirty="0">
                <a:solidFill>
                  <a:srgbClr val="4D4D4D"/>
                </a:solidFill>
                <a:cs typeface="Arial" panose="020B0604020202020204" pitchFamily="34" charset="0"/>
              </a:rPr>
              <a:t>100</a:t>
            </a:r>
          </a:p>
        </p:txBody>
      </p:sp>
      <p:sp>
        <p:nvSpPr>
          <p:cNvPr id="216" name="TextBox 215">
            <a:extLst>
              <a:ext uri="{FF2B5EF4-FFF2-40B4-BE49-F238E27FC236}">
                <a16:creationId xmlns:a16="http://schemas.microsoft.com/office/drawing/2014/main" xmlns="" id="{C3CFE5B7-65BC-4C0B-95EA-16B725926BF1}"/>
              </a:ext>
            </a:extLst>
          </p:cNvPr>
          <p:cNvSpPr txBox="1"/>
          <p:nvPr/>
        </p:nvSpPr>
        <p:spPr>
          <a:xfrm>
            <a:off x="4753339" y="3193402"/>
            <a:ext cx="341760" cy="261610"/>
          </a:xfrm>
          <a:prstGeom prst="rect">
            <a:avLst/>
          </a:prstGeom>
          <a:noFill/>
        </p:spPr>
        <p:txBody>
          <a:bodyPr wrap="none" rtlCol="0" anchor="ctr" anchorCtr="0">
            <a:spAutoFit/>
          </a:bodyPr>
          <a:lstStyle/>
          <a:p>
            <a:pPr algn="r"/>
            <a:r>
              <a:rPr lang="fr-FR" sz="1100" dirty="0">
                <a:solidFill>
                  <a:srgbClr val="4D4D4D"/>
                </a:solidFill>
                <a:cs typeface="Arial" panose="020B0604020202020204" pitchFamily="34" charset="0"/>
              </a:rPr>
              <a:t>80</a:t>
            </a:r>
          </a:p>
        </p:txBody>
      </p:sp>
      <p:sp>
        <p:nvSpPr>
          <p:cNvPr id="217" name="TextBox 216">
            <a:extLst>
              <a:ext uri="{FF2B5EF4-FFF2-40B4-BE49-F238E27FC236}">
                <a16:creationId xmlns:a16="http://schemas.microsoft.com/office/drawing/2014/main" xmlns="" id="{C48B40B8-63A4-4CE2-9E3C-5985ED97C34A}"/>
              </a:ext>
            </a:extLst>
          </p:cNvPr>
          <p:cNvSpPr txBox="1"/>
          <p:nvPr/>
        </p:nvSpPr>
        <p:spPr>
          <a:xfrm>
            <a:off x="4753339" y="3529812"/>
            <a:ext cx="341760" cy="261610"/>
          </a:xfrm>
          <a:prstGeom prst="rect">
            <a:avLst/>
          </a:prstGeom>
          <a:noFill/>
        </p:spPr>
        <p:txBody>
          <a:bodyPr wrap="none" rtlCol="0" anchor="ctr" anchorCtr="0">
            <a:spAutoFit/>
          </a:bodyPr>
          <a:lstStyle/>
          <a:p>
            <a:pPr algn="r"/>
            <a:r>
              <a:rPr lang="fr-FR" sz="1100" dirty="0">
                <a:solidFill>
                  <a:srgbClr val="4D4D4D"/>
                </a:solidFill>
                <a:cs typeface="Arial" panose="020B0604020202020204" pitchFamily="34" charset="0"/>
              </a:rPr>
              <a:t>60</a:t>
            </a:r>
          </a:p>
        </p:txBody>
      </p:sp>
      <p:sp>
        <p:nvSpPr>
          <p:cNvPr id="218" name="TextBox 217">
            <a:extLst>
              <a:ext uri="{FF2B5EF4-FFF2-40B4-BE49-F238E27FC236}">
                <a16:creationId xmlns:a16="http://schemas.microsoft.com/office/drawing/2014/main" xmlns="" id="{85AFE310-9A3B-4BF0-B4DA-157C3389428E}"/>
              </a:ext>
            </a:extLst>
          </p:cNvPr>
          <p:cNvSpPr txBox="1"/>
          <p:nvPr/>
        </p:nvSpPr>
        <p:spPr>
          <a:xfrm>
            <a:off x="4753339" y="3877100"/>
            <a:ext cx="341760" cy="261610"/>
          </a:xfrm>
          <a:prstGeom prst="rect">
            <a:avLst/>
          </a:prstGeom>
          <a:noFill/>
        </p:spPr>
        <p:txBody>
          <a:bodyPr wrap="none" rtlCol="0" anchor="ctr" anchorCtr="0">
            <a:spAutoFit/>
          </a:bodyPr>
          <a:lstStyle/>
          <a:p>
            <a:pPr algn="r"/>
            <a:r>
              <a:rPr lang="fr-FR" sz="1100" dirty="0">
                <a:solidFill>
                  <a:srgbClr val="4D4D4D"/>
                </a:solidFill>
                <a:cs typeface="Arial" panose="020B0604020202020204" pitchFamily="34" charset="0"/>
              </a:rPr>
              <a:t>40</a:t>
            </a:r>
          </a:p>
        </p:txBody>
      </p:sp>
      <p:sp>
        <p:nvSpPr>
          <p:cNvPr id="219" name="TextBox 218">
            <a:extLst>
              <a:ext uri="{FF2B5EF4-FFF2-40B4-BE49-F238E27FC236}">
                <a16:creationId xmlns:a16="http://schemas.microsoft.com/office/drawing/2014/main" xmlns="" id="{A21FC325-F4A9-40AF-B156-2CBFFD0BA8DF}"/>
              </a:ext>
            </a:extLst>
          </p:cNvPr>
          <p:cNvSpPr txBox="1"/>
          <p:nvPr/>
        </p:nvSpPr>
        <p:spPr>
          <a:xfrm>
            <a:off x="4753339" y="4217134"/>
            <a:ext cx="341760" cy="261610"/>
          </a:xfrm>
          <a:prstGeom prst="rect">
            <a:avLst/>
          </a:prstGeom>
          <a:noFill/>
        </p:spPr>
        <p:txBody>
          <a:bodyPr wrap="none" rtlCol="0" anchor="ctr" anchorCtr="0">
            <a:spAutoFit/>
          </a:bodyPr>
          <a:lstStyle/>
          <a:p>
            <a:pPr algn="r"/>
            <a:r>
              <a:rPr lang="fr-FR" sz="1100" dirty="0">
                <a:solidFill>
                  <a:srgbClr val="4D4D4D"/>
                </a:solidFill>
                <a:cs typeface="Arial" panose="020B0604020202020204" pitchFamily="34" charset="0"/>
              </a:rPr>
              <a:t>20</a:t>
            </a:r>
          </a:p>
        </p:txBody>
      </p:sp>
      <p:sp>
        <p:nvSpPr>
          <p:cNvPr id="220" name="TextBox 219">
            <a:extLst>
              <a:ext uri="{FF2B5EF4-FFF2-40B4-BE49-F238E27FC236}">
                <a16:creationId xmlns:a16="http://schemas.microsoft.com/office/drawing/2014/main" xmlns="" id="{917942A2-0EEF-43F7-B6F9-DCFD692137A6}"/>
              </a:ext>
            </a:extLst>
          </p:cNvPr>
          <p:cNvSpPr txBox="1"/>
          <p:nvPr/>
        </p:nvSpPr>
        <p:spPr>
          <a:xfrm>
            <a:off x="4831894" y="4560794"/>
            <a:ext cx="263213" cy="261610"/>
          </a:xfrm>
          <a:prstGeom prst="rect">
            <a:avLst/>
          </a:prstGeom>
          <a:noFill/>
        </p:spPr>
        <p:txBody>
          <a:bodyPr wrap="none" rtlCol="0" anchor="ctr" anchorCtr="0">
            <a:spAutoFit/>
          </a:bodyPr>
          <a:lstStyle/>
          <a:p>
            <a:pPr algn="r"/>
            <a:r>
              <a:rPr lang="fr-FR" sz="1100" dirty="0">
                <a:solidFill>
                  <a:srgbClr val="4D4D4D"/>
                </a:solidFill>
                <a:cs typeface="Arial" panose="020B0604020202020204" pitchFamily="34" charset="0"/>
              </a:rPr>
              <a:t>0</a:t>
            </a:r>
          </a:p>
        </p:txBody>
      </p:sp>
      <p:grpSp>
        <p:nvGrpSpPr>
          <p:cNvPr id="221" name="Group 220">
            <a:extLst>
              <a:ext uri="{FF2B5EF4-FFF2-40B4-BE49-F238E27FC236}">
                <a16:creationId xmlns:a16="http://schemas.microsoft.com/office/drawing/2014/main" xmlns="" id="{19E4A654-35A9-42DC-887A-D8F3E1A31A03}"/>
              </a:ext>
            </a:extLst>
          </p:cNvPr>
          <p:cNvGrpSpPr/>
          <p:nvPr/>
        </p:nvGrpSpPr>
        <p:grpSpPr>
          <a:xfrm>
            <a:off x="5140081" y="4736926"/>
            <a:ext cx="3785938" cy="313980"/>
            <a:chOff x="1464947" y="4393847"/>
            <a:chExt cx="6730122" cy="313980"/>
          </a:xfrm>
        </p:grpSpPr>
        <p:sp>
          <p:nvSpPr>
            <p:cNvPr id="222" name="TextBox 221">
              <a:extLst>
                <a:ext uri="{FF2B5EF4-FFF2-40B4-BE49-F238E27FC236}">
                  <a16:creationId xmlns:a16="http://schemas.microsoft.com/office/drawing/2014/main" xmlns="" id="{60368D87-E3F5-4128-A0CC-AADCCE62849A}"/>
                </a:ext>
              </a:extLst>
            </p:cNvPr>
            <p:cNvSpPr txBox="1"/>
            <p:nvPr/>
          </p:nvSpPr>
          <p:spPr>
            <a:xfrm>
              <a:off x="7786566"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17</a:t>
              </a:r>
            </a:p>
          </p:txBody>
        </p:sp>
        <p:sp>
          <p:nvSpPr>
            <p:cNvPr id="223" name="Line 21">
              <a:extLst>
                <a:ext uri="{FF2B5EF4-FFF2-40B4-BE49-F238E27FC236}">
                  <a16:creationId xmlns:a16="http://schemas.microsoft.com/office/drawing/2014/main" xmlns="" id="{CCC3AD5E-DCCD-4772-BFA3-9C060B3A973A}"/>
                </a:ext>
              </a:extLst>
            </p:cNvPr>
            <p:cNvSpPr>
              <a:spLocks noChangeShapeType="1"/>
            </p:cNvSpPr>
            <p:nvPr/>
          </p:nvSpPr>
          <p:spPr bwMode="auto">
            <a:xfrm>
              <a:off x="799081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24" name="Line 21">
              <a:extLst>
                <a:ext uri="{FF2B5EF4-FFF2-40B4-BE49-F238E27FC236}">
                  <a16:creationId xmlns:a16="http://schemas.microsoft.com/office/drawing/2014/main" xmlns="" id="{9E48C316-E12B-48E2-A331-2B4C11A5C1A7}"/>
                </a:ext>
              </a:extLst>
            </p:cNvPr>
            <p:cNvSpPr>
              <a:spLocks noChangeShapeType="1"/>
            </p:cNvSpPr>
            <p:nvPr/>
          </p:nvSpPr>
          <p:spPr bwMode="auto">
            <a:xfrm>
              <a:off x="761268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xmlns="" id="{00805135-5630-4DE2-9DC7-EADF9A31F3B8}"/>
                </a:ext>
              </a:extLst>
            </p:cNvPr>
            <p:cNvSpPr txBox="1"/>
            <p:nvPr/>
          </p:nvSpPr>
          <p:spPr>
            <a:xfrm>
              <a:off x="7405324"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16</a:t>
              </a:r>
            </a:p>
          </p:txBody>
        </p:sp>
        <p:sp>
          <p:nvSpPr>
            <p:cNvPr id="226" name="Line 21">
              <a:extLst>
                <a:ext uri="{FF2B5EF4-FFF2-40B4-BE49-F238E27FC236}">
                  <a16:creationId xmlns:a16="http://schemas.microsoft.com/office/drawing/2014/main" xmlns="" id="{DDFDD314-C1AD-46ED-837F-63EA686A1898}"/>
                </a:ext>
              </a:extLst>
            </p:cNvPr>
            <p:cNvSpPr>
              <a:spLocks noChangeShapeType="1"/>
            </p:cNvSpPr>
            <p:nvPr/>
          </p:nvSpPr>
          <p:spPr bwMode="auto">
            <a:xfrm>
              <a:off x="723705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27" name="TextBox 226">
              <a:extLst>
                <a:ext uri="{FF2B5EF4-FFF2-40B4-BE49-F238E27FC236}">
                  <a16:creationId xmlns:a16="http://schemas.microsoft.com/office/drawing/2014/main" xmlns="" id="{0809AF81-98A3-4E51-85F3-F44A257691D5}"/>
                </a:ext>
              </a:extLst>
            </p:cNvPr>
            <p:cNvSpPr txBox="1"/>
            <p:nvPr/>
          </p:nvSpPr>
          <p:spPr>
            <a:xfrm>
              <a:off x="7029688"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15</a:t>
              </a:r>
            </a:p>
          </p:txBody>
        </p:sp>
        <p:sp>
          <p:nvSpPr>
            <p:cNvPr id="228" name="Line 21">
              <a:extLst>
                <a:ext uri="{FF2B5EF4-FFF2-40B4-BE49-F238E27FC236}">
                  <a16:creationId xmlns:a16="http://schemas.microsoft.com/office/drawing/2014/main" xmlns="" id="{624AB7DB-A43C-44EC-A9F6-3C39D0738B90}"/>
                </a:ext>
              </a:extLst>
            </p:cNvPr>
            <p:cNvSpPr>
              <a:spLocks noChangeShapeType="1"/>
            </p:cNvSpPr>
            <p:nvPr/>
          </p:nvSpPr>
          <p:spPr bwMode="auto">
            <a:xfrm>
              <a:off x="686141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29" name="TextBox 228">
              <a:extLst>
                <a:ext uri="{FF2B5EF4-FFF2-40B4-BE49-F238E27FC236}">
                  <a16:creationId xmlns:a16="http://schemas.microsoft.com/office/drawing/2014/main" xmlns="" id="{E797D136-63A6-4113-B173-F10037B16A44}"/>
                </a:ext>
              </a:extLst>
            </p:cNvPr>
            <p:cNvSpPr txBox="1"/>
            <p:nvPr/>
          </p:nvSpPr>
          <p:spPr>
            <a:xfrm>
              <a:off x="6654050"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14</a:t>
              </a:r>
            </a:p>
          </p:txBody>
        </p:sp>
        <p:sp>
          <p:nvSpPr>
            <p:cNvPr id="230" name="Line 21">
              <a:extLst>
                <a:ext uri="{FF2B5EF4-FFF2-40B4-BE49-F238E27FC236}">
                  <a16:creationId xmlns:a16="http://schemas.microsoft.com/office/drawing/2014/main" xmlns="" id="{75094741-4718-4654-B741-C0F07BBEDF22}"/>
                </a:ext>
              </a:extLst>
            </p:cNvPr>
            <p:cNvSpPr>
              <a:spLocks noChangeShapeType="1"/>
            </p:cNvSpPr>
            <p:nvPr/>
          </p:nvSpPr>
          <p:spPr bwMode="auto">
            <a:xfrm>
              <a:off x="648577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xmlns="" id="{B3E735A9-4BCC-49B9-88C9-BA0D708CE97A}"/>
                </a:ext>
              </a:extLst>
            </p:cNvPr>
            <p:cNvSpPr txBox="1"/>
            <p:nvPr/>
          </p:nvSpPr>
          <p:spPr>
            <a:xfrm>
              <a:off x="6278414"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13</a:t>
              </a:r>
            </a:p>
          </p:txBody>
        </p:sp>
        <p:sp>
          <p:nvSpPr>
            <p:cNvPr id="232" name="Line 21">
              <a:extLst>
                <a:ext uri="{FF2B5EF4-FFF2-40B4-BE49-F238E27FC236}">
                  <a16:creationId xmlns:a16="http://schemas.microsoft.com/office/drawing/2014/main" xmlns="" id="{D52503D3-7E9F-4AD3-8EBA-86CEE1B37577}"/>
                </a:ext>
              </a:extLst>
            </p:cNvPr>
            <p:cNvSpPr>
              <a:spLocks noChangeShapeType="1"/>
            </p:cNvSpPr>
            <p:nvPr/>
          </p:nvSpPr>
          <p:spPr bwMode="auto">
            <a:xfrm>
              <a:off x="611013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xmlns="" id="{27E08160-F09E-4189-99C1-B0804F924EC8}"/>
                </a:ext>
              </a:extLst>
            </p:cNvPr>
            <p:cNvSpPr txBox="1"/>
            <p:nvPr/>
          </p:nvSpPr>
          <p:spPr>
            <a:xfrm>
              <a:off x="5902776"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12</a:t>
              </a:r>
            </a:p>
          </p:txBody>
        </p:sp>
        <p:sp>
          <p:nvSpPr>
            <p:cNvPr id="234" name="Line 21">
              <a:extLst>
                <a:ext uri="{FF2B5EF4-FFF2-40B4-BE49-F238E27FC236}">
                  <a16:creationId xmlns:a16="http://schemas.microsoft.com/office/drawing/2014/main" xmlns="" id="{9030942C-034F-44ED-B0CD-8DA82B254826}"/>
                </a:ext>
              </a:extLst>
            </p:cNvPr>
            <p:cNvSpPr>
              <a:spLocks noChangeShapeType="1"/>
            </p:cNvSpPr>
            <p:nvPr/>
          </p:nvSpPr>
          <p:spPr bwMode="auto">
            <a:xfrm>
              <a:off x="573450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xmlns="" id="{771A576D-0501-43D7-804D-64B13B75646C}"/>
                </a:ext>
              </a:extLst>
            </p:cNvPr>
            <p:cNvSpPr txBox="1"/>
            <p:nvPr/>
          </p:nvSpPr>
          <p:spPr>
            <a:xfrm>
              <a:off x="5527140"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11</a:t>
              </a:r>
            </a:p>
          </p:txBody>
        </p:sp>
        <p:sp>
          <p:nvSpPr>
            <p:cNvPr id="236" name="Line 21">
              <a:extLst>
                <a:ext uri="{FF2B5EF4-FFF2-40B4-BE49-F238E27FC236}">
                  <a16:creationId xmlns:a16="http://schemas.microsoft.com/office/drawing/2014/main" xmlns="" id="{9807B69D-E2D0-478B-9FFE-5127F838E32A}"/>
                </a:ext>
              </a:extLst>
            </p:cNvPr>
            <p:cNvSpPr>
              <a:spLocks noChangeShapeType="1"/>
            </p:cNvSpPr>
            <p:nvPr/>
          </p:nvSpPr>
          <p:spPr bwMode="auto">
            <a:xfrm>
              <a:off x="535886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xmlns="" id="{7F0615B5-33BD-44B4-BC53-919D49EBFAB0}"/>
                </a:ext>
              </a:extLst>
            </p:cNvPr>
            <p:cNvSpPr txBox="1"/>
            <p:nvPr/>
          </p:nvSpPr>
          <p:spPr>
            <a:xfrm>
              <a:off x="5151502" y="4465847"/>
              <a:ext cx="40850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10</a:t>
              </a:r>
            </a:p>
          </p:txBody>
        </p:sp>
        <p:sp>
          <p:nvSpPr>
            <p:cNvPr id="238" name="Line 21">
              <a:extLst>
                <a:ext uri="{FF2B5EF4-FFF2-40B4-BE49-F238E27FC236}">
                  <a16:creationId xmlns:a16="http://schemas.microsoft.com/office/drawing/2014/main" xmlns="" id="{715F9DCD-BC7C-4A46-88D7-BD767B48FBEF}"/>
                </a:ext>
              </a:extLst>
            </p:cNvPr>
            <p:cNvSpPr>
              <a:spLocks noChangeShapeType="1"/>
            </p:cNvSpPr>
            <p:nvPr/>
          </p:nvSpPr>
          <p:spPr bwMode="auto">
            <a:xfrm>
              <a:off x="4983228"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xmlns="" id="{41748423-330B-46DA-B6F8-F4E8723F7FB9}"/>
                </a:ext>
              </a:extLst>
            </p:cNvPr>
            <p:cNvSpPr txBox="1"/>
            <p:nvPr/>
          </p:nvSpPr>
          <p:spPr>
            <a:xfrm>
              <a:off x="4845680"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9</a:t>
              </a:r>
            </a:p>
          </p:txBody>
        </p:sp>
        <p:sp>
          <p:nvSpPr>
            <p:cNvPr id="240" name="Line 21">
              <a:extLst>
                <a:ext uri="{FF2B5EF4-FFF2-40B4-BE49-F238E27FC236}">
                  <a16:creationId xmlns:a16="http://schemas.microsoft.com/office/drawing/2014/main" xmlns="" id="{0B690180-6093-4B39-A6C2-B6CAF628F2E3}"/>
                </a:ext>
              </a:extLst>
            </p:cNvPr>
            <p:cNvSpPr>
              <a:spLocks noChangeShapeType="1"/>
            </p:cNvSpPr>
            <p:nvPr/>
          </p:nvSpPr>
          <p:spPr bwMode="auto">
            <a:xfrm>
              <a:off x="4607591"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a16="http://schemas.microsoft.com/office/drawing/2014/main" xmlns="" id="{CB91A498-3967-4304-B99A-CE52427BDE85}"/>
                </a:ext>
              </a:extLst>
            </p:cNvPr>
            <p:cNvSpPr txBox="1"/>
            <p:nvPr/>
          </p:nvSpPr>
          <p:spPr>
            <a:xfrm>
              <a:off x="4470044"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8</a:t>
              </a:r>
            </a:p>
          </p:txBody>
        </p:sp>
        <p:sp>
          <p:nvSpPr>
            <p:cNvPr id="242" name="Line 21">
              <a:extLst>
                <a:ext uri="{FF2B5EF4-FFF2-40B4-BE49-F238E27FC236}">
                  <a16:creationId xmlns:a16="http://schemas.microsoft.com/office/drawing/2014/main" xmlns="" id="{AE2A740E-DA40-48D2-B28C-7BA11DEAA850}"/>
                </a:ext>
              </a:extLst>
            </p:cNvPr>
            <p:cNvSpPr>
              <a:spLocks noChangeShapeType="1"/>
            </p:cNvSpPr>
            <p:nvPr/>
          </p:nvSpPr>
          <p:spPr bwMode="auto">
            <a:xfrm>
              <a:off x="4231954"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xmlns="" id="{B56EF67A-7707-4349-8CF3-DCEF2CB6F4A6}"/>
                </a:ext>
              </a:extLst>
            </p:cNvPr>
            <p:cNvSpPr txBox="1"/>
            <p:nvPr/>
          </p:nvSpPr>
          <p:spPr>
            <a:xfrm>
              <a:off x="4094406"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7</a:t>
              </a:r>
            </a:p>
          </p:txBody>
        </p:sp>
        <p:sp>
          <p:nvSpPr>
            <p:cNvPr id="244" name="Line 21">
              <a:extLst>
                <a:ext uri="{FF2B5EF4-FFF2-40B4-BE49-F238E27FC236}">
                  <a16:creationId xmlns:a16="http://schemas.microsoft.com/office/drawing/2014/main" xmlns="" id="{E684B943-56FB-4AA4-99CE-74892FD8C0CD}"/>
                </a:ext>
              </a:extLst>
            </p:cNvPr>
            <p:cNvSpPr>
              <a:spLocks noChangeShapeType="1"/>
            </p:cNvSpPr>
            <p:nvPr/>
          </p:nvSpPr>
          <p:spPr bwMode="auto">
            <a:xfrm>
              <a:off x="385631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45" name="TextBox 244">
              <a:extLst>
                <a:ext uri="{FF2B5EF4-FFF2-40B4-BE49-F238E27FC236}">
                  <a16:creationId xmlns:a16="http://schemas.microsoft.com/office/drawing/2014/main" xmlns="" id="{A6CB4124-63E7-420D-A979-1102D2439DEE}"/>
                </a:ext>
              </a:extLst>
            </p:cNvPr>
            <p:cNvSpPr txBox="1"/>
            <p:nvPr/>
          </p:nvSpPr>
          <p:spPr>
            <a:xfrm>
              <a:off x="3718769"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6</a:t>
              </a:r>
            </a:p>
          </p:txBody>
        </p:sp>
        <p:sp>
          <p:nvSpPr>
            <p:cNvPr id="246" name="Line 21">
              <a:extLst>
                <a:ext uri="{FF2B5EF4-FFF2-40B4-BE49-F238E27FC236}">
                  <a16:creationId xmlns:a16="http://schemas.microsoft.com/office/drawing/2014/main" xmlns="" id="{0306697E-1E1A-41F9-A421-0F4CD942CE93}"/>
                </a:ext>
              </a:extLst>
            </p:cNvPr>
            <p:cNvSpPr>
              <a:spLocks noChangeShapeType="1"/>
            </p:cNvSpPr>
            <p:nvPr/>
          </p:nvSpPr>
          <p:spPr bwMode="auto">
            <a:xfrm>
              <a:off x="348068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47" name="TextBox 246">
              <a:extLst>
                <a:ext uri="{FF2B5EF4-FFF2-40B4-BE49-F238E27FC236}">
                  <a16:creationId xmlns:a16="http://schemas.microsoft.com/office/drawing/2014/main" xmlns="" id="{E3A2E60A-FA7B-41AF-B9CD-07219617DB04}"/>
                </a:ext>
              </a:extLst>
            </p:cNvPr>
            <p:cNvSpPr txBox="1"/>
            <p:nvPr/>
          </p:nvSpPr>
          <p:spPr>
            <a:xfrm>
              <a:off x="3343131"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5</a:t>
              </a:r>
            </a:p>
          </p:txBody>
        </p:sp>
        <p:sp>
          <p:nvSpPr>
            <p:cNvPr id="248" name="Line 21">
              <a:extLst>
                <a:ext uri="{FF2B5EF4-FFF2-40B4-BE49-F238E27FC236}">
                  <a16:creationId xmlns:a16="http://schemas.microsoft.com/office/drawing/2014/main" xmlns="" id="{1CFCEBB7-1D4D-4CBE-A522-8589261507E6}"/>
                </a:ext>
              </a:extLst>
            </p:cNvPr>
            <p:cNvSpPr>
              <a:spLocks noChangeShapeType="1"/>
            </p:cNvSpPr>
            <p:nvPr/>
          </p:nvSpPr>
          <p:spPr bwMode="auto">
            <a:xfrm>
              <a:off x="310504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49" name="TextBox 248">
              <a:extLst>
                <a:ext uri="{FF2B5EF4-FFF2-40B4-BE49-F238E27FC236}">
                  <a16:creationId xmlns:a16="http://schemas.microsoft.com/office/drawing/2014/main" xmlns="" id="{52F1F4A5-C3A2-41EF-A89F-A1A956BC0161}"/>
                </a:ext>
              </a:extLst>
            </p:cNvPr>
            <p:cNvSpPr txBox="1"/>
            <p:nvPr/>
          </p:nvSpPr>
          <p:spPr>
            <a:xfrm>
              <a:off x="2967495"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4</a:t>
              </a:r>
            </a:p>
          </p:txBody>
        </p:sp>
        <p:sp>
          <p:nvSpPr>
            <p:cNvPr id="250" name="Line 21">
              <a:extLst>
                <a:ext uri="{FF2B5EF4-FFF2-40B4-BE49-F238E27FC236}">
                  <a16:creationId xmlns:a16="http://schemas.microsoft.com/office/drawing/2014/main" xmlns="" id="{3BCA0FD7-5BD0-4937-B04E-AB6E48DA3D62}"/>
                </a:ext>
              </a:extLst>
            </p:cNvPr>
            <p:cNvSpPr>
              <a:spLocks noChangeShapeType="1"/>
            </p:cNvSpPr>
            <p:nvPr/>
          </p:nvSpPr>
          <p:spPr bwMode="auto">
            <a:xfrm>
              <a:off x="272940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51" name="TextBox 250">
              <a:extLst>
                <a:ext uri="{FF2B5EF4-FFF2-40B4-BE49-F238E27FC236}">
                  <a16:creationId xmlns:a16="http://schemas.microsoft.com/office/drawing/2014/main" xmlns="" id="{F3E0FC8A-F906-4BDD-955E-B0CCE920F186}"/>
                </a:ext>
              </a:extLst>
            </p:cNvPr>
            <p:cNvSpPr txBox="1"/>
            <p:nvPr/>
          </p:nvSpPr>
          <p:spPr>
            <a:xfrm>
              <a:off x="2591857"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3</a:t>
              </a:r>
            </a:p>
          </p:txBody>
        </p:sp>
        <p:sp>
          <p:nvSpPr>
            <p:cNvPr id="252" name="Line 21">
              <a:extLst>
                <a:ext uri="{FF2B5EF4-FFF2-40B4-BE49-F238E27FC236}">
                  <a16:creationId xmlns:a16="http://schemas.microsoft.com/office/drawing/2014/main" xmlns="" id="{E00F27C8-B693-49B6-A180-77133FC9D418}"/>
                </a:ext>
              </a:extLst>
            </p:cNvPr>
            <p:cNvSpPr>
              <a:spLocks noChangeShapeType="1"/>
            </p:cNvSpPr>
            <p:nvPr/>
          </p:nvSpPr>
          <p:spPr bwMode="auto">
            <a:xfrm>
              <a:off x="235376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53" name="TextBox 252">
              <a:extLst>
                <a:ext uri="{FF2B5EF4-FFF2-40B4-BE49-F238E27FC236}">
                  <a16:creationId xmlns:a16="http://schemas.microsoft.com/office/drawing/2014/main" xmlns="" id="{77EF98E8-F7B1-4C60-9403-DE42FA861AB5}"/>
                </a:ext>
              </a:extLst>
            </p:cNvPr>
            <p:cNvSpPr txBox="1"/>
            <p:nvPr/>
          </p:nvSpPr>
          <p:spPr>
            <a:xfrm>
              <a:off x="2216221"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2</a:t>
              </a:r>
            </a:p>
          </p:txBody>
        </p:sp>
        <p:sp>
          <p:nvSpPr>
            <p:cNvPr id="254" name="Line 21">
              <a:extLst>
                <a:ext uri="{FF2B5EF4-FFF2-40B4-BE49-F238E27FC236}">
                  <a16:creationId xmlns:a16="http://schemas.microsoft.com/office/drawing/2014/main" xmlns="" id="{DA50D4F6-CD10-45EC-8090-9BF80424EF4A}"/>
                </a:ext>
              </a:extLst>
            </p:cNvPr>
            <p:cNvSpPr>
              <a:spLocks noChangeShapeType="1"/>
            </p:cNvSpPr>
            <p:nvPr/>
          </p:nvSpPr>
          <p:spPr bwMode="auto">
            <a:xfrm>
              <a:off x="197813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55" name="TextBox 254">
              <a:extLst>
                <a:ext uri="{FF2B5EF4-FFF2-40B4-BE49-F238E27FC236}">
                  <a16:creationId xmlns:a16="http://schemas.microsoft.com/office/drawing/2014/main" xmlns="" id="{A6F25313-212A-4E06-BA89-D0916BF3B9FA}"/>
                </a:ext>
              </a:extLst>
            </p:cNvPr>
            <p:cNvSpPr txBox="1"/>
            <p:nvPr/>
          </p:nvSpPr>
          <p:spPr>
            <a:xfrm>
              <a:off x="1840583"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1</a:t>
              </a:r>
            </a:p>
          </p:txBody>
        </p:sp>
        <p:sp>
          <p:nvSpPr>
            <p:cNvPr id="256" name="Line 21">
              <a:extLst>
                <a:ext uri="{FF2B5EF4-FFF2-40B4-BE49-F238E27FC236}">
                  <a16:creationId xmlns:a16="http://schemas.microsoft.com/office/drawing/2014/main" xmlns="" id="{5FA1198A-EA29-4398-AE53-9851FEFE2E0E}"/>
                </a:ext>
              </a:extLst>
            </p:cNvPr>
            <p:cNvSpPr>
              <a:spLocks noChangeShapeType="1"/>
            </p:cNvSpPr>
            <p:nvPr/>
          </p:nvSpPr>
          <p:spPr bwMode="auto">
            <a:xfrm>
              <a:off x="160249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100" dirty="0">
                <a:solidFill>
                  <a:srgbClr val="4D4D4D"/>
                </a:solidFill>
                <a:latin typeface="Arial" panose="020B0604020202020204" pitchFamily="34" charset="0"/>
                <a:cs typeface="Arial" panose="020B0604020202020204" pitchFamily="34" charset="0"/>
              </a:endParaRPr>
            </a:p>
          </p:txBody>
        </p:sp>
        <p:sp>
          <p:nvSpPr>
            <p:cNvPr id="257" name="TextBox 256">
              <a:extLst>
                <a:ext uri="{FF2B5EF4-FFF2-40B4-BE49-F238E27FC236}">
                  <a16:creationId xmlns:a16="http://schemas.microsoft.com/office/drawing/2014/main" xmlns="" id="{22BCBC1D-C053-4D5A-9B16-A9DBDB16E4E1}"/>
                </a:ext>
              </a:extLst>
            </p:cNvPr>
            <p:cNvSpPr txBox="1"/>
            <p:nvPr/>
          </p:nvSpPr>
          <p:spPr>
            <a:xfrm>
              <a:off x="1464947" y="4465847"/>
              <a:ext cx="268873" cy="241980"/>
            </a:xfrm>
            <a:prstGeom prst="rect">
              <a:avLst/>
            </a:prstGeom>
            <a:noFill/>
          </p:spPr>
          <p:txBody>
            <a:bodyPr wrap="none" lIns="36000" tIns="36000" rIns="36000" bIns="36000" rtlCol="0" anchor="t" anchorCtr="0">
              <a:spAutoFit/>
            </a:bodyPr>
            <a:lstStyle/>
            <a:p>
              <a:pPr algn="ctr"/>
              <a:r>
                <a:rPr lang="fr-FR" sz="1100" dirty="0">
                  <a:solidFill>
                    <a:srgbClr val="4D4D4D"/>
                  </a:solidFill>
                  <a:latin typeface="Arial" panose="020B0604020202020204" pitchFamily="34" charset="0"/>
                  <a:cs typeface="Arial" panose="020B0604020202020204" pitchFamily="34" charset="0"/>
                </a:rPr>
                <a:t>0</a:t>
              </a:r>
            </a:p>
          </p:txBody>
        </p:sp>
      </p:grpSp>
      <p:grpSp>
        <p:nvGrpSpPr>
          <p:cNvPr id="416" name="Group 415"/>
          <p:cNvGrpSpPr/>
          <p:nvPr/>
        </p:nvGrpSpPr>
        <p:grpSpPr>
          <a:xfrm>
            <a:off x="5073555" y="5275119"/>
            <a:ext cx="3862883" cy="226591"/>
            <a:chOff x="4912625" y="5275119"/>
            <a:chExt cx="3862883" cy="226591"/>
          </a:xfrm>
        </p:grpSpPr>
        <p:sp>
          <p:nvSpPr>
            <p:cNvPr id="259" name="TextBox 258">
              <a:extLst>
                <a:ext uri="{FF2B5EF4-FFF2-40B4-BE49-F238E27FC236}">
                  <a16:creationId xmlns:a16="http://schemas.microsoft.com/office/drawing/2014/main" xmlns="" id="{B5A2F82C-85E3-4308-950C-E14AECF0EA8E}"/>
                </a:ext>
              </a:extLst>
            </p:cNvPr>
            <p:cNvSpPr txBox="1"/>
            <p:nvPr/>
          </p:nvSpPr>
          <p:spPr>
            <a:xfrm>
              <a:off x="8524871" y="5275119"/>
              <a:ext cx="25063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NE</a:t>
              </a:r>
            </a:p>
          </p:txBody>
        </p:sp>
        <p:sp>
          <p:nvSpPr>
            <p:cNvPr id="260" name="TextBox 259">
              <a:extLst>
                <a:ext uri="{FF2B5EF4-FFF2-40B4-BE49-F238E27FC236}">
                  <a16:creationId xmlns:a16="http://schemas.microsoft.com/office/drawing/2014/main" xmlns="" id="{CD483A56-D86B-4BBB-8CD7-E551E1602A32}"/>
                </a:ext>
              </a:extLst>
            </p:cNvPr>
            <p:cNvSpPr txBox="1"/>
            <p:nvPr/>
          </p:nvSpPr>
          <p:spPr>
            <a:xfrm>
              <a:off x="8364110" y="5275119"/>
              <a:ext cx="143235"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a:t>
              </a:r>
            </a:p>
          </p:txBody>
        </p:sp>
        <p:sp>
          <p:nvSpPr>
            <p:cNvPr id="261" name="TextBox 260">
              <a:extLst>
                <a:ext uri="{FF2B5EF4-FFF2-40B4-BE49-F238E27FC236}">
                  <a16:creationId xmlns:a16="http://schemas.microsoft.com/office/drawing/2014/main" xmlns="" id="{41736008-1740-46DE-AA17-208D5270E310}"/>
                </a:ext>
              </a:extLst>
            </p:cNvPr>
            <p:cNvSpPr txBox="1"/>
            <p:nvPr/>
          </p:nvSpPr>
          <p:spPr>
            <a:xfrm>
              <a:off x="8152801" y="5275119"/>
              <a:ext cx="143235"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7</a:t>
              </a:r>
            </a:p>
          </p:txBody>
        </p:sp>
        <p:sp>
          <p:nvSpPr>
            <p:cNvPr id="262" name="TextBox 261">
              <a:extLst>
                <a:ext uri="{FF2B5EF4-FFF2-40B4-BE49-F238E27FC236}">
                  <a16:creationId xmlns:a16="http://schemas.microsoft.com/office/drawing/2014/main" xmlns="" id="{B4CF4249-AFB7-4FD2-A32B-33CD23B67345}"/>
                </a:ext>
              </a:extLst>
            </p:cNvPr>
            <p:cNvSpPr txBox="1"/>
            <p:nvPr/>
          </p:nvSpPr>
          <p:spPr>
            <a:xfrm>
              <a:off x="7906225" y="5275119"/>
              <a:ext cx="21376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12</a:t>
              </a:r>
            </a:p>
          </p:txBody>
        </p:sp>
        <p:sp>
          <p:nvSpPr>
            <p:cNvPr id="263" name="TextBox 262">
              <a:extLst>
                <a:ext uri="{FF2B5EF4-FFF2-40B4-BE49-F238E27FC236}">
                  <a16:creationId xmlns:a16="http://schemas.microsoft.com/office/drawing/2014/main" xmlns="" id="{2C165083-B3A3-4B2C-9EA7-A81EC5A97BD1}"/>
                </a:ext>
              </a:extLst>
            </p:cNvPr>
            <p:cNvSpPr txBox="1"/>
            <p:nvPr/>
          </p:nvSpPr>
          <p:spPr>
            <a:xfrm>
              <a:off x="7694917" y="5275119"/>
              <a:ext cx="21376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24</a:t>
              </a:r>
            </a:p>
          </p:txBody>
        </p:sp>
        <p:sp>
          <p:nvSpPr>
            <p:cNvPr id="264" name="TextBox 263">
              <a:extLst>
                <a:ext uri="{FF2B5EF4-FFF2-40B4-BE49-F238E27FC236}">
                  <a16:creationId xmlns:a16="http://schemas.microsoft.com/office/drawing/2014/main" xmlns="" id="{F6AF986A-808C-4414-9E2F-15F8AB7528FF}"/>
                </a:ext>
              </a:extLst>
            </p:cNvPr>
            <p:cNvSpPr txBox="1"/>
            <p:nvPr/>
          </p:nvSpPr>
          <p:spPr>
            <a:xfrm>
              <a:off x="7483607" y="5275119"/>
              <a:ext cx="21376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34</a:t>
              </a:r>
            </a:p>
          </p:txBody>
        </p:sp>
        <p:sp>
          <p:nvSpPr>
            <p:cNvPr id="265" name="TextBox 264">
              <a:extLst>
                <a:ext uri="{FF2B5EF4-FFF2-40B4-BE49-F238E27FC236}">
                  <a16:creationId xmlns:a16="http://schemas.microsoft.com/office/drawing/2014/main" xmlns="" id="{160E2F05-0415-4160-A6B9-970A37583F43}"/>
                </a:ext>
              </a:extLst>
            </p:cNvPr>
            <p:cNvSpPr txBox="1"/>
            <p:nvPr/>
          </p:nvSpPr>
          <p:spPr>
            <a:xfrm>
              <a:off x="7272298" y="5275119"/>
              <a:ext cx="21376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45</a:t>
              </a:r>
            </a:p>
          </p:txBody>
        </p:sp>
        <p:sp>
          <p:nvSpPr>
            <p:cNvPr id="266" name="TextBox 265">
              <a:extLst>
                <a:ext uri="{FF2B5EF4-FFF2-40B4-BE49-F238E27FC236}">
                  <a16:creationId xmlns:a16="http://schemas.microsoft.com/office/drawing/2014/main" xmlns="" id="{9D8EC956-1C5B-48A5-A48A-8FBA47904089}"/>
                </a:ext>
              </a:extLst>
            </p:cNvPr>
            <p:cNvSpPr txBox="1"/>
            <p:nvPr/>
          </p:nvSpPr>
          <p:spPr>
            <a:xfrm>
              <a:off x="7060988" y="5275119"/>
              <a:ext cx="21376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63</a:t>
              </a:r>
            </a:p>
          </p:txBody>
        </p:sp>
        <p:sp>
          <p:nvSpPr>
            <p:cNvPr id="267" name="TextBox 266">
              <a:extLst>
                <a:ext uri="{FF2B5EF4-FFF2-40B4-BE49-F238E27FC236}">
                  <a16:creationId xmlns:a16="http://schemas.microsoft.com/office/drawing/2014/main" xmlns="" id="{4C90D9D8-5441-45B9-811C-65F466F75F1F}"/>
                </a:ext>
              </a:extLst>
            </p:cNvPr>
            <p:cNvSpPr txBox="1"/>
            <p:nvPr/>
          </p:nvSpPr>
          <p:spPr>
            <a:xfrm>
              <a:off x="6849678" y="5275119"/>
              <a:ext cx="213767"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84</a:t>
              </a:r>
            </a:p>
          </p:txBody>
        </p:sp>
        <p:sp>
          <p:nvSpPr>
            <p:cNvPr id="268" name="TextBox 267">
              <a:extLst>
                <a:ext uri="{FF2B5EF4-FFF2-40B4-BE49-F238E27FC236}">
                  <a16:creationId xmlns:a16="http://schemas.microsoft.com/office/drawing/2014/main" xmlns="" id="{51CA250C-0488-47FB-9462-598C233AEC7D}"/>
                </a:ext>
              </a:extLst>
            </p:cNvPr>
            <p:cNvSpPr txBox="1"/>
            <p:nvPr/>
          </p:nvSpPr>
          <p:spPr>
            <a:xfrm>
              <a:off x="6603101" y="5275119"/>
              <a:ext cx="284301"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115</a:t>
              </a:r>
            </a:p>
          </p:txBody>
        </p:sp>
        <p:sp>
          <p:nvSpPr>
            <p:cNvPr id="269" name="TextBox 268">
              <a:extLst>
                <a:ext uri="{FF2B5EF4-FFF2-40B4-BE49-F238E27FC236}">
                  <a16:creationId xmlns:a16="http://schemas.microsoft.com/office/drawing/2014/main" xmlns="" id="{61D44328-8537-4EE8-97AE-B4C7AAF9973C}"/>
                </a:ext>
              </a:extLst>
            </p:cNvPr>
            <p:cNvSpPr txBox="1"/>
            <p:nvPr/>
          </p:nvSpPr>
          <p:spPr>
            <a:xfrm>
              <a:off x="6391791" y="5275119"/>
              <a:ext cx="284301"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128</a:t>
              </a:r>
            </a:p>
          </p:txBody>
        </p:sp>
        <p:sp>
          <p:nvSpPr>
            <p:cNvPr id="270" name="TextBox 269">
              <a:extLst>
                <a:ext uri="{FF2B5EF4-FFF2-40B4-BE49-F238E27FC236}">
                  <a16:creationId xmlns:a16="http://schemas.microsoft.com/office/drawing/2014/main" xmlns="" id="{3B222B8A-ED20-4624-9572-63B35CB56F15}"/>
                </a:ext>
              </a:extLst>
            </p:cNvPr>
            <p:cNvSpPr txBox="1"/>
            <p:nvPr/>
          </p:nvSpPr>
          <p:spPr>
            <a:xfrm>
              <a:off x="6180482" y="5275119"/>
              <a:ext cx="284301"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135</a:t>
              </a:r>
            </a:p>
          </p:txBody>
        </p:sp>
        <p:sp>
          <p:nvSpPr>
            <p:cNvPr id="271" name="TextBox 270">
              <a:extLst>
                <a:ext uri="{FF2B5EF4-FFF2-40B4-BE49-F238E27FC236}">
                  <a16:creationId xmlns:a16="http://schemas.microsoft.com/office/drawing/2014/main" xmlns="" id="{64E3A075-BEF7-49B9-B617-F2BA1B70E344}"/>
                </a:ext>
              </a:extLst>
            </p:cNvPr>
            <p:cNvSpPr txBox="1"/>
            <p:nvPr/>
          </p:nvSpPr>
          <p:spPr>
            <a:xfrm>
              <a:off x="5969172" y="5275119"/>
              <a:ext cx="284301"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141</a:t>
              </a:r>
            </a:p>
          </p:txBody>
        </p:sp>
        <p:sp>
          <p:nvSpPr>
            <p:cNvPr id="272" name="TextBox 271">
              <a:extLst>
                <a:ext uri="{FF2B5EF4-FFF2-40B4-BE49-F238E27FC236}">
                  <a16:creationId xmlns:a16="http://schemas.microsoft.com/office/drawing/2014/main" xmlns="" id="{98F95343-B619-4F71-A651-3C5C50E0AD33}"/>
                </a:ext>
              </a:extLst>
            </p:cNvPr>
            <p:cNvSpPr txBox="1"/>
            <p:nvPr/>
          </p:nvSpPr>
          <p:spPr>
            <a:xfrm>
              <a:off x="5757863" y="5275119"/>
              <a:ext cx="284301"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146</a:t>
              </a:r>
            </a:p>
          </p:txBody>
        </p:sp>
        <p:sp>
          <p:nvSpPr>
            <p:cNvPr id="273" name="TextBox 272">
              <a:extLst>
                <a:ext uri="{FF2B5EF4-FFF2-40B4-BE49-F238E27FC236}">
                  <a16:creationId xmlns:a16="http://schemas.microsoft.com/office/drawing/2014/main" xmlns="" id="{718077C7-65B9-4278-947E-E9F26BA5793E}"/>
                </a:ext>
              </a:extLst>
            </p:cNvPr>
            <p:cNvSpPr txBox="1"/>
            <p:nvPr/>
          </p:nvSpPr>
          <p:spPr>
            <a:xfrm>
              <a:off x="5546553" y="5275119"/>
              <a:ext cx="284301"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149</a:t>
              </a:r>
            </a:p>
          </p:txBody>
        </p:sp>
        <p:sp>
          <p:nvSpPr>
            <p:cNvPr id="274" name="TextBox 273">
              <a:extLst>
                <a:ext uri="{FF2B5EF4-FFF2-40B4-BE49-F238E27FC236}">
                  <a16:creationId xmlns:a16="http://schemas.microsoft.com/office/drawing/2014/main" xmlns="" id="{0DC0E3B7-6151-46EA-AE05-006F5DC8C7C1}"/>
                </a:ext>
              </a:extLst>
            </p:cNvPr>
            <p:cNvSpPr txBox="1"/>
            <p:nvPr/>
          </p:nvSpPr>
          <p:spPr>
            <a:xfrm>
              <a:off x="5335244" y="5275119"/>
              <a:ext cx="284301"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151</a:t>
              </a:r>
            </a:p>
          </p:txBody>
        </p:sp>
        <p:sp>
          <p:nvSpPr>
            <p:cNvPr id="275" name="TextBox 274">
              <a:extLst>
                <a:ext uri="{FF2B5EF4-FFF2-40B4-BE49-F238E27FC236}">
                  <a16:creationId xmlns:a16="http://schemas.microsoft.com/office/drawing/2014/main" xmlns="" id="{01CBD6D2-A06A-474C-8C0F-52BF67399EDD}"/>
                </a:ext>
              </a:extLst>
            </p:cNvPr>
            <p:cNvSpPr txBox="1"/>
            <p:nvPr/>
          </p:nvSpPr>
          <p:spPr>
            <a:xfrm>
              <a:off x="5123934" y="5275119"/>
              <a:ext cx="284301"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157</a:t>
              </a:r>
            </a:p>
          </p:txBody>
        </p:sp>
        <p:sp>
          <p:nvSpPr>
            <p:cNvPr id="276" name="TextBox 275">
              <a:extLst>
                <a:ext uri="{FF2B5EF4-FFF2-40B4-BE49-F238E27FC236}">
                  <a16:creationId xmlns:a16="http://schemas.microsoft.com/office/drawing/2014/main" xmlns="" id="{D69FF587-5A5D-4DA7-9CF7-6C3442F77A2B}"/>
                </a:ext>
              </a:extLst>
            </p:cNvPr>
            <p:cNvSpPr txBox="1"/>
            <p:nvPr/>
          </p:nvSpPr>
          <p:spPr>
            <a:xfrm>
              <a:off x="4912625" y="5275119"/>
              <a:ext cx="284301" cy="226591"/>
            </a:xfrm>
            <a:prstGeom prst="rect">
              <a:avLst/>
            </a:prstGeom>
            <a:noFill/>
          </p:spPr>
          <p:txBody>
            <a:bodyPr wrap="none" lIns="36000" tIns="36000" rIns="36000" bIns="36000" rtlCol="0" anchor="t" anchorCtr="0">
              <a:spAutoFit/>
            </a:bodyPr>
            <a:lstStyle/>
            <a:p>
              <a:pPr algn="ctr"/>
              <a:r>
                <a:rPr lang="fr-FR" sz="1000" dirty="0">
                  <a:solidFill>
                    <a:schemeClr val="accent3"/>
                  </a:solidFill>
                  <a:cs typeface="Arial" panose="020B0604020202020204" pitchFamily="34" charset="0"/>
                </a:rPr>
                <a:t>161</a:t>
              </a:r>
            </a:p>
          </p:txBody>
        </p:sp>
      </p:grpSp>
      <p:sp>
        <p:nvSpPr>
          <p:cNvPr id="277" name="TextBox 276">
            <a:extLst>
              <a:ext uri="{FF2B5EF4-FFF2-40B4-BE49-F238E27FC236}">
                <a16:creationId xmlns:a16="http://schemas.microsoft.com/office/drawing/2014/main" xmlns="" id="{E0FAF3BF-9FB9-4B40-8461-A6E089FE73AD}"/>
              </a:ext>
            </a:extLst>
          </p:cNvPr>
          <p:cNvSpPr txBox="1"/>
          <p:nvPr/>
        </p:nvSpPr>
        <p:spPr>
          <a:xfrm>
            <a:off x="6773790" y="5001721"/>
            <a:ext cx="482825" cy="261610"/>
          </a:xfrm>
          <a:prstGeom prst="rect">
            <a:avLst/>
          </a:prstGeom>
          <a:noFill/>
        </p:spPr>
        <p:txBody>
          <a:bodyPr wrap="none" rtlCol="0">
            <a:spAutoFit/>
          </a:bodyPr>
          <a:lstStyle/>
          <a:p>
            <a:pPr algn="ctr" fontAlgn="base">
              <a:spcBef>
                <a:spcPct val="0"/>
              </a:spcBef>
              <a:spcAft>
                <a:spcPct val="0"/>
              </a:spcAft>
            </a:pPr>
            <a:r>
              <a:rPr lang="fr-FR" sz="1100" dirty="0">
                <a:solidFill>
                  <a:srgbClr val="4D4D4D"/>
                </a:solidFill>
                <a:latin typeface="Arial" panose="020B0604020202020204" pitchFamily="34" charset="0"/>
                <a:cs typeface="Arial" panose="020B0604020202020204" pitchFamily="34" charset="0"/>
              </a:rPr>
              <a:t>Mois</a:t>
            </a:r>
          </a:p>
        </p:txBody>
      </p:sp>
      <p:grpSp>
        <p:nvGrpSpPr>
          <p:cNvPr id="417" name="Group 416"/>
          <p:cNvGrpSpPr/>
          <p:nvPr/>
        </p:nvGrpSpPr>
        <p:grpSpPr>
          <a:xfrm>
            <a:off x="5108823" y="5523633"/>
            <a:ext cx="3827615" cy="226591"/>
            <a:chOff x="4947893" y="5611413"/>
            <a:chExt cx="3827615" cy="226591"/>
          </a:xfrm>
        </p:grpSpPr>
        <p:sp>
          <p:nvSpPr>
            <p:cNvPr id="279" name="TextBox 278">
              <a:extLst>
                <a:ext uri="{FF2B5EF4-FFF2-40B4-BE49-F238E27FC236}">
                  <a16:creationId xmlns:a16="http://schemas.microsoft.com/office/drawing/2014/main" xmlns="" id="{01C4588D-1F8D-4F40-9C18-1FD638732BDD}"/>
                </a:ext>
              </a:extLst>
            </p:cNvPr>
            <p:cNvSpPr txBox="1"/>
            <p:nvPr/>
          </p:nvSpPr>
          <p:spPr>
            <a:xfrm>
              <a:off x="8524871" y="5611413"/>
              <a:ext cx="25063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NE</a:t>
              </a:r>
            </a:p>
          </p:txBody>
        </p:sp>
        <p:sp>
          <p:nvSpPr>
            <p:cNvPr id="280" name="TextBox 279">
              <a:extLst>
                <a:ext uri="{FF2B5EF4-FFF2-40B4-BE49-F238E27FC236}">
                  <a16:creationId xmlns:a16="http://schemas.microsoft.com/office/drawing/2014/main" xmlns="" id="{262759D6-E541-4F9F-BA8F-2B0DE27CE947}"/>
                </a:ext>
              </a:extLst>
            </p:cNvPr>
            <p:cNvSpPr txBox="1"/>
            <p:nvPr/>
          </p:nvSpPr>
          <p:spPr>
            <a:xfrm>
              <a:off x="8364110" y="5611413"/>
              <a:ext cx="143235"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1</a:t>
              </a:r>
            </a:p>
          </p:txBody>
        </p:sp>
        <p:sp>
          <p:nvSpPr>
            <p:cNvPr id="281" name="TextBox 280">
              <a:extLst>
                <a:ext uri="{FF2B5EF4-FFF2-40B4-BE49-F238E27FC236}">
                  <a16:creationId xmlns:a16="http://schemas.microsoft.com/office/drawing/2014/main" xmlns="" id="{9A1F3E9C-5214-4484-9227-82CBA40E5C94}"/>
                </a:ext>
              </a:extLst>
            </p:cNvPr>
            <p:cNvSpPr txBox="1"/>
            <p:nvPr/>
          </p:nvSpPr>
          <p:spPr>
            <a:xfrm>
              <a:off x="8152801" y="5611413"/>
              <a:ext cx="143235"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2</a:t>
              </a:r>
            </a:p>
          </p:txBody>
        </p:sp>
        <p:sp>
          <p:nvSpPr>
            <p:cNvPr id="282" name="TextBox 281">
              <a:extLst>
                <a:ext uri="{FF2B5EF4-FFF2-40B4-BE49-F238E27FC236}">
                  <a16:creationId xmlns:a16="http://schemas.microsoft.com/office/drawing/2014/main" xmlns="" id="{078E7663-E42A-4028-A7BC-DCCB82319ED7}"/>
                </a:ext>
              </a:extLst>
            </p:cNvPr>
            <p:cNvSpPr txBox="1"/>
            <p:nvPr/>
          </p:nvSpPr>
          <p:spPr>
            <a:xfrm>
              <a:off x="7941491" y="5611413"/>
              <a:ext cx="143235"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5</a:t>
              </a:r>
            </a:p>
          </p:txBody>
        </p:sp>
        <p:sp>
          <p:nvSpPr>
            <p:cNvPr id="283" name="TextBox 282">
              <a:extLst>
                <a:ext uri="{FF2B5EF4-FFF2-40B4-BE49-F238E27FC236}">
                  <a16:creationId xmlns:a16="http://schemas.microsoft.com/office/drawing/2014/main" xmlns="" id="{4480D6D7-B692-4454-A698-8B1D89B6FC5E}"/>
                </a:ext>
              </a:extLst>
            </p:cNvPr>
            <p:cNvSpPr txBox="1"/>
            <p:nvPr/>
          </p:nvSpPr>
          <p:spPr>
            <a:xfrm>
              <a:off x="7730182" y="5611413"/>
              <a:ext cx="143235"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9</a:t>
              </a:r>
            </a:p>
          </p:txBody>
        </p:sp>
        <p:sp>
          <p:nvSpPr>
            <p:cNvPr id="284" name="TextBox 283">
              <a:extLst>
                <a:ext uri="{FF2B5EF4-FFF2-40B4-BE49-F238E27FC236}">
                  <a16:creationId xmlns:a16="http://schemas.microsoft.com/office/drawing/2014/main" xmlns="" id="{EE80684D-D3D7-4C3D-90B5-D508FEA8C01D}"/>
                </a:ext>
              </a:extLst>
            </p:cNvPr>
            <p:cNvSpPr txBox="1"/>
            <p:nvPr/>
          </p:nvSpPr>
          <p:spPr>
            <a:xfrm>
              <a:off x="7483606"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13</a:t>
              </a:r>
            </a:p>
          </p:txBody>
        </p:sp>
        <p:sp>
          <p:nvSpPr>
            <p:cNvPr id="285" name="TextBox 284">
              <a:extLst>
                <a:ext uri="{FF2B5EF4-FFF2-40B4-BE49-F238E27FC236}">
                  <a16:creationId xmlns:a16="http://schemas.microsoft.com/office/drawing/2014/main" xmlns="" id="{C0E0CE42-855A-4B62-B7A2-118C87F4EF42}"/>
                </a:ext>
              </a:extLst>
            </p:cNvPr>
            <p:cNvSpPr txBox="1"/>
            <p:nvPr/>
          </p:nvSpPr>
          <p:spPr>
            <a:xfrm>
              <a:off x="7272297"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17</a:t>
              </a:r>
            </a:p>
          </p:txBody>
        </p:sp>
        <p:sp>
          <p:nvSpPr>
            <p:cNvPr id="286" name="TextBox 285">
              <a:extLst>
                <a:ext uri="{FF2B5EF4-FFF2-40B4-BE49-F238E27FC236}">
                  <a16:creationId xmlns:a16="http://schemas.microsoft.com/office/drawing/2014/main" xmlns="" id="{E7F385EC-7C70-413D-BCEC-0CC0F187947A}"/>
                </a:ext>
              </a:extLst>
            </p:cNvPr>
            <p:cNvSpPr txBox="1"/>
            <p:nvPr/>
          </p:nvSpPr>
          <p:spPr>
            <a:xfrm>
              <a:off x="7060987"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25</a:t>
              </a:r>
            </a:p>
          </p:txBody>
        </p:sp>
        <p:sp>
          <p:nvSpPr>
            <p:cNvPr id="287" name="TextBox 286">
              <a:extLst>
                <a:ext uri="{FF2B5EF4-FFF2-40B4-BE49-F238E27FC236}">
                  <a16:creationId xmlns:a16="http://schemas.microsoft.com/office/drawing/2014/main" xmlns="" id="{D5907F4C-F67E-4CAF-A38A-5056262F7C76}"/>
                </a:ext>
              </a:extLst>
            </p:cNvPr>
            <p:cNvSpPr txBox="1"/>
            <p:nvPr/>
          </p:nvSpPr>
          <p:spPr>
            <a:xfrm>
              <a:off x="6849678"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35</a:t>
              </a:r>
            </a:p>
          </p:txBody>
        </p:sp>
        <p:sp>
          <p:nvSpPr>
            <p:cNvPr id="288" name="TextBox 287">
              <a:extLst>
                <a:ext uri="{FF2B5EF4-FFF2-40B4-BE49-F238E27FC236}">
                  <a16:creationId xmlns:a16="http://schemas.microsoft.com/office/drawing/2014/main" xmlns="" id="{D375D4CF-6E5D-4368-A49C-C907F8ACCB19}"/>
                </a:ext>
              </a:extLst>
            </p:cNvPr>
            <p:cNvSpPr txBox="1"/>
            <p:nvPr/>
          </p:nvSpPr>
          <p:spPr>
            <a:xfrm>
              <a:off x="6638369"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53</a:t>
              </a:r>
            </a:p>
          </p:txBody>
        </p:sp>
        <p:sp>
          <p:nvSpPr>
            <p:cNvPr id="289" name="TextBox 288">
              <a:extLst>
                <a:ext uri="{FF2B5EF4-FFF2-40B4-BE49-F238E27FC236}">
                  <a16:creationId xmlns:a16="http://schemas.microsoft.com/office/drawing/2014/main" xmlns="" id="{3E353C2A-EEF0-416D-B903-919A67F1C7D6}"/>
                </a:ext>
              </a:extLst>
            </p:cNvPr>
            <p:cNvSpPr txBox="1"/>
            <p:nvPr/>
          </p:nvSpPr>
          <p:spPr>
            <a:xfrm>
              <a:off x="6427059"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58</a:t>
              </a:r>
            </a:p>
          </p:txBody>
        </p:sp>
        <p:sp>
          <p:nvSpPr>
            <p:cNvPr id="290" name="TextBox 289">
              <a:extLst>
                <a:ext uri="{FF2B5EF4-FFF2-40B4-BE49-F238E27FC236}">
                  <a16:creationId xmlns:a16="http://schemas.microsoft.com/office/drawing/2014/main" xmlns="" id="{4E546683-AB06-4117-8EF9-B69612969300}"/>
                </a:ext>
              </a:extLst>
            </p:cNvPr>
            <p:cNvSpPr txBox="1"/>
            <p:nvPr/>
          </p:nvSpPr>
          <p:spPr>
            <a:xfrm>
              <a:off x="6215750"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61</a:t>
              </a:r>
            </a:p>
          </p:txBody>
        </p:sp>
        <p:sp>
          <p:nvSpPr>
            <p:cNvPr id="291" name="TextBox 290">
              <a:extLst>
                <a:ext uri="{FF2B5EF4-FFF2-40B4-BE49-F238E27FC236}">
                  <a16:creationId xmlns:a16="http://schemas.microsoft.com/office/drawing/2014/main" xmlns="" id="{E00DCFEB-0192-47E4-9B41-CB156FEB03EB}"/>
                </a:ext>
              </a:extLst>
            </p:cNvPr>
            <p:cNvSpPr txBox="1"/>
            <p:nvPr/>
          </p:nvSpPr>
          <p:spPr>
            <a:xfrm>
              <a:off x="6004440"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67</a:t>
              </a:r>
            </a:p>
          </p:txBody>
        </p:sp>
        <p:sp>
          <p:nvSpPr>
            <p:cNvPr id="292" name="TextBox 291">
              <a:extLst>
                <a:ext uri="{FF2B5EF4-FFF2-40B4-BE49-F238E27FC236}">
                  <a16:creationId xmlns:a16="http://schemas.microsoft.com/office/drawing/2014/main" xmlns="" id="{B2278D43-8799-4E92-9434-997179B63C56}"/>
                </a:ext>
              </a:extLst>
            </p:cNvPr>
            <p:cNvSpPr txBox="1"/>
            <p:nvPr/>
          </p:nvSpPr>
          <p:spPr>
            <a:xfrm>
              <a:off x="5793131"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73</a:t>
              </a:r>
            </a:p>
          </p:txBody>
        </p:sp>
        <p:sp>
          <p:nvSpPr>
            <p:cNvPr id="293" name="TextBox 292">
              <a:extLst>
                <a:ext uri="{FF2B5EF4-FFF2-40B4-BE49-F238E27FC236}">
                  <a16:creationId xmlns:a16="http://schemas.microsoft.com/office/drawing/2014/main" xmlns="" id="{AF97C4E7-AC8D-4E2F-A4EC-6D9C9A9EE2C2}"/>
                </a:ext>
              </a:extLst>
            </p:cNvPr>
            <p:cNvSpPr txBox="1"/>
            <p:nvPr/>
          </p:nvSpPr>
          <p:spPr>
            <a:xfrm>
              <a:off x="5581821"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76</a:t>
              </a:r>
            </a:p>
          </p:txBody>
        </p:sp>
        <p:sp>
          <p:nvSpPr>
            <p:cNvPr id="294" name="TextBox 293">
              <a:extLst>
                <a:ext uri="{FF2B5EF4-FFF2-40B4-BE49-F238E27FC236}">
                  <a16:creationId xmlns:a16="http://schemas.microsoft.com/office/drawing/2014/main" xmlns="" id="{725179F5-EA60-4EBD-B6C0-6EC2597422E0}"/>
                </a:ext>
              </a:extLst>
            </p:cNvPr>
            <p:cNvSpPr txBox="1"/>
            <p:nvPr/>
          </p:nvSpPr>
          <p:spPr>
            <a:xfrm>
              <a:off x="5370512"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81</a:t>
              </a:r>
            </a:p>
          </p:txBody>
        </p:sp>
        <p:sp>
          <p:nvSpPr>
            <p:cNvPr id="295" name="TextBox 294">
              <a:extLst>
                <a:ext uri="{FF2B5EF4-FFF2-40B4-BE49-F238E27FC236}">
                  <a16:creationId xmlns:a16="http://schemas.microsoft.com/office/drawing/2014/main" xmlns="" id="{80951943-5E9E-4D99-81F2-F07BE3D85A82}"/>
                </a:ext>
              </a:extLst>
            </p:cNvPr>
            <p:cNvSpPr txBox="1"/>
            <p:nvPr/>
          </p:nvSpPr>
          <p:spPr>
            <a:xfrm>
              <a:off x="5159202"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88</a:t>
              </a:r>
            </a:p>
          </p:txBody>
        </p:sp>
        <p:sp>
          <p:nvSpPr>
            <p:cNvPr id="296" name="TextBox 295">
              <a:extLst>
                <a:ext uri="{FF2B5EF4-FFF2-40B4-BE49-F238E27FC236}">
                  <a16:creationId xmlns:a16="http://schemas.microsoft.com/office/drawing/2014/main" xmlns="" id="{FC707E7D-E13D-4E3C-967C-F714A5C06162}"/>
                </a:ext>
              </a:extLst>
            </p:cNvPr>
            <p:cNvSpPr txBox="1"/>
            <p:nvPr/>
          </p:nvSpPr>
          <p:spPr>
            <a:xfrm>
              <a:off x="4947893" y="5611413"/>
              <a:ext cx="213767" cy="226591"/>
            </a:xfrm>
            <a:prstGeom prst="rect">
              <a:avLst/>
            </a:prstGeom>
            <a:noFill/>
          </p:spPr>
          <p:txBody>
            <a:bodyPr wrap="none" lIns="36000" tIns="36000" rIns="36000" bIns="36000" rtlCol="0" anchor="t" anchorCtr="0">
              <a:spAutoFit/>
            </a:bodyPr>
            <a:lstStyle/>
            <a:p>
              <a:pPr algn="ctr"/>
              <a:r>
                <a:rPr lang="fr-FR" sz="1000" dirty="0">
                  <a:solidFill>
                    <a:schemeClr val="accent2"/>
                  </a:solidFill>
                  <a:cs typeface="Arial" panose="020B0604020202020204" pitchFamily="34" charset="0"/>
                </a:rPr>
                <a:t>91</a:t>
              </a:r>
            </a:p>
          </p:txBody>
        </p:sp>
      </p:grpSp>
      <p:cxnSp>
        <p:nvCxnSpPr>
          <p:cNvPr id="297" name="Straight Connector 296">
            <a:extLst>
              <a:ext uri="{FF2B5EF4-FFF2-40B4-BE49-F238E27FC236}">
                <a16:creationId xmlns:a16="http://schemas.microsoft.com/office/drawing/2014/main" xmlns="" id="{C8317A0E-4BE1-4D44-A953-10B6BC8CD4D2}"/>
              </a:ext>
            </a:extLst>
          </p:cNvPr>
          <p:cNvCxnSpPr/>
          <p:nvPr/>
        </p:nvCxnSpPr>
        <p:spPr>
          <a:xfrm>
            <a:off x="5172706" y="3850137"/>
            <a:ext cx="3682263"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xmlns="" id="{62E585E9-30E2-4409-8295-A4DBB10D3A3C}"/>
              </a:ext>
            </a:extLst>
          </p:cNvPr>
          <p:cNvCxnSpPr/>
          <p:nvPr/>
        </p:nvCxnSpPr>
        <p:spPr>
          <a:xfrm>
            <a:off x="8361990" y="3850137"/>
            <a:ext cx="0" cy="874172"/>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99" name="Table 65">
            <a:extLst>
              <a:ext uri="{FF2B5EF4-FFF2-40B4-BE49-F238E27FC236}">
                <a16:creationId xmlns:a16="http://schemas.microsoft.com/office/drawing/2014/main" xmlns="" id="{9E98F6D9-F341-4540-BF0F-32672AFABF98}"/>
              </a:ext>
            </a:extLst>
          </p:cNvPr>
          <p:cNvGraphicFramePr>
            <a:graphicFrameLocks noGrp="1"/>
          </p:cNvGraphicFramePr>
          <p:nvPr>
            <p:extLst>
              <p:ext uri="{D42A27DB-BD31-4B8C-83A1-F6EECF244321}">
                <p14:modId xmlns:p14="http://schemas.microsoft.com/office/powerpoint/2010/main" xmlns="" val="1282179848"/>
              </p:ext>
            </p:extLst>
          </p:nvPr>
        </p:nvGraphicFramePr>
        <p:xfrm>
          <a:off x="6493302" y="2302589"/>
          <a:ext cx="2459635" cy="737003"/>
        </p:xfrm>
        <a:graphic>
          <a:graphicData uri="http://schemas.openxmlformats.org/drawingml/2006/table">
            <a:tbl>
              <a:tblPr firstRow="1" bandRow="1">
                <a:tableStyleId>{5C22544A-7EE6-4342-B048-85BDC9FD1C3A}</a:tableStyleId>
              </a:tblPr>
              <a:tblGrid>
                <a:gridCol w="924073">
                  <a:extLst>
                    <a:ext uri="{9D8B030D-6E8A-4147-A177-3AD203B41FA5}">
                      <a16:colId xmlns:a16="http://schemas.microsoft.com/office/drawing/2014/main" xmlns="" val="3700814294"/>
                    </a:ext>
                  </a:extLst>
                </a:gridCol>
                <a:gridCol w="800100">
                  <a:extLst>
                    <a:ext uri="{9D8B030D-6E8A-4147-A177-3AD203B41FA5}">
                      <a16:colId xmlns:a16="http://schemas.microsoft.com/office/drawing/2014/main" xmlns="" val="1401778483"/>
                    </a:ext>
                  </a:extLst>
                </a:gridCol>
                <a:gridCol w="735462">
                  <a:extLst>
                    <a:ext uri="{9D8B030D-6E8A-4147-A177-3AD203B41FA5}">
                      <a16:colId xmlns:a16="http://schemas.microsoft.com/office/drawing/2014/main" xmlns="" val="3049153525"/>
                    </a:ext>
                  </a:extLst>
                </a:gridCol>
              </a:tblGrid>
              <a:tr h="279677">
                <a:tc>
                  <a:txBody>
                    <a:bodyPr/>
                    <a:lstStyle/>
                    <a:p>
                      <a:endParaRPr lang="en-GB" sz="8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chemeClr val="accent3"/>
                          </a:solidFill>
                        </a:rPr>
                        <a:t>Atezo</a:t>
                      </a:r>
                      <a:r>
                        <a:rPr lang="en-GB" sz="800" dirty="0">
                          <a:solidFill>
                            <a:schemeClr val="accent3"/>
                          </a:solidFill>
                        </a:rPr>
                        <a:t> + </a:t>
                      </a:r>
                      <a:r>
                        <a:rPr lang="en-GB" sz="800" dirty="0" err="1">
                          <a:solidFill>
                            <a:schemeClr val="accent3"/>
                          </a:solidFill>
                        </a:rPr>
                        <a:t>bev</a:t>
                      </a:r>
                      <a:r>
                        <a:rPr lang="en-GB" sz="800" dirty="0">
                          <a:solidFill>
                            <a:schemeClr val="accent3"/>
                          </a:solidFill>
                        </a:rPr>
                        <a:t> </a:t>
                      </a:r>
                      <a:br>
                        <a:rPr lang="en-GB" sz="800" dirty="0">
                          <a:solidFill>
                            <a:schemeClr val="accent3"/>
                          </a:solidFill>
                        </a:rPr>
                      </a:br>
                      <a:r>
                        <a:rPr lang="en-GB" sz="800" dirty="0">
                          <a:solidFill>
                            <a:schemeClr val="accent3"/>
                          </a:solidFill>
                        </a:rPr>
                        <a:t>(n=161)</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2"/>
                          </a:solidFill>
                        </a:rPr>
                        <a:t>Sorafénib</a:t>
                      </a:r>
                      <a:br>
                        <a:rPr lang="en-GB" sz="800" dirty="0">
                          <a:solidFill>
                            <a:schemeClr val="accent2"/>
                          </a:solidFill>
                        </a:rPr>
                      </a:br>
                      <a:r>
                        <a:rPr lang="en-GB" sz="800" dirty="0">
                          <a:solidFill>
                            <a:schemeClr val="accent2"/>
                          </a:solidFill>
                        </a:rPr>
                        <a:t>(n=91)</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49987916"/>
                  </a:ext>
                </a:extLst>
              </a:tr>
              <a:tr h="207803">
                <a:tc>
                  <a:txBody>
                    <a:bodyPr/>
                    <a:lstStyle/>
                    <a:p>
                      <a:r>
                        <a:rPr lang="en-GB" sz="800" dirty="0">
                          <a:solidFill>
                            <a:srgbClr val="4D4D4D"/>
                          </a:solidFill>
                        </a:rPr>
                        <a:t>SG </a:t>
                      </a:r>
                      <a:r>
                        <a:rPr lang="en-GB" sz="800" dirty="0" err="1">
                          <a:solidFill>
                            <a:srgbClr val="4D4D4D"/>
                          </a:solidFill>
                        </a:rPr>
                        <a:t>médiane</a:t>
                      </a:r>
                      <a:r>
                        <a:rPr lang="en-GB" sz="800" dirty="0">
                          <a:solidFill>
                            <a:srgbClr val="4D4D4D"/>
                          </a:solidFill>
                        </a:rPr>
                        <a:t>, </a:t>
                      </a:r>
                      <a:r>
                        <a:rPr lang="en-GB" sz="800" dirty="0" err="1">
                          <a:solidFill>
                            <a:srgbClr val="4D4D4D"/>
                          </a:solidFill>
                        </a:rPr>
                        <a:t>mo</a:t>
                      </a:r>
                      <a:endParaRPr lang="en-GB" sz="800" dirty="0">
                        <a:solidFill>
                          <a:srgbClr val="4D4D4D"/>
                        </a:solidFill>
                      </a:endParaRP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3"/>
                          </a:solidFill>
                        </a:rPr>
                        <a:t>NE</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14,9</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50000001"/>
                  </a:ext>
                </a:extLst>
              </a:tr>
              <a:tr h="138348">
                <a:tc>
                  <a:txBody>
                    <a:bodyPr/>
                    <a:lstStyle/>
                    <a:p>
                      <a:r>
                        <a:rPr lang="en-GB" sz="800" dirty="0">
                          <a:solidFill>
                            <a:srgbClr val="4D4D4D"/>
                          </a:solidFill>
                        </a:rPr>
                        <a:t>HR (IC95%)</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0,58 (0,36 - 0,92)</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24057344"/>
                  </a:ext>
                </a:extLst>
              </a:tr>
            </a:tbl>
          </a:graphicData>
        </a:graphic>
      </p:graphicFrame>
      <p:grpSp>
        <p:nvGrpSpPr>
          <p:cNvPr id="300" name="Group 299">
            <a:extLst>
              <a:ext uri="{FF2B5EF4-FFF2-40B4-BE49-F238E27FC236}">
                <a16:creationId xmlns:a16="http://schemas.microsoft.com/office/drawing/2014/main" xmlns="" id="{02ECCBC7-D539-41D2-9661-E49D937BA5ED}"/>
              </a:ext>
            </a:extLst>
          </p:cNvPr>
          <p:cNvGrpSpPr/>
          <p:nvPr/>
        </p:nvGrpSpPr>
        <p:grpSpPr>
          <a:xfrm>
            <a:off x="5201180" y="2942410"/>
            <a:ext cx="3609940" cy="612000"/>
            <a:chOff x="1743075" y="2957512"/>
            <a:chExt cx="5648325" cy="942981"/>
          </a:xfrm>
        </p:grpSpPr>
        <p:sp>
          <p:nvSpPr>
            <p:cNvPr id="301" name="Freeform: Shape 435">
              <a:extLst>
                <a:ext uri="{FF2B5EF4-FFF2-40B4-BE49-F238E27FC236}">
                  <a16:creationId xmlns:a16="http://schemas.microsoft.com/office/drawing/2014/main" xmlns="" id="{5236C47A-CCAC-4F0B-BFD0-AFE3FE29AA0A}"/>
                </a:ext>
              </a:extLst>
            </p:cNvPr>
            <p:cNvSpPr/>
            <p:nvPr/>
          </p:nvSpPr>
          <p:spPr>
            <a:xfrm>
              <a:off x="1743075" y="3007402"/>
              <a:ext cx="5648325" cy="828675"/>
            </a:xfrm>
            <a:custGeom>
              <a:avLst/>
              <a:gdLst>
                <a:gd name="connsiteX0" fmla="*/ 5656888 w 5648325"/>
                <a:gd name="connsiteY0" fmla="*/ 836280 h 828675"/>
                <a:gd name="connsiteX1" fmla="*/ 4477008 w 5648325"/>
                <a:gd name="connsiteY1" fmla="*/ 836280 h 828675"/>
                <a:gd name="connsiteX2" fmla="*/ 4477008 w 5648325"/>
                <a:gd name="connsiteY2" fmla="*/ 742798 h 828675"/>
                <a:gd name="connsiteX3" fmla="*/ 3777158 w 5648325"/>
                <a:gd name="connsiteY3" fmla="*/ 742798 h 828675"/>
                <a:gd name="connsiteX4" fmla="*/ 3777158 w 5648325"/>
                <a:gd name="connsiteY4" fmla="*/ 689741 h 828675"/>
                <a:gd name="connsiteX5" fmla="*/ 3658410 w 5648325"/>
                <a:gd name="connsiteY5" fmla="*/ 689741 h 828675"/>
                <a:gd name="connsiteX6" fmla="*/ 3658410 w 5648325"/>
                <a:gd name="connsiteY6" fmla="*/ 636684 h 828675"/>
                <a:gd name="connsiteX7" fmla="*/ 2966142 w 5648325"/>
                <a:gd name="connsiteY7" fmla="*/ 636684 h 828675"/>
                <a:gd name="connsiteX8" fmla="*/ 2966142 w 5648325"/>
                <a:gd name="connsiteY8" fmla="*/ 608892 h 828675"/>
                <a:gd name="connsiteX9" fmla="*/ 2829706 w 5648325"/>
                <a:gd name="connsiteY9" fmla="*/ 608892 h 828675"/>
                <a:gd name="connsiteX10" fmla="*/ 2829706 w 5648325"/>
                <a:gd name="connsiteY10" fmla="*/ 560888 h 828675"/>
                <a:gd name="connsiteX11" fmla="*/ 2728646 w 5648325"/>
                <a:gd name="connsiteY11" fmla="*/ 560888 h 828675"/>
                <a:gd name="connsiteX12" fmla="*/ 2728646 w 5648325"/>
                <a:gd name="connsiteY12" fmla="*/ 548256 h 828675"/>
                <a:gd name="connsiteX13" fmla="*/ 2655380 w 5648325"/>
                <a:gd name="connsiteY13" fmla="*/ 548256 h 828675"/>
                <a:gd name="connsiteX14" fmla="*/ 2655380 w 5648325"/>
                <a:gd name="connsiteY14" fmla="*/ 505305 h 828675"/>
                <a:gd name="connsiteX15" fmla="*/ 2544213 w 5648325"/>
                <a:gd name="connsiteY15" fmla="*/ 505305 h 828675"/>
                <a:gd name="connsiteX16" fmla="*/ 2544213 w 5648325"/>
                <a:gd name="connsiteY16" fmla="*/ 454775 h 828675"/>
                <a:gd name="connsiteX17" fmla="*/ 2357247 w 5648325"/>
                <a:gd name="connsiteY17" fmla="*/ 454775 h 828675"/>
                <a:gd name="connsiteX18" fmla="*/ 2357247 w 5648325"/>
                <a:gd name="connsiteY18" fmla="*/ 426983 h 828675"/>
                <a:gd name="connsiteX19" fmla="*/ 2291563 w 5648325"/>
                <a:gd name="connsiteY19" fmla="*/ 426983 h 828675"/>
                <a:gd name="connsiteX20" fmla="*/ 2291563 w 5648325"/>
                <a:gd name="connsiteY20" fmla="*/ 396665 h 828675"/>
                <a:gd name="connsiteX21" fmla="*/ 2251139 w 5648325"/>
                <a:gd name="connsiteY21" fmla="*/ 396665 h 828675"/>
                <a:gd name="connsiteX22" fmla="*/ 2251139 w 5648325"/>
                <a:gd name="connsiteY22" fmla="*/ 384032 h 828675"/>
                <a:gd name="connsiteX23" fmla="*/ 2127333 w 5648325"/>
                <a:gd name="connsiteY23" fmla="*/ 384032 h 828675"/>
                <a:gd name="connsiteX24" fmla="*/ 2127333 w 5648325"/>
                <a:gd name="connsiteY24" fmla="*/ 358767 h 828675"/>
                <a:gd name="connsiteX25" fmla="*/ 1995954 w 5648325"/>
                <a:gd name="connsiteY25" fmla="*/ 358767 h 828675"/>
                <a:gd name="connsiteX26" fmla="*/ 1995954 w 5648325"/>
                <a:gd name="connsiteY26" fmla="*/ 336028 h 828675"/>
                <a:gd name="connsiteX27" fmla="*/ 1806464 w 5648325"/>
                <a:gd name="connsiteY27" fmla="*/ 336028 h 828675"/>
                <a:gd name="connsiteX28" fmla="*/ 1806464 w 5648325"/>
                <a:gd name="connsiteY28" fmla="*/ 310762 h 828675"/>
                <a:gd name="connsiteX29" fmla="*/ 1771098 w 5648325"/>
                <a:gd name="connsiteY29" fmla="*/ 310762 h 828675"/>
                <a:gd name="connsiteX30" fmla="*/ 1771098 w 5648325"/>
                <a:gd name="connsiteY30" fmla="*/ 285497 h 828675"/>
                <a:gd name="connsiteX31" fmla="*/ 1548756 w 5648325"/>
                <a:gd name="connsiteY31" fmla="*/ 285497 h 828675"/>
                <a:gd name="connsiteX32" fmla="*/ 1548756 w 5648325"/>
                <a:gd name="connsiteY32" fmla="*/ 262758 h 828675"/>
                <a:gd name="connsiteX33" fmla="*/ 1442647 w 5648325"/>
                <a:gd name="connsiteY33" fmla="*/ 262758 h 828675"/>
                <a:gd name="connsiteX34" fmla="*/ 1442647 w 5648325"/>
                <a:gd name="connsiteY34" fmla="*/ 240020 h 828675"/>
                <a:gd name="connsiteX35" fmla="*/ 1351693 w 5648325"/>
                <a:gd name="connsiteY35" fmla="*/ 240020 h 828675"/>
                <a:gd name="connsiteX36" fmla="*/ 1351693 w 5648325"/>
                <a:gd name="connsiteY36" fmla="*/ 212228 h 828675"/>
                <a:gd name="connsiteX37" fmla="*/ 1119254 w 5648325"/>
                <a:gd name="connsiteY37" fmla="*/ 212228 h 828675"/>
                <a:gd name="connsiteX38" fmla="*/ 1119254 w 5648325"/>
                <a:gd name="connsiteY38" fmla="*/ 186963 h 828675"/>
                <a:gd name="connsiteX39" fmla="*/ 1053560 w 5648325"/>
                <a:gd name="connsiteY39" fmla="*/ 186963 h 828675"/>
                <a:gd name="connsiteX40" fmla="*/ 1053560 w 5648325"/>
                <a:gd name="connsiteY40" fmla="*/ 169277 h 828675"/>
                <a:gd name="connsiteX41" fmla="*/ 990400 w 5648325"/>
                <a:gd name="connsiteY41" fmla="*/ 169277 h 828675"/>
                <a:gd name="connsiteX42" fmla="*/ 990400 w 5648325"/>
                <a:gd name="connsiteY42" fmla="*/ 151591 h 828675"/>
                <a:gd name="connsiteX43" fmla="*/ 896917 w 5648325"/>
                <a:gd name="connsiteY43" fmla="*/ 151591 h 828675"/>
                <a:gd name="connsiteX44" fmla="*/ 896917 w 5648325"/>
                <a:gd name="connsiteY44" fmla="*/ 133906 h 828675"/>
                <a:gd name="connsiteX45" fmla="*/ 816068 w 5648325"/>
                <a:gd name="connsiteY45" fmla="*/ 133906 h 828675"/>
                <a:gd name="connsiteX46" fmla="*/ 816068 w 5648325"/>
                <a:gd name="connsiteY46" fmla="*/ 123800 h 828675"/>
                <a:gd name="connsiteX47" fmla="*/ 651843 w 5648325"/>
                <a:gd name="connsiteY47" fmla="*/ 123800 h 828675"/>
                <a:gd name="connsiteX48" fmla="*/ 651843 w 5648325"/>
                <a:gd name="connsiteY48" fmla="*/ 98535 h 828675"/>
                <a:gd name="connsiteX49" fmla="*/ 492672 w 5648325"/>
                <a:gd name="connsiteY49" fmla="*/ 98535 h 828675"/>
                <a:gd name="connsiteX50" fmla="*/ 492672 w 5648325"/>
                <a:gd name="connsiteY50" fmla="*/ 75796 h 828675"/>
                <a:gd name="connsiteX51" fmla="*/ 454775 w 5648325"/>
                <a:gd name="connsiteY51" fmla="*/ 75796 h 828675"/>
                <a:gd name="connsiteX52" fmla="*/ 454775 w 5648325"/>
                <a:gd name="connsiteY52" fmla="*/ 42951 h 828675"/>
                <a:gd name="connsiteX53" fmla="*/ 368873 w 5648325"/>
                <a:gd name="connsiteY53" fmla="*/ 42951 h 828675"/>
                <a:gd name="connsiteX54" fmla="*/ 368873 w 5648325"/>
                <a:gd name="connsiteY54" fmla="*/ 20212 h 828675"/>
                <a:gd name="connsiteX55" fmla="*/ 151591 w 5648325"/>
                <a:gd name="connsiteY55" fmla="*/ 20212 h 828675"/>
                <a:gd name="connsiteX56" fmla="*/ 151591 w 5648325"/>
                <a:gd name="connsiteY56" fmla="*/ 0 h 828675"/>
                <a:gd name="connsiteX57" fmla="*/ 0 w 5648325"/>
                <a:gd name="connsiteY57"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648325" h="828675">
                  <a:moveTo>
                    <a:pt x="5656888" y="836280"/>
                  </a:moveTo>
                  <a:lnTo>
                    <a:pt x="4477008" y="836280"/>
                  </a:lnTo>
                  <a:lnTo>
                    <a:pt x="4477008" y="742798"/>
                  </a:lnTo>
                  <a:lnTo>
                    <a:pt x="3777158" y="742798"/>
                  </a:lnTo>
                  <a:lnTo>
                    <a:pt x="3777158" y="689741"/>
                  </a:lnTo>
                  <a:lnTo>
                    <a:pt x="3658410" y="689741"/>
                  </a:lnTo>
                  <a:lnTo>
                    <a:pt x="3658410" y="636684"/>
                  </a:lnTo>
                  <a:lnTo>
                    <a:pt x="2966142" y="636684"/>
                  </a:lnTo>
                  <a:lnTo>
                    <a:pt x="2966142" y="608892"/>
                  </a:lnTo>
                  <a:lnTo>
                    <a:pt x="2829706" y="608892"/>
                  </a:lnTo>
                  <a:lnTo>
                    <a:pt x="2829706" y="560888"/>
                  </a:lnTo>
                  <a:lnTo>
                    <a:pt x="2728646" y="560888"/>
                  </a:lnTo>
                  <a:lnTo>
                    <a:pt x="2728646" y="548256"/>
                  </a:lnTo>
                  <a:lnTo>
                    <a:pt x="2655380" y="548256"/>
                  </a:lnTo>
                  <a:lnTo>
                    <a:pt x="2655380" y="505305"/>
                  </a:lnTo>
                  <a:lnTo>
                    <a:pt x="2544213" y="505305"/>
                  </a:lnTo>
                  <a:lnTo>
                    <a:pt x="2544213" y="454775"/>
                  </a:lnTo>
                  <a:lnTo>
                    <a:pt x="2357247" y="454775"/>
                  </a:lnTo>
                  <a:lnTo>
                    <a:pt x="2357247" y="426983"/>
                  </a:lnTo>
                  <a:lnTo>
                    <a:pt x="2291563" y="426983"/>
                  </a:lnTo>
                  <a:lnTo>
                    <a:pt x="2291563" y="396665"/>
                  </a:lnTo>
                  <a:lnTo>
                    <a:pt x="2251139" y="396665"/>
                  </a:lnTo>
                  <a:lnTo>
                    <a:pt x="2251139" y="384032"/>
                  </a:lnTo>
                  <a:lnTo>
                    <a:pt x="2127333" y="384032"/>
                  </a:lnTo>
                  <a:lnTo>
                    <a:pt x="2127333" y="358767"/>
                  </a:lnTo>
                  <a:lnTo>
                    <a:pt x="1995954" y="358767"/>
                  </a:lnTo>
                  <a:lnTo>
                    <a:pt x="1995954" y="336028"/>
                  </a:lnTo>
                  <a:lnTo>
                    <a:pt x="1806464" y="336028"/>
                  </a:lnTo>
                  <a:lnTo>
                    <a:pt x="1806464" y="310762"/>
                  </a:lnTo>
                  <a:lnTo>
                    <a:pt x="1771098" y="310762"/>
                  </a:lnTo>
                  <a:lnTo>
                    <a:pt x="1771098" y="285497"/>
                  </a:lnTo>
                  <a:lnTo>
                    <a:pt x="1548756" y="285497"/>
                  </a:lnTo>
                  <a:lnTo>
                    <a:pt x="1548756" y="262758"/>
                  </a:lnTo>
                  <a:lnTo>
                    <a:pt x="1442647" y="262758"/>
                  </a:lnTo>
                  <a:lnTo>
                    <a:pt x="1442647" y="240020"/>
                  </a:lnTo>
                  <a:lnTo>
                    <a:pt x="1351693" y="240020"/>
                  </a:lnTo>
                  <a:lnTo>
                    <a:pt x="1351693" y="212228"/>
                  </a:lnTo>
                  <a:lnTo>
                    <a:pt x="1119254" y="212228"/>
                  </a:lnTo>
                  <a:lnTo>
                    <a:pt x="1119254" y="186963"/>
                  </a:lnTo>
                  <a:lnTo>
                    <a:pt x="1053560" y="186963"/>
                  </a:lnTo>
                  <a:lnTo>
                    <a:pt x="1053560" y="169277"/>
                  </a:lnTo>
                  <a:lnTo>
                    <a:pt x="990400" y="169277"/>
                  </a:lnTo>
                  <a:lnTo>
                    <a:pt x="990400" y="151591"/>
                  </a:lnTo>
                  <a:lnTo>
                    <a:pt x="896917" y="151591"/>
                  </a:lnTo>
                  <a:lnTo>
                    <a:pt x="896917" y="133906"/>
                  </a:lnTo>
                  <a:lnTo>
                    <a:pt x="816068" y="133906"/>
                  </a:lnTo>
                  <a:lnTo>
                    <a:pt x="816068" y="123800"/>
                  </a:lnTo>
                  <a:lnTo>
                    <a:pt x="651843" y="123800"/>
                  </a:lnTo>
                  <a:lnTo>
                    <a:pt x="651843" y="98535"/>
                  </a:lnTo>
                  <a:lnTo>
                    <a:pt x="492672" y="98535"/>
                  </a:lnTo>
                  <a:lnTo>
                    <a:pt x="492672" y="75796"/>
                  </a:lnTo>
                  <a:lnTo>
                    <a:pt x="454775" y="75796"/>
                  </a:lnTo>
                  <a:lnTo>
                    <a:pt x="454775" y="42951"/>
                  </a:lnTo>
                  <a:lnTo>
                    <a:pt x="368873" y="42951"/>
                  </a:lnTo>
                  <a:lnTo>
                    <a:pt x="368873" y="20212"/>
                  </a:lnTo>
                  <a:lnTo>
                    <a:pt x="151591" y="20212"/>
                  </a:lnTo>
                  <a:lnTo>
                    <a:pt x="151591" y="0"/>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2" name="Freeform: Shape 436">
              <a:extLst>
                <a:ext uri="{FF2B5EF4-FFF2-40B4-BE49-F238E27FC236}">
                  <a16:creationId xmlns:a16="http://schemas.microsoft.com/office/drawing/2014/main" xmlns="" id="{E106E363-4EE4-4187-A76F-DBCAEE65E3FB}"/>
                </a:ext>
              </a:extLst>
            </p:cNvPr>
            <p:cNvSpPr/>
            <p:nvPr/>
          </p:nvSpPr>
          <p:spPr>
            <a:xfrm>
              <a:off x="1766976" y="29575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3" name="Freeform: Shape 437">
              <a:extLst>
                <a:ext uri="{FF2B5EF4-FFF2-40B4-BE49-F238E27FC236}">
                  <a16:creationId xmlns:a16="http://schemas.microsoft.com/office/drawing/2014/main" xmlns="" id="{6D2D98BF-3CC8-4DD6-BEA6-3DF1534AD9E2}"/>
                </a:ext>
              </a:extLst>
            </p:cNvPr>
            <p:cNvSpPr/>
            <p:nvPr/>
          </p:nvSpPr>
          <p:spPr>
            <a:xfrm>
              <a:off x="1919376" y="29765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4" name="Freeform: Shape 438">
              <a:extLst>
                <a:ext uri="{FF2B5EF4-FFF2-40B4-BE49-F238E27FC236}">
                  <a16:creationId xmlns:a16="http://schemas.microsoft.com/office/drawing/2014/main" xmlns="" id="{34BE4749-34D3-49F2-84F1-59A6FB84BF87}"/>
                </a:ext>
              </a:extLst>
            </p:cNvPr>
            <p:cNvSpPr/>
            <p:nvPr/>
          </p:nvSpPr>
          <p:spPr>
            <a:xfrm>
              <a:off x="2071776" y="29765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5" name="Freeform: Shape 439">
              <a:extLst>
                <a:ext uri="{FF2B5EF4-FFF2-40B4-BE49-F238E27FC236}">
                  <a16:creationId xmlns:a16="http://schemas.microsoft.com/office/drawing/2014/main" xmlns="" id="{7A1372DE-B441-4FB8-BE45-A74FAF8F7692}"/>
                </a:ext>
              </a:extLst>
            </p:cNvPr>
            <p:cNvSpPr/>
            <p:nvPr/>
          </p:nvSpPr>
          <p:spPr>
            <a:xfrm>
              <a:off x="3214773" y="32242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6" name="Freeform: Shape 440">
              <a:extLst>
                <a:ext uri="{FF2B5EF4-FFF2-40B4-BE49-F238E27FC236}">
                  <a16:creationId xmlns:a16="http://schemas.microsoft.com/office/drawing/2014/main" xmlns="" id="{7813B0D3-563D-48BD-A797-1CE6A0BDFC0B}"/>
                </a:ext>
              </a:extLst>
            </p:cNvPr>
            <p:cNvSpPr/>
            <p:nvPr/>
          </p:nvSpPr>
          <p:spPr>
            <a:xfrm>
              <a:off x="3424323" y="32432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7" name="Freeform: Shape 441">
              <a:extLst>
                <a:ext uri="{FF2B5EF4-FFF2-40B4-BE49-F238E27FC236}">
                  <a16:creationId xmlns:a16="http://schemas.microsoft.com/office/drawing/2014/main" xmlns="" id="{3F35EEEE-873E-44F4-B878-ED2A45850DB5}"/>
                </a:ext>
              </a:extLst>
            </p:cNvPr>
            <p:cNvSpPr/>
            <p:nvPr/>
          </p:nvSpPr>
          <p:spPr>
            <a:xfrm>
              <a:off x="3671973" y="32813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8" name="Freeform: Shape 442">
              <a:extLst>
                <a:ext uri="{FF2B5EF4-FFF2-40B4-BE49-F238E27FC236}">
                  <a16:creationId xmlns:a16="http://schemas.microsoft.com/office/drawing/2014/main" xmlns="" id="{0C6B127D-42D2-4A65-B58F-CA153811C593}"/>
                </a:ext>
              </a:extLst>
            </p:cNvPr>
            <p:cNvSpPr/>
            <p:nvPr/>
          </p:nvSpPr>
          <p:spPr>
            <a:xfrm>
              <a:off x="4052973" y="33766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09" name="Freeform: Shape 443">
              <a:extLst>
                <a:ext uri="{FF2B5EF4-FFF2-40B4-BE49-F238E27FC236}">
                  <a16:creationId xmlns:a16="http://schemas.microsoft.com/office/drawing/2014/main" xmlns="" id="{640BC877-3211-46EC-B989-647D0127B511}"/>
                </a:ext>
              </a:extLst>
            </p:cNvPr>
            <p:cNvSpPr/>
            <p:nvPr/>
          </p:nvSpPr>
          <p:spPr>
            <a:xfrm>
              <a:off x="4243473" y="34147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0" name="Freeform: Shape 444">
              <a:extLst>
                <a:ext uri="{FF2B5EF4-FFF2-40B4-BE49-F238E27FC236}">
                  <a16:creationId xmlns:a16="http://schemas.microsoft.com/office/drawing/2014/main" xmlns="" id="{509DDE28-9687-403E-A68A-7A94DC5BC0D7}"/>
                </a:ext>
              </a:extLst>
            </p:cNvPr>
            <p:cNvSpPr/>
            <p:nvPr/>
          </p:nvSpPr>
          <p:spPr>
            <a:xfrm>
              <a:off x="4300623" y="34528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1" name="Freeform: Shape 445">
              <a:extLst>
                <a:ext uri="{FF2B5EF4-FFF2-40B4-BE49-F238E27FC236}">
                  <a16:creationId xmlns:a16="http://schemas.microsoft.com/office/drawing/2014/main" xmlns="" id="{F7698523-C60A-4AB7-B593-2EA4D83BF73B}"/>
                </a:ext>
              </a:extLst>
            </p:cNvPr>
            <p:cNvSpPr/>
            <p:nvPr/>
          </p:nvSpPr>
          <p:spPr>
            <a:xfrm>
              <a:off x="4338723" y="34528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2" name="Freeform: Shape 446">
              <a:extLst>
                <a:ext uri="{FF2B5EF4-FFF2-40B4-BE49-F238E27FC236}">
                  <a16:creationId xmlns:a16="http://schemas.microsoft.com/office/drawing/2014/main" xmlns="" id="{99F21F08-5B03-41CF-8DE9-3D13A907E314}"/>
                </a:ext>
              </a:extLst>
            </p:cNvPr>
            <p:cNvSpPr/>
            <p:nvPr/>
          </p:nvSpPr>
          <p:spPr>
            <a:xfrm>
              <a:off x="4376823" y="34528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3" name="Freeform: Shape 447">
              <a:extLst>
                <a:ext uri="{FF2B5EF4-FFF2-40B4-BE49-F238E27FC236}">
                  <a16:creationId xmlns:a16="http://schemas.microsoft.com/office/drawing/2014/main" xmlns="" id="{CE6FCBFA-46E4-4AB8-AC50-493FDD1A79C7}"/>
                </a:ext>
              </a:extLst>
            </p:cNvPr>
            <p:cNvSpPr/>
            <p:nvPr/>
          </p:nvSpPr>
          <p:spPr>
            <a:xfrm>
              <a:off x="4491123" y="3509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4" name="Freeform: Shape 448">
              <a:extLst>
                <a:ext uri="{FF2B5EF4-FFF2-40B4-BE49-F238E27FC236}">
                  <a16:creationId xmlns:a16="http://schemas.microsoft.com/office/drawing/2014/main" xmlns="" id="{F227AFF1-27E8-49F1-BBD4-F6153EF004C7}"/>
                </a:ext>
              </a:extLst>
            </p:cNvPr>
            <p:cNvSpPr/>
            <p:nvPr/>
          </p:nvSpPr>
          <p:spPr>
            <a:xfrm>
              <a:off x="4510173" y="3509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5" name="Freeform: Shape 449">
              <a:extLst>
                <a:ext uri="{FF2B5EF4-FFF2-40B4-BE49-F238E27FC236}">
                  <a16:creationId xmlns:a16="http://schemas.microsoft.com/office/drawing/2014/main" xmlns="" id="{3C9488F1-5B45-424B-836B-E2672EA9460C}"/>
                </a:ext>
              </a:extLst>
            </p:cNvPr>
            <p:cNvSpPr/>
            <p:nvPr/>
          </p:nvSpPr>
          <p:spPr>
            <a:xfrm>
              <a:off x="4529223" y="3509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6" name="Freeform: Shape 450">
              <a:extLst>
                <a:ext uri="{FF2B5EF4-FFF2-40B4-BE49-F238E27FC236}">
                  <a16:creationId xmlns:a16="http://schemas.microsoft.com/office/drawing/2014/main" xmlns="" id="{563C5B32-4B29-4557-880F-7674E5686868}"/>
                </a:ext>
              </a:extLst>
            </p:cNvPr>
            <p:cNvSpPr/>
            <p:nvPr/>
          </p:nvSpPr>
          <p:spPr>
            <a:xfrm>
              <a:off x="4567323" y="35671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7" name="Freeform: Shape 451">
              <a:extLst>
                <a:ext uri="{FF2B5EF4-FFF2-40B4-BE49-F238E27FC236}">
                  <a16:creationId xmlns:a16="http://schemas.microsoft.com/office/drawing/2014/main" xmlns="" id="{078F7F4F-E18B-4A45-8AD3-B5FB18BE1080}"/>
                </a:ext>
              </a:extLst>
            </p:cNvPr>
            <p:cNvSpPr/>
            <p:nvPr/>
          </p:nvSpPr>
          <p:spPr>
            <a:xfrm>
              <a:off x="4605423" y="35671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8" name="Freeform: Shape 452">
              <a:extLst>
                <a:ext uri="{FF2B5EF4-FFF2-40B4-BE49-F238E27FC236}">
                  <a16:creationId xmlns:a16="http://schemas.microsoft.com/office/drawing/2014/main" xmlns="" id="{24ABC098-2672-4459-BC1B-727BE424E58D}"/>
                </a:ext>
              </a:extLst>
            </p:cNvPr>
            <p:cNvSpPr/>
            <p:nvPr/>
          </p:nvSpPr>
          <p:spPr>
            <a:xfrm>
              <a:off x="4643523" y="35671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19" name="Freeform: Shape 453">
              <a:extLst>
                <a:ext uri="{FF2B5EF4-FFF2-40B4-BE49-F238E27FC236}">
                  <a16:creationId xmlns:a16="http://schemas.microsoft.com/office/drawing/2014/main" xmlns="" id="{7EADBE96-BC83-418C-8D7A-C424914AB34D}"/>
                </a:ext>
              </a:extLst>
            </p:cNvPr>
            <p:cNvSpPr/>
            <p:nvPr/>
          </p:nvSpPr>
          <p:spPr>
            <a:xfrm>
              <a:off x="47197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0" name="Freeform: Shape 454">
              <a:extLst>
                <a:ext uri="{FF2B5EF4-FFF2-40B4-BE49-F238E27FC236}">
                  <a16:creationId xmlns:a16="http://schemas.microsoft.com/office/drawing/2014/main" xmlns="" id="{258706AC-5EDB-46C6-AB8C-F41FED8F520E}"/>
                </a:ext>
              </a:extLst>
            </p:cNvPr>
            <p:cNvSpPr/>
            <p:nvPr/>
          </p:nvSpPr>
          <p:spPr>
            <a:xfrm>
              <a:off x="47768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1" name="Freeform: Shape 455">
              <a:extLst>
                <a:ext uri="{FF2B5EF4-FFF2-40B4-BE49-F238E27FC236}">
                  <a16:creationId xmlns:a16="http://schemas.microsoft.com/office/drawing/2014/main" xmlns="" id="{86B80F25-5927-4EFB-9042-3341AB3435E4}"/>
                </a:ext>
              </a:extLst>
            </p:cNvPr>
            <p:cNvSpPr/>
            <p:nvPr/>
          </p:nvSpPr>
          <p:spPr>
            <a:xfrm>
              <a:off x="48149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2" name="Freeform: Shape 456">
              <a:extLst>
                <a:ext uri="{FF2B5EF4-FFF2-40B4-BE49-F238E27FC236}">
                  <a16:creationId xmlns:a16="http://schemas.microsoft.com/office/drawing/2014/main" xmlns="" id="{2539B4B4-C36B-4954-9EDB-1B99171E0F43}"/>
                </a:ext>
              </a:extLst>
            </p:cNvPr>
            <p:cNvSpPr/>
            <p:nvPr/>
          </p:nvSpPr>
          <p:spPr>
            <a:xfrm>
              <a:off x="48340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3" name="Freeform: Shape 457">
              <a:extLst>
                <a:ext uri="{FF2B5EF4-FFF2-40B4-BE49-F238E27FC236}">
                  <a16:creationId xmlns:a16="http://schemas.microsoft.com/office/drawing/2014/main" xmlns="" id="{2F6A266D-BA76-4BF7-869F-B3473B46DF51}"/>
                </a:ext>
              </a:extLst>
            </p:cNvPr>
            <p:cNvSpPr/>
            <p:nvPr/>
          </p:nvSpPr>
          <p:spPr>
            <a:xfrm>
              <a:off x="48721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4" name="Freeform: Shape 458">
              <a:extLst>
                <a:ext uri="{FF2B5EF4-FFF2-40B4-BE49-F238E27FC236}">
                  <a16:creationId xmlns:a16="http://schemas.microsoft.com/office/drawing/2014/main" xmlns="" id="{C138A863-2E4B-40F4-9C81-83B1A4CD83F7}"/>
                </a:ext>
              </a:extLst>
            </p:cNvPr>
            <p:cNvSpPr/>
            <p:nvPr/>
          </p:nvSpPr>
          <p:spPr>
            <a:xfrm>
              <a:off x="48911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5" name="Freeform: Shape 459">
              <a:extLst>
                <a:ext uri="{FF2B5EF4-FFF2-40B4-BE49-F238E27FC236}">
                  <a16:creationId xmlns:a16="http://schemas.microsoft.com/office/drawing/2014/main" xmlns="" id="{5F37A441-6321-4385-90FB-36485F696096}"/>
                </a:ext>
              </a:extLst>
            </p:cNvPr>
            <p:cNvSpPr/>
            <p:nvPr/>
          </p:nvSpPr>
          <p:spPr>
            <a:xfrm>
              <a:off x="49483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6" name="Freeform: Shape 460">
              <a:extLst>
                <a:ext uri="{FF2B5EF4-FFF2-40B4-BE49-F238E27FC236}">
                  <a16:creationId xmlns:a16="http://schemas.microsoft.com/office/drawing/2014/main" xmlns="" id="{D5CBB2D7-3042-4004-AA12-1B2AEAB588F5}"/>
                </a:ext>
              </a:extLst>
            </p:cNvPr>
            <p:cNvSpPr/>
            <p:nvPr/>
          </p:nvSpPr>
          <p:spPr>
            <a:xfrm>
              <a:off x="49864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7" name="Freeform: Shape 461">
              <a:extLst>
                <a:ext uri="{FF2B5EF4-FFF2-40B4-BE49-F238E27FC236}">
                  <a16:creationId xmlns:a16="http://schemas.microsoft.com/office/drawing/2014/main" xmlns="" id="{4A8DF748-450D-4CF1-B5F0-1D2F14BDE16D}"/>
                </a:ext>
              </a:extLst>
            </p:cNvPr>
            <p:cNvSpPr/>
            <p:nvPr/>
          </p:nvSpPr>
          <p:spPr>
            <a:xfrm>
              <a:off x="50435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8" name="Freeform: Shape 462">
              <a:extLst>
                <a:ext uri="{FF2B5EF4-FFF2-40B4-BE49-F238E27FC236}">
                  <a16:creationId xmlns:a16="http://schemas.microsoft.com/office/drawing/2014/main" xmlns="" id="{37927A93-ED42-491E-922B-9D02D5D36746}"/>
                </a:ext>
              </a:extLst>
            </p:cNvPr>
            <p:cNvSpPr/>
            <p:nvPr/>
          </p:nvSpPr>
          <p:spPr>
            <a:xfrm>
              <a:off x="50626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29" name="Freeform: Shape 463">
              <a:extLst>
                <a:ext uri="{FF2B5EF4-FFF2-40B4-BE49-F238E27FC236}">
                  <a16:creationId xmlns:a16="http://schemas.microsoft.com/office/drawing/2014/main" xmlns="" id="{ACEE9085-CAFF-44C2-B5E0-A88239CB6DA1}"/>
                </a:ext>
              </a:extLst>
            </p:cNvPr>
            <p:cNvSpPr/>
            <p:nvPr/>
          </p:nvSpPr>
          <p:spPr>
            <a:xfrm>
              <a:off x="51007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0" name="Freeform: Shape 464">
              <a:extLst>
                <a:ext uri="{FF2B5EF4-FFF2-40B4-BE49-F238E27FC236}">
                  <a16:creationId xmlns:a16="http://schemas.microsoft.com/office/drawing/2014/main" xmlns="" id="{08BFDB9D-872A-4E85-A7B8-060CFFAF6164}"/>
                </a:ext>
              </a:extLst>
            </p:cNvPr>
            <p:cNvSpPr/>
            <p:nvPr/>
          </p:nvSpPr>
          <p:spPr>
            <a:xfrm>
              <a:off x="51578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1" name="Freeform: Shape 465">
              <a:extLst>
                <a:ext uri="{FF2B5EF4-FFF2-40B4-BE49-F238E27FC236}">
                  <a16:creationId xmlns:a16="http://schemas.microsoft.com/office/drawing/2014/main" xmlns="" id="{D450F101-1912-4A88-A509-96669E14893C}"/>
                </a:ext>
              </a:extLst>
            </p:cNvPr>
            <p:cNvSpPr/>
            <p:nvPr/>
          </p:nvSpPr>
          <p:spPr>
            <a:xfrm>
              <a:off x="51959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2" name="Freeform: Shape 466">
              <a:extLst>
                <a:ext uri="{FF2B5EF4-FFF2-40B4-BE49-F238E27FC236}">
                  <a16:creationId xmlns:a16="http://schemas.microsoft.com/office/drawing/2014/main" xmlns="" id="{5F9BEAA7-34A6-4BF7-8FCB-1536B1698458}"/>
                </a:ext>
              </a:extLst>
            </p:cNvPr>
            <p:cNvSpPr/>
            <p:nvPr/>
          </p:nvSpPr>
          <p:spPr>
            <a:xfrm>
              <a:off x="52150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3" name="Freeform: Shape 467">
              <a:extLst>
                <a:ext uri="{FF2B5EF4-FFF2-40B4-BE49-F238E27FC236}">
                  <a16:creationId xmlns:a16="http://schemas.microsoft.com/office/drawing/2014/main" xmlns="" id="{208C4B14-2D1D-4107-BD92-BF2DAF910CFA}"/>
                </a:ext>
              </a:extLst>
            </p:cNvPr>
            <p:cNvSpPr/>
            <p:nvPr/>
          </p:nvSpPr>
          <p:spPr>
            <a:xfrm>
              <a:off x="52531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4" name="Freeform: Shape 468">
              <a:extLst>
                <a:ext uri="{FF2B5EF4-FFF2-40B4-BE49-F238E27FC236}">
                  <a16:creationId xmlns:a16="http://schemas.microsoft.com/office/drawing/2014/main" xmlns="" id="{017542AC-7A5D-48E2-81B4-C2B409191D07}"/>
                </a:ext>
              </a:extLst>
            </p:cNvPr>
            <p:cNvSpPr/>
            <p:nvPr/>
          </p:nvSpPr>
          <p:spPr>
            <a:xfrm>
              <a:off x="52912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5" name="Freeform: Shape 469">
              <a:extLst>
                <a:ext uri="{FF2B5EF4-FFF2-40B4-BE49-F238E27FC236}">
                  <a16:creationId xmlns:a16="http://schemas.microsoft.com/office/drawing/2014/main" xmlns="" id="{DCB29774-745E-4291-A4E1-528671082E17}"/>
                </a:ext>
              </a:extLst>
            </p:cNvPr>
            <p:cNvSpPr/>
            <p:nvPr/>
          </p:nvSpPr>
          <p:spPr>
            <a:xfrm>
              <a:off x="52912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6" name="Freeform: Shape 470">
              <a:extLst>
                <a:ext uri="{FF2B5EF4-FFF2-40B4-BE49-F238E27FC236}">
                  <a16:creationId xmlns:a16="http://schemas.microsoft.com/office/drawing/2014/main" xmlns="" id="{6BFB806F-325C-44A7-A29C-848F24260E29}"/>
                </a:ext>
              </a:extLst>
            </p:cNvPr>
            <p:cNvSpPr/>
            <p:nvPr/>
          </p:nvSpPr>
          <p:spPr>
            <a:xfrm>
              <a:off x="53102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7" name="Freeform: Shape 471">
              <a:extLst>
                <a:ext uri="{FF2B5EF4-FFF2-40B4-BE49-F238E27FC236}">
                  <a16:creationId xmlns:a16="http://schemas.microsoft.com/office/drawing/2014/main" xmlns="" id="{DBC47668-0609-4D0B-99CB-6AECC62A0ABE}"/>
                </a:ext>
              </a:extLst>
            </p:cNvPr>
            <p:cNvSpPr/>
            <p:nvPr/>
          </p:nvSpPr>
          <p:spPr>
            <a:xfrm>
              <a:off x="53483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8" name="Freeform: Shape 472">
              <a:extLst>
                <a:ext uri="{FF2B5EF4-FFF2-40B4-BE49-F238E27FC236}">
                  <a16:creationId xmlns:a16="http://schemas.microsoft.com/office/drawing/2014/main" xmlns="" id="{843AD8E4-A88B-4544-9A83-30A248C7C899}"/>
                </a:ext>
              </a:extLst>
            </p:cNvPr>
            <p:cNvSpPr/>
            <p:nvPr/>
          </p:nvSpPr>
          <p:spPr>
            <a:xfrm>
              <a:off x="53674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39" name="Freeform: Shape 473">
              <a:extLst>
                <a:ext uri="{FF2B5EF4-FFF2-40B4-BE49-F238E27FC236}">
                  <a16:creationId xmlns:a16="http://schemas.microsoft.com/office/drawing/2014/main" xmlns="" id="{35D47A35-C529-42B4-AA5B-9F6DEB1CC135}"/>
                </a:ext>
              </a:extLst>
            </p:cNvPr>
            <p:cNvSpPr/>
            <p:nvPr/>
          </p:nvSpPr>
          <p:spPr>
            <a:xfrm>
              <a:off x="5462673" y="364331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0" name="Freeform: Shape 474">
              <a:extLst>
                <a:ext uri="{FF2B5EF4-FFF2-40B4-BE49-F238E27FC236}">
                  <a16:creationId xmlns:a16="http://schemas.microsoft.com/office/drawing/2014/main" xmlns="" id="{B2757D76-498C-4854-963A-C26444A7FA19}"/>
                </a:ext>
              </a:extLst>
            </p:cNvPr>
            <p:cNvSpPr/>
            <p:nvPr/>
          </p:nvSpPr>
          <p:spPr>
            <a:xfrm>
              <a:off x="553887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1" name="Freeform: Shape 475">
              <a:extLst>
                <a:ext uri="{FF2B5EF4-FFF2-40B4-BE49-F238E27FC236}">
                  <a16:creationId xmlns:a16="http://schemas.microsoft.com/office/drawing/2014/main" xmlns="" id="{A4D50A4B-FA40-4835-91BF-E4B7A30C6987}"/>
                </a:ext>
              </a:extLst>
            </p:cNvPr>
            <p:cNvSpPr/>
            <p:nvPr/>
          </p:nvSpPr>
          <p:spPr>
            <a:xfrm>
              <a:off x="557697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2" name="Freeform: Shape 476">
              <a:extLst>
                <a:ext uri="{FF2B5EF4-FFF2-40B4-BE49-F238E27FC236}">
                  <a16:creationId xmlns:a16="http://schemas.microsoft.com/office/drawing/2014/main" xmlns="" id="{DD0B0F32-4DD7-4045-9F7D-50DE90DF0D52}"/>
                </a:ext>
              </a:extLst>
            </p:cNvPr>
            <p:cNvSpPr/>
            <p:nvPr/>
          </p:nvSpPr>
          <p:spPr>
            <a:xfrm>
              <a:off x="561507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3" name="Freeform: Shape 477">
              <a:extLst>
                <a:ext uri="{FF2B5EF4-FFF2-40B4-BE49-F238E27FC236}">
                  <a16:creationId xmlns:a16="http://schemas.microsoft.com/office/drawing/2014/main" xmlns="" id="{AA26DB28-FCF1-47AC-8278-17798B90114B}"/>
                </a:ext>
              </a:extLst>
            </p:cNvPr>
            <p:cNvSpPr/>
            <p:nvPr/>
          </p:nvSpPr>
          <p:spPr>
            <a:xfrm>
              <a:off x="567222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4" name="Freeform: Shape 478">
              <a:extLst>
                <a:ext uri="{FF2B5EF4-FFF2-40B4-BE49-F238E27FC236}">
                  <a16:creationId xmlns:a16="http://schemas.microsoft.com/office/drawing/2014/main" xmlns="" id="{13983143-552B-4975-8FC1-972196C029F6}"/>
                </a:ext>
              </a:extLst>
            </p:cNvPr>
            <p:cNvSpPr/>
            <p:nvPr/>
          </p:nvSpPr>
          <p:spPr>
            <a:xfrm>
              <a:off x="574842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5" name="Freeform: Shape 479">
              <a:extLst>
                <a:ext uri="{FF2B5EF4-FFF2-40B4-BE49-F238E27FC236}">
                  <a16:creationId xmlns:a16="http://schemas.microsoft.com/office/drawing/2014/main" xmlns="" id="{FED4F7CF-AD4F-402A-B60B-3358391296F0}"/>
                </a:ext>
              </a:extLst>
            </p:cNvPr>
            <p:cNvSpPr/>
            <p:nvPr/>
          </p:nvSpPr>
          <p:spPr>
            <a:xfrm>
              <a:off x="58817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6" name="Freeform: Shape 480">
              <a:extLst>
                <a:ext uri="{FF2B5EF4-FFF2-40B4-BE49-F238E27FC236}">
                  <a16:creationId xmlns:a16="http://schemas.microsoft.com/office/drawing/2014/main" xmlns="" id="{F895366E-6EC7-4FA3-A4F0-708EFE98D9DF}"/>
                </a:ext>
              </a:extLst>
            </p:cNvPr>
            <p:cNvSpPr/>
            <p:nvPr/>
          </p:nvSpPr>
          <p:spPr>
            <a:xfrm>
              <a:off x="59198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7" name="Freeform: Shape 481">
              <a:extLst>
                <a:ext uri="{FF2B5EF4-FFF2-40B4-BE49-F238E27FC236}">
                  <a16:creationId xmlns:a16="http://schemas.microsoft.com/office/drawing/2014/main" xmlns="" id="{D838B243-7E27-4FCF-A32E-27A976EA0A6E}"/>
                </a:ext>
              </a:extLst>
            </p:cNvPr>
            <p:cNvSpPr/>
            <p:nvPr/>
          </p:nvSpPr>
          <p:spPr>
            <a:xfrm>
              <a:off x="59579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8" name="Freeform: Shape 482">
              <a:extLst>
                <a:ext uri="{FF2B5EF4-FFF2-40B4-BE49-F238E27FC236}">
                  <a16:creationId xmlns:a16="http://schemas.microsoft.com/office/drawing/2014/main" xmlns="" id="{8D3A5FCC-596B-4B9B-B26E-3B13D8E2B872}"/>
                </a:ext>
              </a:extLst>
            </p:cNvPr>
            <p:cNvSpPr/>
            <p:nvPr/>
          </p:nvSpPr>
          <p:spPr>
            <a:xfrm>
              <a:off x="59960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9" name="Freeform: Shape 483">
              <a:extLst>
                <a:ext uri="{FF2B5EF4-FFF2-40B4-BE49-F238E27FC236}">
                  <a16:creationId xmlns:a16="http://schemas.microsoft.com/office/drawing/2014/main" xmlns="" id="{20DEA61F-8DF2-411F-BAA1-99579C39244B}"/>
                </a:ext>
              </a:extLst>
            </p:cNvPr>
            <p:cNvSpPr/>
            <p:nvPr/>
          </p:nvSpPr>
          <p:spPr>
            <a:xfrm>
              <a:off x="605323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0" name="Freeform: Shape 484">
              <a:extLst>
                <a:ext uri="{FF2B5EF4-FFF2-40B4-BE49-F238E27FC236}">
                  <a16:creationId xmlns:a16="http://schemas.microsoft.com/office/drawing/2014/main" xmlns="" id="{594CB6A8-9B7A-4528-851E-C05B189DE12E}"/>
                </a:ext>
              </a:extLst>
            </p:cNvPr>
            <p:cNvSpPr/>
            <p:nvPr/>
          </p:nvSpPr>
          <p:spPr>
            <a:xfrm>
              <a:off x="60722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1" name="Freeform: Shape 485">
              <a:extLst>
                <a:ext uri="{FF2B5EF4-FFF2-40B4-BE49-F238E27FC236}">
                  <a16:creationId xmlns:a16="http://schemas.microsoft.com/office/drawing/2014/main" xmlns="" id="{41B0C13A-5908-49E3-A477-AD1AD15068E4}"/>
                </a:ext>
              </a:extLst>
            </p:cNvPr>
            <p:cNvSpPr/>
            <p:nvPr/>
          </p:nvSpPr>
          <p:spPr>
            <a:xfrm>
              <a:off x="612943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2" name="Freeform: Shape 486">
              <a:extLst>
                <a:ext uri="{FF2B5EF4-FFF2-40B4-BE49-F238E27FC236}">
                  <a16:creationId xmlns:a16="http://schemas.microsoft.com/office/drawing/2014/main" xmlns="" id="{4F7675C5-BFED-4D0A-AB9F-58EEEE435D1F}"/>
                </a:ext>
              </a:extLst>
            </p:cNvPr>
            <p:cNvSpPr/>
            <p:nvPr/>
          </p:nvSpPr>
          <p:spPr>
            <a:xfrm>
              <a:off x="61484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3" name="Freeform: Shape 487">
              <a:extLst>
                <a:ext uri="{FF2B5EF4-FFF2-40B4-BE49-F238E27FC236}">
                  <a16:creationId xmlns:a16="http://schemas.microsoft.com/office/drawing/2014/main" xmlns="" id="{A1DE69DF-9172-4AD7-9251-9B67E2E516DB}"/>
                </a:ext>
              </a:extLst>
            </p:cNvPr>
            <p:cNvSpPr/>
            <p:nvPr/>
          </p:nvSpPr>
          <p:spPr>
            <a:xfrm>
              <a:off x="61865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4" name="Freeform: Shape 488">
              <a:extLst>
                <a:ext uri="{FF2B5EF4-FFF2-40B4-BE49-F238E27FC236}">
                  <a16:creationId xmlns:a16="http://schemas.microsoft.com/office/drawing/2014/main" xmlns="" id="{B045DDDD-5F3C-430C-92B4-78EF516608B6}"/>
                </a:ext>
              </a:extLst>
            </p:cNvPr>
            <p:cNvSpPr/>
            <p:nvPr/>
          </p:nvSpPr>
          <p:spPr>
            <a:xfrm>
              <a:off x="62627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5" name="Freeform: Shape 489">
              <a:extLst>
                <a:ext uri="{FF2B5EF4-FFF2-40B4-BE49-F238E27FC236}">
                  <a16:creationId xmlns:a16="http://schemas.microsoft.com/office/drawing/2014/main" xmlns="" id="{4F1EC363-56C0-4AE1-A9A2-70F0EAE008B5}"/>
                </a:ext>
              </a:extLst>
            </p:cNvPr>
            <p:cNvSpPr/>
            <p:nvPr/>
          </p:nvSpPr>
          <p:spPr>
            <a:xfrm>
              <a:off x="62818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6" name="Freeform: Shape 490">
              <a:extLst>
                <a:ext uri="{FF2B5EF4-FFF2-40B4-BE49-F238E27FC236}">
                  <a16:creationId xmlns:a16="http://schemas.microsoft.com/office/drawing/2014/main" xmlns="" id="{069CB5A4-7188-4659-80E5-4071CE5BED95}"/>
                </a:ext>
              </a:extLst>
            </p:cNvPr>
            <p:cNvSpPr/>
            <p:nvPr/>
          </p:nvSpPr>
          <p:spPr>
            <a:xfrm>
              <a:off x="63199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7" name="Freeform: Shape 491">
              <a:extLst>
                <a:ext uri="{FF2B5EF4-FFF2-40B4-BE49-F238E27FC236}">
                  <a16:creationId xmlns:a16="http://schemas.microsoft.com/office/drawing/2014/main" xmlns="" id="{6B7C8C72-6695-4DC4-9FF3-FFA5CD990591}"/>
                </a:ext>
              </a:extLst>
            </p:cNvPr>
            <p:cNvSpPr/>
            <p:nvPr/>
          </p:nvSpPr>
          <p:spPr>
            <a:xfrm>
              <a:off x="63389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8" name="Freeform: Shape 492">
              <a:extLst>
                <a:ext uri="{FF2B5EF4-FFF2-40B4-BE49-F238E27FC236}">
                  <a16:creationId xmlns:a16="http://schemas.microsoft.com/office/drawing/2014/main" xmlns="" id="{2E0351FF-5B4F-4614-BA24-9603BEADA367}"/>
                </a:ext>
              </a:extLst>
            </p:cNvPr>
            <p:cNvSpPr/>
            <p:nvPr/>
          </p:nvSpPr>
          <p:spPr>
            <a:xfrm>
              <a:off x="63580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59" name="Freeform: Shape 493">
              <a:extLst>
                <a:ext uri="{FF2B5EF4-FFF2-40B4-BE49-F238E27FC236}">
                  <a16:creationId xmlns:a16="http://schemas.microsoft.com/office/drawing/2014/main" xmlns="" id="{267647DC-7942-4D59-AC36-21C5F2F59DB2}"/>
                </a:ext>
              </a:extLst>
            </p:cNvPr>
            <p:cNvSpPr/>
            <p:nvPr/>
          </p:nvSpPr>
          <p:spPr>
            <a:xfrm>
              <a:off x="63770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0" name="Freeform: Shape 494">
              <a:extLst>
                <a:ext uri="{FF2B5EF4-FFF2-40B4-BE49-F238E27FC236}">
                  <a16:creationId xmlns:a16="http://schemas.microsoft.com/office/drawing/2014/main" xmlns="" id="{79A4722C-C780-4B9F-8DF1-F24C0169EA33}"/>
                </a:ext>
              </a:extLst>
            </p:cNvPr>
            <p:cNvSpPr/>
            <p:nvPr/>
          </p:nvSpPr>
          <p:spPr>
            <a:xfrm>
              <a:off x="63961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1" name="Freeform: Shape 495">
              <a:extLst>
                <a:ext uri="{FF2B5EF4-FFF2-40B4-BE49-F238E27FC236}">
                  <a16:creationId xmlns:a16="http://schemas.microsoft.com/office/drawing/2014/main" xmlns="" id="{781AB6FA-B592-4176-A46B-35F469EE51EA}"/>
                </a:ext>
              </a:extLst>
            </p:cNvPr>
            <p:cNvSpPr/>
            <p:nvPr/>
          </p:nvSpPr>
          <p:spPr>
            <a:xfrm>
              <a:off x="64342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2" name="Freeform: Shape 496">
              <a:extLst>
                <a:ext uri="{FF2B5EF4-FFF2-40B4-BE49-F238E27FC236}">
                  <a16:creationId xmlns:a16="http://schemas.microsoft.com/office/drawing/2014/main" xmlns="" id="{D9E979BE-3213-4637-9341-B4D14105ADF5}"/>
                </a:ext>
              </a:extLst>
            </p:cNvPr>
            <p:cNvSpPr/>
            <p:nvPr/>
          </p:nvSpPr>
          <p:spPr>
            <a:xfrm>
              <a:off x="64723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3" name="Freeform: Shape 497">
              <a:extLst>
                <a:ext uri="{FF2B5EF4-FFF2-40B4-BE49-F238E27FC236}">
                  <a16:creationId xmlns:a16="http://schemas.microsoft.com/office/drawing/2014/main" xmlns="" id="{18755DF6-3710-4429-BADC-FD3514652678}"/>
                </a:ext>
              </a:extLst>
            </p:cNvPr>
            <p:cNvSpPr/>
            <p:nvPr/>
          </p:nvSpPr>
          <p:spPr>
            <a:xfrm>
              <a:off x="64913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4" name="Freeform: Shape 498">
              <a:extLst>
                <a:ext uri="{FF2B5EF4-FFF2-40B4-BE49-F238E27FC236}">
                  <a16:creationId xmlns:a16="http://schemas.microsoft.com/office/drawing/2014/main" xmlns="" id="{2383EB84-7D3C-4F67-A79C-6823CF7E0709}"/>
                </a:ext>
              </a:extLst>
            </p:cNvPr>
            <p:cNvSpPr/>
            <p:nvPr/>
          </p:nvSpPr>
          <p:spPr>
            <a:xfrm>
              <a:off x="65675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5" name="Freeform: Shape 499">
              <a:extLst>
                <a:ext uri="{FF2B5EF4-FFF2-40B4-BE49-F238E27FC236}">
                  <a16:creationId xmlns:a16="http://schemas.microsoft.com/office/drawing/2014/main" xmlns="" id="{B3C9C11A-DA60-465D-B869-FC4C516E0106}"/>
                </a:ext>
              </a:extLst>
            </p:cNvPr>
            <p:cNvSpPr/>
            <p:nvPr/>
          </p:nvSpPr>
          <p:spPr>
            <a:xfrm>
              <a:off x="67199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6" name="Freeform: Shape 500">
              <a:extLst>
                <a:ext uri="{FF2B5EF4-FFF2-40B4-BE49-F238E27FC236}">
                  <a16:creationId xmlns:a16="http://schemas.microsoft.com/office/drawing/2014/main" xmlns="" id="{841C3502-D1FD-48FC-84D8-D664B9BAE1F9}"/>
                </a:ext>
              </a:extLst>
            </p:cNvPr>
            <p:cNvSpPr/>
            <p:nvPr/>
          </p:nvSpPr>
          <p:spPr>
            <a:xfrm>
              <a:off x="67580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7" name="Freeform: Shape 501">
              <a:extLst>
                <a:ext uri="{FF2B5EF4-FFF2-40B4-BE49-F238E27FC236}">
                  <a16:creationId xmlns:a16="http://schemas.microsoft.com/office/drawing/2014/main" xmlns="" id="{8F4F33ED-9F1D-4E69-9849-00994D93303C}"/>
                </a:ext>
              </a:extLst>
            </p:cNvPr>
            <p:cNvSpPr/>
            <p:nvPr/>
          </p:nvSpPr>
          <p:spPr>
            <a:xfrm>
              <a:off x="67961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8" name="Freeform: Shape 502">
              <a:extLst>
                <a:ext uri="{FF2B5EF4-FFF2-40B4-BE49-F238E27FC236}">
                  <a16:creationId xmlns:a16="http://schemas.microsoft.com/office/drawing/2014/main" xmlns="" id="{D56306F6-268D-4690-9752-71E471F56748}"/>
                </a:ext>
              </a:extLst>
            </p:cNvPr>
            <p:cNvSpPr/>
            <p:nvPr/>
          </p:nvSpPr>
          <p:spPr>
            <a:xfrm>
              <a:off x="68533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69" name="Freeform: Shape 503">
              <a:extLst>
                <a:ext uri="{FF2B5EF4-FFF2-40B4-BE49-F238E27FC236}">
                  <a16:creationId xmlns:a16="http://schemas.microsoft.com/office/drawing/2014/main" xmlns="" id="{5DBC758B-317E-4510-B644-53EA4924A077}"/>
                </a:ext>
              </a:extLst>
            </p:cNvPr>
            <p:cNvSpPr/>
            <p:nvPr/>
          </p:nvSpPr>
          <p:spPr>
            <a:xfrm>
              <a:off x="69485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0" name="Freeform: Shape 504">
              <a:extLst>
                <a:ext uri="{FF2B5EF4-FFF2-40B4-BE49-F238E27FC236}">
                  <a16:creationId xmlns:a16="http://schemas.microsoft.com/office/drawing/2014/main" xmlns="" id="{03C61C38-EB90-49B9-B875-DF4D91C32586}"/>
                </a:ext>
              </a:extLst>
            </p:cNvPr>
            <p:cNvSpPr/>
            <p:nvPr/>
          </p:nvSpPr>
          <p:spPr>
            <a:xfrm>
              <a:off x="70247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1" name="Freeform: Shape 505">
              <a:extLst>
                <a:ext uri="{FF2B5EF4-FFF2-40B4-BE49-F238E27FC236}">
                  <a16:creationId xmlns:a16="http://schemas.microsoft.com/office/drawing/2014/main" xmlns="" id="{CAF921F9-59F1-4AAD-A9EB-19B6E1BD6AAE}"/>
                </a:ext>
              </a:extLst>
            </p:cNvPr>
            <p:cNvSpPr/>
            <p:nvPr/>
          </p:nvSpPr>
          <p:spPr>
            <a:xfrm>
              <a:off x="73676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nvGrpSpPr>
          <p:cNvPr id="372" name="Group 371">
            <a:extLst>
              <a:ext uri="{FF2B5EF4-FFF2-40B4-BE49-F238E27FC236}">
                <a16:creationId xmlns:a16="http://schemas.microsoft.com/office/drawing/2014/main" xmlns="" id="{9225C68F-EA0D-42F4-BB8F-F208B94433EE}"/>
              </a:ext>
            </a:extLst>
          </p:cNvPr>
          <p:cNvGrpSpPr/>
          <p:nvPr/>
        </p:nvGrpSpPr>
        <p:grpSpPr>
          <a:xfrm>
            <a:off x="5201180" y="2942411"/>
            <a:ext cx="3484621" cy="1242000"/>
            <a:chOff x="1862137" y="2490787"/>
            <a:chExt cx="5410200" cy="1876435"/>
          </a:xfrm>
        </p:grpSpPr>
        <p:sp>
          <p:nvSpPr>
            <p:cNvPr id="373" name="Freeform: Shape 509">
              <a:extLst>
                <a:ext uri="{FF2B5EF4-FFF2-40B4-BE49-F238E27FC236}">
                  <a16:creationId xmlns:a16="http://schemas.microsoft.com/office/drawing/2014/main" xmlns="" id="{0C725F22-D225-4B91-939A-F1C7E72BFFC6}"/>
                </a:ext>
              </a:extLst>
            </p:cNvPr>
            <p:cNvSpPr/>
            <p:nvPr/>
          </p:nvSpPr>
          <p:spPr>
            <a:xfrm>
              <a:off x="1862137" y="2534184"/>
              <a:ext cx="5410200" cy="1781175"/>
            </a:xfrm>
            <a:custGeom>
              <a:avLst/>
              <a:gdLst>
                <a:gd name="connsiteX0" fmla="*/ 5416173 w 5410200"/>
                <a:gd name="connsiteY0" fmla="*/ 1783603 h 1781175"/>
                <a:gd name="connsiteX1" fmla="*/ 4927473 w 5410200"/>
                <a:gd name="connsiteY1" fmla="*/ 1783603 h 1781175"/>
                <a:gd name="connsiteX2" fmla="*/ 4927473 w 5410200"/>
                <a:gd name="connsiteY2" fmla="*/ 1326031 h 1781175"/>
                <a:gd name="connsiteX3" fmla="*/ 4388968 w 5410200"/>
                <a:gd name="connsiteY3" fmla="*/ 1326031 h 1781175"/>
                <a:gd name="connsiteX4" fmla="*/ 4388968 w 5410200"/>
                <a:gd name="connsiteY4" fmla="*/ 1139265 h 1781175"/>
                <a:gd name="connsiteX5" fmla="*/ 3875370 w 5410200"/>
                <a:gd name="connsiteY5" fmla="*/ 1139265 h 1781175"/>
                <a:gd name="connsiteX6" fmla="*/ 3875370 w 5410200"/>
                <a:gd name="connsiteY6" fmla="*/ 1039653 h 1781175"/>
                <a:gd name="connsiteX7" fmla="*/ 3452032 w 5410200"/>
                <a:gd name="connsiteY7" fmla="*/ 1039653 h 1781175"/>
                <a:gd name="connsiteX8" fmla="*/ 3452032 w 5410200"/>
                <a:gd name="connsiteY8" fmla="*/ 946279 h 1781175"/>
                <a:gd name="connsiteX9" fmla="*/ 3218583 w 5410200"/>
                <a:gd name="connsiteY9" fmla="*/ 946279 h 1781175"/>
                <a:gd name="connsiteX10" fmla="*/ 3218583 w 5410200"/>
                <a:gd name="connsiteY10" fmla="*/ 887133 h 1781175"/>
                <a:gd name="connsiteX11" fmla="*/ 3022473 w 5410200"/>
                <a:gd name="connsiteY11" fmla="*/ 887133 h 1781175"/>
                <a:gd name="connsiteX12" fmla="*/ 3022473 w 5410200"/>
                <a:gd name="connsiteY12" fmla="*/ 824877 h 1781175"/>
                <a:gd name="connsiteX13" fmla="*/ 2459070 w 5410200"/>
                <a:gd name="connsiteY13" fmla="*/ 824877 h 1781175"/>
                <a:gd name="connsiteX14" fmla="*/ 2459070 w 5410200"/>
                <a:gd name="connsiteY14" fmla="*/ 793750 h 1781175"/>
                <a:gd name="connsiteX15" fmla="*/ 2381250 w 5410200"/>
                <a:gd name="connsiteY15" fmla="*/ 793750 h 1781175"/>
                <a:gd name="connsiteX16" fmla="*/ 2381250 w 5410200"/>
                <a:gd name="connsiteY16" fmla="*/ 765736 h 1781175"/>
                <a:gd name="connsiteX17" fmla="*/ 2300316 w 5410200"/>
                <a:gd name="connsiteY17" fmla="*/ 765736 h 1781175"/>
                <a:gd name="connsiteX18" fmla="*/ 2300316 w 5410200"/>
                <a:gd name="connsiteY18" fmla="*/ 734608 h 1781175"/>
                <a:gd name="connsiteX19" fmla="*/ 2272303 w 5410200"/>
                <a:gd name="connsiteY19" fmla="*/ 734608 h 1781175"/>
                <a:gd name="connsiteX20" fmla="*/ 2272303 w 5410200"/>
                <a:gd name="connsiteY20" fmla="*/ 706593 h 1781175"/>
                <a:gd name="connsiteX21" fmla="*/ 1911229 w 5410200"/>
                <a:gd name="connsiteY21" fmla="*/ 706593 h 1781175"/>
                <a:gd name="connsiteX22" fmla="*/ 1911229 w 5410200"/>
                <a:gd name="connsiteY22" fmla="*/ 669241 h 1781175"/>
                <a:gd name="connsiteX23" fmla="*/ 1814732 w 5410200"/>
                <a:gd name="connsiteY23" fmla="*/ 669241 h 1781175"/>
                <a:gd name="connsiteX24" fmla="*/ 1814732 w 5410200"/>
                <a:gd name="connsiteY24" fmla="*/ 644339 h 1781175"/>
                <a:gd name="connsiteX25" fmla="*/ 1743142 w 5410200"/>
                <a:gd name="connsiteY25" fmla="*/ 644339 h 1781175"/>
                <a:gd name="connsiteX26" fmla="*/ 1743142 w 5410200"/>
                <a:gd name="connsiteY26" fmla="*/ 603873 h 1781175"/>
                <a:gd name="connsiteX27" fmla="*/ 1699555 w 5410200"/>
                <a:gd name="connsiteY27" fmla="*/ 603873 h 1781175"/>
                <a:gd name="connsiteX28" fmla="*/ 1699555 w 5410200"/>
                <a:gd name="connsiteY28" fmla="*/ 575858 h 1781175"/>
                <a:gd name="connsiteX29" fmla="*/ 1671542 w 5410200"/>
                <a:gd name="connsiteY29" fmla="*/ 575858 h 1781175"/>
                <a:gd name="connsiteX30" fmla="*/ 1671542 w 5410200"/>
                <a:gd name="connsiteY30" fmla="*/ 538505 h 1781175"/>
                <a:gd name="connsiteX31" fmla="*/ 1643529 w 5410200"/>
                <a:gd name="connsiteY31" fmla="*/ 538505 h 1781175"/>
                <a:gd name="connsiteX32" fmla="*/ 1643529 w 5410200"/>
                <a:gd name="connsiteY32" fmla="*/ 507378 h 1781175"/>
                <a:gd name="connsiteX33" fmla="*/ 1559481 w 5410200"/>
                <a:gd name="connsiteY33" fmla="*/ 507378 h 1781175"/>
                <a:gd name="connsiteX34" fmla="*/ 1559481 w 5410200"/>
                <a:gd name="connsiteY34" fmla="*/ 445123 h 1781175"/>
                <a:gd name="connsiteX35" fmla="*/ 1466107 w 5410200"/>
                <a:gd name="connsiteY35" fmla="*/ 445123 h 1781175"/>
                <a:gd name="connsiteX36" fmla="*/ 1466107 w 5410200"/>
                <a:gd name="connsiteY36" fmla="*/ 423334 h 1781175"/>
                <a:gd name="connsiteX37" fmla="*/ 1372724 w 5410200"/>
                <a:gd name="connsiteY37" fmla="*/ 423334 h 1781175"/>
                <a:gd name="connsiteX38" fmla="*/ 1372724 w 5410200"/>
                <a:gd name="connsiteY38" fmla="*/ 385981 h 1781175"/>
                <a:gd name="connsiteX39" fmla="*/ 1161050 w 5410200"/>
                <a:gd name="connsiteY39" fmla="*/ 385981 h 1781175"/>
                <a:gd name="connsiteX40" fmla="*/ 1161050 w 5410200"/>
                <a:gd name="connsiteY40" fmla="*/ 342402 h 1781175"/>
                <a:gd name="connsiteX41" fmla="*/ 1064562 w 5410200"/>
                <a:gd name="connsiteY41" fmla="*/ 342402 h 1781175"/>
                <a:gd name="connsiteX42" fmla="*/ 1064562 w 5410200"/>
                <a:gd name="connsiteY42" fmla="*/ 286373 h 1781175"/>
                <a:gd name="connsiteX43" fmla="*/ 902696 w 5410200"/>
                <a:gd name="connsiteY43" fmla="*/ 286373 h 1781175"/>
                <a:gd name="connsiteX44" fmla="*/ 902696 w 5410200"/>
                <a:gd name="connsiteY44" fmla="*/ 252132 h 1781175"/>
                <a:gd name="connsiteX45" fmla="*/ 880907 w 5410200"/>
                <a:gd name="connsiteY45" fmla="*/ 252132 h 1781175"/>
                <a:gd name="connsiteX46" fmla="*/ 880907 w 5410200"/>
                <a:gd name="connsiteY46" fmla="*/ 224117 h 1781175"/>
                <a:gd name="connsiteX47" fmla="*/ 843554 w 5410200"/>
                <a:gd name="connsiteY47" fmla="*/ 224117 h 1781175"/>
                <a:gd name="connsiteX48" fmla="*/ 843554 w 5410200"/>
                <a:gd name="connsiteY48" fmla="*/ 192991 h 1781175"/>
                <a:gd name="connsiteX49" fmla="*/ 812426 w 5410200"/>
                <a:gd name="connsiteY49" fmla="*/ 192991 h 1781175"/>
                <a:gd name="connsiteX50" fmla="*/ 812426 w 5410200"/>
                <a:gd name="connsiteY50" fmla="*/ 158750 h 1781175"/>
                <a:gd name="connsiteX51" fmla="*/ 697255 w 5410200"/>
                <a:gd name="connsiteY51" fmla="*/ 158750 h 1781175"/>
                <a:gd name="connsiteX52" fmla="*/ 697255 w 5410200"/>
                <a:gd name="connsiteY52" fmla="*/ 130735 h 1781175"/>
                <a:gd name="connsiteX53" fmla="*/ 622549 w 5410200"/>
                <a:gd name="connsiteY53" fmla="*/ 130735 h 1781175"/>
                <a:gd name="connsiteX54" fmla="*/ 622549 w 5410200"/>
                <a:gd name="connsiteY54" fmla="*/ 102720 h 1781175"/>
                <a:gd name="connsiteX55" fmla="*/ 532280 w 5410200"/>
                <a:gd name="connsiteY55" fmla="*/ 102720 h 1781175"/>
                <a:gd name="connsiteX56" fmla="*/ 532280 w 5410200"/>
                <a:gd name="connsiteY56" fmla="*/ 62255 h 1781175"/>
                <a:gd name="connsiteX57" fmla="*/ 488701 w 5410200"/>
                <a:gd name="connsiteY57" fmla="*/ 62255 h 1781175"/>
                <a:gd name="connsiteX58" fmla="*/ 488701 w 5410200"/>
                <a:gd name="connsiteY58" fmla="*/ 34240 h 1781175"/>
                <a:gd name="connsiteX59" fmla="*/ 407770 w 5410200"/>
                <a:gd name="connsiteY59" fmla="*/ 34240 h 1781175"/>
                <a:gd name="connsiteX60" fmla="*/ 407770 w 5410200"/>
                <a:gd name="connsiteY60" fmla="*/ 0 h 1781175"/>
                <a:gd name="connsiteX61" fmla="*/ 0 w 5410200"/>
                <a:gd name="connsiteY61"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410200" h="1781175">
                  <a:moveTo>
                    <a:pt x="5416173" y="1783603"/>
                  </a:moveTo>
                  <a:lnTo>
                    <a:pt x="4927473" y="1783603"/>
                  </a:lnTo>
                  <a:lnTo>
                    <a:pt x="4927473" y="1326031"/>
                  </a:lnTo>
                  <a:lnTo>
                    <a:pt x="4388968" y="1326031"/>
                  </a:lnTo>
                  <a:lnTo>
                    <a:pt x="4388968" y="1139265"/>
                  </a:lnTo>
                  <a:lnTo>
                    <a:pt x="3875370" y="1139265"/>
                  </a:lnTo>
                  <a:lnTo>
                    <a:pt x="3875370" y="1039653"/>
                  </a:lnTo>
                  <a:lnTo>
                    <a:pt x="3452032" y="1039653"/>
                  </a:lnTo>
                  <a:lnTo>
                    <a:pt x="3452032" y="946279"/>
                  </a:lnTo>
                  <a:lnTo>
                    <a:pt x="3218583" y="946279"/>
                  </a:lnTo>
                  <a:lnTo>
                    <a:pt x="3218583" y="887133"/>
                  </a:lnTo>
                  <a:lnTo>
                    <a:pt x="3022473" y="887133"/>
                  </a:lnTo>
                  <a:lnTo>
                    <a:pt x="3022473" y="824877"/>
                  </a:lnTo>
                  <a:lnTo>
                    <a:pt x="2459070" y="824877"/>
                  </a:lnTo>
                  <a:lnTo>
                    <a:pt x="2459070" y="793750"/>
                  </a:lnTo>
                  <a:lnTo>
                    <a:pt x="2381250" y="793750"/>
                  </a:lnTo>
                  <a:lnTo>
                    <a:pt x="2381250" y="765736"/>
                  </a:lnTo>
                  <a:lnTo>
                    <a:pt x="2300316" y="765736"/>
                  </a:lnTo>
                  <a:lnTo>
                    <a:pt x="2300316" y="734608"/>
                  </a:lnTo>
                  <a:lnTo>
                    <a:pt x="2272303" y="734608"/>
                  </a:lnTo>
                  <a:lnTo>
                    <a:pt x="2272303" y="706593"/>
                  </a:lnTo>
                  <a:lnTo>
                    <a:pt x="1911229" y="706593"/>
                  </a:lnTo>
                  <a:lnTo>
                    <a:pt x="1911229" y="669241"/>
                  </a:lnTo>
                  <a:lnTo>
                    <a:pt x="1814732" y="669241"/>
                  </a:lnTo>
                  <a:lnTo>
                    <a:pt x="1814732" y="644339"/>
                  </a:lnTo>
                  <a:lnTo>
                    <a:pt x="1743142" y="644339"/>
                  </a:lnTo>
                  <a:lnTo>
                    <a:pt x="1743142" y="603873"/>
                  </a:lnTo>
                  <a:lnTo>
                    <a:pt x="1699555" y="603873"/>
                  </a:lnTo>
                  <a:lnTo>
                    <a:pt x="1699555" y="575858"/>
                  </a:lnTo>
                  <a:lnTo>
                    <a:pt x="1671542" y="575858"/>
                  </a:lnTo>
                  <a:lnTo>
                    <a:pt x="1671542" y="538505"/>
                  </a:lnTo>
                  <a:lnTo>
                    <a:pt x="1643529" y="538505"/>
                  </a:lnTo>
                  <a:lnTo>
                    <a:pt x="1643529" y="507378"/>
                  </a:lnTo>
                  <a:lnTo>
                    <a:pt x="1559481" y="507378"/>
                  </a:lnTo>
                  <a:lnTo>
                    <a:pt x="1559481" y="445123"/>
                  </a:lnTo>
                  <a:lnTo>
                    <a:pt x="1466107" y="445123"/>
                  </a:lnTo>
                  <a:lnTo>
                    <a:pt x="1466107" y="423334"/>
                  </a:lnTo>
                  <a:lnTo>
                    <a:pt x="1372724" y="423334"/>
                  </a:lnTo>
                  <a:lnTo>
                    <a:pt x="1372724" y="385981"/>
                  </a:lnTo>
                  <a:lnTo>
                    <a:pt x="1161050" y="385981"/>
                  </a:lnTo>
                  <a:lnTo>
                    <a:pt x="1161050" y="342402"/>
                  </a:lnTo>
                  <a:lnTo>
                    <a:pt x="1064562" y="342402"/>
                  </a:lnTo>
                  <a:lnTo>
                    <a:pt x="1064562" y="286373"/>
                  </a:lnTo>
                  <a:lnTo>
                    <a:pt x="902696" y="286373"/>
                  </a:lnTo>
                  <a:lnTo>
                    <a:pt x="902696" y="252132"/>
                  </a:lnTo>
                  <a:lnTo>
                    <a:pt x="880907" y="252132"/>
                  </a:lnTo>
                  <a:lnTo>
                    <a:pt x="880907" y="224117"/>
                  </a:lnTo>
                  <a:lnTo>
                    <a:pt x="843554" y="224117"/>
                  </a:lnTo>
                  <a:lnTo>
                    <a:pt x="843554" y="192991"/>
                  </a:lnTo>
                  <a:lnTo>
                    <a:pt x="812426" y="192991"/>
                  </a:lnTo>
                  <a:lnTo>
                    <a:pt x="812426" y="158750"/>
                  </a:lnTo>
                  <a:lnTo>
                    <a:pt x="697255" y="158750"/>
                  </a:lnTo>
                  <a:lnTo>
                    <a:pt x="697255" y="130735"/>
                  </a:lnTo>
                  <a:lnTo>
                    <a:pt x="622549" y="130735"/>
                  </a:lnTo>
                  <a:lnTo>
                    <a:pt x="622549" y="102720"/>
                  </a:lnTo>
                  <a:lnTo>
                    <a:pt x="532280" y="102720"/>
                  </a:lnTo>
                  <a:lnTo>
                    <a:pt x="532280" y="62255"/>
                  </a:lnTo>
                  <a:lnTo>
                    <a:pt x="488701" y="62255"/>
                  </a:lnTo>
                  <a:lnTo>
                    <a:pt x="488701" y="34240"/>
                  </a:lnTo>
                  <a:lnTo>
                    <a:pt x="407770" y="34240"/>
                  </a:lnTo>
                  <a:lnTo>
                    <a:pt x="407770" y="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4" name="Freeform: Shape 510">
              <a:extLst>
                <a:ext uri="{FF2B5EF4-FFF2-40B4-BE49-F238E27FC236}">
                  <a16:creationId xmlns:a16="http://schemas.microsoft.com/office/drawing/2014/main" xmlns="" id="{A9E92B5A-481C-43D3-B99A-27DD0C78781E}"/>
                </a:ext>
              </a:extLst>
            </p:cNvPr>
            <p:cNvSpPr/>
            <p:nvPr/>
          </p:nvSpPr>
          <p:spPr>
            <a:xfrm>
              <a:off x="1889481"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5" name="Freeform: Shape 511">
              <a:extLst>
                <a:ext uri="{FF2B5EF4-FFF2-40B4-BE49-F238E27FC236}">
                  <a16:creationId xmlns:a16="http://schemas.microsoft.com/office/drawing/2014/main" xmlns="" id="{4004BE8C-17C2-4311-B9FA-BDDB0C81131C}"/>
                </a:ext>
              </a:extLst>
            </p:cNvPr>
            <p:cNvSpPr/>
            <p:nvPr/>
          </p:nvSpPr>
          <p:spPr>
            <a:xfrm>
              <a:off x="2194281"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6" name="Freeform: Shape 512">
              <a:extLst>
                <a:ext uri="{FF2B5EF4-FFF2-40B4-BE49-F238E27FC236}">
                  <a16:creationId xmlns:a16="http://schemas.microsoft.com/office/drawing/2014/main" xmlns="" id="{4CFBA4A1-0293-44C7-BC9D-D3AB42735067}"/>
                </a:ext>
              </a:extLst>
            </p:cNvPr>
            <p:cNvSpPr/>
            <p:nvPr/>
          </p:nvSpPr>
          <p:spPr>
            <a:xfrm>
              <a:off x="2270481"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7" name="Freeform: Shape 513">
              <a:extLst>
                <a:ext uri="{FF2B5EF4-FFF2-40B4-BE49-F238E27FC236}">
                  <a16:creationId xmlns:a16="http://schemas.microsoft.com/office/drawing/2014/main" xmlns="" id="{CB1EDB1A-0F90-4296-B88E-978BD5949E50}"/>
                </a:ext>
              </a:extLst>
            </p:cNvPr>
            <p:cNvSpPr/>
            <p:nvPr/>
          </p:nvSpPr>
          <p:spPr>
            <a:xfrm>
              <a:off x="2518131" y="26050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8" name="Freeform: Shape 514">
              <a:extLst>
                <a:ext uri="{FF2B5EF4-FFF2-40B4-BE49-F238E27FC236}">
                  <a16:creationId xmlns:a16="http://schemas.microsoft.com/office/drawing/2014/main" xmlns="" id="{51ABDE1A-60EC-4A2B-8A94-620144797310}"/>
                </a:ext>
              </a:extLst>
            </p:cNvPr>
            <p:cNvSpPr/>
            <p:nvPr/>
          </p:nvSpPr>
          <p:spPr>
            <a:xfrm>
              <a:off x="3432533" y="2986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79" name="Freeform: Shape 515">
              <a:extLst>
                <a:ext uri="{FF2B5EF4-FFF2-40B4-BE49-F238E27FC236}">
                  <a16:creationId xmlns:a16="http://schemas.microsoft.com/office/drawing/2014/main" xmlns="" id="{3AD0506E-F337-4C8E-953C-664EDF2CB670}"/>
                </a:ext>
              </a:extLst>
            </p:cNvPr>
            <p:cNvSpPr/>
            <p:nvPr/>
          </p:nvSpPr>
          <p:spPr>
            <a:xfrm>
              <a:off x="4289783" y="32718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0" name="Freeform: Shape 516">
              <a:extLst>
                <a:ext uri="{FF2B5EF4-FFF2-40B4-BE49-F238E27FC236}">
                  <a16:creationId xmlns:a16="http://schemas.microsoft.com/office/drawing/2014/main" xmlns="" id="{474426FF-8049-4E0E-A495-D16E6DF1EAAD}"/>
                </a:ext>
              </a:extLst>
            </p:cNvPr>
            <p:cNvSpPr/>
            <p:nvPr/>
          </p:nvSpPr>
          <p:spPr>
            <a:xfrm>
              <a:off x="43850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1" name="Freeform: Shape 517">
              <a:extLst>
                <a:ext uri="{FF2B5EF4-FFF2-40B4-BE49-F238E27FC236}">
                  <a16:creationId xmlns:a16="http://schemas.microsoft.com/office/drawing/2014/main" xmlns="" id="{9F4B3BA7-C763-4AF2-8958-DB433F522FF2}"/>
                </a:ext>
              </a:extLst>
            </p:cNvPr>
            <p:cNvSpPr/>
            <p:nvPr/>
          </p:nvSpPr>
          <p:spPr>
            <a:xfrm>
              <a:off x="44040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2" name="Freeform: Shape 518">
              <a:extLst>
                <a:ext uri="{FF2B5EF4-FFF2-40B4-BE49-F238E27FC236}">
                  <a16:creationId xmlns:a16="http://schemas.microsoft.com/office/drawing/2014/main" xmlns="" id="{621F7666-F7DB-4AA7-8415-AE6830F2AE5C}"/>
                </a:ext>
              </a:extLst>
            </p:cNvPr>
            <p:cNvSpPr/>
            <p:nvPr/>
          </p:nvSpPr>
          <p:spPr>
            <a:xfrm>
              <a:off x="45374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3" name="Freeform: Shape 519">
              <a:extLst>
                <a:ext uri="{FF2B5EF4-FFF2-40B4-BE49-F238E27FC236}">
                  <a16:creationId xmlns:a16="http://schemas.microsoft.com/office/drawing/2014/main" xmlns="" id="{4668F26E-2238-4884-BCF3-4E7E3E811275}"/>
                </a:ext>
              </a:extLst>
            </p:cNvPr>
            <p:cNvSpPr/>
            <p:nvPr/>
          </p:nvSpPr>
          <p:spPr>
            <a:xfrm>
              <a:off x="45564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4" name="Freeform: Shape 520">
              <a:extLst>
                <a:ext uri="{FF2B5EF4-FFF2-40B4-BE49-F238E27FC236}">
                  <a16:creationId xmlns:a16="http://schemas.microsoft.com/office/drawing/2014/main" xmlns="" id="{587EB893-138F-4AFA-8ADE-DDC49064D259}"/>
                </a:ext>
              </a:extLst>
            </p:cNvPr>
            <p:cNvSpPr/>
            <p:nvPr/>
          </p:nvSpPr>
          <p:spPr>
            <a:xfrm>
              <a:off x="46326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5" name="Freeform: Shape 521">
              <a:extLst>
                <a:ext uri="{FF2B5EF4-FFF2-40B4-BE49-F238E27FC236}">
                  <a16:creationId xmlns:a16="http://schemas.microsoft.com/office/drawing/2014/main" xmlns="" id="{9B7CB5B4-24F4-4A89-B207-276196CE1352}"/>
                </a:ext>
              </a:extLst>
            </p:cNvPr>
            <p:cNvSpPr/>
            <p:nvPr/>
          </p:nvSpPr>
          <p:spPr>
            <a:xfrm>
              <a:off x="46517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6" name="Freeform: Shape 522">
              <a:extLst>
                <a:ext uri="{FF2B5EF4-FFF2-40B4-BE49-F238E27FC236}">
                  <a16:creationId xmlns:a16="http://schemas.microsoft.com/office/drawing/2014/main" xmlns="" id="{52FAE95B-B085-427C-9364-331248F191DA}"/>
                </a:ext>
              </a:extLst>
            </p:cNvPr>
            <p:cNvSpPr/>
            <p:nvPr/>
          </p:nvSpPr>
          <p:spPr>
            <a:xfrm>
              <a:off x="46898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7" name="Freeform: Shape 523">
              <a:extLst>
                <a:ext uri="{FF2B5EF4-FFF2-40B4-BE49-F238E27FC236}">
                  <a16:creationId xmlns:a16="http://schemas.microsoft.com/office/drawing/2014/main" xmlns="" id="{523A3763-78BA-4BF4-A19E-353771AB181A}"/>
                </a:ext>
              </a:extLst>
            </p:cNvPr>
            <p:cNvSpPr/>
            <p:nvPr/>
          </p:nvSpPr>
          <p:spPr>
            <a:xfrm>
              <a:off x="47088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8" name="Freeform: Shape 524">
              <a:extLst>
                <a:ext uri="{FF2B5EF4-FFF2-40B4-BE49-F238E27FC236}">
                  <a16:creationId xmlns:a16="http://schemas.microsoft.com/office/drawing/2014/main" xmlns="" id="{D8543332-A781-4351-8857-10379F08C0B7}"/>
                </a:ext>
              </a:extLst>
            </p:cNvPr>
            <p:cNvSpPr/>
            <p:nvPr/>
          </p:nvSpPr>
          <p:spPr>
            <a:xfrm>
              <a:off x="47279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89" name="Freeform: Shape 525">
              <a:extLst>
                <a:ext uri="{FF2B5EF4-FFF2-40B4-BE49-F238E27FC236}">
                  <a16:creationId xmlns:a16="http://schemas.microsoft.com/office/drawing/2014/main" xmlns="" id="{58978124-72CD-4EC5-92E9-E6447D3B84CD}"/>
                </a:ext>
              </a:extLst>
            </p:cNvPr>
            <p:cNvSpPr/>
            <p:nvPr/>
          </p:nvSpPr>
          <p:spPr>
            <a:xfrm>
              <a:off x="47469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0" name="Freeform: Shape 526">
              <a:extLst>
                <a:ext uri="{FF2B5EF4-FFF2-40B4-BE49-F238E27FC236}">
                  <a16:creationId xmlns:a16="http://schemas.microsoft.com/office/drawing/2014/main" xmlns="" id="{4EBF12E3-D348-49D2-8974-AA3278A80FE9}"/>
                </a:ext>
              </a:extLst>
            </p:cNvPr>
            <p:cNvSpPr/>
            <p:nvPr/>
          </p:nvSpPr>
          <p:spPr>
            <a:xfrm>
              <a:off x="47850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1" name="Freeform: Shape 527">
              <a:extLst>
                <a:ext uri="{FF2B5EF4-FFF2-40B4-BE49-F238E27FC236}">
                  <a16:creationId xmlns:a16="http://schemas.microsoft.com/office/drawing/2014/main" xmlns="" id="{8668D431-EEE3-4271-8E96-D8485AF48EFC}"/>
                </a:ext>
              </a:extLst>
            </p:cNvPr>
            <p:cNvSpPr/>
            <p:nvPr/>
          </p:nvSpPr>
          <p:spPr>
            <a:xfrm>
              <a:off x="48041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2" name="Freeform: Shape 528">
              <a:extLst>
                <a:ext uri="{FF2B5EF4-FFF2-40B4-BE49-F238E27FC236}">
                  <a16:creationId xmlns:a16="http://schemas.microsoft.com/office/drawing/2014/main" xmlns="" id="{0F2D0191-F207-49C4-9A94-4482484017C4}"/>
                </a:ext>
              </a:extLst>
            </p:cNvPr>
            <p:cNvSpPr/>
            <p:nvPr/>
          </p:nvSpPr>
          <p:spPr>
            <a:xfrm>
              <a:off x="48231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3" name="Freeform: Shape 529">
              <a:extLst>
                <a:ext uri="{FF2B5EF4-FFF2-40B4-BE49-F238E27FC236}">
                  <a16:creationId xmlns:a16="http://schemas.microsoft.com/office/drawing/2014/main" xmlns="" id="{B9211766-8D93-4C7E-86E2-E230BB647932}"/>
                </a:ext>
              </a:extLst>
            </p:cNvPr>
            <p:cNvSpPr/>
            <p:nvPr/>
          </p:nvSpPr>
          <p:spPr>
            <a:xfrm>
              <a:off x="48422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4" name="Freeform: Shape 530">
              <a:extLst>
                <a:ext uri="{FF2B5EF4-FFF2-40B4-BE49-F238E27FC236}">
                  <a16:creationId xmlns:a16="http://schemas.microsoft.com/office/drawing/2014/main" xmlns="" id="{0785047B-B478-4AAA-9578-733F78E4A74F}"/>
                </a:ext>
              </a:extLst>
            </p:cNvPr>
            <p:cNvSpPr/>
            <p:nvPr/>
          </p:nvSpPr>
          <p:spPr>
            <a:xfrm>
              <a:off x="489938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5" name="Freeform: Shape 531">
              <a:extLst>
                <a:ext uri="{FF2B5EF4-FFF2-40B4-BE49-F238E27FC236}">
                  <a16:creationId xmlns:a16="http://schemas.microsoft.com/office/drawing/2014/main" xmlns="" id="{208B8EA3-BD23-4E49-87AA-D7429A38A079}"/>
                </a:ext>
              </a:extLst>
            </p:cNvPr>
            <p:cNvSpPr/>
            <p:nvPr/>
          </p:nvSpPr>
          <p:spPr>
            <a:xfrm>
              <a:off x="493748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6" name="Freeform: Shape 532">
              <a:extLst>
                <a:ext uri="{FF2B5EF4-FFF2-40B4-BE49-F238E27FC236}">
                  <a16:creationId xmlns:a16="http://schemas.microsoft.com/office/drawing/2014/main" xmlns="" id="{C842BAB3-26D8-4695-A7A2-34C007C79EAB}"/>
                </a:ext>
              </a:extLst>
            </p:cNvPr>
            <p:cNvSpPr/>
            <p:nvPr/>
          </p:nvSpPr>
          <p:spPr>
            <a:xfrm>
              <a:off x="499463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7" name="Freeform: Shape 533">
              <a:extLst>
                <a:ext uri="{FF2B5EF4-FFF2-40B4-BE49-F238E27FC236}">
                  <a16:creationId xmlns:a16="http://schemas.microsoft.com/office/drawing/2014/main" xmlns="" id="{DCA0EAEB-59F6-4982-A411-2422CF6A4226}"/>
                </a:ext>
              </a:extLst>
            </p:cNvPr>
            <p:cNvSpPr/>
            <p:nvPr/>
          </p:nvSpPr>
          <p:spPr>
            <a:xfrm>
              <a:off x="503273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8" name="Freeform: Shape 534">
              <a:extLst>
                <a:ext uri="{FF2B5EF4-FFF2-40B4-BE49-F238E27FC236}">
                  <a16:creationId xmlns:a16="http://schemas.microsoft.com/office/drawing/2014/main" xmlns="" id="{17612582-86CD-4E90-A9C4-67BD24F1570C}"/>
                </a:ext>
              </a:extLst>
            </p:cNvPr>
            <p:cNvSpPr/>
            <p:nvPr/>
          </p:nvSpPr>
          <p:spPr>
            <a:xfrm>
              <a:off x="505178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99" name="Freeform: Shape 535">
              <a:extLst>
                <a:ext uri="{FF2B5EF4-FFF2-40B4-BE49-F238E27FC236}">
                  <a16:creationId xmlns:a16="http://schemas.microsoft.com/office/drawing/2014/main" xmlns="" id="{DF724F8F-13AB-4EF0-947C-B6F6B63BD425}"/>
                </a:ext>
              </a:extLst>
            </p:cNvPr>
            <p:cNvSpPr/>
            <p:nvPr/>
          </p:nvSpPr>
          <p:spPr>
            <a:xfrm>
              <a:off x="5223233" y="34242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00" name="Freeform: Shape 536">
              <a:extLst>
                <a:ext uri="{FF2B5EF4-FFF2-40B4-BE49-F238E27FC236}">
                  <a16:creationId xmlns:a16="http://schemas.microsoft.com/office/drawing/2014/main" xmlns="" id="{A4A70C24-8B02-4A0B-A997-EDDCD8C4FC75}"/>
                </a:ext>
              </a:extLst>
            </p:cNvPr>
            <p:cNvSpPr/>
            <p:nvPr/>
          </p:nvSpPr>
          <p:spPr>
            <a:xfrm>
              <a:off x="5261333" y="34242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01" name="Freeform: Shape 537">
              <a:extLst>
                <a:ext uri="{FF2B5EF4-FFF2-40B4-BE49-F238E27FC236}">
                  <a16:creationId xmlns:a16="http://schemas.microsoft.com/office/drawing/2014/main" xmlns="" id="{D7D16B32-9115-434F-AC8D-AB77955EE5C7}"/>
                </a:ext>
              </a:extLst>
            </p:cNvPr>
            <p:cNvSpPr/>
            <p:nvPr/>
          </p:nvSpPr>
          <p:spPr>
            <a:xfrm>
              <a:off x="537563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02" name="Freeform: Shape 538">
              <a:extLst>
                <a:ext uri="{FF2B5EF4-FFF2-40B4-BE49-F238E27FC236}">
                  <a16:creationId xmlns:a16="http://schemas.microsoft.com/office/drawing/2014/main" xmlns="" id="{2E4A2A94-9BEE-4E03-BB5F-4A74138E9649}"/>
                </a:ext>
              </a:extLst>
            </p:cNvPr>
            <p:cNvSpPr/>
            <p:nvPr/>
          </p:nvSpPr>
          <p:spPr>
            <a:xfrm>
              <a:off x="541373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03" name="Freeform: Shape 539">
              <a:extLst>
                <a:ext uri="{FF2B5EF4-FFF2-40B4-BE49-F238E27FC236}">
                  <a16:creationId xmlns:a16="http://schemas.microsoft.com/office/drawing/2014/main" xmlns="" id="{341474D7-4DD2-4A7C-B563-A95749DFE459}"/>
                </a:ext>
              </a:extLst>
            </p:cNvPr>
            <p:cNvSpPr/>
            <p:nvPr/>
          </p:nvSpPr>
          <p:spPr>
            <a:xfrm>
              <a:off x="543278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04" name="Freeform: Shape 540">
              <a:extLst>
                <a:ext uri="{FF2B5EF4-FFF2-40B4-BE49-F238E27FC236}">
                  <a16:creationId xmlns:a16="http://schemas.microsoft.com/office/drawing/2014/main" xmlns="" id="{241CF4F6-1E3A-4E8B-8590-911F8C07C862}"/>
                </a:ext>
              </a:extLst>
            </p:cNvPr>
            <p:cNvSpPr/>
            <p:nvPr/>
          </p:nvSpPr>
          <p:spPr>
            <a:xfrm>
              <a:off x="566138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05" name="Freeform: Shape 541">
              <a:extLst>
                <a:ext uri="{FF2B5EF4-FFF2-40B4-BE49-F238E27FC236}">
                  <a16:creationId xmlns:a16="http://schemas.microsoft.com/office/drawing/2014/main" xmlns="" id="{4E935997-D522-4AD1-9516-01A1AF72111F}"/>
                </a:ext>
              </a:extLst>
            </p:cNvPr>
            <p:cNvSpPr/>
            <p:nvPr/>
          </p:nvSpPr>
          <p:spPr>
            <a:xfrm>
              <a:off x="571853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06" name="Freeform: Shape 542">
              <a:extLst>
                <a:ext uri="{FF2B5EF4-FFF2-40B4-BE49-F238E27FC236}">
                  <a16:creationId xmlns:a16="http://schemas.microsoft.com/office/drawing/2014/main" xmlns="" id="{FAD6F560-AAF8-41C5-BE4D-CF32FCE434A2}"/>
                </a:ext>
              </a:extLst>
            </p:cNvPr>
            <p:cNvSpPr/>
            <p:nvPr/>
          </p:nvSpPr>
          <p:spPr>
            <a:xfrm>
              <a:off x="581378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07" name="Freeform: Shape 543">
              <a:extLst>
                <a:ext uri="{FF2B5EF4-FFF2-40B4-BE49-F238E27FC236}">
                  <a16:creationId xmlns:a16="http://schemas.microsoft.com/office/drawing/2014/main" xmlns="" id="{DDB25D44-2FC4-4E39-9E73-4DFDF84E0218}"/>
                </a:ext>
              </a:extLst>
            </p:cNvPr>
            <p:cNvSpPr/>
            <p:nvPr/>
          </p:nvSpPr>
          <p:spPr>
            <a:xfrm>
              <a:off x="587093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08" name="Freeform: Shape 544">
              <a:extLst>
                <a:ext uri="{FF2B5EF4-FFF2-40B4-BE49-F238E27FC236}">
                  <a16:creationId xmlns:a16="http://schemas.microsoft.com/office/drawing/2014/main" xmlns="" id="{72EF4982-D569-4C11-A2E3-E5D463A450E8}"/>
                </a:ext>
              </a:extLst>
            </p:cNvPr>
            <p:cNvSpPr/>
            <p:nvPr/>
          </p:nvSpPr>
          <p:spPr>
            <a:xfrm>
              <a:off x="606143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09" name="Freeform: Shape 545">
              <a:extLst>
                <a:ext uri="{FF2B5EF4-FFF2-40B4-BE49-F238E27FC236}">
                  <a16:creationId xmlns:a16="http://schemas.microsoft.com/office/drawing/2014/main" xmlns="" id="{650F29F5-D2D0-4B0A-BE03-51DAD3F9D920}"/>
                </a:ext>
              </a:extLst>
            </p:cNvPr>
            <p:cNvSpPr/>
            <p:nvPr/>
          </p:nvSpPr>
          <p:spPr>
            <a:xfrm>
              <a:off x="617573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10" name="Freeform: Shape 546">
              <a:extLst>
                <a:ext uri="{FF2B5EF4-FFF2-40B4-BE49-F238E27FC236}">
                  <a16:creationId xmlns:a16="http://schemas.microsoft.com/office/drawing/2014/main" xmlns="" id="{148DAE0A-9516-4176-9FB1-F3C836614EAD}"/>
                </a:ext>
              </a:extLst>
            </p:cNvPr>
            <p:cNvSpPr/>
            <p:nvPr/>
          </p:nvSpPr>
          <p:spPr>
            <a:xfrm>
              <a:off x="627098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11" name="Freeform: Shape 547">
              <a:extLst>
                <a:ext uri="{FF2B5EF4-FFF2-40B4-BE49-F238E27FC236}">
                  <a16:creationId xmlns:a16="http://schemas.microsoft.com/office/drawing/2014/main" xmlns="" id="{91C61B43-95F8-4BBF-98EF-F90518261C56}"/>
                </a:ext>
              </a:extLst>
            </p:cNvPr>
            <p:cNvSpPr/>
            <p:nvPr/>
          </p:nvSpPr>
          <p:spPr>
            <a:xfrm>
              <a:off x="634718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12" name="Freeform: Shape 548">
              <a:extLst>
                <a:ext uri="{FF2B5EF4-FFF2-40B4-BE49-F238E27FC236}">
                  <a16:creationId xmlns:a16="http://schemas.microsoft.com/office/drawing/2014/main" xmlns="" id="{8041851D-7565-42E2-A93D-9275829C5703}"/>
                </a:ext>
              </a:extLst>
            </p:cNvPr>
            <p:cNvSpPr/>
            <p:nvPr/>
          </p:nvSpPr>
          <p:spPr>
            <a:xfrm>
              <a:off x="655673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13" name="Freeform: Shape 549">
              <a:extLst>
                <a:ext uri="{FF2B5EF4-FFF2-40B4-BE49-F238E27FC236}">
                  <a16:creationId xmlns:a16="http://schemas.microsoft.com/office/drawing/2014/main" xmlns="" id="{68FDFA5E-CB19-4C75-8264-9F0F8FC64D21}"/>
                </a:ext>
              </a:extLst>
            </p:cNvPr>
            <p:cNvSpPr/>
            <p:nvPr/>
          </p:nvSpPr>
          <p:spPr>
            <a:xfrm>
              <a:off x="670914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14" name="Freeform: Shape 550">
              <a:extLst>
                <a:ext uri="{FF2B5EF4-FFF2-40B4-BE49-F238E27FC236}">
                  <a16:creationId xmlns:a16="http://schemas.microsoft.com/office/drawing/2014/main" xmlns="" id="{67CE3A60-1AFF-4A8F-AE05-6E25DAA22A41}"/>
                </a:ext>
              </a:extLst>
            </p:cNvPr>
            <p:cNvSpPr/>
            <p:nvPr/>
          </p:nvSpPr>
          <p:spPr>
            <a:xfrm>
              <a:off x="6842493"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415" name="Freeform: Shape 551">
              <a:extLst>
                <a:ext uri="{FF2B5EF4-FFF2-40B4-BE49-F238E27FC236}">
                  <a16:creationId xmlns:a16="http://schemas.microsoft.com/office/drawing/2014/main" xmlns="" id="{06BFA49C-0C14-4A51-B053-A331B48CA81B}"/>
                </a:ext>
              </a:extLst>
            </p:cNvPr>
            <p:cNvSpPr/>
            <p:nvPr/>
          </p:nvSpPr>
          <p:spPr>
            <a:xfrm>
              <a:off x="7242543"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Tree>
    <p:extLst>
      <p:ext uri="{BB962C8B-B14F-4D97-AF65-F5344CB8AC3E}">
        <p14:creationId xmlns:p14="http://schemas.microsoft.com/office/powerpoint/2010/main" xmlns="" val="2301550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O-8: Atézolizumab + bévacizumab vs sorafénib dans le carcinome hépatocellulaire non résécable: résultats des patients âgés inclus dans l’étude IMbrave150 – Li D, et al</a:t>
            </a:r>
          </a:p>
        </p:txBody>
      </p:sp>
      <p:sp>
        <p:nvSpPr>
          <p:cNvPr id="3" name="Content Placeholder 2"/>
          <p:cNvSpPr>
            <a:spLocks noGrp="1"/>
          </p:cNvSpPr>
          <p:nvPr>
            <p:ph idx="1"/>
          </p:nvPr>
        </p:nvSpPr>
        <p:spPr/>
        <p:txBody>
          <a:bodyPr/>
          <a:lstStyle/>
          <a:p>
            <a:pPr marL="0" indent="0">
              <a:buNone/>
            </a:pPr>
            <a:r>
              <a:rPr lang="fr-FR" b="1" dirty="0"/>
              <a:t>Résultats</a:t>
            </a:r>
          </a:p>
          <a:p>
            <a:pPr marL="0" indent="0">
              <a:spcBef>
                <a:spcPts val="24000"/>
              </a:spcBef>
              <a:buNone/>
            </a:pPr>
            <a:r>
              <a:rPr lang="fr-FR" b="1" dirty="0"/>
              <a:t>Conclusions</a:t>
            </a:r>
          </a:p>
          <a:p>
            <a:r>
              <a:rPr lang="fr-FR" b="1" dirty="0"/>
              <a:t>Chez ces patients âgés (</a:t>
            </a:r>
            <a:r>
              <a:rPr lang="fr-FR" b="1" dirty="0">
                <a:latin typeface="Arial" panose="020B0604020202020204" pitchFamily="34" charset="0"/>
                <a:cs typeface="Arial" panose="020B0604020202020204" pitchFamily="34" charset="0"/>
              </a:rPr>
              <a:t>≥</a:t>
            </a:r>
            <a:r>
              <a:rPr lang="fr-FR" b="1" dirty="0"/>
              <a:t>65 ans) avec CHC non résécable, atézolizumab + bévacizumab a montré des bénéfices cliniques significatifs sans toxicité additionnelle significative</a:t>
            </a:r>
          </a:p>
        </p:txBody>
      </p:sp>
      <p:sp>
        <p:nvSpPr>
          <p:cNvPr id="5" name="Text Placeholder 4"/>
          <p:cNvSpPr>
            <a:spLocks noGrp="1"/>
          </p:cNvSpPr>
          <p:nvPr>
            <p:ph type="body" sz="quarter" idx="11"/>
          </p:nvPr>
        </p:nvSpPr>
        <p:spPr/>
        <p:txBody>
          <a:bodyPr/>
          <a:lstStyle/>
          <a:p>
            <a:r>
              <a:rPr lang="fr-FR" dirty="0"/>
              <a:t>Li D, et al, Ann </a:t>
            </a:r>
            <a:r>
              <a:rPr lang="fr-FR" dirty="0" err="1"/>
              <a:t>Oncol</a:t>
            </a:r>
            <a:r>
              <a:rPr lang="fr-FR" dirty="0"/>
              <a:t> 2020;31(</a:t>
            </a:r>
            <a:r>
              <a:rPr lang="fr-FR" dirty="0" err="1"/>
              <a:t>suppl</a:t>
            </a:r>
            <a:r>
              <a:rPr lang="fr-FR" dirty="0"/>
              <a:t>):</a:t>
            </a:r>
            <a:r>
              <a:rPr lang="fr-FR" dirty="0" err="1"/>
              <a:t>abstr</a:t>
            </a:r>
            <a:r>
              <a:rPr lang="fr-FR" dirty="0"/>
              <a:t> O-8</a:t>
            </a:r>
          </a:p>
        </p:txBody>
      </p:sp>
      <p:graphicFrame>
        <p:nvGraphicFramePr>
          <p:cNvPr id="6" name="Table 5"/>
          <p:cNvGraphicFramePr>
            <a:graphicFrameLocks noGrp="1"/>
          </p:cNvGraphicFramePr>
          <p:nvPr>
            <p:extLst>
              <p:ext uri="{D42A27DB-BD31-4B8C-83A1-F6EECF244321}">
                <p14:modId xmlns:p14="http://schemas.microsoft.com/office/powerpoint/2010/main" xmlns="" val="46056631"/>
              </p:ext>
            </p:extLst>
          </p:nvPr>
        </p:nvGraphicFramePr>
        <p:xfrm>
          <a:off x="376962" y="1598024"/>
          <a:ext cx="8390076" cy="2867080"/>
        </p:xfrm>
        <a:graphic>
          <a:graphicData uri="http://schemas.openxmlformats.org/drawingml/2006/table">
            <a:tbl>
              <a:tblPr firstRow="1" bandRow="1">
                <a:tableStyleId>{5202B0CA-FC54-4496-8BCA-5EF66A818D29}</a:tableStyleId>
              </a:tblPr>
              <a:tblGrid>
                <a:gridCol w="4224855">
                  <a:extLst>
                    <a:ext uri="{9D8B030D-6E8A-4147-A177-3AD203B41FA5}">
                      <a16:colId xmlns:a16="http://schemas.microsoft.com/office/drawing/2014/main" xmlns="" val="3124725483"/>
                    </a:ext>
                  </a:extLst>
                </a:gridCol>
                <a:gridCol w="1818021">
                  <a:extLst>
                    <a:ext uri="{9D8B030D-6E8A-4147-A177-3AD203B41FA5}">
                      <a16:colId xmlns:a16="http://schemas.microsoft.com/office/drawing/2014/main" xmlns="" val="3708066632"/>
                    </a:ext>
                  </a:extLst>
                </a:gridCol>
                <a:gridCol w="2347200">
                  <a:extLst>
                    <a:ext uri="{9D8B030D-6E8A-4147-A177-3AD203B41FA5}">
                      <a16:colId xmlns:a16="http://schemas.microsoft.com/office/drawing/2014/main" xmlns="" val="3919138456"/>
                    </a:ext>
                  </a:extLst>
                </a:gridCol>
              </a:tblGrid>
              <a:tr h="370840">
                <a:tc>
                  <a:txBody>
                    <a:bodyPr/>
                    <a:lstStyle/>
                    <a:p>
                      <a:r>
                        <a:rPr lang="fr-FR" sz="1400" noProof="0" dirty="0">
                          <a:solidFill>
                            <a:schemeClr val="tx2"/>
                          </a:solidFill>
                        </a:rPr>
                        <a:t>EIs survenant chez</a:t>
                      </a:r>
                      <a:r>
                        <a:rPr lang="fr-FR" sz="1400" baseline="0" noProof="0" dirty="0">
                          <a:solidFill>
                            <a:schemeClr val="tx2"/>
                          </a:solidFill>
                        </a:rPr>
                        <a:t> </a:t>
                      </a:r>
                      <a:r>
                        <a:rPr lang="fr-FR" sz="1400" baseline="0" noProof="0" dirty="0">
                          <a:solidFill>
                            <a:schemeClr val="tx2"/>
                          </a:solidFill>
                          <a:latin typeface="Arial" panose="020B0604020202020204" pitchFamily="34" charset="0"/>
                          <a:cs typeface="Arial" panose="020B0604020202020204" pitchFamily="34" charset="0"/>
                        </a:rPr>
                        <a:t>≥</a:t>
                      </a:r>
                      <a:r>
                        <a:rPr lang="fr-FR" sz="1400" baseline="0" noProof="0" dirty="0">
                          <a:solidFill>
                            <a:schemeClr val="tx2"/>
                          </a:solidFill>
                        </a:rPr>
                        <a:t>15% des patients traités par atézolizumab + bévacizumab, n (%)</a:t>
                      </a:r>
                      <a:endParaRPr lang="fr-FR" sz="1400" noProof="0" dirty="0">
                        <a:solidFill>
                          <a:schemeClr val="tx2"/>
                        </a:solidFill>
                      </a:endParaRPr>
                    </a:p>
                  </a:txBody>
                  <a:tcPr marT="36000" marB="36000" anchor="ctr"/>
                </a:tc>
                <a:tc>
                  <a:txBody>
                    <a:bodyPr/>
                    <a:lstStyle/>
                    <a:p>
                      <a:pPr algn="ctr"/>
                      <a:r>
                        <a:rPr lang="fr-FR" sz="1400" noProof="0" dirty="0">
                          <a:solidFill>
                            <a:schemeClr val="tx2"/>
                          </a:solidFill>
                        </a:rPr>
                        <a:t>&lt;65 ans</a:t>
                      </a:r>
                      <a:br>
                        <a:rPr lang="fr-FR" sz="1400" noProof="0" dirty="0">
                          <a:solidFill>
                            <a:schemeClr val="tx2"/>
                          </a:solidFill>
                        </a:rPr>
                      </a:br>
                      <a:r>
                        <a:rPr lang="fr-FR" sz="1400" noProof="0" dirty="0">
                          <a:solidFill>
                            <a:schemeClr val="tx2"/>
                          </a:solidFill>
                        </a:rPr>
                        <a:t>(n=171)</a:t>
                      </a:r>
                    </a:p>
                  </a:txBody>
                  <a:tcPr marT="36000" marB="36000" anchor="ctr"/>
                </a:tc>
                <a:tc>
                  <a:txBody>
                    <a:bodyPr/>
                    <a:lstStyle/>
                    <a:p>
                      <a:pPr algn="ctr"/>
                      <a:r>
                        <a:rPr lang="fr-FR" sz="1400" noProof="0" dirty="0">
                          <a:solidFill>
                            <a:schemeClr val="tx2"/>
                          </a:solidFill>
                          <a:latin typeface="Arial" panose="020B0604020202020204" pitchFamily="34" charset="0"/>
                          <a:cs typeface="Arial" panose="020B0604020202020204" pitchFamily="34" charset="0"/>
                        </a:rPr>
                        <a:t>≥</a:t>
                      </a:r>
                      <a:r>
                        <a:rPr lang="fr-FR" sz="1400" noProof="0" dirty="0">
                          <a:solidFill>
                            <a:schemeClr val="tx2"/>
                          </a:solidFill>
                        </a:rPr>
                        <a:t>65 ans</a:t>
                      </a:r>
                      <a:br>
                        <a:rPr lang="fr-FR" sz="1400" noProof="0" dirty="0">
                          <a:solidFill>
                            <a:schemeClr val="tx2"/>
                          </a:solidFill>
                        </a:rPr>
                      </a:br>
                      <a:r>
                        <a:rPr lang="fr-FR" sz="1400" noProof="0" dirty="0">
                          <a:solidFill>
                            <a:schemeClr val="tx2"/>
                          </a:solidFill>
                        </a:rPr>
                        <a:t>(n=158)</a:t>
                      </a:r>
                    </a:p>
                  </a:txBody>
                  <a:tcPr marT="36000" marB="36000" anchor="ctr"/>
                </a:tc>
                <a:extLst>
                  <a:ext uri="{0D108BD9-81ED-4DB2-BD59-A6C34878D82A}">
                    <a16:rowId xmlns:a16="http://schemas.microsoft.com/office/drawing/2014/main" xmlns="" val="197286020"/>
                  </a:ext>
                </a:extLst>
              </a:tr>
              <a:tr h="296045">
                <a:tc>
                  <a:txBody>
                    <a:bodyPr/>
                    <a:lstStyle/>
                    <a:p>
                      <a:r>
                        <a:rPr lang="fr-FR" sz="1400" noProof="0">
                          <a:solidFill>
                            <a:schemeClr val="tx1"/>
                          </a:solidFill>
                        </a:rPr>
                        <a:t>Hypertension</a:t>
                      </a:r>
                    </a:p>
                  </a:txBody>
                  <a:tcPr marT="36000" marB="36000">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47 (27)</a:t>
                      </a:r>
                    </a:p>
                  </a:txBody>
                  <a:tcPr marT="36000" marB="36000">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51</a:t>
                      </a:r>
                      <a:r>
                        <a:rPr lang="fr-FR" sz="1400" baseline="0" noProof="0">
                          <a:solidFill>
                            <a:schemeClr val="tx1"/>
                          </a:solidFill>
                        </a:rPr>
                        <a:t> (32)</a:t>
                      </a:r>
                      <a:endParaRPr lang="fr-FR" sz="1400" noProof="0">
                        <a:solidFill>
                          <a:schemeClr val="tx1"/>
                        </a:solidFill>
                      </a:endParaRPr>
                    </a:p>
                  </a:txBody>
                  <a:tcPr marT="36000" marB="36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432840204"/>
                  </a:ext>
                </a:extLst>
              </a:tr>
              <a:tr h="296045">
                <a:tc>
                  <a:txBody>
                    <a:bodyPr/>
                    <a:lstStyle/>
                    <a:p>
                      <a:r>
                        <a:rPr lang="fr-FR" sz="1400" noProof="0">
                          <a:solidFill>
                            <a:schemeClr val="tx1"/>
                          </a:solidFill>
                        </a:rPr>
                        <a:t>Fatigue</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24 (14)</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43 (27)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119863223"/>
                  </a:ext>
                </a:extLst>
              </a:tr>
              <a:tr h="296045">
                <a:tc>
                  <a:txBody>
                    <a:bodyPr/>
                    <a:lstStyle/>
                    <a:p>
                      <a:r>
                        <a:rPr lang="fr-FR" sz="1400" noProof="0" dirty="0">
                          <a:solidFill>
                            <a:schemeClr val="tx1"/>
                          </a:solidFill>
                        </a:rPr>
                        <a:t>Diarrhée</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28 (16)</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34 (22)</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790629853"/>
                  </a:ext>
                </a:extLst>
              </a:tr>
              <a:tr h="296045">
                <a:tc>
                  <a:txBody>
                    <a:bodyPr/>
                    <a:lstStyle/>
                    <a:p>
                      <a:r>
                        <a:rPr lang="fr-FR" sz="1400" noProof="0" dirty="0">
                          <a:solidFill>
                            <a:schemeClr val="tx1"/>
                          </a:solidFill>
                        </a:rPr>
                        <a:t>Diminution appétit</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26 (15)</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32 (20)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928556071"/>
                  </a:ext>
                </a:extLst>
              </a:tr>
              <a:tr h="296045">
                <a:tc>
                  <a:txBody>
                    <a:bodyPr/>
                    <a:lstStyle/>
                    <a:p>
                      <a:r>
                        <a:rPr lang="fr-FR" sz="1400" noProof="0" dirty="0">
                          <a:solidFill>
                            <a:schemeClr val="tx1"/>
                          </a:solidFill>
                        </a:rPr>
                        <a:t>Fièvre</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29 (17)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30 (19)</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35487894"/>
                  </a:ext>
                </a:extLst>
              </a:tr>
              <a:tr h="296045">
                <a:tc>
                  <a:txBody>
                    <a:bodyPr/>
                    <a:lstStyle/>
                    <a:p>
                      <a:r>
                        <a:rPr lang="fr-FR" sz="1400" noProof="0" dirty="0">
                          <a:solidFill>
                            <a:schemeClr val="tx1"/>
                          </a:solidFill>
                        </a:rPr>
                        <a:t>Prurit</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35 (20)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29 (18)</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16899384"/>
                  </a:ext>
                </a:extLst>
              </a:tr>
              <a:tr h="296045">
                <a:tc>
                  <a:txBody>
                    <a:bodyPr/>
                    <a:lstStyle/>
                    <a:p>
                      <a:r>
                        <a:rPr lang="fr-FR" sz="1400" noProof="0" dirty="0">
                          <a:solidFill>
                            <a:schemeClr val="tx1"/>
                          </a:solidFill>
                        </a:rPr>
                        <a:t>Protéinurie</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39 (23)</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27</a:t>
                      </a:r>
                      <a:r>
                        <a:rPr lang="fr-FR" sz="1400" baseline="0" noProof="0">
                          <a:solidFill>
                            <a:schemeClr val="tx1"/>
                          </a:solidFill>
                        </a:rPr>
                        <a:t> (17)</a:t>
                      </a:r>
                      <a:endParaRPr lang="fr-FR" sz="1400" noProof="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758390023"/>
                  </a:ext>
                </a:extLst>
              </a:tr>
              <a:tr h="296045">
                <a:tc>
                  <a:txBody>
                    <a:bodyPr/>
                    <a:lstStyle/>
                    <a:p>
                      <a:r>
                        <a:rPr lang="fr-FR" sz="1400" noProof="0" dirty="0">
                          <a:solidFill>
                            <a:schemeClr val="tx1"/>
                          </a:solidFill>
                        </a:rPr>
                        <a:t>Augmentation AST </a:t>
                      </a:r>
                    </a:p>
                  </a:txBody>
                  <a:tcPr marT="36000" marB="36000">
                    <a:lnT w="9525" cap="flat" cmpd="sng" algn="ctr">
                      <a:solidFill>
                        <a:schemeClr val="tx2"/>
                      </a:solidFill>
                      <a:prstDash val="solid"/>
                      <a:round/>
                      <a:headEnd type="none" w="med" len="med"/>
                      <a:tailEnd type="none" w="med" len="med"/>
                    </a:lnT>
                  </a:tcPr>
                </a:tc>
                <a:tc>
                  <a:txBody>
                    <a:bodyPr/>
                    <a:lstStyle/>
                    <a:p>
                      <a:pPr algn="ctr"/>
                      <a:r>
                        <a:rPr lang="fr-FR" sz="1400" noProof="0">
                          <a:solidFill>
                            <a:schemeClr val="tx1"/>
                          </a:solidFill>
                        </a:rPr>
                        <a:t>39 (23)</a:t>
                      </a:r>
                    </a:p>
                  </a:txBody>
                  <a:tcPr marT="36000" marB="36000">
                    <a:lnT w="9525" cap="flat" cmpd="sng" algn="ctr">
                      <a:solidFill>
                        <a:schemeClr val="tx2"/>
                      </a:solidFill>
                      <a:prstDash val="solid"/>
                      <a:round/>
                      <a:headEnd type="none" w="med" len="med"/>
                      <a:tailEnd type="none" w="med" len="med"/>
                    </a:lnT>
                  </a:tcPr>
                </a:tc>
                <a:tc>
                  <a:txBody>
                    <a:bodyPr/>
                    <a:lstStyle/>
                    <a:p>
                      <a:pPr algn="ctr"/>
                      <a:r>
                        <a:rPr lang="fr-FR" sz="1400" noProof="0" dirty="0">
                          <a:solidFill>
                            <a:schemeClr val="tx1"/>
                          </a:solidFill>
                        </a:rPr>
                        <a:t>25 (16)</a:t>
                      </a:r>
                    </a:p>
                  </a:txBody>
                  <a:tcPr marT="36000" marB="36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841754450"/>
                  </a:ext>
                </a:extLst>
              </a:tr>
            </a:tbl>
          </a:graphicData>
        </a:graphic>
      </p:graphicFrame>
    </p:spTree>
    <p:extLst>
      <p:ext uri="{BB962C8B-B14F-4D97-AF65-F5344CB8AC3E}">
        <p14:creationId xmlns:p14="http://schemas.microsoft.com/office/powerpoint/2010/main" xmlns="" val="439384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SO-6: Influence de la fonction hépatique sur les résultats dans une étude </a:t>
            </a:r>
            <a:r>
              <a:rPr lang="fr-FR" dirty="0" smtClean="0"/>
              <a:t>de </a:t>
            </a:r>
            <a:r>
              <a:rPr lang="fr-FR" dirty="0"/>
              <a:t>phase II évaluant sorafénib vs. chimiothérapie intra-artérielle dans le carcinome hépatocellulaire avancé– Kobayashi S,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de l’administration de chimiothérapie dans l’artère hépatique (CIAH) + sorafénib selon la fonction hépatique* chez des patients avec CHC avancé</a:t>
            </a:r>
          </a:p>
        </p:txBody>
      </p:sp>
      <p:sp>
        <p:nvSpPr>
          <p:cNvPr id="4" name="Text Placeholder 3"/>
          <p:cNvSpPr>
            <a:spLocks noGrp="1"/>
          </p:cNvSpPr>
          <p:nvPr>
            <p:ph type="body" sz="quarter" idx="10"/>
          </p:nvPr>
        </p:nvSpPr>
        <p:spPr>
          <a:xfrm>
            <a:off x="365125" y="6096000"/>
            <a:ext cx="3896801" cy="487363"/>
          </a:xfrm>
        </p:spPr>
        <p:txBody>
          <a:bodyPr/>
          <a:lstStyle/>
          <a:p>
            <a:r>
              <a:rPr lang="fr-FR" dirty="0"/>
              <a:t>*Définie selon le score ALBI modifié, grade 1 </a:t>
            </a:r>
            <a:r>
              <a:rPr lang="fr-FR" dirty="0">
                <a:latin typeface="Arial" panose="020B0604020202020204" pitchFamily="34" charset="0"/>
                <a:cs typeface="Arial" panose="020B0604020202020204" pitchFamily="34" charset="0"/>
              </a:rPr>
              <a:t>≤-2,60, grade 2a &gt;-2,60 à ≤-2,27 et grade 2b &gt;-2,27 à ≤-1,39</a:t>
            </a:r>
            <a:r>
              <a:rPr lang="fr-FR" dirty="0"/>
              <a:t>; </a:t>
            </a:r>
            <a:r>
              <a:rPr lang="fr-FR" baseline="30000" dirty="0">
                <a:latin typeface="Arial" panose="020B0604020202020204" pitchFamily="34" charset="0"/>
                <a:cs typeface="Arial" panose="020B0604020202020204" pitchFamily="34" charset="0"/>
              </a:rPr>
              <a:t>†</a:t>
            </a:r>
            <a:r>
              <a:rPr lang="fr-FR" dirty="0"/>
              <a:t>cisplatine 65 mg/m</a:t>
            </a:r>
            <a:r>
              <a:rPr lang="fr-FR" baseline="30000" dirty="0"/>
              <a:t>2</a:t>
            </a:r>
            <a:r>
              <a:rPr lang="fr-FR" dirty="0"/>
              <a:t> </a:t>
            </a:r>
            <a:r>
              <a:rPr lang="fr-FR" dirty="0" err="1"/>
              <a:t>ia</a:t>
            </a:r>
            <a:r>
              <a:rPr lang="fr-FR" dirty="0"/>
              <a:t> toutes les 4–6 semaines</a:t>
            </a:r>
          </a:p>
        </p:txBody>
      </p:sp>
      <p:sp>
        <p:nvSpPr>
          <p:cNvPr id="5" name="Text Placeholder 4"/>
          <p:cNvSpPr>
            <a:spLocks noGrp="1"/>
          </p:cNvSpPr>
          <p:nvPr>
            <p:ph type="body" sz="quarter" idx="11"/>
          </p:nvPr>
        </p:nvSpPr>
        <p:spPr/>
        <p:txBody>
          <a:bodyPr/>
          <a:lstStyle/>
          <a:p>
            <a:r>
              <a:rPr lang="fr-FR" dirty="0"/>
              <a:t>Kobayashi S, et al, Ann </a:t>
            </a:r>
            <a:r>
              <a:rPr lang="fr-FR" dirty="0" err="1"/>
              <a:t>Oncol</a:t>
            </a:r>
            <a:r>
              <a:rPr lang="fr-FR" dirty="0"/>
              <a:t> 2020;31(</a:t>
            </a:r>
            <a:r>
              <a:rPr lang="fr-FR" dirty="0" err="1"/>
              <a:t>suppl</a:t>
            </a:r>
            <a:r>
              <a:rPr lang="fr-FR" dirty="0"/>
              <a:t>):</a:t>
            </a:r>
            <a:r>
              <a:rPr lang="fr-FR" dirty="0" err="1"/>
              <a:t>abstr</a:t>
            </a:r>
            <a:r>
              <a:rPr lang="fr-FR" dirty="0"/>
              <a:t> SO-6</a:t>
            </a:r>
          </a:p>
        </p:txBody>
      </p:sp>
      <p:sp>
        <p:nvSpPr>
          <p:cNvPr id="7" name="Rectangle 9"/>
          <p:cNvSpPr txBox="1">
            <a:spLocks noChangeArrowheads="1"/>
          </p:cNvSpPr>
          <p:nvPr/>
        </p:nvSpPr>
        <p:spPr bwMode="auto">
          <a:xfrm>
            <a:off x="260194" y="5231039"/>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 PRINCIPAL</a:t>
            </a:r>
            <a:endParaRPr kumimoji="0" lang="fr-FR" sz="1600" b="1" i="0" u="none" strike="noStrike" kern="1200" cap="none" spc="0" normalizeH="0" baseline="30000" noProof="0" dirty="0" smtClean="0">
              <a:ln>
                <a:noFill/>
              </a:ln>
              <a:solidFill>
                <a:srgbClr val="A0A0A0"/>
              </a:solidFill>
              <a:effectLst/>
              <a:uLnTx/>
              <a:uFillTx/>
              <a:latin typeface="Arial"/>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Survie </a:t>
            </a:r>
            <a:r>
              <a:rPr lang="fr-FR" dirty="0">
                <a:latin typeface="Arial"/>
                <a:cs typeface="Arial"/>
              </a:rPr>
              <a:t>à 1 an</a:t>
            </a:r>
            <a:endParaRPr kumimoji="0" lang="fr-FR" sz="1600" b="0" i="0" u="none" strike="noStrike" kern="1200" cap="none" spc="0" normalizeH="0" baseline="3000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8" name="Oval 14"/>
          <p:cNvSpPr>
            <a:spLocks noChangeArrowheads="1"/>
          </p:cNvSpPr>
          <p:nvPr/>
        </p:nvSpPr>
        <p:spPr bwMode="auto">
          <a:xfrm>
            <a:off x="3485133" y="337272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zh-CN" sz="1600" b="1" dirty="0">
                <a:solidFill>
                  <a:srgbClr val="043882"/>
                </a:solidFill>
                <a:latin typeface="Arial"/>
                <a:ea typeface="SimSun" pitchFamily="2" charset="-122"/>
                <a:cs typeface="Arial"/>
              </a:rPr>
              <a:t>1</a:t>
            </a:r>
            <a:r>
              <a:rPr kumimoji="0" lang="fr-FR"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a:t>
            </a:r>
          </a:p>
        </p:txBody>
      </p:sp>
      <p:cxnSp>
        <p:nvCxnSpPr>
          <p:cNvPr id="9" name="AutoShape 15"/>
          <p:cNvCxnSpPr>
            <a:cxnSpLocks noChangeShapeType="1"/>
            <a:stCxn id="8" idx="0"/>
            <a:endCxn id="14" idx="1"/>
          </p:cNvCxnSpPr>
          <p:nvPr/>
        </p:nvCxnSpPr>
        <p:spPr bwMode="auto">
          <a:xfrm rot="5400000" flipH="1" flipV="1">
            <a:off x="3611194" y="2915326"/>
            <a:ext cx="623138" cy="29166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425545"/>
            <a:ext cx="1240512"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i="0" u="none" strike="noStrike" kern="1200" cap="none" spc="0" normalizeH="0" baseline="0" noProof="0" dirty="0">
                <a:ln>
                  <a:noFill/>
                </a:ln>
                <a:solidFill>
                  <a:srgbClr val="FFFFFF"/>
                </a:solidFill>
                <a:effectLst/>
                <a:uLnTx/>
                <a:uFillTx/>
                <a:latin typeface="Arial"/>
                <a:ea typeface="SimSun" pitchFamily="2" charset="-122"/>
                <a:cs typeface="Arial"/>
              </a:rPr>
              <a:t>Prog/</a:t>
            </a:r>
            <a:br>
              <a:rPr kumimoji="0" lang="fr-FR" altLang="zh-CN" sz="160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600" i="0" u="none" strike="noStrike" kern="1200" cap="none" spc="0" normalizeH="0" baseline="0" noProof="0" dirty="0">
                <a:ln>
                  <a:noFill/>
                </a:ln>
                <a:solidFill>
                  <a:srgbClr val="FFFFFF"/>
                </a:solidFill>
                <a:effectLst/>
                <a:uLnTx/>
                <a:uFillTx/>
                <a:latin typeface="Arial"/>
                <a:ea typeface="SimSun" pitchFamily="2" charset="-122"/>
                <a:cs typeface="Arial"/>
              </a:rPr>
              <a:t>intolérance</a:t>
            </a:r>
          </a:p>
        </p:txBody>
      </p:sp>
      <p:sp>
        <p:nvSpPr>
          <p:cNvPr id="11" name="Content Placeholder 26"/>
          <p:cNvSpPr txBox="1">
            <a:spLocks/>
          </p:cNvSpPr>
          <p:nvPr/>
        </p:nvSpPr>
        <p:spPr bwMode="auto">
          <a:xfrm>
            <a:off x="4261926" y="3229401"/>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fr-FR" sz="1200" b="1" i="0" u="none" strike="noStrike" kern="1200" cap="none" spc="0" normalizeH="0" baseline="0" noProof="0" dirty="0">
                <a:ln>
                  <a:noFill/>
                </a:ln>
                <a:solidFill>
                  <a:srgbClr val="043882"/>
                </a:solidFill>
                <a:effectLst/>
                <a:uLnTx/>
                <a:uFillTx/>
                <a:latin typeface="Arial"/>
                <a:cs typeface="Arial"/>
              </a:rPr>
              <a:t>Stratification</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Site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Invasion macrovasculaire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fr-FR" sz="1200" dirty="0">
                <a:solidFill>
                  <a:srgbClr val="4D4D4D"/>
                </a:solidFill>
                <a:latin typeface="Arial"/>
                <a:cs typeface="Arial"/>
              </a:rPr>
              <a:t>Envahissement extra hépatique</a:t>
            </a:r>
          </a:p>
        </p:txBody>
      </p:sp>
      <p:cxnSp>
        <p:nvCxnSpPr>
          <p:cNvPr id="12" name="AutoShape 19"/>
          <p:cNvCxnSpPr>
            <a:cxnSpLocks noChangeShapeType="1"/>
            <a:stCxn id="15" idx="3"/>
            <a:endCxn id="8" idx="2"/>
          </p:cNvCxnSpPr>
          <p:nvPr/>
        </p:nvCxnSpPr>
        <p:spPr bwMode="auto">
          <a:xfrm flipV="1">
            <a:off x="3376274" y="3664827"/>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49589"/>
            <a:ext cx="33247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068595" y="2284642"/>
            <a:ext cx="3375440" cy="92989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latin typeface="Arial"/>
                <a:ea typeface="SimSun" pitchFamily="2" charset="-122"/>
                <a:cs typeface="Arial"/>
              </a:rPr>
              <a:t>CIAH</a:t>
            </a:r>
            <a:r>
              <a:rPr lang="fr-FR" altLang="zh-CN" baseline="30000" dirty="0">
                <a:solidFill>
                  <a:srgbClr val="FFFFFF"/>
                </a:solidFill>
                <a:latin typeface="Arial" panose="020B0604020202020204" pitchFamily="34" charset="0"/>
                <a:ea typeface="SimSun" pitchFamily="2" charset="-122"/>
                <a:cs typeface="Arial" panose="020B0604020202020204" pitchFamily="34" charset="0"/>
              </a:rPr>
              <a:t>†</a:t>
            </a:r>
            <a:r>
              <a:rPr lang="fr-FR" altLang="zh-CN" dirty="0">
                <a:solidFill>
                  <a:srgbClr val="FFFFFF"/>
                </a:solidFill>
                <a:latin typeface="Arial"/>
                <a:ea typeface="SimSun" pitchFamily="2" charset="-122"/>
                <a:cs typeface="Arial"/>
              </a:rPr>
              <a:t> suivie </a:t>
            </a:r>
            <a:r>
              <a:rPr lang="fr-FR" altLang="zh-CN" dirty="0" smtClean="0">
                <a:solidFill>
                  <a:srgbClr val="FFFFFF"/>
                </a:solidFill>
                <a:latin typeface="Arial"/>
                <a:ea typeface="SimSun" pitchFamily="2" charset="-122"/>
                <a:cs typeface="Arial"/>
              </a:rPr>
              <a:t>de</a:t>
            </a:r>
            <a:r>
              <a:rPr lang="fr-FR" altLang="zh-CN" dirty="0">
                <a:solidFill>
                  <a:srgbClr val="FFFFFF"/>
                </a:solidFill>
                <a:latin typeface="Arial"/>
                <a:ea typeface="SimSun" pitchFamily="2" charset="-122"/>
                <a:cs typeface="Arial"/>
              </a:rPr>
              <a:t/>
            </a:r>
            <a:br>
              <a:rPr lang="fr-FR" altLang="zh-CN" dirty="0">
                <a:solidFill>
                  <a:srgbClr val="FFFFFF"/>
                </a:solidFill>
                <a:latin typeface="Arial"/>
                <a:ea typeface="SimSun" pitchFamily="2" charset="-122"/>
                <a:cs typeface="Arial"/>
              </a:rPr>
            </a:br>
            <a:r>
              <a:rPr lang="fr-FR" altLang="zh-CN" dirty="0">
                <a:solidFill>
                  <a:srgbClr val="FFFFFF"/>
                </a:solidFill>
                <a:latin typeface="Arial"/>
                <a:ea typeface="SimSun" pitchFamily="2" charset="-122"/>
                <a:cs typeface="Arial"/>
              </a:rPr>
              <a:t>sorafénib 400 mg 2x/j</a:t>
            </a:r>
            <a:br>
              <a:rPr lang="fr-FR" altLang="zh-CN" dirty="0">
                <a:solidFill>
                  <a:srgbClr val="FFFFFF"/>
                </a:solidFill>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(n=35)</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573503"/>
            <a:ext cx="2967362"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CHC avancé</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Score Child-</a:t>
            </a:r>
            <a:r>
              <a:rPr lang="fr-FR" altLang="zh-CN" sz="1600" dirty="0" err="1">
                <a:solidFill>
                  <a:srgbClr val="FFFFFF"/>
                </a:solidFill>
                <a:latin typeface="Arial"/>
                <a:ea typeface="SimSun" pitchFamily="2" charset="-122"/>
                <a:cs typeface="Arial"/>
              </a:rPr>
              <a:t>Pugh</a:t>
            </a:r>
            <a:r>
              <a:rPr lang="fr-FR" altLang="zh-CN" sz="1600" dirty="0">
                <a:solidFill>
                  <a:srgbClr val="FFFFFF"/>
                </a:solidFill>
                <a:latin typeface="Arial"/>
                <a:ea typeface="SimSun" pitchFamily="2" charset="-122"/>
                <a:cs typeface="Arial"/>
              </a:rPr>
              <a:t> 5–7</a:t>
            </a:r>
          </a:p>
          <a:p>
            <a:pPr marL="22860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Pas de chimiothérapie systémique préalable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ECOG PS </a:t>
            </a:r>
            <a:r>
              <a:rPr lang="fr-FR" altLang="zh-CN" sz="1600" dirty="0">
                <a:solidFill>
                  <a:srgbClr val="FFFFFF"/>
                </a:solidFill>
                <a:latin typeface="Arial"/>
                <a:ea typeface="SimSun" pitchFamily="2" charset="-122"/>
                <a:cs typeface="Arial"/>
              </a:rPr>
              <a:t>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(n=68)</a:t>
            </a:r>
          </a:p>
        </p:txBody>
      </p:sp>
      <p:cxnSp>
        <p:nvCxnSpPr>
          <p:cNvPr id="16" name="AutoShape 16"/>
          <p:cNvCxnSpPr>
            <a:cxnSpLocks noChangeShapeType="1"/>
            <a:stCxn id="8" idx="4"/>
            <a:endCxn id="19" idx="1"/>
          </p:cNvCxnSpPr>
          <p:nvPr/>
        </p:nvCxnSpPr>
        <p:spPr bwMode="auto">
          <a:xfrm rot="16200000" flipH="1">
            <a:off x="3589254" y="4144603"/>
            <a:ext cx="667150" cy="291797"/>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300033"/>
            <a:ext cx="1240512" cy="64808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fr-FR" altLang="zh-CN" sz="1600" dirty="0">
                <a:solidFill>
                  <a:srgbClr val="FFFFFF"/>
                </a:solidFill>
                <a:latin typeface="Arial"/>
                <a:ea typeface="SimSun" pitchFamily="2" charset="-122"/>
                <a:cs typeface="Arial"/>
              </a:rPr>
              <a:t>Prog/</a:t>
            </a:r>
            <a:br>
              <a:rPr lang="fr-FR" altLang="zh-CN" sz="1600" dirty="0">
                <a:solidFill>
                  <a:srgbClr val="FFFFFF"/>
                </a:solidFill>
                <a:latin typeface="Arial"/>
                <a:ea typeface="SimSun" pitchFamily="2" charset="-122"/>
                <a:cs typeface="Arial"/>
              </a:rPr>
            </a:br>
            <a:r>
              <a:rPr lang="fr-FR" altLang="zh-CN" sz="1600" dirty="0">
                <a:solidFill>
                  <a:srgbClr val="FFFFFF"/>
                </a:solidFill>
                <a:latin typeface="Arial"/>
                <a:ea typeface="SimSun" pitchFamily="2" charset="-122"/>
                <a:cs typeface="Arial"/>
              </a:rPr>
              <a:t>intolérance</a:t>
            </a:r>
          </a:p>
        </p:txBody>
      </p:sp>
      <p:cxnSp>
        <p:nvCxnSpPr>
          <p:cNvPr id="18" name="AutoShape 20"/>
          <p:cNvCxnSpPr>
            <a:cxnSpLocks noChangeShapeType="1"/>
            <a:stCxn id="19" idx="3"/>
            <a:endCxn id="17" idx="1"/>
          </p:cNvCxnSpPr>
          <p:nvPr/>
        </p:nvCxnSpPr>
        <p:spPr bwMode="auto">
          <a:xfrm>
            <a:off x="7442177" y="4624077"/>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68728" y="4159131"/>
            <a:ext cx="3373449" cy="92989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4D4D4D"/>
                </a:solidFill>
                <a:latin typeface="Arial"/>
                <a:ea typeface="SimSun" pitchFamily="2" charset="-122"/>
                <a:cs typeface="Arial"/>
              </a:rPr>
              <a:t>Sorafénib 400 mg 2x/j</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(n=33)</a:t>
            </a:r>
          </a:p>
        </p:txBody>
      </p:sp>
      <p:sp>
        <p:nvSpPr>
          <p:cNvPr id="20" name="Content Placeholder 26"/>
          <p:cNvSpPr txBox="1">
            <a:spLocks/>
          </p:cNvSpPr>
          <p:nvPr/>
        </p:nvSpPr>
        <p:spPr>
          <a:xfrm>
            <a:off x="4173382" y="5231039"/>
            <a:ext cx="4843201"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noProof="0" dirty="0" smtClean="0">
                <a:ln>
                  <a:noFill/>
                </a:ln>
                <a:solidFill>
                  <a:srgbClr val="A0A0A0"/>
                </a:solidFill>
                <a:effectLst/>
                <a:uLnTx/>
                <a:uFillTx/>
                <a:latin typeface="Arial"/>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SG</a:t>
            </a:r>
            <a:r>
              <a:rPr lang="fr-FR" dirty="0">
                <a:latin typeface="Arial"/>
                <a:cs typeface="Arial"/>
              </a:rPr>
              <a:t>, survie à 2 ans, délai jusqu’à progression, TRO, TCM, tolérance</a:t>
            </a:r>
            <a:endParaRPr kumimoji="0" lang="fr-FR" sz="1600" b="0" i="0" u="none" strike="noStrike" kern="1200" cap="none" spc="0" normalizeH="0" baseline="0" noProof="0" dirty="0">
              <a:ln>
                <a:noFill/>
              </a:ln>
              <a:solidFill>
                <a:srgbClr val="4D4D4D"/>
              </a:solidFill>
              <a:effectLst/>
              <a:uLnTx/>
              <a:uFillTx/>
              <a:latin typeface="Arial"/>
              <a:cs typeface="Arial"/>
            </a:endParaRPr>
          </a:p>
        </p:txBody>
      </p:sp>
      <p:sp>
        <p:nvSpPr>
          <p:cNvPr id="21" name="Rectangle 20"/>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1</a:t>
            </a:r>
            <a:r>
              <a:rPr lang="fr-FR" sz="1000" baseline="30000" dirty="0"/>
              <a:t>e</a:t>
            </a:r>
            <a:r>
              <a:rPr lang="fr-FR" sz="1000" dirty="0"/>
              <a:t> juillet 2020 à 19H12</a:t>
            </a:r>
          </a:p>
        </p:txBody>
      </p:sp>
    </p:spTree>
    <p:extLst>
      <p:ext uri="{BB962C8B-B14F-4D97-AF65-F5344CB8AC3E}">
        <p14:creationId xmlns:p14="http://schemas.microsoft.com/office/powerpoint/2010/main" xmlns="" val="424228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Glossaire</a:t>
            </a:r>
          </a:p>
        </p:txBody>
      </p:sp>
      <p:sp>
        <p:nvSpPr>
          <p:cNvPr id="6" name="Rectangle 3"/>
          <p:cNvSpPr txBox="1">
            <a:spLocks noChangeArrowheads="1"/>
          </p:cNvSpPr>
          <p:nvPr/>
        </p:nvSpPr>
        <p:spPr>
          <a:xfrm>
            <a:off x="0" y="1185705"/>
            <a:ext cx="9072065" cy="4813162"/>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None/>
              <a:tabLst>
                <a:tab pos="806450" algn="l"/>
              </a:tabLst>
            </a:pPr>
            <a:r>
              <a:rPr lang="fr-FR" sz="800" dirty="0"/>
              <a:t>/</a:t>
            </a:r>
            <a:r>
              <a:rPr lang="fr-FR" sz="800" dirty="0" err="1"/>
              <a:t>xS</a:t>
            </a:r>
            <a:r>
              <a:rPr lang="fr-FR" sz="800" dirty="0"/>
              <a:t>	toutes les x semaines</a:t>
            </a:r>
          </a:p>
          <a:p>
            <a:pPr marL="0" indent="0">
              <a:lnSpc>
                <a:spcPts val="1300"/>
              </a:lnSpc>
              <a:spcAft>
                <a:spcPts val="0"/>
              </a:spcAft>
              <a:buClr>
                <a:srgbClr val="043882"/>
              </a:buClr>
              <a:buNone/>
              <a:tabLst>
                <a:tab pos="806450" algn="l"/>
              </a:tabLst>
            </a:pPr>
            <a:r>
              <a:rPr lang="fr-FR" sz="800" dirty="0"/>
              <a:t>5FU	5-fluorouracile</a:t>
            </a:r>
          </a:p>
          <a:p>
            <a:pPr marL="0" indent="0">
              <a:lnSpc>
                <a:spcPts val="1300"/>
              </a:lnSpc>
              <a:spcAft>
                <a:spcPts val="0"/>
              </a:spcAft>
              <a:buClr>
                <a:srgbClr val="043882"/>
              </a:buClr>
              <a:buNone/>
              <a:tabLst>
                <a:tab pos="806450" algn="l"/>
              </a:tabLst>
            </a:pPr>
            <a:r>
              <a:rPr lang="fr-FR" sz="800" dirty="0"/>
              <a:t>ADCI	adénocarcinome à cellules indépendantes</a:t>
            </a:r>
          </a:p>
          <a:p>
            <a:pPr marL="0" indent="0">
              <a:lnSpc>
                <a:spcPts val="1300"/>
              </a:lnSpc>
              <a:spcAft>
                <a:spcPts val="0"/>
              </a:spcAft>
              <a:buClr>
                <a:srgbClr val="043882"/>
              </a:buClr>
              <a:buNone/>
              <a:tabLst>
                <a:tab pos="806450" algn="l"/>
              </a:tabLst>
            </a:pPr>
            <a:r>
              <a:rPr lang="fr-FR" sz="800" dirty="0"/>
              <a:t>ADCP	adénocarcinome pancréatique</a:t>
            </a:r>
          </a:p>
          <a:p>
            <a:pPr marL="0" indent="0">
              <a:lnSpc>
                <a:spcPts val="1300"/>
              </a:lnSpc>
              <a:spcAft>
                <a:spcPts val="0"/>
              </a:spcAft>
              <a:buClr>
                <a:srgbClr val="043882"/>
              </a:buClr>
              <a:buNone/>
              <a:tabLst>
                <a:tab pos="806450" algn="l"/>
              </a:tabLst>
            </a:pPr>
            <a:r>
              <a:rPr lang="fr-FR" sz="800" dirty="0"/>
              <a:t>AFP	alpha-</a:t>
            </a:r>
            <a:r>
              <a:rPr lang="fr-FR" sz="800" dirty="0" err="1"/>
              <a:t>foetoprotéine</a:t>
            </a:r>
            <a:endParaRPr lang="fr-FR" sz="800" dirty="0"/>
          </a:p>
          <a:p>
            <a:pPr marL="0" indent="0">
              <a:lnSpc>
                <a:spcPts val="1300"/>
              </a:lnSpc>
              <a:spcAft>
                <a:spcPts val="0"/>
              </a:spcAft>
              <a:buClr>
                <a:srgbClr val="043882"/>
              </a:buClr>
              <a:buNone/>
              <a:tabLst>
                <a:tab pos="806450" algn="l"/>
              </a:tabLst>
            </a:pPr>
            <a:r>
              <a:rPr lang="en-GB" sz="800" dirty="0">
                <a:solidFill>
                  <a:schemeClr val="tx1"/>
                </a:solidFill>
              </a:rPr>
              <a:t>AJCC	American Joint Committee on Cancer</a:t>
            </a:r>
            <a:endParaRPr lang="fr-FR" sz="800" dirty="0"/>
          </a:p>
          <a:p>
            <a:pPr marL="0" indent="0">
              <a:lnSpc>
                <a:spcPts val="1300"/>
              </a:lnSpc>
              <a:spcAft>
                <a:spcPts val="0"/>
              </a:spcAft>
              <a:buClr>
                <a:srgbClr val="043882"/>
              </a:buClr>
              <a:buNone/>
              <a:tabLst>
                <a:tab pos="806450" algn="l"/>
              </a:tabLst>
            </a:pPr>
            <a:r>
              <a:rPr lang="en-GB" sz="800" dirty="0">
                <a:solidFill>
                  <a:schemeClr val="tx1"/>
                </a:solidFill>
              </a:rPr>
              <a:t>ALBI	</a:t>
            </a:r>
            <a:r>
              <a:rPr lang="en-GB" sz="800" dirty="0" err="1">
                <a:solidFill>
                  <a:schemeClr val="tx1"/>
                </a:solidFill>
              </a:rPr>
              <a:t>albumine-bilirubine</a:t>
            </a:r>
            <a:endParaRPr lang="fr-FR" sz="800" dirty="0"/>
          </a:p>
          <a:p>
            <a:pPr marL="0" indent="0">
              <a:lnSpc>
                <a:spcPts val="1300"/>
              </a:lnSpc>
              <a:spcAft>
                <a:spcPts val="0"/>
              </a:spcAft>
              <a:buClr>
                <a:srgbClr val="043882"/>
              </a:buClr>
              <a:buNone/>
              <a:tabLst>
                <a:tab pos="806450" algn="l"/>
              </a:tabLst>
            </a:pPr>
            <a:r>
              <a:rPr lang="fr-FR" sz="800" dirty="0"/>
              <a:t>ALT	alanine </a:t>
            </a:r>
            <a:r>
              <a:rPr lang="fr-FR" sz="800" dirty="0" err="1"/>
              <a:t>aminotransférase</a:t>
            </a:r>
            <a:endParaRPr lang="fr-FR" sz="800" dirty="0"/>
          </a:p>
          <a:p>
            <a:pPr marL="0" indent="0">
              <a:lnSpc>
                <a:spcPts val="1300"/>
              </a:lnSpc>
              <a:spcAft>
                <a:spcPts val="0"/>
              </a:spcAft>
              <a:buClr>
                <a:srgbClr val="043882"/>
              </a:buClr>
              <a:buNone/>
              <a:tabLst>
                <a:tab pos="806450" algn="l"/>
              </a:tabLst>
            </a:pPr>
            <a:r>
              <a:rPr lang="fr-FR" sz="800" dirty="0"/>
              <a:t>AST	</a:t>
            </a:r>
            <a:r>
              <a:rPr lang="fr-FR" sz="800" dirty="0" err="1"/>
              <a:t>aspartate</a:t>
            </a:r>
            <a:r>
              <a:rPr lang="fr-FR" sz="800" dirty="0"/>
              <a:t> </a:t>
            </a:r>
            <a:r>
              <a:rPr lang="fr-FR" sz="800" dirty="0" err="1"/>
              <a:t>aminotransférase</a:t>
            </a:r>
            <a:endParaRPr lang="fr-FR" sz="800" dirty="0"/>
          </a:p>
          <a:p>
            <a:pPr marL="0" indent="0">
              <a:lnSpc>
                <a:spcPts val="1300"/>
              </a:lnSpc>
              <a:spcAft>
                <a:spcPts val="0"/>
              </a:spcAft>
              <a:buClr>
                <a:srgbClr val="043882"/>
              </a:buClr>
              <a:buNone/>
              <a:tabLst>
                <a:tab pos="806450" algn="l"/>
              </a:tabLst>
            </a:pPr>
            <a:r>
              <a:rPr lang="fr-FR" sz="800" dirty="0" err="1"/>
              <a:t>BRAFi</a:t>
            </a:r>
            <a:r>
              <a:rPr lang="fr-FR" sz="800" dirty="0"/>
              <a:t>	inhibiteur de BRAF</a:t>
            </a:r>
          </a:p>
          <a:p>
            <a:pPr marL="0" indent="0">
              <a:lnSpc>
                <a:spcPts val="1300"/>
              </a:lnSpc>
              <a:spcAft>
                <a:spcPts val="0"/>
              </a:spcAft>
              <a:buClr>
                <a:srgbClr val="043882"/>
              </a:buClr>
              <a:buNone/>
              <a:tabLst>
                <a:tab pos="806450" algn="l"/>
              </a:tabLst>
            </a:pPr>
            <a:r>
              <a:rPr lang="fr-FR" sz="800" dirty="0"/>
              <a:t>BT	bourgeonnement tumoral</a:t>
            </a:r>
          </a:p>
          <a:p>
            <a:pPr marL="0" indent="0">
              <a:lnSpc>
                <a:spcPts val="1300"/>
              </a:lnSpc>
              <a:spcAft>
                <a:spcPts val="0"/>
              </a:spcAft>
              <a:buClr>
                <a:srgbClr val="043882"/>
              </a:buClr>
              <a:buNone/>
              <a:tabLst>
                <a:tab pos="806450" algn="l"/>
              </a:tabLst>
            </a:pPr>
            <a:r>
              <a:rPr lang="fr-FR" sz="800" dirty="0"/>
              <a:t>CA 19-9	carbohydrate antigène 19-9</a:t>
            </a:r>
          </a:p>
          <a:p>
            <a:pPr marL="0" indent="0">
              <a:lnSpc>
                <a:spcPts val="1300"/>
              </a:lnSpc>
              <a:spcAft>
                <a:spcPts val="0"/>
              </a:spcAft>
              <a:buClr>
                <a:srgbClr val="043882"/>
              </a:buClr>
              <a:buNone/>
              <a:tabLst>
                <a:tab pos="806450" algn="l"/>
              </a:tabLst>
            </a:pPr>
            <a:r>
              <a:rPr lang="fr-FR" sz="800" dirty="0"/>
              <a:t>CAPOX	capécitabine + oxaliplatine</a:t>
            </a:r>
          </a:p>
          <a:p>
            <a:pPr marL="0" indent="0">
              <a:lnSpc>
                <a:spcPts val="1300"/>
              </a:lnSpc>
              <a:spcAft>
                <a:spcPts val="0"/>
              </a:spcAft>
              <a:buClr>
                <a:srgbClr val="043882"/>
              </a:buClr>
              <a:buNone/>
              <a:tabLst>
                <a:tab pos="806450" algn="l"/>
              </a:tabLst>
            </a:pPr>
            <a:r>
              <a:rPr lang="fr-FR" sz="800" dirty="0"/>
              <a:t>CCA	</a:t>
            </a:r>
            <a:r>
              <a:rPr lang="fr-FR" sz="800" dirty="0" err="1"/>
              <a:t>cholangiocarcinome</a:t>
            </a:r>
            <a:endParaRPr lang="fr-FR" sz="800" dirty="0" smtClean="0"/>
          </a:p>
          <a:p>
            <a:pPr marL="0" indent="0">
              <a:lnSpc>
                <a:spcPts val="1300"/>
              </a:lnSpc>
              <a:spcAft>
                <a:spcPts val="0"/>
              </a:spcAft>
              <a:buClr>
                <a:srgbClr val="043882"/>
              </a:buClr>
              <a:buNone/>
              <a:tabLst>
                <a:tab pos="806450" algn="l"/>
              </a:tabLst>
            </a:pPr>
            <a:r>
              <a:rPr lang="fr-FR" sz="800" dirty="0" smtClean="0"/>
              <a:t>CCR(m</a:t>
            </a:r>
            <a:r>
              <a:rPr lang="fr-FR" sz="800" dirty="0"/>
              <a:t>)	cancer colorectal (métastatique)</a:t>
            </a:r>
          </a:p>
          <a:p>
            <a:pPr marL="0" indent="0">
              <a:lnSpc>
                <a:spcPts val="1300"/>
              </a:lnSpc>
              <a:spcAft>
                <a:spcPts val="0"/>
              </a:spcAft>
              <a:buClr>
                <a:srgbClr val="043882"/>
              </a:buClr>
              <a:buNone/>
              <a:tabLst>
                <a:tab pos="806450" algn="l"/>
              </a:tabLst>
            </a:pPr>
            <a:r>
              <a:rPr lang="fr-FR" sz="800" dirty="0"/>
              <a:t>CHC	carcinome hépatocellulaire</a:t>
            </a:r>
          </a:p>
          <a:p>
            <a:pPr marL="0" indent="0">
              <a:lnSpc>
                <a:spcPts val="1300"/>
              </a:lnSpc>
              <a:spcAft>
                <a:spcPts val="0"/>
              </a:spcAft>
              <a:buClr>
                <a:srgbClr val="043882"/>
              </a:buClr>
              <a:buNone/>
              <a:tabLst>
                <a:tab pos="806450" algn="l"/>
              </a:tabLst>
            </a:pPr>
            <a:r>
              <a:rPr lang="fr-FR" sz="800" dirty="0"/>
              <a:t>CHIP	chimiothérapie hyperthermique intrapéritonéale</a:t>
            </a:r>
          </a:p>
          <a:p>
            <a:pPr marL="0" indent="0">
              <a:lnSpc>
                <a:spcPts val="1300"/>
              </a:lnSpc>
              <a:spcAft>
                <a:spcPts val="0"/>
              </a:spcAft>
              <a:buClr>
                <a:srgbClr val="043882"/>
              </a:buClr>
              <a:buNone/>
              <a:tabLst>
                <a:tab pos="806450" algn="l"/>
              </a:tabLst>
            </a:pPr>
            <a:r>
              <a:rPr lang="fr-FR" sz="800" dirty="0"/>
              <a:t>CIAH	chimiothérapie intra-artérielle hépatique</a:t>
            </a:r>
          </a:p>
          <a:p>
            <a:pPr marL="0" indent="0">
              <a:lnSpc>
                <a:spcPts val="1300"/>
              </a:lnSpc>
              <a:spcAft>
                <a:spcPts val="0"/>
              </a:spcAft>
              <a:buClr>
                <a:srgbClr val="043882"/>
              </a:buClr>
              <a:buNone/>
              <a:tabLst>
                <a:tab pos="806450" algn="l"/>
              </a:tabLst>
            </a:pPr>
            <a:r>
              <a:rPr lang="fr-FR" sz="800" dirty="0"/>
              <a:t>CIRA	comité indépendant de revue en aveugle</a:t>
            </a:r>
          </a:p>
          <a:p>
            <a:pPr marL="0" indent="0">
              <a:lnSpc>
                <a:spcPts val="1300"/>
              </a:lnSpc>
              <a:spcAft>
                <a:spcPts val="0"/>
              </a:spcAft>
              <a:buClr>
                <a:srgbClr val="043882"/>
              </a:buClr>
              <a:buNone/>
              <a:tabLst>
                <a:tab pos="806450" algn="l"/>
              </a:tabLst>
            </a:pPr>
            <a:r>
              <a:rPr lang="en-GB" sz="800" dirty="0">
                <a:solidFill>
                  <a:schemeClr val="tx1"/>
                </a:solidFill>
              </a:rPr>
              <a:t>CPS	combined positive score</a:t>
            </a:r>
          </a:p>
          <a:p>
            <a:pPr marL="0" indent="0">
              <a:lnSpc>
                <a:spcPts val="1300"/>
              </a:lnSpc>
              <a:spcAft>
                <a:spcPts val="0"/>
              </a:spcAft>
              <a:buClr>
                <a:srgbClr val="043882"/>
              </a:buClr>
              <a:buNone/>
              <a:tabLst>
                <a:tab pos="806450" algn="l"/>
              </a:tabLst>
            </a:pPr>
            <a:r>
              <a:rPr lang="fr-FR" sz="800" dirty="0"/>
              <a:t>CT	chimiothérapie</a:t>
            </a:r>
          </a:p>
          <a:p>
            <a:pPr marL="0" indent="0">
              <a:lnSpc>
                <a:spcPts val="1300"/>
              </a:lnSpc>
              <a:spcAft>
                <a:spcPts val="0"/>
              </a:spcAft>
              <a:buClr>
                <a:srgbClr val="043882"/>
              </a:buClr>
              <a:buNone/>
              <a:tabLst>
                <a:tab pos="806450" algn="l"/>
              </a:tabLst>
            </a:pPr>
            <a:r>
              <a:rPr lang="fr-FR" sz="800" dirty="0"/>
              <a:t>DMT	dose maximale tolérée</a:t>
            </a:r>
          </a:p>
          <a:p>
            <a:pPr marL="0" indent="0">
              <a:lnSpc>
                <a:spcPts val="1300"/>
              </a:lnSpc>
              <a:spcAft>
                <a:spcPts val="0"/>
              </a:spcAft>
              <a:buClr>
                <a:srgbClr val="043882"/>
              </a:buClr>
              <a:buNone/>
              <a:tabLst>
                <a:tab pos="806450" algn="l"/>
              </a:tabLst>
            </a:pPr>
            <a:r>
              <a:rPr lang="fr-FR" sz="800" dirty="0"/>
              <a:t>dMMR	déficience </a:t>
            </a:r>
            <a:r>
              <a:rPr lang="en-GB" sz="800" dirty="0" smtClean="0"/>
              <a:t>mismatch repair</a:t>
            </a:r>
          </a:p>
          <a:p>
            <a:pPr marL="0" indent="0">
              <a:lnSpc>
                <a:spcPts val="1300"/>
              </a:lnSpc>
              <a:spcAft>
                <a:spcPts val="0"/>
              </a:spcAft>
              <a:buClr>
                <a:srgbClr val="043882"/>
              </a:buClr>
              <a:buNone/>
              <a:tabLst>
                <a:tab pos="806450" algn="l"/>
              </a:tabLst>
            </a:pPr>
            <a:r>
              <a:rPr lang="fr-FR" sz="800" dirty="0" smtClean="0"/>
              <a:t>DR</a:t>
            </a:r>
            <a:r>
              <a:rPr lang="fr-FR" sz="800" dirty="0"/>
              <a:t>	durée de réponse</a:t>
            </a:r>
          </a:p>
          <a:p>
            <a:pPr marL="0" indent="0">
              <a:lnSpc>
                <a:spcPts val="1300"/>
              </a:lnSpc>
              <a:spcAft>
                <a:spcPts val="0"/>
              </a:spcAft>
              <a:buClr>
                <a:srgbClr val="043882"/>
              </a:buClr>
              <a:buNone/>
              <a:tabLst>
                <a:tab pos="806450" algn="l"/>
              </a:tabLst>
            </a:pPr>
            <a:r>
              <a:rPr lang="fr-FR" sz="800" dirty="0"/>
              <a:t>ECOG	</a:t>
            </a:r>
            <a:r>
              <a:rPr lang="en-GB" sz="800" dirty="0" smtClean="0"/>
              <a:t>Eastern Cooperative Oncology Group</a:t>
            </a:r>
          </a:p>
          <a:p>
            <a:pPr marL="0" indent="0">
              <a:lnSpc>
                <a:spcPts val="1300"/>
              </a:lnSpc>
              <a:spcAft>
                <a:spcPts val="0"/>
              </a:spcAft>
              <a:buClr>
                <a:srgbClr val="043882"/>
              </a:buClr>
              <a:buNone/>
              <a:tabLst>
                <a:tab pos="806450" algn="l"/>
              </a:tabLst>
            </a:pPr>
            <a:r>
              <a:rPr lang="fr-FR" sz="800" dirty="0" smtClean="0"/>
              <a:t>EEH</a:t>
            </a:r>
            <a:r>
              <a:rPr lang="fr-FR" sz="800" dirty="0"/>
              <a:t>	envahissement extra hépatique</a:t>
            </a:r>
          </a:p>
          <a:p>
            <a:pPr marL="0" indent="0">
              <a:lnSpc>
                <a:spcPts val="1300"/>
              </a:lnSpc>
              <a:spcAft>
                <a:spcPts val="0"/>
              </a:spcAft>
              <a:buClr>
                <a:srgbClr val="043882"/>
              </a:buClr>
              <a:buNone/>
              <a:tabLst>
                <a:tab pos="806450" algn="l"/>
              </a:tabLst>
            </a:pPr>
            <a:r>
              <a:rPr lang="fr-FR" sz="800" dirty="0"/>
              <a:t>EGFR	</a:t>
            </a:r>
            <a:r>
              <a:rPr lang="en-GB" sz="800" dirty="0" smtClean="0"/>
              <a:t>epidermal growth factor receptor</a:t>
            </a:r>
          </a:p>
          <a:p>
            <a:pPr marL="0" indent="0">
              <a:lnSpc>
                <a:spcPts val="1300"/>
              </a:lnSpc>
              <a:spcAft>
                <a:spcPts val="0"/>
              </a:spcAft>
              <a:buClr>
                <a:srgbClr val="043882"/>
              </a:buClr>
              <a:buNone/>
              <a:tabLst>
                <a:tab pos="806450" algn="l"/>
              </a:tabLst>
            </a:pPr>
            <a:r>
              <a:rPr lang="fr-FR" sz="800" dirty="0" smtClean="0"/>
              <a:t>EI</a:t>
            </a:r>
            <a:r>
              <a:rPr lang="fr-FR" sz="800" dirty="0"/>
              <a:t>	évènement indésirable</a:t>
            </a:r>
          </a:p>
          <a:p>
            <a:pPr marL="0" indent="0">
              <a:lnSpc>
                <a:spcPts val="1300"/>
              </a:lnSpc>
              <a:spcAft>
                <a:spcPts val="0"/>
              </a:spcAft>
              <a:buClr>
                <a:srgbClr val="043882"/>
              </a:buClr>
              <a:buNone/>
              <a:tabLst>
                <a:tab pos="806450" algn="l"/>
              </a:tabLst>
            </a:pPr>
            <a:r>
              <a:rPr lang="fr-FR" sz="800" dirty="0"/>
              <a:t>EIG	événement indésirable grave </a:t>
            </a:r>
          </a:p>
          <a:p>
            <a:pPr marL="0" indent="0">
              <a:lnSpc>
                <a:spcPts val="1300"/>
              </a:lnSpc>
              <a:spcAft>
                <a:spcPts val="0"/>
              </a:spcAft>
              <a:buClr>
                <a:srgbClr val="043882"/>
              </a:buClr>
              <a:buNone/>
              <a:tabLst>
                <a:tab pos="806450" algn="l"/>
              </a:tabLst>
            </a:pPr>
            <a:r>
              <a:rPr lang="fr-FR" sz="800" dirty="0"/>
              <a:t>EIGLT	EIG lié au traitement</a:t>
            </a:r>
          </a:p>
          <a:p>
            <a:pPr marL="0" indent="0">
              <a:lnSpc>
                <a:spcPts val="1300"/>
              </a:lnSpc>
              <a:spcAft>
                <a:spcPts val="0"/>
              </a:spcAft>
              <a:buClr>
                <a:srgbClr val="043882"/>
              </a:buClr>
              <a:buNone/>
              <a:tabLst>
                <a:tab pos="806450" algn="l"/>
              </a:tabLst>
            </a:pPr>
            <a:r>
              <a:rPr lang="fr-FR" sz="800" dirty="0"/>
              <a:t>EILT	événement indésirable lié au traitement</a:t>
            </a:r>
          </a:p>
          <a:p>
            <a:pPr marL="0" indent="0">
              <a:lnSpc>
                <a:spcPts val="1300"/>
              </a:lnSpc>
              <a:spcAft>
                <a:spcPts val="0"/>
              </a:spcAft>
              <a:buClr>
                <a:srgbClr val="043882"/>
              </a:buClr>
              <a:buNone/>
              <a:tabLst>
                <a:tab pos="806450" algn="l"/>
              </a:tabLst>
            </a:pPr>
            <a:r>
              <a:rPr lang="fr-FR" sz="800" dirty="0"/>
              <a:t>ET	écart type</a:t>
            </a:r>
          </a:p>
          <a:p>
            <a:pPr marL="85725" indent="0">
              <a:lnSpc>
                <a:spcPts val="1300"/>
              </a:lnSpc>
              <a:spcAft>
                <a:spcPts val="0"/>
              </a:spcAft>
              <a:buClr>
                <a:srgbClr val="043882"/>
              </a:buClr>
              <a:buNone/>
              <a:tabLst>
                <a:tab pos="900113" algn="l"/>
              </a:tabLst>
            </a:pPr>
            <a:r>
              <a:rPr lang="fr-FR" sz="800" dirty="0" err="1"/>
              <a:t>Evt</a:t>
            </a:r>
            <a:r>
              <a:rPr lang="fr-FR" sz="800" dirty="0"/>
              <a:t>	événement</a:t>
            </a:r>
          </a:p>
          <a:p>
            <a:pPr marL="85725" indent="0">
              <a:lnSpc>
                <a:spcPts val="1300"/>
              </a:lnSpc>
              <a:spcAft>
                <a:spcPts val="0"/>
              </a:spcAft>
              <a:buClr>
                <a:srgbClr val="043882"/>
              </a:buClr>
              <a:buNone/>
              <a:tabLst>
                <a:tab pos="900113" algn="l"/>
              </a:tabLst>
            </a:pPr>
            <a:r>
              <a:rPr lang="fr-FR" sz="800" dirty="0"/>
              <a:t>FOLFIRI	leucovorine + 5FU + irinotécan </a:t>
            </a:r>
          </a:p>
          <a:p>
            <a:pPr marL="85725" indent="0">
              <a:lnSpc>
                <a:spcPts val="1300"/>
              </a:lnSpc>
              <a:spcAft>
                <a:spcPts val="0"/>
              </a:spcAft>
              <a:buClr>
                <a:srgbClr val="043882"/>
              </a:buClr>
              <a:buNone/>
              <a:tabLst>
                <a:tab pos="900113" algn="l"/>
              </a:tabLst>
            </a:pPr>
            <a:r>
              <a:rPr lang="fr-FR" sz="800" dirty="0"/>
              <a:t>FOLFIRINOX	leucovorine + 5FU + irinotécan + </a:t>
            </a:r>
            <a:r>
              <a:rPr lang="fr-FR" sz="800" dirty="0" err="1"/>
              <a:t>oxaliplatine</a:t>
            </a:r>
            <a:endParaRPr lang="fr-FR" sz="800" dirty="0"/>
          </a:p>
          <a:p>
            <a:pPr marL="85725" indent="0">
              <a:lnSpc>
                <a:spcPts val="1300"/>
              </a:lnSpc>
              <a:spcAft>
                <a:spcPts val="0"/>
              </a:spcAft>
              <a:buClr>
                <a:srgbClr val="043882"/>
              </a:buClr>
              <a:buNone/>
              <a:tabLst>
                <a:tab pos="900113" algn="l"/>
              </a:tabLst>
            </a:pPr>
            <a:r>
              <a:rPr lang="fr-FR" sz="800" dirty="0"/>
              <a:t>FOLFOX	leucovorine + 5-fluorouracile + </a:t>
            </a:r>
            <a:r>
              <a:rPr lang="fr-FR" sz="800" dirty="0" err="1"/>
              <a:t>oxaliplatine</a:t>
            </a:r>
            <a:endParaRPr lang="fr-FR" sz="800" dirty="0"/>
          </a:p>
          <a:p>
            <a:pPr marL="85725" indent="0">
              <a:lnSpc>
                <a:spcPts val="1300"/>
              </a:lnSpc>
              <a:spcAft>
                <a:spcPts val="0"/>
              </a:spcAft>
              <a:buClr>
                <a:srgbClr val="043882"/>
              </a:buClr>
              <a:buNone/>
              <a:tabLst>
                <a:tab pos="900113" algn="l"/>
              </a:tabLst>
            </a:pPr>
            <a:r>
              <a:rPr lang="fr-FR" sz="800" dirty="0"/>
              <a:t>GI	gastro-intestinal</a:t>
            </a:r>
          </a:p>
          <a:p>
            <a:pPr marL="85725" indent="0">
              <a:lnSpc>
                <a:spcPts val="1300"/>
              </a:lnSpc>
              <a:spcAft>
                <a:spcPts val="0"/>
              </a:spcAft>
              <a:buClr>
                <a:srgbClr val="043882"/>
              </a:buClr>
              <a:buNone/>
              <a:tabLst>
                <a:tab pos="900113" algn="l"/>
              </a:tabLst>
            </a:pPr>
            <a:r>
              <a:rPr lang="fr-FR" sz="800" dirty="0"/>
              <a:t>HER2	</a:t>
            </a:r>
            <a:r>
              <a:rPr lang="en-GB" sz="800" dirty="0" smtClean="0"/>
              <a:t>human epidermal growth factor 	receptor 2</a:t>
            </a:r>
          </a:p>
          <a:p>
            <a:pPr marL="85725" indent="0">
              <a:lnSpc>
                <a:spcPts val="1300"/>
              </a:lnSpc>
              <a:spcAft>
                <a:spcPts val="0"/>
              </a:spcAft>
              <a:buClr>
                <a:srgbClr val="043882"/>
              </a:buClr>
              <a:buNone/>
              <a:tabLst>
                <a:tab pos="900113" algn="l"/>
              </a:tabLst>
            </a:pPr>
            <a:r>
              <a:rPr lang="en-GB" sz="800" dirty="0" smtClean="0"/>
              <a:t>HR	hazard ratio </a:t>
            </a:r>
          </a:p>
          <a:p>
            <a:pPr marL="85725" indent="0">
              <a:lnSpc>
                <a:spcPts val="1300"/>
              </a:lnSpc>
              <a:spcAft>
                <a:spcPts val="0"/>
              </a:spcAft>
              <a:buClr>
                <a:srgbClr val="043882"/>
              </a:buClr>
              <a:buNone/>
              <a:tabLst>
                <a:tab pos="900113" algn="l"/>
              </a:tabLst>
            </a:pPr>
            <a:r>
              <a:rPr lang="fr-FR" sz="800" dirty="0" smtClean="0"/>
              <a:t>IC</a:t>
            </a:r>
            <a:r>
              <a:rPr lang="fr-FR" sz="800" dirty="0"/>
              <a:t>	Intervalle de confiance</a:t>
            </a:r>
          </a:p>
          <a:p>
            <a:pPr marL="85725" indent="0">
              <a:lnSpc>
                <a:spcPts val="1300"/>
              </a:lnSpc>
              <a:spcAft>
                <a:spcPts val="0"/>
              </a:spcAft>
              <a:buClr>
                <a:srgbClr val="043882"/>
              </a:buClr>
              <a:buNone/>
              <a:tabLst>
                <a:tab pos="900113" algn="l"/>
              </a:tabLst>
            </a:pPr>
            <a:r>
              <a:rPr lang="fr-FR" sz="800" dirty="0"/>
              <a:t>ICP	index de carcinose péritonéale</a:t>
            </a:r>
          </a:p>
          <a:p>
            <a:pPr marL="85725" indent="0">
              <a:lnSpc>
                <a:spcPts val="1300"/>
              </a:lnSpc>
              <a:spcAft>
                <a:spcPts val="0"/>
              </a:spcAft>
              <a:buClr>
                <a:srgbClr val="043882"/>
              </a:buClr>
              <a:buNone/>
              <a:tabLst>
                <a:tab pos="900113" algn="l"/>
              </a:tabLst>
            </a:pPr>
            <a:r>
              <a:rPr lang="fr-FR" sz="800" dirty="0"/>
              <a:t>IHC	immunohistochimie</a:t>
            </a:r>
          </a:p>
          <a:p>
            <a:pPr marL="85725" indent="0">
              <a:lnSpc>
                <a:spcPts val="1300"/>
              </a:lnSpc>
              <a:spcAft>
                <a:spcPts val="0"/>
              </a:spcAft>
              <a:buClr>
                <a:srgbClr val="043882"/>
              </a:buClr>
              <a:buNone/>
              <a:tabLst>
                <a:tab pos="900113" algn="l"/>
              </a:tabLst>
            </a:pPr>
            <a:r>
              <a:rPr lang="fr-FR" sz="800" dirty="0"/>
              <a:t>IMV	invasion macrovasculaire</a:t>
            </a:r>
          </a:p>
          <a:p>
            <a:pPr marL="85725" indent="0">
              <a:lnSpc>
                <a:spcPts val="1300"/>
              </a:lnSpc>
              <a:spcAft>
                <a:spcPts val="0"/>
              </a:spcAft>
              <a:buClr>
                <a:srgbClr val="043882"/>
              </a:buClr>
              <a:buNone/>
              <a:tabLst>
                <a:tab pos="900113" algn="l"/>
              </a:tabLst>
            </a:pPr>
            <a:r>
              <a:rPr lang="fr-FR" sz="800" dirty="0"/>
              <a:t>ITT	intention de traiter </a:t>
            </a:r>
          </a:p>
          <a:p>
            <a:pPr marL="85725" indent="0">
              <a:lnSpc>
                <a:spcPts val="1300"/>
              </a:lnSpc>
              <a:spcAft>
                <a:spcPts val="0"/>
              </a:spcAft>
              <a:buClr>
                <a:srgbClr val="043882"/>
              </a:buClr>
              <a:buNone/>
              <a:tabLst>
                <a:tab pos="900113" algn="l"/>
              </a:tabLst>
            </a:pPr>
            <a:r>
              <a:rPr lang="fr-FR" sz="800" dirty="0"/>
              <a:t>IV	intraveineux</a:t>
            </a:r>
          </a:p>
          <a:p>
            <a:pPr marL="85725" indent="0">
              <a:lnSpc>
                <a:spcPts val="1300"/>
              </a:lnSpc>
              <a:spcAft>
                <a:spcPts val="0"/>
              </a:spcAft>
              <a:buClr>
                <a:srgbClr val="043882"/>
              </a:buClr>
              <a:buNone/>
              <a:tabLst>
                <a:tab pos="900113" algn="l"/>
              </a:tabLst>
            </a:pPr>
            <a:r>
              <a:rPr lang="fr-FR" sz="800" dirty="0"/>
              <a:t>J	jour</a:t>
            </a:r>
          </a:p>
          <a:p>
            <a:pPr marL="85725" indent="0">
              <a:lnSpc>
                <a:spcPts val="1300"/>
              </a:lnSpc>
              <a:spcAft>
                <a:spcPts val="0"/>
              </a:spcAft>
              <a:buClr>
                <a:srgbClr val="043882"/>
              </a:buClr>
              <a:buNone/>
              <a:tabLst>
                <a:tab pos="900113" algn="l"/>
              </a:tabLst>
            </a:pPr>
            <a:r>
              <a:rPr lang="fr-FR" sz="800" dirty="0"/>
              <a:t>JOG	jonction </a:t>
            </a:r>
            <a:r>
              <a:rPr lang="fr-FR" sz="800" dirty="0" err="1"/>
              <a:t>oesogastrique</a:t>
            </a:r>
            <a:endParaRPr lang="fr-FR" sz="800" dirty="0"/>
          </a:p>
          <a:p>
            <a:pPr marL="85725" indent="0">
              <a:lnSpc>
                <a:spcPts val="1300"/>
              </a:lnSpc>
              <a:spcAft>
                <a:spcPts val="0"/>
              </a:spcAft>
              <a:buClr>
                <a:srgbClr val="043882"/>
              </a:buClr>
              <a:buNone/>
              <a:tabLst>
                <a:tab pos="900113" algn="l"/>
              </a:tabLst>
            </a:pPr>
            <a:r>
              <a:rPr lang="en-GB" sz="800" dirty="0">
                <a:solidFill>
                  <a:schemeClr val="tx1"/>
                </a:solidFill>
              </a:rPr>
              <a:t>KPS	</a:t>
            </a:r>
            <a:r>
              <a:rPr lang="en-GB" sz="800" dirty="0" err="1">
                <a:solidFill>
                  <a:schemeClr val="tx1"/>
                </a:solidFill>
              </a:rPr>
              <a:t>Karnofsky</a:t>
            </a:r>
            <a:r>
              <a:rPr lang="en-GB" sz="800" dirty="0">
                <a:solidFill>
                  <a:schemeClr val="tx1"/>
                </a:solidFill>
              </a:rPr>
              <a:t> performance status</a:t>
            </a:r>
            <a:endParaRPr lang="fr-FR" sz="800" dirty="0"/>
          </a:p>
          <a:p>
            <a:pPr marL="85725" indent="0">
              <a:lnSpc>
                <a:spcPts val="1300"/>
              </a:lnSpc>
              <a:spcAft>
                <a:spcPts val="0"/>
              </a:spcAft>
              <a:buClr>
                <a:srgbClr val="043882"/>
              </a:buClr>
              <a:buNone/>
              <a:tabLst>
                <a:tab pos="900113" algn="l"/>
              </a:tabLst>
            </a:pPr>
            <a:r>
              <a:rPr lang="fr-FR" sz="800" dirty="0"/>
              <a:t>L2	2</a:t>
            </a:r>
            <a:r>
              <a:rPr lang="fr-FR" sz="800" baseline="30000" dirty="0"/>
              <a:t>e </a:t>
            </a:r>
            <a:r>
              <a:rPr lang="fr-FR" sz="800" dirty="0"/>
              <a:t>ligne</a:t>
            </a:r>
          </a:p>
          <a:p>
            <a:pPr marL="85725" indent="0">
              <a:lnSpc>
                <a:spcPts val="1300"/>
              </a:lnSpc>
              <a:spcAft>
                <a:spcPts val="0"/>
              </a:spcAft>
              <a:buClr>
                <a:srgbClr val="043882"/>
              </a:buClr>
              <a:buNone/>
              <a:tabLst>
                <a:tab pos="900113" algn="l"/>
              </a:tabLst>
            </a:pPr>
            <a:r>
              <a:rPr lang="fr-FR" sz="800" dirty="0"/>
              <a:t>L3	3</a:t>
            </a:r>
            <a:r>
              <a:rPr lang="fr-FR" sz="800" baseline="30000" dirty="0"/>
              <a:t>e</a:t>
            </a:r>
            <a:r>
              <a:rPr lang="fr-FR" sz="800" dirty="0"/>
              <a:t> ligne</a:t>
            </a:r>
          </a:p>
          <a:p>
            <a:pPr marL="85725" indent="0">
              <a:lnSpc>
                <a:spcPts val="1300"/>
              </a:lnSpc>
              <a:spcAft>
                <a:spcPts val="0"/>
              </a:spcAft>
              <a:buClr>
                <a:srgbClr val="043882"/>
              </a:buClr>
              <a:buNone/>
              <a:tabLst>
                <a:tab pos="900113" algn="l"/>
              </a:tabLst>
            </a:pPr>
            <a:r>
              <a:rPr lang="fr-FR" sz="800" dirty="0"/>
              <a:t>LV	leucovorine</a:t>
            </a:r>
          </a:p>
          <a:p>
            <a:pPr marL="85725" indent="0">
              <a:lnSpc>
                <a:spcPts val="1300"/>
              </a:lnSpc>
              <a:spcAft>
                <a:spcPts val="0"/>
              </a:spcAft>
              <a:buClr>
                <a:srgbClr val="043882"/>
              </a:buClr>
              <a:buNone/>
              <a:tabLst>
                <a:tab pos="900113" algn="l"/>
              </a:tabLst>
            </a:pPr>
            <a:r>
              <a:rPr lang="fr-FR" sz="800" dirty="0"/>
              <a:t>mFOLFIRINOX </a:t>
            </a:r>
            <a:r>
              <a:rPr lang="fr-FR" sz="800" dirty="0" smtClean="0"/>
              <a:t>	</a:t>
            </a:r>
            <a:r>
              <a:rPr lang="fr-FR" sz="800" dirty="0" err="1" smtClean="0"/>
              <a:t>modified</a:t>
            </a:r>
            <a:r>
              <a:rPr lang="fr-FR" sz="800" dirty="0" smtClean="0"/>
              <a:t> </a:t>
            </a:r>
            <a:r>
              <a:rPr lang="fr-FR" sz="800" dirty="0"/>
              <a:t>leucovorine + </a:t>
            </a:r>
            <a:r>
              <a:rPr lang="fr-FR" sz="800" dirty="0" smtClean="0"/>
              <a:t>5-fluorouracile </a:t>
            </a:r>
            <a:r>
              <a:rPr lang="fr-FR" sz="800" dirty="0"/>
              <a:t>+ </a:t>
            </a:r>
            <a:r>
              <a:rPr lang="fr-FR" sz="800" dirty="0" smtClean="0"/>
              <a:t>	</a:t>
            </a:r>
            <a:r>
              <a:rPr lang="fr-FR" sz="800" dirty="0" err="1" smtClean="0"/>
              <a:t>irinotécan</a:t>
            </a:r>
            <a:r>
              <a:rPr lang="fr-FR" sz="800" dirty="0" smtClean="0"/>
              <a:t> </a:t>
            </a:r>
            <a:r>
              <a:rPr lang="fr-FR" sz="800" dirty="0"/>
              <a:t>+ oxaliplatine</a:t>
            </a:r>
          </a:p>
          <a:p>
            <a:pPr marL="85725" indent="0">
              <a:lnSpc>
                <a:spcPts val="1300"/>
              </a:lnSpc>
              <a:spcAft>
                <a:spcPts val="0"/>
              </a:spcAft>
              <a:buClr>
                <a:srgbClr val="043882"/>
              </a:buClr>
              <a:buNone/>
              <a:tabLst>
                <a:tab pos="900113" algn="l"/>
              </a:tabLst>
            </a:pPr>
            <a:r>
              <a:rPr lang="fr-FR" sz="800" dirty="0"/>
              <a:t>MMR	</a:t>
            </a:r>
            <a:r>
              <a:rPr lang="en-GB" sz="800" dirty="0" smtClean="0"/>
              <a:t>mismatch repair</a:t>
            </a:r>
          </a:p>
          <a:p>
            <a:pPr marL="85725" indent="0">
              <a:lnSpc>
                <a:spcPts val="1300"/>
              </a:lnSpc>
              <a:spcAft>
                <a:spcPts val="0"/>
              </a:spcAft>
              <a:buClr>
                <a:srgbClr val="043882"/>
              </a:buClr>
              <a:buNone/>
              <a:tabLst>
                <a:tab pos="900113" algn="l"/>
              </a:tabLst>
            </a:pPr>
            <a:r>
              <a:rPr lang="fr-FR" sz="800" dirty="0" smtClean="0"/>
              <a:t>MS</a:t>
            </a:r>
            <a:r>
              <a:rPr lang="fr-FR" sz="800" dirty="0"/>
              <a:t>	maladie stable</a:t>
            </a:r>
          </a:p>
          <a:p>
            <a:pPr marL="85725" indent="0">
              <a:lnSpc>
                <a:spcPts val="1300"/>
              </a:lnSpc>
              <a:spcAft>
                <a:spcPts val="0"/>
              </a:spcAft>
              <a:buClr>
                <a:srgbClr val="043882"/>
              </a:buClr>
              <a:buNone/>
              <a:tabLst>
                <a:tab pos="900113" algn="l"/>
              </a:tabLst>
            </a:pPr>
            <a:r>
              <a:rPr lang="fr-FR" sz="800" dirty="0" smtClean="0"/>
              <a:t>MSI-H	instabilité </a:t>
            </a:r>
            <a:r>
              <a:rPr lang="fr-FR" sz="800" dirty="0"/>
              <a:t>microsatellitaire élevée </a:t>
            </a:r>
          </a:p>
          <a:p>
            <a:pPr marL="85725" indent="0">
              <a:lnSpc>
                <a:spcPts val="1300"/>
              </a:lnSpc>
              <a:spcAft>
                <a:spcPts val="0"/>
              </a:spcAft>
              <a:buClr>
                <a:srgbClr val="043882"/>
              </a:buClr>
              <a:buNone/>
              <a:tabLst>
                <a:tab pos="900113" algn="l"/>
              </a:tabLst>
            </a:pPr>
            <a:r>
              <a:rPr lang="fr-FR" sz="800" dirty="0"/>
              <a:t>MSS	microsatellites stables</a:t>
            </a:r>
          </a:p>
          <a:p>
            <a:pPr marL="85725" indent="0">
              <a:lnSpc>
                <a:spcPts val="1300"/>
              </a:lnSpc>
              <a:spcAft>
                <a:spcPts val="0"/>
              </a:spcAft>
              <a:buClr>
                <a:srgbClr val="043882"/>
              </a:buClr>
              <a:buNone/>
              <a:tabLst>
                <a:tab pos="900113" algn="l"/>
              </a:tabLst>
            </a:pPr>
            <a:r>
              <a:rPr lang="fr-FR" sz="800" dirty="0"/>
              <a:t>NA	non atteinte</a:t>
            </a:r>
          </a:p>
          <a:p>
            <a:pPr marL="85725" indent="0">
              <a:lnSpc>
                <a:spcPts val="1300"/>
              </a:lnSpc>
              <a:spcAft>
                <a:spcPts val="0"/>
              </a:spcAft>
              <a:buClr>
                <a:srgbClr val="043882"/>
              </a:buClr>
              <a:buNone/>
              <a:tabLst>
                <a:tab pos="900113" algn="l"/>
              </a:tabLst>
            </a:pPr>
            <a:r>
              <a:rPr lang="fr-FR" sz="800" dirty="0" err="1"/>
              <a:t>Nab</a:t>
            </a:r>
            <a:r>
              <a:rPr lang="fr-FR" sz="800" dirty="0"/>
              <a:t>-p	nab-paclitaxel</a:t>
            </a:r>
          </a:p>
          <a:p>
            <a:pPr marL="85725" indent="0">
              <a:lnSpc>
                <a:spcPts val="1300"/>
              </a:lnSpc>
              <a:spcAft>
                <a:spcPts val="0"/>
              </a:spcAft>
              <a:buClr>
                <a:srgbClr val="043882"/>
              </a:buClr>
              <a:buNone/>
              <a:tabLst>
                <a:tab pos="900113" algn="l"/>
              </a:tabLst>
            </a:pPr>
            <a:r>
              <a:rPr lang="fr-FR" sz="800" dirty="0"/>
              <a:t>ND	non disponible</a:t>
            </a:r>
          </a:p>
          <a:p>
            <a:pPr marL="85725" indent="0">
              <a:lnSpc>
                <a:spcPts val="1300"/>
              </a:lnSpc>
              <a:spcAft>
                <a:spcPts val="0"/>
              </a:spcAft>
              <a:buClr>
                <a:srgbClr val="043882"/>
              </a:buClr>
              <a:buNone/>
              <a:tabLst>
                <a:tab pos="900113" algn="l"/>
              </a:tabLst>
            </a:pPr>
            <a:r>
              <a:rPr lang="fr-FR" sz="800" dirty="0"/>
              <a:t>NE	non évaluable</a:t>
            </a:r>
          </a:p>
          <a:p>
            <a:pPr marL="85725" indent="0">
              <a:lnSpc>
                <a:spcPts val="1300"/>
              </a:lnSpc>
              <a:spcAft>
                <a:spcPts val="0"/>
              </a:spcAft>
              <a:buClr>
                <a:srgbClr val="043882"/>
              </a:buClr>
              <a:buNone/>
              <a:tabLst>
                <a:tab pos="900113" algn="l"/>
              </a:tabLst>
            </a:pPr>
            <a:r>
              <a:rPr lang="fr-FR" sz="800" dirty="0"/>
              <a:t>OR	</a:t>
            </a:r>
            <a:r>
              <a:rPr lang="fr-FR" sz="800" dirty="0" err="1"/>
              <a:t>odds</a:t>
            </a:r>
            <a:r>
              <a:rPr lang="fr-FR" sz="800" dirty="0"/>
              <a:t> ratio</a:t>
            </a:r>
          </a:p>
          <a:p>
            <a:pPr marL="85725" indent="0">
              <a:lnSpc>
                <a:spcPts val="1300"/>
              </a:lnSpc>
              <a:spcAft>
                <a:spcPts val="0"/>
              </a:spcAft>
              <a:buClr>
                <a:srgbClr val="043882"/>
              </a:buClr>
              <a:buNone/>
              <a:tabLst>
                <a:tab pos="900113" algn="l"/>
              </a:tabLst>
            </a:pPr>
            <a:r>
              <a:rPr lang="fr-FR" sz="800" dirty="0"/>
              <a:t>pCR	réponse pathologique complète</a:t>
            </a:r>
          </a:p>
          <a:p>
            <a:pPr marL="85725" indent="0">
              <a:lnSpc>
                <a:spcPts val="1300"/>
              </a:lnSpc>
              <a:spcAft>
                <a:spcPts val="0"/>
              </a:spcAft>
              <a:buClr>
                <a:srgbClr val="043882"/>
              </a:buClr>
              <a:buNone/>
              <a:tabLst>
                <a:tab pos="806450" algn="l"/>
              </a:tabLst>
            </a:pPr>
            <a:r>
              <a:rPr lang="fr-FR" sz="800" dirty="0"/>
              <a:t>PD	pharmacodynamie</a:t>
            </a:r>
          </a:p>
          <a:p>
            <a:pPr marL="85725" indent="0">
              <a:lnSpc>
                <a:spcPts val="1300"/>
              </a:lnSpc>
              <a:spcAft>
                <a:spcPts val="0"/>
              </a:spcAft>
              <a:buClr>
                <a:srgbClr val="043882"/>
              </a:buClr>
              <a:buNone/>
              <a:tabLst>
                <a:tab pos="806450" algn="l"/>
              </a:tabLst>
            </a:pPr>
            <a:r>
              <a:rPr lang="fr-FR" sz="800" dirty="0" smtClean="0"/>
              <a:t>PD-(L)1</a:t>
            </a:r>
            <a:r>
              <a:rPr lang="fr-FR" sz="800" dirty="0"/>
              <a:t>	</a:t>
            </a:r>
            <a:r>
              <a:rPr lang="en-GB" sz="800" dirty="0" smtClean="0"/>
              <a:t>programmed death-(ligand</a:t>
            </a:r>
            <a:r>
              <a:rPr lang="fr-FR" sz="800" dirty="0" smtClean="0"/>
              <a:t>) 1</a:t>
            </a:r>
            <a:endParaRPr lang="fr-FR" sz="800" dirty="0"/>
          </a:p>
          <a:p>
            <a:pPr marL="85725" indent="0">
              <a:lnSpc>
                <a:spcPts val="1300"/>
              </a:lnSpc>
              <a:spcAft>
                <a:spcPts val="0"/>
              </a:spcAft>
              <a:buClr>
                <a:srgbClr val="043882"/>
              </a:buClr>
              <a:buNone/>
              <a:tabLst>
                <a:tab pos="806450" algn="l"/>
              </a:tabLst>
            </a:pPr>
            <a:r>
              <a:rPr lang="fr-FR" sz="800" dirty="0" smtClean="0"/>
              <a:t>PK</a:t>
            </a:r>
            <a:r>
              <a:rPr lang="fr-FR" sz="800" dirty="0"/>
              <a:t>	</a:t>
            </a:r>
            <a:r>
              <a:rPr lang="fr-FR" sz="800" dirty="0" smtClean="0"/>
              <a:t>pharmacocinétique</a:t>
            </a:r>
            <a:endParaRPr lang="fr-FR" sz="800" dirty="0"/>
          </a:p>
          <a:p>
            <a:pPr marL="85725" indent="0">
              <a:lnSpc>
                <a:spcPts val="1300"/>
              </a:lnSpc>
              <a:spcAft>
                <a:spcPts val="0"/>
              </a:spcAft>
              <a:buClr>
                <a:srgbClr val="043882"/>
              </a:buClr>
              <a:buNone/>
              <a:tabLst>
                <a:tab pos="806450" algn="l"/>
              </a:tabLst>
            </a:pPr>
            <a:r>
              <a:rPr lang="fr-FR" sz="800" dirty="0" err="1"/>
              <a:t>pMMR</a:t>
            </a:r>
            <a:r>
              <a:rPr lang="fr-FR" sz="800" dirty="0"/>
              <a:t>	</a:t>
            </a:r>
            <a:r>
              <a:rPr lang="en-GB" sz="800" dirty="0" smtClean="0"/>
              <a:t>mismatch repair proficient</a:t>
            </a:r>
          </a:p>
          <a:p>
            <a:pPr marL="85725" indent="0">
              <a:lnSpc>
                <a:spcPts val="1300"/>
              </a:lnSpc>
              <a:spcAft>
                <a:spcPts val="0"/>
              </a:spcAft>
              <a:buClr>
                <a:srgbClr val="043882"/>
              </a:buClr>
              <a:buNone/>
              <a:tabLst>
                <a:tab pos="806450" algn="l"/>
              </a:tabLst>
            </a:pPr>
            <a:r>
              <a:rPr lang="fr-FR" sz="800" dirty="0" smtClean="0"/>
              <a:t>po</a:t>
            </a:r>
            <a:r>
              <a:rPr lang="fr-FR" sz="800" dirty="0"/>
              <a:t>	per os</a:t>
            </a:r>
          </a:p>
          <a:p>
            <a:pPr marL="85725" indent="0">
              <a:lnSpc>
                <a:spcPts val="1300"/>
              </a:lnSpc>
              <a:spcAft>
                <a:spcPts val="0"/>
              </a:spcAft>
              <a:buClr>
                <a:srgbClr val="043882"/>
              </a:buClr>
              <a:buNone/>
              <a:tabLst>
                <a:tab pos="806450" algn="l"/>
              </a:tabLst>
            </a:pPr>
            <a:r>
              <a:rPr lang="fr-FR" sz="800" dirty="0"/>
              <a:t>Prog	progression</a:t>
            </a:r>
          </a:p>
          <a:p>
            <a:pPr marL="85725" indent="0">
              <a:lnSpc>
                <a:spcPts val="1300"/>
              </a:lnSpc>
              <a:spcAft>
                <a:spcPts val="0"/>
              </a:spcAft>
              <a:buClr>
                <a:srgbClr val="043882"/>
              </a:buClr>
              <a:buNone/>
              <a:tabLst>
                <a:tab pos="806450" algn="l"/>
              </a:tabLst>
            </a:pPr>
            <a:r>
              <a:rPr lang="fr-FR" sz="800" dirty="0"/>
              <a:t>PS	performance </a:t>
            </a:r>
            <a:r>
              <a:rPr lang="en-GB" sz="800" dirty="0" smtClean="0"/>
              <a:t>status</a:t>
            </a:r>
          </a:p>
          <a:p>
            <a:pPr marL="85725" indent="0">
              <a:lnSpc>
                <a:spcPts val="1300"/>
              </a:lnSpc>
              <a:spcAft>
                <a:spcPts val="0"/>
              </a:spcAft>
              <a:buClr>
                <a:srgbClr val="043882"/>
              </a:buClr>
              <a:buNone/>
              <a:tabLst>
                <a:tab pos="806450" algn="l"/>
              </a:tabLst>
            </a:pPr>
            <a:r>
              <a:rPr lang="fr-FR" sz="800" dirty="0" smtClean="0"/>
              <a:t>R</a:t>
            </a:r>
            <a:r>
              <a:rPr lang="fr-FR" sz="800" dirty="0"/>
              <a:t>	randomisation</a:t>
            </a:r>
          </a:p>
          <a:p>
            <a:pPr marL="85725" indent="0">
              <a:lnSpc>
                <a:spcPts val="1300"/>
              </a:lnSpc>
              <a:spcAft>
                <a:spcPts val="0"/>
              </a:spcAft>
              <a:buClr>
                <a:srgbClr val="043882"/>
              </a:buClr>
              <a:buNone/>
              <a:tabLst>
                <a:tab pos="806450" algn="l"/>
              </a:tabLst>
            </a:pPr>
            <a:r>
              <a:rPr lang="fr-FR" sz="800" dirty="0"/>
              <a:t>R0/1/2	résection 0/1/2</a:t>
            </a:r>
          </a:p>
          <a:p>
            <a:pPr marL="85725" indent="0">
              <a:lnSpc>
                <a:spcPts val="1300"/>
              </a:lnSpc>
              <a:spcAft>
                <a:spcPts val="0"/>
              </a:spcAft>
              <a:buClr>
                <a:srgbClr val="043882"/>
              </a:buClr>
              <a:buNone/>
              <a:tabLst>
                <a:tab pos="806450" algn="l"/>
              </a:tabLst>
            </a:pPr>
            <a:r>
              <a:rPr lang="fr-FR" sz="800" dirty="0"/>
              <a:t>RC	réponse complète</a:t>
            </a:r>
          </a:p>
          <a:p>
            <a:pPr marL="85725" indent="0">
              <a:lnSpc>
                <a:spcPts val="1300"/>
              </a:lnSpc>
              <a:spcAft>
                <a:spcPts val="0"/>
              </a:spcAft>
              <a:buClr>
                <a:srgbClr val="043882"/>
              </a:buClr>
              <a:buNone/>
              <a:tabLst>
                <a:tab pos="806450" algn="l"/>
              </a:tabLst>
            </a:pPr>
            <a:r>
              <a:rPr lang="fr-FR" sz="800" dirty="0"/>
              <a:t>RCT	radiochimiothérapie</a:t>
            </a:r>
          </a:p>
          <a:p>
            <a:pPr marL="85725" indent="0">
              <a:lnSpc>
                <a:spcPts val="1300"/>
              </a:lnSpc>
              <a:spcAft>
                <a:spcPts val="0"/>
              </a:spcAft>
              <a:buClr>
                <a:srgbClr val="043882"/>
              </a:buClr>
              <a:buNone/>
              <a:tabLst>
                <a:tab pos="806450" algn="l"/>
              </a:tabLst>
            </a:pPr>
            <a:r>
              <a:rPr lang="fr-FR" sz="800" dirty="0"/>
              <a:t>RECIST   	</a:t>
            </a:r>
            <a:r>
              <a:rPr lang="en-GB" sz="800" dirty="0" smtClean="0"/>
              <a:t>Response Evaluation Criteria In Solid</a:t>
            </a:r>
            <a:r>
              <a:rPr lang="fr-FR" sz="800" dirty="0"/>
              <a:t>	Tumors</a:t>
            </a:r>
          </a:p>
          <a:p>
            <a:pPr marL="85725" indent="0">
              <a:lnSpc>
                <a:spcPts val="1300"/>
              </a:lnSpc>
              <a:spcAft>
                <a:spcPts val="0"/>
              </a:spcAft>
              <a:buClr>
                <a:srgbClr val="043882"/>
              </a:buClr>
              <a:buNone/>
              <a:tabLst>
                <a:tab pos="806450" algn="l"/>
              </a:tabLst>
            </a:pPr>
            <a:r>
              <a:rPr lang="fr-FR" sz="800" dirty="0"/>
              <a:t>RMD	réunion multidisciplinaire</a:t>
            </a:r>
            <a:endParaRPr lang="fr-FR" sz="800" dirty="0" smtClean="0"/>
          </a:p>
          <a:p>
            <a:pPr marL="85725" indent="0">
              <a:lnSpc>
                <a:spcPts val="1300"/>
              </a:lnSpc>
              <a:spcAft>
                <a:spcPts val="0"/>
              </a:spcAft>
              <a:buClr>
                <a:srgbClr val="043882"/>
              </a:buClr>
              <a:buNone/>
              <a:tabLst>
                <a:tab pos="806450" algn="l"/>
              </a:tabLst>
            </a:pPr>
            <a:r>
              <a:rPr lang="fr-FR" sz="800" dirty="0" smtClean="0"/>
              <a:t>RP</a:t>
            </a:r>
            <a:r>
              <a:rPr lang="fr-FR" sz="800" dirty="0"/>
              <a:t>	réponse partielle</a:t>
            </a:r>
          </a:p>
          <a:p>
            <a:pPr marL="85725" indent="0">
              <a:lnSpc>
                <a:spcPts val="1300"/>
              </a:lnSpc>
              <a:spcAft>
                <a:spcPts val="0"/>
              </a:spcAft>
              <a:buClr>
                <a:srgbClr val="043882"/>
              </a:buClr>
              <a:buNone/>
              <a:tabLst>
                <a:tab pos="806450" algn="l"/>
              </a:tabLst>
            </a:pPr>
            <a:r>
              <a:rPr lang="fr-FR" sz="800" dirty="0"/>
              <a:t>RT	radiothérapie</a:t>
            </a:r>
          </a:p>
          <a:p>
            <a:pPr marL="85725" indent="0">
              <a:lnSpc>
                <a:spcPts val="1300"/>
              </a:lnSpc>
              <a:spcAft>
                <a:spcPts val="0"/>
              </a:spcAft>
              <a:buClr>
                <a:srgbClr val="043882"/>
              </a:buClr>
              <a:buNone/>
              <a:tabLst>
                <a:tab pos="806450" algn="l"/>
              </a:tabLst>
            </a:pPr>
            <a:r>
              <a:rPr lang="fr-FR" sz="800" dirty="0"/>
              <a:t>RTS	ratio tumeur stroma</a:t>
            </a:r>
          </a:p>
          <a:p>
            <a:pPr marL="85725" indent="0">
              <a:lnSpc>
                <a:spcPts val="1300"/>
              </a:lnSpc>
              <a:spcAft>
                <a:spcPts val="0"/>
              </a:spcAft>
              <a:buClr>
                <a:srgbClr val="043882"/>
              </a:buClr>
              <a:buNone/>
              <a:tabLst>
                <a:tab pos="806450" algn="l"/>
              </a:tabLst>
            </a:pPr>
            <a:r>
              <a:rPr lang="fr-FR" sz="800" dirty="0"/>
              <a:t>SG(m)	survie globale (médiane)</a:t>
            </a:r>
          </a:p>
          <a:p>
            <a:pPr marL="85725" indent="0">
              <a:lnSpc>
                <a:spcPts val="1300"/>
              </a:lnSpc>
              <a:spcAft>
                <a:spcPts val="0"/>
              </a:spcAft>
              <a:buClr>
                <a:srgbClr val="043882"/>
              </a:buClr>
              <a:buNone/>
              <a:tabLst>
                <a:tab pos="806450" algn="l"/>
              </a:tabLst>
            </a:pPr>
            <a:r>
              <a:rPr lang="fr-FR" sz="800" dirty="0"/>
              <a:t>SSM(m)	survie sans maladie (médiane)</a:t>
            </a:r>
          </a:p>
          <a:p>
            <a:pPr marL="85725" indent="0">
              <a:lnSpc>
                <a:spcPts val="1300"/>
              </a:lnSpc>
              <a:spcAft>
                <a:spcPts val="0"/>
              </a:spcAft>
              <a:buClr>
                <a:srgbClr val="043882"/>
              </a:buClr>
              <a:buNone/>
              <a:tabLst>
                <a:tab pos="806450" algn="l"/>
              </a:tabLst>
            </a:pPr>
            <a:r>
              <a:rPr lang="fr-FR" sz="800" dirty="0"/>
              <a:t>SSP(m) 	survie sans progression (médiane)</a:t>
            </a:r>
          </a:p>
          <a:p>
            <a:pPr marL="85725" indent="0">
              <a:lnSpc>
                <a:spcPts val="1300"/>
              </a:lnSpc>
              <a:spcAft>
                <a:spcPts val="0"/>
              </a:spcAft>
              <a:buClr>
                <a:srgbClr val="043882"/>
              </a:buClr>
              <a:buNone/>
              <a:tabLst>
                <a:tab pos="806450" algn="l"/>
              </a:tabLst>
            </a:pPr>
            <a:r>
              <a:rPr lang="fr-FR" sz="800" dirty="0"/>
              <a:t>SSR	survie sans récidive</a:t>
            </a:r>
          </a:p>
          <a:p>
            <a:pPr marL="85725" indent="0">
              <a:lnSpc>
                <a:spcPts val="1300"/>
              </a:lnSpc>
              <a:spcAft>
                <a:spcPts val="0"/>
              </a:spcAft>
              <a:buClr>
                <a:srgbClr val="043882"/>
              </a:buClr>
              <a:buNone/>
              <a:tabLst>
                <a:tab pos="806450" algn="l"/>
              </a:tabLst>
            </a:pPr>
            <a:r>
              <a:rPr lang="fr-FR" sz="800" dirty="0"/>
              <a:t>TCM	taux de contrôle de la maladie</a:t>
            </a:r>
          </a:p>
          <a:p>
            <a:pPr marL="85725" indent="0">
              <a:lnSpc>
                <a:spcPts val="1300"/>
              </a:lnSpc>
              <a:spcAft>
                <a:spcPts val="0"/>
              </a:spcAft>
              <a:buClr>
                <a:srgbClr val="043882"/>
              </a:buClr>
              <a:buNone/>
              <a:tabLst>
                <a:tab pos="806450" algn="l"/>
              </a:tabLst>
            </a:pPr>
            <a:r>
              <a:rPr lang="fr-FR" sz="800" dirty="0"/>
              <a:t>TEP	tomographie par émission de positons</a:t>
            </a:r>
          </a:p>
          <a:p>
            <a:pPr marL="85725" indent="0">
              <a:lnSpc>
                <a:spcPts val="1300"/>
              </a:lnSpc>
              <a:spcAft>
                <a:spcPts val="0"/>
              </a:spcAft>
              <a:buClr>
                <a:srgbClr val="043882"/>
              </a:buClr>
              <a:buNone/>
              <a:tabLst>
                <a:tab pos="806450" algn="l"/>
              </a:tabLst>
            </a:pPr>
            <a:r>
              <a:rPr lang="fr-FR" sz="800" dirty="0"/>
              <a:t>TLD	toxicité limitant la dose</a:t>
            </a:r>
          </a:p>
          <a:p>
            <a:pPr marL="85725" indent="0">
              <a:lnSpc>
                <a:spcPts val="1300"/>
              </a:lnSpc>
              <a:spcAft>
                <a:spcPts val="0"/>
              </a:spcAft>
              <a:buClr>
                <a:srgbClr val="043882"/>
              </a:buClr>
              <a:buNone/>
              <a:tabLst>
                <a:tab pos="806450" algn="l"/>
              </a:tabLst>
            </a:pPr>
            <a:r>
              <a:rPr lang="fr-FR" sz="800" dirty="0"/>
              <a:t>TRG	grade de régression tumorale</a:t>
            </a:r>
          </a:p>
          <a:p>
            <a:pPr marL="85725" indent="0">
              <a:lnSpc>
                <a:spcPts val="1300"/>
              </a:lnSpc>
              <a:spcAft>
                <a:spcPts val="0"/>
              </a:spcAft>
              <a:buClr>
                <a:srgbClr val="043882"/>
              </a:buClr>
              <a:buNone/>
              <a:tabLst>
                <a:tab pos="806450" algn="l"/>
              </a:tabLst>
            </a:pPr>
            <a:r>
              <a:rPr lang="fr-FR" sz="800" dirty="0"/>
              <a:t>TRO	taux de réponse objective</a:t>
            </a:r>
          </a:p>
          <a:p>
            <a:pPr marL="85725" indent="0">
              <a:lnSpc>
                <a:spcPts val="1300"/>
              </a:lnSpc>
              <a:spcAft>
                <a:spcPts val="0"/>
              </a:spcAft>
              <a:buClr>
                <a:srgbClr val="043882"/>
              </a:buClr>
              <a:buNone/>
              <a:tabLst>
                <a:tab pos="806450" algn="l"/>
              </a:tabLst>
            </a:pPr>
            <a:r>
              <a:rPr lang="fr-FR" sz="800" dirty="0" err="1"/>
              <a:t>Tx</a:t>
            </a:r>
            <a:r>
              <a:rPr lang="fr-FR" sz="800" dirty="0"/>
              <a:t>	traitement</a:t>
            </a:r>
          </a:p>
          <a:p>
            <a:pPr marL="85725" indent="0">
              <a:lnSpc>
                <a:spcPts val="1300"/>
              </a:lnSpc>
              <a:spcAft>
                <a:spcPts val="0"/>
              </a:spcAft>
              <a:buClr>
                <a:srgbClr val="043882"/>
              </a:buClr>
              <a:buNone/>
              <a:tabLst>
                <a:tab pos="806450" algn="l"/>
              </a:tabLst>
            </a:pPr>
            <a:r>
              <a:rPr lang="fr-FR" sz="800" dirty="0"/>
              <a:t>USI	unité de soins intensifs</a:t>
            </a:r>
            <a:endParaRPr lang="fr-FR" sz="800" dirty="0" smtClean="0"/>
          </a:p>
          <a:p>
            <a:pPr marL="85725" indent="0">
              <a:lnSpc>
                <a:spcPts val="1300"/>
              </a:lnSpc>
              <a:spcAft>
                <a:spcPts val="0"/>
              </a:spcAft>
              <a:buClr>
                <a:srgbClr val="043882"/>
              </a:buClr>
              <a:buNone/>
              <a:tabLst>
                <a:tab pos="806450" algn="l"/>
              </a:tabLst>
            </a:pPr>
            <a:r>
              <a:rPr lang="fr-FR" sz="800" dirty="0" smtClean="0"/>
              <a:t>VHB</a:t>
            </a:r>
            <a:r>
              <a:rPr lang="fr-FR" sz="800" dirty="0"/>
              <a:t>	virus hépatite B</a:t>
            </a:r>
          </a:p>
          <a:p>
            <a:pPr marL="85725" indent="0">
              <a:lnSpc>
                <a:spcPts val="1300"/>
              </a:lnSpc>
              <a:spcAft>
                <a:spcPts val="0"/>
              </a:spcAft>
              <a:buClr>
                <a:srgbClr val="043882"/>
              </a:buClr>
              <a:buNone/>
              <a:tabLst>
                <a:tab pos="806450" algn="l"/>
              </a:tabLst>
            </a:pPr>
            <a:r>
              <a:rPr lang="fr-FR" sz="800" dirty="0"/>
              <a:t>VHC	virus hépatite C</a:t>
            </a:r>
          </a:p>
          <a:p>
            <a:pPr marL="85725" indent="0">
              <a:lnSpc>
                <a:spcPts val="1300"/>
              </a:lnSpc>
              <a:spcAft>
                <a:spcPts val="0"/>
              </a:spcAft>
              <a:buClr>
                <a:srgbClr val="043882"/>
              </a:buClr>
              <a:buNone/>
              <a:tabLst>
                <a:tab pos="806450" algn="l"/>
              </a:tabLst>
            </a:pPr>
            <a:r>
              <a:rPr lang="fr-FR" sz="800" dirty="0"/>
              <a:t>WT	</a:t>
            </a:r>
            <a:r>
              <a:rPr lang="fr-FR" sz="800" dirty="0" smtClean="0"/>
              <a:t>sauvage</a:t>
            </a:r>
            <a:endParaRPr lang="fr-FR" sz="800" dirty="0"/>
          </a:p>
        </p:txBody>
      </p:sp>
    </p:spTree>
    <p:custDataLst>
      <p:tags r:id="rId1"/>
    </p:custDataLst>
    <p:extLst>
      <p:ext uri="{BB962C8B-B14F-4D97-AF65-F5344CB8AC3E}">
        <p14:creationId xmlns:p14="http://schemas.microsoft.com/office/powerpoint/2010/main" xmlns="" val="1375766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SO-6: Influence de la fonction hépatique sur les résultats dans une étude </a:t>
            </a:r>
            <a:r>
              <a:rPr lang="fr-FR" dirty="0" smtClean="0"/>
              <a:t>de </a:t>
            </a:r>
            <a:r>
              <a:rPr lang="fr-FR" dirty="0"/>
              <a:t>phase II évaluant sorafénib vs. chimiothérapie intra-artérielle dans le carcinome hépatocellulaire avancé– Kobayashi S,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Kobayashi S, et al, Ann </a:t>
            </a:r>
            <a:r>
              <a:rPr lang="fr-FR" dirty="0" err="1"/>
              <a:t>Oncol</a:t>
            </a:r>
            <a:r>
              <a:rPr lang="fr-FR" dirty="0"/>
              <a:t> 2020;31(</a:t>
            </a:r>
            <a:r>
              <a:rPr lang="fr-FR" dirty="0" err="1"/>
              <a:t>suppl</a:t>
            </a:r>
            <a:r>
              <a:rPr lang="fr-FR" dirty="0"/>
              <a:t>):</a:t>
            </a:r>
            <a:r>
              <a:rPr lang="fr-FR" dirty="0" err="1"/>
              <a:t>abstr</a:t>
            </a:r>
            <a:r>
              <a:rPr lang="fr-FR" dirty="0"/>
              <a:t> SO-6</a:t>
            </a:r>
          </a:p>
        </p:txBody>
      </p:sp>
      <p:sp>
        <p:nvSpPr>
          <p:cNvPr id="7" name="TextBox 6"/>
          <p:cNvSpPr txBox="1"/>
          <p:nvPr/>
        </p:nvSpPr>
        <p:spPr>
          <a:xfrm>
            <a:off x="3714233" y="1651354"/>
            <a:ext cx="1645002" cy="338554"/>
          </a:xfrm>
          <a:prstGeom prst="rect">
            <a:avLst/>
          </a:prstGeom>
          <a:noFill/>
        </p:spPr>
        <p:txBody>
          <a:bodyPr wrap="none" rtlCol="0">
            <a:spAutoFit/>
          </a:bodyPr>
          <a:lstStyle/>
          <a:p>
            <a:r>
              <a:rPr lang="fr-FR" sz="1600" b="1" dirty="0"/>
              <a:t>Survie globale</a:t>
            </a:r>
          </a:p>
        </p:txBody>
      </p:sp>
      <p:sp>
        <p:nvSpPr>
          <p:cNvPr id="10" name="Freeform 21">
            <a:extLst>
              <a:ext uri="{FF2B5EF4-FFF2-40B4-BE49-F238E27FC236}">
                <a16:creationId xmlns:a16="http://schemas.microsoft.com/office/drawing/2014/main" xmlns="" id="{20F1F4BF-E1AF-4610-A720-D1BD461F623A}"/>
              </a:ext>
            </a:extLst>
          </p:cNvPr>
          <p:cNvSpPr>
            <a:spLocks/>
          </p:cNvSpPr>
          <p:nvPr/>
        </p:nvSpPr>
        <p:spPr bwMode="auto">
          <a:xfrm>
            <a:off x="824351" y="2509609"/>
            <a:ext cx="2985649" cy="279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1" name="TextBox 10">
            <a:extLst>
              <a:ext uri="{FF2B5EF4-FFF2-40B4-BE49-F238E27FC236}">
                <a16:creationId xmlns:a16="http://schemas.microsoft.com/office/drawing/2014/main" xmlns="" id="{CF7D1C76-D240-4127-A780-D6D7E940CCC8}"/>
              </a:ext>
            </a:extLst>
          </p:cNvPr>
          <p:cNvSpPr txBox="1"/>
          <p:nvPr/>
        </p:nvSpPr>
        <p:spPr>
          <a:xfrm>
            <a:off x="1414799" y="2027854"/>
            <a:ext cx="2031325" cy="338554"/>
          </a:xfrm>
          <a:prstGeom prst="rect">
            <a:avLst/>
          </a:prstGeom>
          <a:noFill/>
        </p:spPr>
        <p:txBody>
          <a:bodyPr wrap="none" rtlCol="0">
            <a:spAutoFit/>
          </a:bodyPr>
          <a:lstStyle/>
          <a:p>
            <a:pPr algn="ctr"/>
            <a:r>
              <a:rPr lang="fr-FR" sz="1600" b="1" dirty="0" err="1"/>
              <a:t>mALBI</a:t>
            </a:r>
            <a:r>
              <a:rPr lang="fr-FR" sz="1600" b="1" dirty="0"/>
              <a:t> grade 1–2a</a:t>
            </a:r>
          </a:p>
        </p:txBody>
      </p:sp>
      <p:grpSp>
        <p:nvGrpSpPr>
          <p:cNvPr id="12" name="Group 11">
            <a:extLst>
              <a:ext uri="{FF2B5EF4-FFF2-40B4-BE49-F238E27FC236}">
                <a16:creationId xmlns:a16="http://schemas.microsoft.com/office/drawing/2014/main" xmlns="" id="{4A300BD0-7502-4342-8E3C-3ED8A2EC70F3}"/>
              </a:ext>
            </a:extLst>
          </p:cNvPr>
          <p:cNvGrpSpPr/>
          <p:nvPr/>
        </p:nvGrpSpPr>
        <p:grpSpPr>
          <a:xfrm>
            <a:off x="92918" y="2344044"/>
            <a:ext cx="731433" cy="2946344"/>
            <a:chOff x="92918" y="2344044"/>
            <a:chExt cx="731433" cy="2946344"/>
          </a:xfrm>
        </p:grpSpPr>
        <p:sp>
          <p:nvSpPr>
            <p:cNvPr id="13" name="Line 6">
              <a:extLst>
                <a:ext uri="{FF2B5EF4-FFF2-40B4-BE49-F238E27FC236}">
                  <a16:creationId xmlns:a16="http://schemas.microsoft.com/office/drawing/2014/main" xmlns="" id="{E1402F4F-654D-43A4-B53C-BDC1C77EBACA}"/>
                </a:ext>
              </a:extLst>
            </p:cNvPr>
            <p:cNvSpPr>
              <a:spLocks noChangeShapeType="1"/>
            </p:cNvSpPr>
            <p:nvPr/>
          </p:nvSpPr>
          <p:spPr bwMode="auto">
            <a:xfrm>
              <a:off x="738117" y="25008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 name="Line 7">
              <a:extLst>
                <a:ext uri="{FF2B5EF4-FFF2-40B4-BE49-F238E27FC236}">
                  <a16:creationId xmlns:a16="http://schemas.microsoft.com/office/drawing/2014/main" xmlns="" id="{AE49D278-7ACD-45DC-9289-FC016750FEA9}"/>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5" name="Line 8">
              <a:extLst>
                <a:ext uri="{FF2B5EF4-FFF2-40B4-BE49-F238E27FC236}">
                  <a16:creationId xmlns:a16="http://schemas.microsoft.com/office/drawing/2014/main" xmlns="" id="{87F95A5F-5415-4C95-93D5-31AE26970F06}"/>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 name="Line 9">
              <a:extLst>
                <a:ext uri="{FF2B5EF4-FFF2-40B4-BE49-F238E27FC236}">
                  <a16:creationId xmlns:a16="http://schemas.microsoft.com/office/drawing/2014/main" xmlns="" id="{46BBB0EC-6FEF-445F-8D34-B7B3D62735EC}"/>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7" name="Line 10">
              <a:extLst>
                <a:ext uri="{FF2B5EF4-FFF2-40B4-BE49-F238E27FC236}">
                  <a16:creationId xmlns:a16="http://schemas.microsoft.com/office/drawing/2014/main" xmlns="" id="{70B427FB-F6F8-4BD2-AAF0-BC7D5D35C64B}"/>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 name="Line 11">
              <a:extLst>
                <a:ext uri="{FF2B5EF4-FFF2-40B4-BE49-F238E27FC236}">
                  <a16:creationId xmlns:a16="http://schemas.microsoft.com/office/drawing/2014/main" xmlns="" id="{D07333C8-01DF-46B2-84E6-957E346A399C}"/>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9" name="TextBox 18">
              <a:extLst>
                <a:ext uri="{FF2B5EF4-FFF2-40B4-BE49-F238E27FC236}">
                  <a16:creationId xmlns:a16="http://schemas.microsoft.com/office/drawing/2014/main" xmlns="" id="{1B035E9D-BF93-4884-9FCE-8805685F627D}"/>
                </a:ext>
              </a:extLst>
            </p:cNvPr>
            <p:cNvSpPr txBox="1"/>
            <p:nvPr/>
          </p:nvSpPr>
          <p:spPr>
            <a:xfrm rot="16200000">
              <a:off x="-676683" y="3682231"/>
              <a:ext cx="1846980"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Probabilité de survie</a:t>
              </a:r>
            </a:p>
          </p:txBody>
        </p:sp>
        <p:sp>
          <p:nvSpPr>
            <p:cNvPr id="20" name="TextBox 19">
              <a:extLst>
                <a:ext uri="{FF2B5EF4-FFF2-40B4-BE49-F238E27FC236}">
                  <a16:creationId xmlns:a16="http://schemas.microsoft.com/office/drawing/2014/main" xmlns="" id="{414107FC-9CE7-4298-B7EB-C655B6FF285D}"/>
                </a:ext>
              </a:extLst>
            </p:cNvPr>
            <p:cNvSpPr txBox="1"/>
            <p:nvPr/>
          </p:nvSpPr>
          <p:spPr>
            <a:xfrm>
              <a:off x="330965" y="2344044"/>
              <a:ext cx="433132" cy="30777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a:t>
              </a:r>
            </a:p>
          </p:txBody>
        </p:sp>
        <p:sp>
          <p:nvSpPr>
            <p:cNvPr id="21" name="TextBox 20">
              <a:extLst>
                <a:ext uri="{FF2B5EF4-FFF2-40B4-BE49-F238E27FC236}">
                  <a16:creationId xmlns:a16="http://schemas.microsoft.com/office/drawing/2014/main" xmlns="" id="{7A9DAA4C-B849-4C94-92A2-51E00207D092}"/>
                </a:ext>
              </a:extLst>
            </p:cNvPr>
            <p:cNvSpPr txBox="1"/>
            <p:nvPr/>
          </p:nvSpPr>
          <p:spPr>
            <a:xfrm>
              <a:off x="330965" y="2887910"/>
              <a:ext cx="433132" cy="30777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0,8</a:t>
              </a:r>
            </a:p>
          </p:txBody>
        </p:sp>
        <p:sp>
          <p:nvSpPr>
            <p:cNvPr id="22" name="TextBox 21">
              <a:extLst>
                <a:ext uri="{FF2B5EF4-FFF2-40B4-BE49-F238E27FC236}">
                  <a16:creationId xmlns:a16="http://schemas.microsoft.com/office/drawing/2014/main" xmlns="" id="{9358184A-E6A3-4DCB-809C-281BA8F3024C}"/>
                </a:ext>
              </a:extLst>
            </p:cNvPr>
            <p:cNvSpPr txBox="1"/>
            <p:nvPr/>
          </p:nvSpPr>
          <p:spPr>
            <a:xfrm>
              <a:off x="330965" y="3405204"/>
              <a:ext cx="433132" cy="30777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0,6</a:t>
              </a:r>
            </a:p>
          </p:txBody>
        </p:sp>
        <p:sp>
          <p:nvSpPr>
            <p:cNvPr id="23" name="TextBox 22">
              <a:extLst>
                <a:ext uri="{FF2B5EF4-FFF2-40B4-BE49-F238E27FC236}">
                  <a16:creationId xmlns:a16="http://schemas.microsoft.com/office/drawing/2014/main" xmlns="" id="{75F579A2-8EBA-483C-964D-C4EF461AF6A7}"/>
                </a:ext>
              </a:extLst>
            </p:cNvPr>
            <p:cNvSpPr txBox="1"/>
            <p:nvPr/>
          </p:nvSpPr>
          <p:spPr>
            <a:xfrm>
              <a:off x="330965" y="3939227"/>
              <a:ext cx="433132" cy="30777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0,4</a:t>
              </a:r>
            </a:p>
          </p:txBody>
        </p:sp>
        <p:sp>
          <p:nvSpPr>
            <p:cNvPr id="24" name="TextBox 23">
              <a:extLst>
                <a:ext uri="{FF2B5EF4-FFF2-40B4-BE49-F238E27FC236}">
                  <a16:creationId xmlns:a16="http://schemas.microsoft.com/office/drawing/2014/main" xmlns="" id="{F813AAC1-1C7E-4ECB-89F1-48A213A6299F}"/>
                </a:ext>
              </a:extLst>
            </p:cNvPr>
            <p:cNvSpPr txBox="1"/>
            <p:nvPr/>
          </p:nvSpPr>
          <p:spPr>
            <a:xfrm>
              <a:off x="330965" y="4462095"/>
              <a:ext cx="433132" cy="30777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0,2</a:t>
              </a:r>
            </a:p>
          </p:txBody>
        </p:sp>
        <p:sp>
          <p:nvSpPr>
            <p:cNvPr id="25" name="TextBox 24">
              <a:extLst>
                <a:ext uri="{FF2B5EF4-FFF2-40B4-BE49-F238E27FC236}">
                  <a16:creationId xmlns:a16="http://schemas.microsoft.com/office/drawing/2014/main" xmlns="" id="{6159C9F7-C75E-4307-8800-CB2971D36D0B}"/>
                </a:ext>
              </a:extLst>
            </p:cNvPr>
            <p:cNvSpPr txBox="1"/>
            <p:nvPr/>
          </p:nvSpPr>
          <p:spPr>
            <a:xfrm>
              <a:off x="480045" y="4982611"/>
              <a:ext cx="284052"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sp>
        <p:nvSpPr>
          <p:cNvPr id="26" name="TextBox 25">
            <a:extLst>
              <a:ext uri="{FF2B5EF4-FFF2-40B4-BE49-F238E27FC236}">
                <a16:creationId xmlns:a16="http://schemas.microsoft.com/office/drawing/2014/main" xmlns="" id="{85ADBBB2-CBC8-49C1-BA7E-32CCCC82B91B}"/>
              </a:ext>
            </a:extLst>
          </p:cNvPr>
          <p:cNvSpPr txBox="1"/>
          <p:nvPr/>
        </p:nvSpPr>
        <p:spPr>
          <a:xfrm>
            <a:off x="1054269" y="4769328"/>
            <a:ext cx="736099" cy="307777"/>
          </a:xfrm>
          <a:prstGeom prst="rect">
            <a:avLst/>
          </a:prstGeom>
          <a:noFill/>
        </p:spPr>
        <p:txBody>
          <a:bodyPr wrap="none" rtlCol="0">
            <a:spAutoFit/>
          </a:bodyPr>
          <a:lstStyle/>
          <a:p>
            <a:r>
              <a:rPr lang="fr-FR" sz="1400" dirty="0"/>
              <a:t>p=0,66</a:t>
            </a:r>
          </a:p>
        </p:txBody>
      </p:sp>
      <p:sp>
        <p:nvSpPr>
          <p:cNvPr id="27" name="Line 21">
            <a:extLst>
              <a:ext uri="{FF2B5EF4-FFF2-40B4-BE49-F238E27FC236}">
                <a16:creationId xmlns:a16="http://schemas.microsoft.com/office/drawing/2014/main" xmlns="" id="{2389E894-8078-4537-A19D-FAD24887CC8C}"/>
              </a:ext>
            </a:extLst>
          </p:cNvPr>
          <p:cNvSpPr>
            <a:spLocks noChangeShapeType="1"/>
          </p:cNvSpPr>
          <p:nvPr/>
        </p:nvSpPr>
        <p:spPr bwMode="auto">
          <a:xfrm>
            <a:off x="353150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6570FC79-8165-45E3-8F40-BC4D2973ACF7}"/>
              </a:ext>
            </a:extLst>
          </p:cNvPr>
          <p:cNvSpPr txBox="1"/>
          <p:nvPr/>
        </p:nvSpPr>
        <p:spPr>
          <a:xfrm>
            <a:off x="3292838" y="5372777"/>
            <a:ext cx="47024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1200</a:t>
            </a:r>
          </a:p>
        </p:txBody>
      </p:sp>
      <p:sp>
        <p:nvSpPr>
          <p:cNvPr id="29" name="Line 21">
            <a:extLst>
              <a:ext uri="{FF2B5EF4-FFF2-40B4-BE49-F238E27FC236}">
                <a16:creationId xmlns:a16="http://schemas.microsoft.com/office/drawing/2014/main" xmlns="" id="{653AF653-8781-4188-8E1F-C0B2EF339115}"/>
              </a:ext>
            </a:extLst>
          </p:cNvPr>
          <p:cNvSpPr>
            <a:spLocks noChangeShapeType="1"/>
          </p:cNvSpPr>
          <p:nvPr/>
        </p:nvSpPr>
        <p:spPr bwMode="auto">
          <a:xfrm>
            <a:off x="3103887"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3EAE7892-A4D7-4E8D-8C92-A7B91B216865}"/>
              </a:ext>
            </a:extLst>
          </p:cNvPr>
          <p:cNvSpPr txBox="1"/>
          <p:nvPr/>
        </p:nvSpPr>
        <p:spPr>
          <a:xfrm>
            <a:off x="2865221" y="5372777"/>
            <a:ext cx="47024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1000</a:t>
            </a:r>
          </a:p>
        </p:txBody>
      </p:sp>
      <p:sp>
        <p:nvSpPr>
          <p:cNvPr id="31" name="Line 21">
            <a:extLst>
              <a:ext uri="{FF2B5EF4-FFF2-40B4-BE49-F238E27FC236}">
                <a16:creationId xmlns:a16="http://schemas.microsoft.com/office/drawing/2014/main" xmlns="" id="{A7F44804-4773-4DB3-AA29-CA11EC9F7A9A}"/>
              </a:ext>
            </a:extLst>
          </p:cNvPr>
          <p:cNvSpPr>
            <a:spLocks noChangeShapeType="1"/>
          </p:cNvSpPr>
          <p:nvPr/>
        </p:nvSpPr>
        <p:spPr bwMode="auto">
          <a:xfrm>
            <a:off x="2676269"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CAF8F465-334F-4C7C-99ED-C0095F507E67}"/>
              </a:ext>
            </a:extLst>
          </p:cNvPr>
          <p:cNvSpPr txBox="1"/>
          <p:nvPr/>
        </p:nvSpPr>
        <p:spPr>
          <a:xfrm>
            <a:off x="2487296" y="5372777"/>
            <a:ext cx="37086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800</a:t>
            </a:r>
          </a:p>
        </p:txBody>
      </p:sp>
      <p:sp>
        <p:nvSpPr>
          <p:cNvPr id="33" name="Line 21">
            <a:extLst>
              <a:ext uri="{FF2B5EF4-FFF2-40B4-BE49-F238E27FC236}">
                <a16:creationId xmlns:a16="http://schemas.microsoft.com/office/drawing/2014/main" xmlns="" id="{89EF4B57-380A-48EB-97BB-7DE37E4BE4C7}"/>
              </a:ext>
            </a:extLst>
          </p:cNvPr>
          <p:cNvSpPr>
            <a:spLocks noChangeShapeType="1"/>
          </p:cNvSpPr>
          <p:nvPr/>
        </p:nvSpPr>
        <p:spPr bwMode="auto">
          <a:xfrm>
            <a:off x="2248651"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C4401BDD-3E97-4CC5-900D-75E899885961}"/>
              </a:ext>
            </a:extLst>
          </p:cNvPr>
          <p:cNvSpPr txBox="1"/>
          <p:nvPr/>
        </p:nvSpPr>
        <p:spPr>
          <a:xfrm>
            <a:off x="2059678" y="5372777"/>
            <a:ext cx="37086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600</a:t>
            </a:r>
          </a:p>
        </p:txBody>
      </p:sp>
      <p:sp>
        <p:nvSpPr>
          <p:cNvPr id="35" name="Line 21">
            <a:extLst>
              <a:ext uri="{FF2B5EF4-FFF2-40B4-BE49-F238E27FC236}">
                <a16:creationId xmlns:a16="http://schemas.microsoft.com/office/drawing/2014/main" xmlns="" id="{997B819B-1B02-4198-B870-0A81309EE89D}"/>
              </a:ext>
            </a:extLst>
          </p:cNvPr>
          <p:cNvSpPr>
            <a:spLocks noChangeShapeType="1"/>
          </p:cNvSpPr>
          <p:nvPr/>
        </p:nvSpPr>
        <p:spPr bwMode="auto">
          <a:xfrm>
            <a:off x="182103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F2F2B2C0-AEF9-415B-9A41-C02663982478}"/>
              </a:ext>
            </a:extLst>
          </p:cNvPr>
          <p:cNvSpPr txBox="1"/>
          <p:nvPr/>
        </p:nvSpPr>
        <p:spPr>
          <a:xfrm>
            <a:off x="1632061" y="5372777"/>
            <a:ext cx="37086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400</a:t>
            </a:r>
          </a:p>
        </p:txBody>
      </p:sp>
      <p:sp>
        <p:nvSpPr>
          <p:cNvPr id="37" name="Line 21">
            <a:extLst>
              <a:ext uri="{FF2B5EF4-FFF2-40B4-BE49-F238E27FC236}">
                <a16:creationId xmlns:a16="http://schemas.microsoft.com/office/drawing/2014/main" xmlns="" id="{8C2054B9-845E-45F2-B8DD-8E59257FE72E}"/>
              </a:ext>
            </a:extLst>
          </p:cNvPr>
          <p:cNvSpPr>
            <a:spLocks noChangeShapeType="1"/>
          </p:cNvSpPr>
          <p:nvPr/>
        </p:nvSpPr>
        <p:spPr bwMode="auto">
          <a:xfrm>
            <a:off x="139341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951D35F7-EE4B-4D67-8CCE-F3D008C6949E}"/>
              </a:ext>
            </a:extLst>
          </p:cNvPr>
          <p:cNvSpPr txBox="1"/>
          <p:nvPr/>
        </p:nvSpPr>
        <p:spPr>
          <a:xfrm>
            <a:off x="1204444" y="5372777"/>
            <a:ext cx="37086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200</a:t>
            </a:r>
          </a:p>
        </p:txBody>
      </p:sp>
      <p:sp>
        <p:nvSpPr>
          <p:cNvPr id="39" name="Line 21">
            <a:extLst>
              <a:ext uri="{FF2B5EF4-FFF2-40B4-BE49-F238E27FC236}">
                <a16:creationId xmlns:a16="http://schemas.microsoft.com/office/drawing/2014/main" xmlns="" id="{DA719FA6-B84A-409D-A812-B563A8B700FF}"/>
              </a:ext>
            </a:extLst>
          </p:cNvPr>
          <p:cNvSpPr>
            <a:spLocks noChangeShapeType="1"/>
          </p:cNvSpPr>
          <p:nvPr/>
        </p:nvSpPr>
        <p:spPr bwMode="auto">
          <a:xfrm>
            <a:off x="965798"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8DE18575-9C32-468A-B7F9-5D00408CF0B5}"/>
              </a:ext>
            </a:extLst>
          </p:cNvPr>
          <p:cNvSpPr txBox="1"/>
          <p:nvPr/>
        </p:nvSpPr>
        <p:spPr>
          <a:xfrm>
            <a:off x="876212" y="5372777"/>
            <a:ext cx="17208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sp>
        <p:nvSpPr>
          <p:cNvPr id="41" name="TextBox 40">
            <a:extLst>
              <a:ext uri="{FF2B5EF4-FFF2-40B4-BE49-F238E27FC236}">
                <a16:creationId xmlns:a16="http://schemas.microsoft.com/office/drawing/2014/main" xmlns="" id="{F87DE7AF-0A37-4A20-8752-46737FC58C9D}"/>
              </a:ext>
            </a:extLst>
          </p:cNvPr>
          <p:cNvSpPr txBox="1"/>
          <p:nvPr/>
        </p:nvSpPr>
        <p:spPr>
          <a:xfrm>
            <a:off x="1991090" y="5611074"/>
            <a:ext cx="51032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Jours</a:t>
            </a:r>
          </a:p>
        </p:txBody>
      </p:sp>
      <p:grpSp>
        <p:nvGrpSpPr>
          <p:cNvPr id="42" name="Group 41">
            <a:extLst>
              <a:ext uri="{FF2B5EF4-FFF2-40B4-BE49-F238E27FC236}">
                <a16:creationId xmlns:a16="http://schemas.microsoft.com/office/drawing/2014/main" xmlns="" id="{0AF4A63E-00FD-4753-964F-1666C5F2DDBB}"/>
              </a:ext>
            </a:extLst>
          </p:cNvPr>
          <p:cNvGrpSpPr/>
          <p:nvPr/>
        </p:nvGrpSpPr>
        <p:grpSpPr>
          <a:xfrm>
            <a:off x="970260" y="2484240"/>
            <a:ext cx="2657739" cy="2124000"/>
            <a:chOff x="2514600" y="1762125"/>
            <a:chExt cx="4123430" cy="3330521"/>
          </a:xfrm>
        </p:grpSpPr>
        <p:sp>
          <p:nvSpPr>
            <p:cNvPr id="43" name="Freeform: Shape 47">
              <a:extLst>
                <a:ext uri="{FF2B5EF4-FFF2-40B4-BE49-F238E27FC236}">
                  <a16:creationId xmlns:a16="http://schemas.microsoft.com/office/drawing/2014/main" xmlns="" id="{60C8E849-2DA7-437B-B879-83B6EF11927D}"/>
                </a:ext>
              </a:extLst>
            </p:cNvPr>
            <p:cNvSpPr/>
            <p:nvPr/>
          </p:nvSpPr>
          <p:spPr>
            <a:xfrm>
              <a:off x="2514600" y="1762125"/>
              <a:ext cx="4105275" cy="3267075"/>
            </a:xfrm>
            <a:custGeom>
              <a:avLst/>
              <a:gdLst>
                <a:gd name="connsiteX0" fmla="*/ 4106532 w 4105275"/>
                <a:gd name="connsiteY0" fmla="*/ 3270847 h 3267075"/>
                <a:gd name="connsiteX1" fmla="*/ 3207944 w 4105275"/>
                <a:gd name="connsiteY1" fmla="*/ 3270847 h 3267075"/>
                <a:gd name="connsiteX2" fmla="*/ 3207944 w 4105275"/>
                <a:gd name="connsiteY2" fmla="*/ 2830545 h 3267075"/>
                <a:gd name="connsiteX3" fmla="*/ 2547490 w 4105275"/>
                <a:gd name="connsiteY3" fmla="*/ 2830545 h 3267075"/>
                <a:gd name="connsiteX4" fmla="*/ 2547490 w 4105275"/>
                <a:gd name="connsiteY4" fmla="*/ 2399224 h 3267075"/>
                <a:gd name="connsiteX5" fmla="*/ 1792681 w 4105275"/>
                <a:gd name="connsiteY5" fmla="*/ 2399224 h 3267075"/>
                <a:gd name="connsiteX6" fmla="*/ 1792681 w 4105275"/>
                <a:gd name="connsiteY6" fmla="*/ 1949929 h 3267075"/>
                <a:gd name="connsiteX7" fmla="*/ 1406290 w 4105275"/>
                <a:gd name="connsiteY7" fmla="*/ 1949929 h 3267075"/>
                <a:gd name="connsiteX8" fmla="*/ 1406290 w 4105275"/>
                <a:gd name="connsiteY8" fmla="*/ 1505131 h 3267075"/>
                <a:gd name="connsiteX9" fmla="*/ 723361 w 4105275"/>
                <a:gd name="connsiteY9" fmla="*/ 1505131 h 3267075"/>
                <a:gd name="connsiteX10" fmla="*/ 723361 w 4105275"/>
                <a:gd name="connsiteY10" fmla="*/ 1132218 h 3267075"/>
                <a:gd name="connsiteX11" fmla="*/ 664953 w 4105275"/>
                <a:gd name="connsiteY11" fmla="*/ 1132218 h 3267075"/>
                <a:gd name="connsiteX12" fmla="*/ 664953 w 4105275"/>
                <a:gd name="connsiteY12" fmla="*/ 763797 h 3267075"/>
                <a:gd name="connsiteX13" fmla="*/ 336970 w 4105275"/>
                <a:gd name="connsiteY13" fmla="*/ 763797 h 3267075"/>
                <a:gd name="connsiteX14" fmla="*/ 336970 w 4105275"/>
                <a:gd name="connsiteY14" fmla="*/ 377405 h 3267075"/>
                <a:gd name="connsiteX15" fmla="*/ 134788 w 4105275"/>
                <a:gd name="connsiteY15" fmla="*/ 377405 h 3267075"/>
                <a:gd name="connsiteX16" fmla="*/ 134788 w 4105275"/>
                <a:gd name="connsiteY16" fmla="*/ 0 h 3267075"/>
                <a:gd name="connsiteX17" fmla="*/ 0 w 4105275"/>
                <a:gd name="connsiteY17" fmla="*/ 0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05275" h="3267075">
                  <a:moveTo>
                    <a:pt x="4106532" y="3270847"/>
                  </a:moveTo>
                  <a:lnTo>
                    <a:pt x="3207944" y="3270847"/>
                  </a:lnTo>
                  <a:lnTo>
                    <a:pt x="3207944" y="2830545"/>
                  </a:lnTo>
                  <a:lnTo>
                    <a:pt x="2547490" y="2830545"/>
                  </a:lnTo>
                  <a:lnTo>
                    <a:pt x="2547490" y="2399224"/>
                  </a:lnTo>
                  <a:lnTo>
                    <a:pt x="1792681" y="2399224"/>
                  </a:lnTo>
                  <a:lnTo>
                    <a:pt x="1792681" y="1949929"/>
                  </a:lnTo>
                  <a:lnTo>
                    <a:pt x="1406290" y="1949929"/>
                  </a:lnTo>
                  <a:lnTo>
                    <a:pt x="1406290" y="1505131"/>
                  </a:lnTo>
                  <a:lnTo>
                    <a:pt x="723361" y="1505131"/>
                  </a:lnTo>
                  <a:lnTo>
                    <a:pt x="723361" y="1132218"/>
                  </a:lnTo>
                  <a:lnTo>
                    <a:pt x="664953" y="1132218"/>
                  </a:lnTo>
                  <a:lnTo>
                    <a:pt x="664953" y="763797"/>
                  </a:lnTo>
                  <a:lnTo>
                    <a:pt x="336970" y="763797"/>
                  </a:lnTo>
                  <a:lnTo>
                    <a:pt x="336970" y="377405"/>
                  </a:lnTo>
                  <a:lnTo>
                    <a:pt x="134788" y="377405"/>
                  </a:lnTo>
                  <a:lnTo>
                    <a:pt x="134788" y="0"/>
                  </a:lnTo>
                  <a:lnTo>
                    <a:pt x="0" y="0"/>
                  </a:lnTo>
                </a:path>
              </a:pathLst>
            </a:custGeom>
            <a:noFill/>
            <a:ln w="19050" cap="flat">
              <a:solidFill>
                <a:srgbClr val="B60D27"/>
              </a:solidFill>
              <a:prstDash val="solid"/>
              <a:miter/>
            </a:ln>
          </p:spPr>
          <p:txBody>
            <a:bodyPr rtlCol="0" anchor="ctr"/>
            <a:lstStyle/>
            <a:p>
              <a:endParaRPr lang="fr-FR" dirty="0"/>
            </a:p>
          </p:txBody>
        </p:sp>
        <p:sp>
          <p:nvSpPr>
            <p:cNvPr id="44" name="Freeform: Shape 48">
              <a:extLst>
                <a:ext uri="{FF2B5EF4-FFF2-40B4-BE49-F238E27FC236}">
                  <a16:creationId xmlns:a16="http://schemas.microsoft.com/office/drawing/2014/main" xmlns="" id="{E4A8DB22-2A78-4952-8899-B79D38F79B3D}"/>
                </a:ext>
              </a:extLst>
            </p:cNvPr>
            <p:cNvSpPr/>
            <p:nvPr/>
          </p:nvSpPr>
          <p:spPr>
            <a:xfrm>
              <a:off x="5923655" y="4987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endParaRPr lang="fr-FR" dirty="0"/>
            </a:p>
          </p:txBody>
        </p:sp>
        <p:sp>
          <p:nvSpPr>
            <p:cNvPr id="45" name="Freeform: Shape 49">
              <a:extLst>
                <a:ext uri="{FF2B5EF4-FFF2-40B4-BE49-F238E27FC236}">
                  <a16:creationId xmlns:a16="http://schemas.microsoft.com/office/drawing/2014/main" xmlns="" id="{FC2BCB6C-ADD7-49F5-A5E5-B7CAA5E8EF21}"/>
                </a:ext>
              </a:extLst>
            </p:cNvPr>
            <p:cNvSpPr/>
            <p:nvPr/>
          </p:nvSpPr>
          <p:spPr>
            <a:xfrm>
              <a:off x="6628505" y="4987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endParaRPr lang="fr-FR" dirty="0"/>
            </a:p>
          </p:txBody>
        </p:sp>
      </p:grpSp>
      <p:grpSp>
        <p:nvGrpSpPr>
          <p:cNvPr id="46" name="Group 45">
            <a:extLst>
              <a:ext uri="{FF2B5EF4-FFF2-40B4-BE49-F238E27FC236}">
                <a16:creationId xmlns:a16="http://schemas.microsoft.com/office/drawing/2014/main" xmlns="" id="{F04F2A2C-CFF9-43B3-99E3-16D58E7F70FD}"/>
              </a:ext>
            </a:extLst>
          </p:cNvPr>
          <p:cNvGrpSpPr/>
          <p:nvPr/>
        </p:nvGrpSpPr>
        <p:grpSpPr>
          <a:xfrm>
            <a:off x="1536265" y="2320938"/>
            <a:ext cx="2887413" cy="871235"/>
            <a:chOff x="1536265" y="2320938"/>
            <a:chExt cx="2887413" cy="871235"/>
          </a:xfrm>
        </p:grpSpPr>
        <p:sp>
          <p:nvSpPr>
            <p:cNvPr id="47" name="TextBox 46">
              <a:extLst>
                <a:ext uri="{FF2B5EF4-FFF2-40B4-BE49-F238E27FC236}">
                  <a16:creationId xmlns:a16="http://schemas.microsoft.com/office/drawing/2014/main" xmlns="" id="{30A6B341-EC41-4138-8FE4-232F8E0EC938}"/>
                </a:ext>
              </a:extLst>
            </p:cNvPr>
            <p:cNvSpPr txBox="1"/>
            <p:nvPr/>
          </p:nvSpPr>
          <p:spPr>
            <a:xfrm>
              <a:off x="1712679" y="2730508"/>
              <a:ext cx="2710999" cy="461665"/>
            </a:xfrm>
            <a:prstGeom prst="rect">
              <a:avLst/>
            </a:prstGeom>
            <a:noFill/>
          </p:spPr>
          <p:txBody>
            <a:bodyPr wrap="none" rtlCol="0">
              <a:spAutoFit/>
            </a:bodyPr>
            <a:lstStyle/>
            <a:p>
              <a:r>
                <a:rPr lang="fr-FR" sz="1200" dirty="0">
                  <a:solidFill>
                    <a:schemeClr val="accent2"/>
                  </a:solidFill>
                </a:rPr>
                <a:t>Sorafénib (n=16)</a:t>
              </a:r>
              <a:br>
                <a:rPr lang="fr-FR" sz="1200" dirty="0">
                  <a:solidFill>
                    <a:schemeClr val="accent2"/>
                  </a:solidFill>
                </a:rPr>
              </a:br>
              <a:r>
                <a:rPr lang="fr-FR" sz="1200" dirty="0">
                  <a:solidFill>
                    <a:schemeClr val="accent2"/>
                  </a:solidFill>
                </a:rPr>
                <a:t>Médiane: 15,2 mo (IC95% 6,1 - 24,2)</a:t>
              </a:r>
            </a:p>
          </p:txBody>
        </p:sp>
        <p:sp>
          <p:nvSpPr>
            <p:cNvPr id="48" name="TextBox 47">
              <a:extLst>
                <a:ext uri="{FF2B5EF4-FFF2-40B4-BE49-F238E27FC236}">
                  <a16:creationId xmlns:a16="http://schemas.microsoft.com/office/drawing/2014/main" xmlns="" id="{DFCFC984-7769-4017-A334-4AA6FFD7F267}"/>
                </a:ext>
              </a:extLst>
            </p:cNvPr>
            <p:cNvSpPr txBox="1"/>
            <p:nvPr/>
          </p:nvSpPr>
          <p:spPr>
            <a:xfrm>
              <a:off x="1712679" y="2320938"/>
              <a:ext cx="2710999" cy="461665"/>
            </a:xfrm>
            <a:prstGeom prst="rect">
              <a:avLst/>
            </a:prstGeom>
            <a:noFill/>
          </p:spPr>
          <p:txBody>
            <a:bodyPr wrap="none" rtlCol="0">
              <a:spAutoFit/>
            </a:bodyPr>
            <a:lstStyle/>
            <a:p>
              <a:r>
                <a:rPr lang="fr-FR" sz="1200" dirty="0">
                  <a:solidFill>
                    <a:srgbClr val="B60D27"/>
                  </a:solidFill>
                </a:rPr>
                <a:t>CIAH (n=24)</a:t>
              </a:r>
              <a:br>
                <a:rPr lang="fr-FR" sz="1200" dirty="0">
                  <a:solidFill>
                    <a:srgbClr val="B60D27"/>
                  </a:solidFill>
                </a:rPr>
              </a:br>
              <a:r>
                <a:rPr lang="fr-FR" sz="1200" dirty="0">
                  <a:solidFill>
                    <a:srgbClr val="B60D27"/>
                  </a:solidFill>
                </a:rPr>
                <a:t>Médiane: 18,3 mo (IC95% 2,5 - 34,0)</a:t>
              </a:r>
            </a:p>
          </p:txBody>
        </p:sp>
        <p:cxnSp>
          <p:nvCxnSpPr>
            <p:cNvPr id="49" name="Straight Connector 48">
              <a:extLst>
                <a:ext uri="{FF2B5EF4-FFF2-40B4-BE49-F238E27FC236}">
                  <a16:creationId xmlns:a16="http://schemas.microsoft.com/office/drawing/2014/main" xmlns="" id="{867B8EFC-475B-4FD9-9D4B-81589D6F432B}"/>
                </a:ext>
              </a:extLst>
            </p:cNvPr>
            <p:cNvCxnSpPr/>
            <p:nvPr/>
          </p:nvCxnSpPr>
          <p:spPr>
            <a:xfrm>
              <a:off x="1536265" y="2474730"/>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1481D4AD-5BDC-43FE-98DD-442F070B8C8C}"/>
                </a:ext>
              </a:extLst>
            </p:cNvPr>
            <p:cNvCxnSpPr/>
            <p:nvPr/>
          </p:nvCxnSpPr>
          <p:spPr>
            <a:xfrm>
              <a:off x="1536265" y="2915763"/>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xmlns="" id="{5DDD6BDA-E520-4F2D-9EF1-A979F4753C91}"/>
              </a:ext>
            </a:extLst>
          </p:cNvPr>
          <p:cNvGrpSpPr/>
          <p:nvPr/>
        </p:nvGrpSpPr>
        <p:grpSpPr>
          <a:xfrm>
            <a:off x="970260" y="2484241"/>
            <a:ext cx="2015291" cy="2340000"/>
            <a:chOff x="3014662" y="1614488"/>
            <a:chExt cx="3105150" cy="3630291"/>
          </a:xfrm>
        </p:grpSpPr>
        <p:sp>
          <p:nvSpPr>
            <p:cNvPr id="52" name="Freeform: Shape 56">
              <a:extLst>
                <a:ext uri="{FF2B5EF4-FFF2-40B4-BE49-F238E27FC236}">
                  <a16:creationId xmlns:a16="http://schemas.microsoft.com/office/drawing/2014/main" xmlns="" id="{F46F734D-96C0-4E70-9645-4957366DAD31}"/>
                </a:ext>
              </a:extLst>
            </p:cNvPr>
            <p:cNvSpPr/>
            <p:nvPr/>
          </p:nvSpPr>
          <p:spPr>
            <a:xfrm>
              <a:off x="3014662" y="1614488"/>
              <a:ext cx="3105150" cy="3571875"/>
            </a:xfrm>
            <a:custGeom>
              <a:avLst/>
              <a:gdLst>
                <a:gd name="connsiteX0" fmla="*/ 3113599 w 3105150"/>
                <a:gd name="connsiteY0" fmla="*/ 3576371 h 3571875"/>
                <a:gd name="connsiteX1" fmla="*/ 2749667 w 3105150"/>
                <a:gd name="connsiteY1" fmla="*/ 3576371 h 3571875"/>
                <a:gd name="connsiteX2" fmla="*/ 2749667 w 3105150"/>
                <a:gd name="connsiteY2" fmla="*/ 3019244 h 3571875"/>
                <a:gd name="connsiteX3" fmla="*/ 2089214 w 3105150"/>
                <a:gd name="connsiteY3" fmla="*/ 3019244 h 3571875"/>
                <a:gd name="connsiteX4" fmla="*/ 2089214 w 3105150"/>
                <a:gd name="connsiteY4" fmla="*/ 2457631 h 3571875"/>
                <a:gd name="connsiteX5" fmla="*/ 1505131 w 3105150"/>
                <a:gd name="connsiteY5" fmla="*/ 2457631 h 3571875"/>
                <a:gd name="connsiteX6" fmla="*/ 1505131 w 3105150"/>
                <a:gd name="connsiteY6" fmla="*/ 1347873 h 3571875"/>
                <a:gd name="connsiteX7" fmla="*/ 799741 w 3105150"/>
                <a:gd name="connsiteY7" fmla="*/ 1347873 h 3571875"/>
                <a:gd name="connsiteX8" fmla="*/ 799741 w 3105150"/>
                <a:gd name="connsiteY8" fmla="*/ 921049 h 3571875"/>
                <a:gd name="connsiteX9" fmla="*/ 691910 w 3105150"/>
                <a:gd name="connsiteY9" fmla="*/ 921049 h 3571875"/>
                <a:gd name="connsiteX10" fmla="*/ 691910 w 3105150"/>
                <a:gd name="connsiteY10" fmla="*/ 458278 h 3571875"/>
                <a:gd name="connsiteX11" fmla="*/ 67394 w 3105150"/>
                <a:gd name="connsiteY11" fmla="*/ 458278 h 3571875"/>
                <a:gd name="connsiteX12" fmla="*/ 67394 w 3105150"/>
                <a:gd name="connsiteY12" fmla="*/ 0 h 3571875"/>
                <a:gd name="connsiteX13" fmla="*/ 0 w 3105150"/>
                <a:gd name="connsiteY13" fmla="*/ 0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150" h="3571875">
                  <a:moveTo>
                    <a:pt x="3113599" y="3576371"/>
                  </a:moveTo>
                  <a:lnTo>
                    <a:pt x="2749667" y="3576371"/>
                  </a:lnTo>
                  <a:lnTo>
                    <a:pt x="2749667" y="3019244"/>
                  </a:lnTo>
                  <a:lnTo>
                    <a:pt x="2089214" y="3019244"/>
                  </a:lnTo>
                  <a:lnTo>
                    <a:pt x="2089214" y="2457631"/>
                  </a:lnTo>
                  <a:lnTo>
                    <a:pt x="1505131" y="2457631"/>
                  </a:lnTo>
                  <a:lnTo>
                    <a:pt x="1505131" y="1347873"/>
                  </a:lnTo>
                  <a:lnTo>
                    <a:pt x="799741" y="1347873"/>
                  </a:lnTo>
                  <a:lnTo>
                    <a:pt x="799741" y="921049"/>
                  </a:lnTo>
                  <a:lnTo>
                    <a:pt x="691910" y="921049"/>
                  </a:lnTo>
                  <a:lnTo>
                    <a:pt x="691910" y="458278"/>
                  </a:lnTo>
                  <a:lnTo>
                    <a:pt x="67394" y="458278"/>
                  </a:lnTo>
                  <a:lnTo>
                    <a:pt x="6739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53" name="Freeform: Shape 57">
              <a:extLst>
                <a:ext uri="{FF2B5EF4-FFF2-40B4-BE49-F238E27FC236}">
                  <a16:creationId xmlns:a16="http://schemas.microsoft.com/office/drawing/2014/main" xmlns="" id="{B206FFD8-6A3A-42CD-8291-C07A3844C7A5}"/>
                </a:ext>
              </a:extLst>
            </p:cNvPr>
            <p:cNvSpPr/>
            <p:nvPr/>
          </p:nvSpPr>
          <p:spPr>
            <a:xfrm>
              <a:off x="6109211" y="514000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sp>
        <p:nvSpPr>
          <p:cNvPr id="54" name="Freeform 21">
            <a:extLst>
              <a:ext uri="{FF2B5EF4-FFF2-40B4-BE49-F238E27FC236}">
                <a16:creationId xmlns:a16="http://schemas.microsoft.com/office/drawing/2014/main" xmlns="" id="{0614847C-5D73-4EDB-8A49-BC2A4F16B71C}"/>
              </a:ext>
            </a:extLst>
          </p:cNvPr>
          <p:cNvSpPr>
            <a:spLocks/>
          </p:cNvSpPr>
          <p:nvPr/>
        </p:nvSpPr>
        <p:spPr bwMode="auto">
          <a:xfrm>
            <a:off x="5005172" y="2521103"/>
            <a:ext cx="2985649" cy="27581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55" name="TextBox 54">
            <a:extLst>
              <a:ext uri="{FF2B5EF4-FFF2-40B4-BE49-F238E27FC236}">
                <a16:creationId xmlns:a16="http://schemas.microsoft.com/office/drawing/2014/main" xmlns="" id="{B2C19BF0-02D8-4E4B-A6B9-D8B392682B3A}"/>
              </a:ext>
            </a:extLst>
          </p:cNvPr>
          <p:cNvSpPr txBox="1"/>
          <p:nvPr/>
        </p:nvSpPr>
        <p:spPr>
          <a:xfrm>
            <a:off x="5732677" y="2020686"/>
            <a:ext cx="1757212" cy="338554"/>
          </a:xfrm>
          <a:prstGeom prst="rect">
            <a:avLst/>
          </a:prstGeom>
          <a:noFill/>
        </p:spPr>
        <p:txBody>
          <a:bodyPr wrap="none" rtlCol="0">
            <a:spAutoFit/>
          </a:bodyPr>
          <a:lstStyle/>
          <a:p>
            <a:pPr algn="ctr"/>
            <a:r>
              <a:rPr lang="fr-FR" sz="1600" b="1" dirty="0" err="1"/>
              <a:t>mALBI</a:t>
            </a:r>
            <a:r>
              <a:rPr lang="fr-FR" sz="1600" b="1" dirty="0"/>
              <a:t> grade 2b</a:t>
            </a:r>
          </a:p>
        </p:txBody>
      </p:sp>
      <p:grpSp>
        <p:nvGrpSpPr>
          <p:cNvPr id="56" name="Group 55">
            <a:extLst>
              <a:ext uri="{FF2B5EF4-FFF2-40B4-BE49-F238E27FC236}">
                <a16:creationId xmlns:a16="http://schemas.microsoft.com/office/drawing/2014/main" xmlns="" id="{D969D4A1-06B3-44DC-840F-5A1657B8533E}"/>
              </a:ext>
            </a:extLst>
          </p:cNvPr>
          <p:cNvGrpSpPr/>
          <p:nvPr/>
        </p:nvGrpSpPr>
        <p:grpSpPr>
          <a:xfrm>
            <a:off x="4511786" y="2350732"/>
            <a:ext cx="493386" cy="2932488"/>
            <a:chOff x="330965" y="2357900"/>
            <a:chExt cx="493386" cy="2932488"/>
          </a:xfrm>
        </p:grpSpPr>
        <p:sp>
          <p:nvSpPr>
            <p:cNvPr id="57" name="Line 6">
              <a:extLst>
                <a:ext uri="{FF2B5EF4-FFF2-40B4-BE49-F238E27FC236}">
                  <a16:creationId xmlns:a16="http://schemas.microsoft.com/office/drawing/2014/main" xmlns="" id="{3B97D9B4-0F3A-43BC-8C91-5D8C56B2319D}"/>
                </a:ext>
              </a:extLst>
            </p:cNvPr>
            <p:cNvSpPr>
              <a:spLocks noChangeShapeType="1"/>
            </p:cNvSpPr>
            <p:nvPr/>
          </p:nvSpPr>
          <p:spPr bwMode="auto">
            <a:xfrm>
              <a:off x="738117" y="251466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8" name="Line 7">
              <a:extLst>
                <a:ext uri="{FF2B5EF4-FFF2-40B4-BE49-F238E27FC236}">
                  <a16:creationId xmlns:a16="http://schemas.microsoft.com/office/drawing/2014/main" xmlns="" id="{F0C4FF1B-0F4E-4931-8FFE-D7EB7DF1A444}"/>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9" name="Line 8">
              <a:extLst>
                <a:ext uri="{FF2B5EF4-FFF2-40B4-BE49-F238E27FC236}">
                  <a16:creationId xmlns:a16="http://schemas.microsoft.com/office/drawing/2014/main" xmlns="" id="{7967BF70-9987-4831-B6AC-1E4AF0469F61}"/>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60" name="Line 9">
              <a:extLst>
                <a:ext uri="{FF2B5EF4-FFF2-40B4-BE49-F238E27FC236}">
                  <a16:creationId xmlns:a16="http://schemas.microsoft.com/office/drawing/2014/main" xmlns="" id="{BADF2153-FE77-4C61-AE48-73B751C23EFB}"/>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61" name="Line 10">
              <a:extLst>
                <a:ext uri="{FF2B5EF4-FFF2-40B4-BE49-F238E27FC236}">
                  <a16:creationId xmlns:a16="http://schemas.microsoft.com/office/drawing/2014/main" xmlns="" id="{C18DAB6C-08B2-4914-8965-5AAEED92FDA8}"/>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62" name="Line 11">
              <a:extLst>
                <a:ext uri="{FF2B5EF4-FFF2-40B4-BE49-F238E27FC236}">
                  <a16:creationId xmlns:a16="http://schemas.microsoft.com/office/drawing/2014/main" xmlns="" id="{493D5785-C939-4417-B0FC-AC8FEB09D7D7}"/>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63" name="TextBox 62">
              <a:extLst>
                <a:ext uri="{FF2B5EF4-FFF2-40B4-BE49-F238E27FC236}">
                  <a16:creationId xmlns:a16="http://schemas.microsoft.com/office/drawing/2014/main" xmlns="" id="{E48FF114-0B69-4298-86ED-A54B2925F66E}"/>
                </a:ext>
              </a:extLst>
            </p:cNvPr>
            <p:cNvSpPr txBox="1"/>
            <p:nvPr/>
          </p:nvSpPr>
          <p:spPr>
            <a:xfrm>
              <a:off x="330965" y="2357900"/>
              <a:ext cx="433132" cy="30777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a:t>
              </a:r>
            </a:p>
          </p:txBody>
        </p:sp>
        <p:sp>
          <p:nvSpPr>
            <p:cNvPr id="64" name="TextBox 63">
              <a:extLst>
                <a:ext uri="{FF2B5EF4-FFF2-40B4-BE49-F238E27FC236}">
                  <a16:creationId xmlns:a16="http://schemas.microsoft.com/office/drawing/2014/main" xmlns="" id="{160A2933-E827-402F-856E-3670D85A7CA5}"/>
                </a:ext>
              </a:extLst>
            </p:cNvPr>
            <p:cNvSpPr txBox="1"/>
            <p:nvPr/>
          </p:nvSpPr>
          <p:spPr>
            <a:xfrm>
              <a:off x="330965" y="2887910"/>
              <a:ext cx="433132" cy="30777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0,8</a:t>
              </a:r>
            </a:p>
          </p:txBody>
        </p:sp>
        <p:sp>
          <p:nvSpPr>
            <p:cNvPr id="65" name="TextBox 64">
              <a:extLst>
                <a:ext uri="{FF2B5EF4-FFF2-40B4-BE49-F238E27FC236}">
                  <a16:creationId xmlns:a16="http://schemas.microsoft.com/office/drawing/2014/main" xmlns="" id="{55E00AC1-7A6F-4361-90B3-9A195B38B904}"/>
                </a:ext>
              </a:extLst>
            </p:cNvPr>
            <p:cNvSpPr txBox="1"/>
            <p:nvPr/>
          </p:nvSpPr>
          <p:spPr>
            <a:xfrm>
              <a:off x="330965" y="3405204"/>
              <a:ext cx="433132" cy="30777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0,6</a:t>
              </a:r>
            </a:p>
          </p:txBody>
        </p:sp>
        <p:sp>
          <p:nvSpPr>
            <p:cNvPr id="66" name="TextBox 65">
              <a:extLst>
                <a:ext uri="{FF2B5EF4-FFF2-40B4-BE49-F238E27FC236}">
                  <a16:creationId xmlns:a16="http://schemas.microsoft.com/office/drawing/2014/main" xmlns="" id="{D78B5AB6-1058-4D29-B8F5-12D63E9BED61}"/>
                </a:ext>
              </a:extLst>
            </p:cNvPr>
            <p:cNvSpPr txBox="1"/>
            <p:nvPr/>
          </p:nvSpPr>
          <p:spPr>
            <a:xfrm>
              <a:off x="330965" y="3939227"/>
              <a:ext cx="433132" cy="30777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0,4</a:t>
              </a:r>
            </a:p>
          </p:txBody>
        </p:sp>
        <p:sp>
          <p:nvSpPr>
            <p:cNvPr id="67" name="TextBox 66">
              <a:extLst>
                <a:ext uri="{FF2B5EF4-FFF2-40B4-BE49-F238E27FC236}">
                  <a16:creationId xmlns:a16="http://schemas.microsoft.com/office/drawing/2014/main" xmlns="" id="{83F6EC7A-D23D-4F68-B7BF-220139198E63}"/>
                </a:ext>
              </a:extLst>
            </p:cNvPr>
            <p:cNvSpPr txBox="1"/>
            <p:nvPr/>
          </p:nvSpPr>
          <p:spPr>
            <a:xfrm>
              <a:off x="330965" y="4462095"/>
              <a:ext cx="433132" cy="307776"/>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0,2</a:t>
              </a:r>
            </a:p>
          </p:txBody>
        </p:sp>
        <p:sp>
          <p:nvSpPr>
            <p:cNvPr id="68" name="TextBox 67">
              <a:extLst>
                <a:ext uri="{FF2B5EF4-FFF2-40B4-BE49-F238E27FC236}">
                  <a16:creationId xmlns:a16="http://schemas.microsoft.com/office/drawing/2014/main" xmlns="" id="{E10E0150-A75E-4F47-A2B3-C8BC31D7B8FB}"/>
                </a:ext>
              </a:extLst>
            </p:cNvPr>
            <p:cNvSpPr txBox="1"/>
            <p:nvPr/>
          </p:nvSpPr>
          <p:spPr>
            <a:xfrm>
              <a:off x="480045" y="4982611"/>
              <a:ext cx="284052" cy="307777"/>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sp>
        <p:nvSpPr>
          <p:cNvPr id="69" name="TextBox 68">
            <a:extLst>
              <a:ext uri="{FF2B5EF4-FFF2-40B4-BE49-F238E27FC236}">
                <a16:creationId xmlns:a16="http://schemas.microsoft.com/office/drawing/2014/main" xmlns="" id="{7F168476-DB59-46BE-BCC4-DCEC29558B7E}"/>
              </a:ext>
            </a:extLst>
          </p:cNvPr>
          <p:cNvSpPr txBox="1"/>
          <p:nvPr/>
        </p:nvSpPr>
        <p:spPr>
          <a:xfrm>
            <a:off x="5235090" y="4762160"/>
            <a:ext cx="835485" cy="307777"/>
          </a:xfrm>
          <a:prstGeom prst="rect">
            <a:avLst/>
          </a:prstGeom>
          <a:noFill/>
        </p:spPr>
        <p:txBody>
          <a:bodyPr wrap="none" rtlCol="0">
            <a:spAutoFit/>
          </a:bodyPr>
          <a:lstStyle/>
          <a:p>
            <a:r>
              <a:rPr lang="fr-FR" sz="1400" dirty="0"/>
              <a:t>p=0,093</a:t>
            </a:r>
          </a:p>
        </p:txBody>
      </p:sp>
      <p:sp>
        <p:nvSpPr>
          <p:cNvPr id="70" name="Line 21">
            <a:extLst>
              <a:ext uri="{FF2B5EF4-FFF2-40B4-BE49-F238E27FC236}">
                <a16:creationId xmlns:a16="http://schemas.microsoft.com/office/drawing/2014/main" xmlns="" id="{28788B0E-CED0-40FB-835A-D3D89939DD34}"/>
              </a:ext>
            </a:extLst>
          </p:cNvPr>
          <p:cNvSpPr>
            <a:spLocks noChangeShapeType="1"/>
          </p:cNvSpPr>
          <p:nvPr/>
        </p:nvSpPr>
        <p:spPr bwMode="auto">
          <a:xfrm>
            <a:off x="7712325"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xmlns="" id="{D8DF8256-F9AD-4BFB-988A-C33D797D5845}"/>
              </a:ext>
            </a:extLst>
          </p:cNvPr>
          <p:cNvSpPr txBox="1"/>
          <p:nvPr/>
        </p:nvSpPr>
        <p:spPr>
          <a:xfrm>
            <a:off x="7473659" y="5365609"/>
            <a:ext cx="47024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1200</a:t>
            </a:r>
          </a:p>
        </p:txBody>
      </p:sp>
      <p:sp>
        <p:nvSpPr>
          <p:cNvPr id="72" name="Line 21">
            <a:extLst>
              <a:ext uri="{FF2B5EF4-FFF2-40B4-BE49-F238E27FC236}">
                <a16:creationId xmlns:a16="http://schemas.microsoft.com/office/drawing/2014/main" xmlns="" id="{6D9DA44F-F159-467A-A912-DDD18069094B}"/>
              </a:ext>
            </a:extLst>
          </p:cNvPr>
          <p:cNvSpPr>
            <a:spLocks noChangeShapeType="1"/>
          </p:cNvSpPr>
          <p:nvPr/>
        </p:nvSpPr>
        <p:spPr bwMode="auto">
          <a:xfrm>
            <a:off x="7284708"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xmlns="" id="{F6CDB5F6-DF12-45EB-954F-7F87D913944D}"/>
              </a:ext>
            </a:extLst>
          </p:cNvPr>
          <p:cNvSpPr txBox="1"/>
          <p:nvPr/>
        </p:nvSpPr>
        <p:spPr>
          <a:xfrm>
            <a:off x="7046042" y="5365609"/>
            <a:ext cx="47024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1000</a:t>
            </a:r>
          </a:p>
        </p:txBody>
      </p:sp>
      <p:sp>
        <p:nvSpPr>
          <p:cNvPr id="74" name="Line 21">
            <a:extLst>
              <a:ext uri="{FF2B5EF4-FFF2-40B4-BE49-F238E27FC236}">
                <a16:creationId xmlns:a16="http://schemas.microsoft.com/office/drawing/2014/main" xmlns="" id="{490E5A95-0352-4F73-8D2F-04C21300D60C}"/>
              </a:ext>
            </a:extLst>
          </p:cNvPr>
          <p:cNvSpPr>
            <a:spLocks noChangeShapeType="1"/>
          </p:cNvSpPr>
          <p:nvPr/>
        </p:nvSpPr>
        <p:spPr bwMode="auto">
          <a:xfrm>
            <a:off x="6857090"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xmlns="" id="{B0FAB556-52E2-4890-83D1-6107AD4A5E9D}"/>
              </a:ext>
            </a:extLst>
          </p:cNvPr>
          <p:cNvSpPr txBox="1"/>
          <p:nvPr/>
        </p:nvSpPr>
        <p:spPr>
          <a:xfrm>
            <a:off x="6668117" y="5365609"/>
            <a:ext cx="37086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800</a:t>
            </a:r>
          </a:p>
        </p:txBody>
      </p:sp>
      <p:sp>
        <p:nvSpPr>
          <p:cNvPr id="76" name="Line 21">
            <a:extLst>
              <a:ext uri="{FF2B5EF4-FFF2-40B4-BE49-F238E27FC236}">
                <a16:creationId xmlns:a16="http://schemas.microsoft.com/office/drawing/2014/main" xmlns="" id="{5D20FA48-3B48-46DE-A313-90DBB481A589}"/>
              </a:ext>
            </a:extLst>
          </p:cNvPr>
          <p:cNvSpPr>
            <a:spLocks noChangeShapeType="1"/>
          </p:cNvSpPr>
          <p:nvPr/>
        </p:nvSpPr>
        <p:spPr bwMode="auto">
          <a:xfrm>
            <a:off x="6429472"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xmlns="" id="{C740F8A0-7ED7-425E-A174-810528529994}"/>
              </a:ext>
            </a:extLst>
          </p:cNvPr>
          <p:cNvSpPr txBox="1"/>
          <p:nvPr/>
        </p:nvSpPr>
        <p:spPr>
          <a:xfrm>
            <a:off x="6240499" y="5365609"/>
            <a:ext cx="37086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600</a:t>
            </a:r>
          </a:p>
        </p:txBody>
      </p:sp>
      <p:sp>
        <p:nvSpPr>
          <p:cNvPr id="78" name="Line 21">
            <a:extLst>
              <a:ext uri="{FF2B5EF4-FFF2-40B4-BE49-F238E27FC236}">
                <a16:creationId xmlns:a16="http://schemas.microsoft.com/office/drawing/2014/main" xmlns="" id="{4D315C46-97EC-45F3-B2CA-5E2BE73406D6}"/>
              </a:ext>
            </a:extLst>
          </p:cNvPr>
          <p:cNvSpPr>
            <a:spLocks noChangeShapeType="1"/>
          </p:cNvSpPr>
          <p:nvPr/>
        </p:nvSpPr>
        <p:spPr bwMode="auto">
          <a:xfrm>
            <a:off x="6001855"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xmlns="" id="{AF152E2B-68A9-43DB-8DFB-790424B7644D}"/>
              </a:ext>
            </a:extLst>
          </p:cNvPr>
          <p:cNvSpPr txBox="1"/>
          <p:nvPr/>
        </p:nvSpPr>
        <p:spPr>
          <a:xfrm>
            <a:off x="5812882" y="5365609"/>
            <a:ext cx="37086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400</a:t>
            </a:r>
          </a:p>
        </p:txBody>
      </p:sp>
      <p:sp>
        <p:nvSpPr>
          <p:cNvPr id="80" name="Line 21">
            <a:extLst>
              <a:ext uri="{FF2B5EF4-FFF2-40B4-BE49-F238E27FC236}">
                <a16:creationId xmlns:a16="http://schemas.microsoft.com/office/drawing/2014/main" xmlns="" id="{93B0D869-E29F-4453-A39B-0CF394EAB7C6}"/>
              </a:ext>
            </a:extLst>
          </p:cNvPr>
          <p:cNvSpPr>
            <a:spLocks noChangeShapeType="1"/>
          </p:cNvSpPr>
          <p:nvPr/>
        </p:nvSpPr>
        <p:spPr bwMode="auto">
          <a:xfrm>
            <a:off x="5574237"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xmlns="" id="{98B18E65-18AC-4E03-A897-11EB432BBE22}"/>
              </a:ext>
            </a:extLst>
          </p:cNvPr>
          <p:cNvSpPr txBox="1"/>
          <p:nvPr/>
        </p:nvSpPr>
        <p:spPr>
          <a:xfrm>
            <a:off x="5385265" y="5365609"/>
            <a:ext cx="37086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200</a:t>
            </a:r>
          </a:p>
        </p:txBody>
      </p:sp>
      <p:sp>
        <p:nvSpPr>
          <p:cNvPr id="82" name="Line 21">
            <a:extLst>
              <a:ext uri="{FF2B5EF4-FFF2-40B4-BE49-F238E27FC236}">
                <a16:creationId xmlns:a16="http://schemas.microsoft.com/office/drawing/2014/main" xmlns="" id="{5AA484A1-DDC0-4DB7-8399-227959A61D5D}"/>
              </a:ext>
            </a:extLst>
          </p:cNvPr>
          <p:cNvSpPr>
            <a:spLocks noChangeShapeType="1"/>
          </p:cNvSpPr>
          <p:nvPr/>
        </p:nvSpPr>
        <p:spPr bwMode="auto">
          <a:xfrm>
            <a:off x="5146619"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xmlns="" id="{F455F885-9826-4004-A2D5-3C5827C04FE6}"/>
              </a:ext>
            </a:extLst>
          </p:cNvPr>
          <p:cNvSpPr txBox="1"/>
          <p:nvPr/>
        </p:nvSpPr>
        <p:spPr>
          <a:xfrm>
            <a:off x="5057033" y="5365609"/>
            <a:ext cx="172089"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sp>
        <p:nvSpPr>
          <p:cNvPr id="84" name="TextBox 83">
            <a:extLst>
              <a:ext uri="{FF2B5EF4-FFF2-40B4-BE49-F238E27FC236}">
                <a16:creationId xmlns:a16="http://schemas.microsoft.com/office/drawing/2014/main" xmlns="" id="{144A0275-7A85-45E4-AA8D-7489E27EE0F6}"/>
              </a:ext>
            </a:extLst>
          </p:cNvPr>
          <p:cNvSpPr txBox="1"/>
          <p:nvPr/>
        </p:nvSpPr>
        <p:spPr>
          <a:xfrm>
            <a:off x="6171912" y="5603906"/>
            <a:ext cx="510322"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Jours</a:t>
            </a:r>
          </a:p>
        </p:txBody>
      </p:sp>
      <p:sp>
        <p:nvSpPr>
          <p:cNvPr id="85" name="TextBox 84">
            <a:extLst>
              <a:ext uri="{FF2B5EF4-FFF2-40B4-BE49-F238E27FC236}">
                <a16:creationId xmlns:a16="http://schemas.microsoft.com/office/drawing/2014/main" xmlns="" id="{6BC755A9-2B6D-42D0-BA19-81C200B83F32}"/>
              </a:ext>
            </a:extLst>
          </p:cNvPr>
          <p:cNvSpPr txBox="1"/>
          <p:nvPr/>
        </p:nvSpPr>
        <p:spPr>
          <a:xfrm>
            <a:off x="6124040" y="2730508"/>
            <a:ext cx="2710999" cy="461665"/>
          </a:xfrm>
          <a:prstGeom prst="rect">
            <a:avLst/>
          </a:prstGeom>
          <a:noFill/>
        </p:spPr>
        <p:txBody>
          <a:bodyPr wrap="none" rtlCol="0">
            <a:spAutoFit/>
          </a:bodyPr>
          <a:lstStyle/>
          <a:p>
            <a:r>
              <a:rPr lang="fr-FR" sz="1200" dirty="0">
                <a:solidFill>
                  <a:schemeClr val="accent2"/>
                </a:solidFill>
              </a:rPr>
              <a:t>Sorafénib (n=17)</a:t>
            </a:r>
            <a:br>
              <a:rPr lang="fr-FR" sz="1200" dirty="0">
                <a:solidFill>
                  <a:schemeClr val="accent2"/>
                </a:solidFill>
              </a:rPr>
            </a:br>
            <a:r>
              <a:rPr lang="fr-FR" sz="1200" dirty="0">
                <a:solidFill>
                  <a:schemeClr val="accent2"/>
                </a:solidFill>
              </a:rPr>
              <a:t>Médiane: 15,1 mo (IC95% 8,4 - 21,7)</a:t>
            </a:r>
          </a:p>
        </p:txBody>
      </p:sp>
      <p:sp>
        <p:nvSpPr>
          <p:cNvPr id="86" name="TextBox 85">
            <a:extLst>
              <a:ext uri="{FF2B5EF4-FFF2-40B4-BE49-F238E27FC236}">
                <a16:creationId xmlns:a16="http://schemas.microsoft.com/office/drawing/2014/main" xmlns="" id="{AFA6E9DE-F65C-4EC2-834F-AA30AC8918C2}"/>
              </a:ext>
            </a:extLst>
          </p:cNvPr>
          <p:cNvSpPr txBox="1"/>
          <p:nvPr/>
        </p:nvSpPr>
        <p:spPr>
          <a:xfrm>
            <a:off x="6124040" y="2314316"/>
            <a:ext cx="2541080" cy="461665"/>
          </a:xfrm>
          <a:prstGeom prst="rect">
            <a:avLst/>
          </a:prstGeom>
          <a:noFill/>
        </p:spPr>
        <p:txBody>
          <a:bodyPr wrap="none" rtlCol="0">
            <a:spAutoFit/>
          </a:bodyPr>
          <a:lstStyle/>
          <a:p>
            <a:r>
              <a:rPr lang="fr-FR" sz="1200" dirty="0">
                <a:solidFill>
                  <a:srgbClr val="B60D27"/>
                </a:solidFill>
              </a:rPr>
              <a:t>CIAH (n=11)</a:t>
            </a:r>
            <a:br>
              <a:rPr lang="fr-FR" sz="1200" dirty="0">
                <a:solidFill>
                  <a:srgbClr val="B60D27"/>
                </a:solidFill>
              </a:rPr>
            </a:br>
            <a:r>
              <a:rPr lang="fr-FR" sz="1200" dirty="0">
                <a:solidFill>
                  <a:srgbClr val="B60D27"/>
                </a:solidFill>
              </a:rPr>
              <a:t>Médiane: 7,4 mo (IC95% 5,8 - 8,9)</a:t>
            </a:r>
          </a:p>
        </p:txBody>
      </p:sp>
      <p:cxnSp>
        <p:nvCxnSpPr>
          <p:cNvPr id="87" name="Straight Connector 86">
            <a:extLst>
              <a:ext uri="{FF2B5EF4-FFF2-40B4-BE49-F238E27FC236}">
                <a16:creationId xmlns:a16="http://schemas.microsoft.com/office/drawing/2014/main" xmlns="" id="{370CB0FD-8710-4679-84D3-2EB1EDF4F1AF}"/>
              </a:ext>
            </a:extLst>
          </p:cNvPr>
          <p:cNvCxnSpPr/>
          <p:nvPr/>
        </p:nvCxnSpPr>
        <p:spPr>
          <a:xfrm>
            <a:off x="5947626" y="2468108"/>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88579CA5-DACC-46A1-8DE1-7C3177176047}"/>
              </a:ext>
            </a:extLst>
          </p:cNvPr>
          <p:cNvCxnSpPr/>
          <p:nvPr/>
        </p:nvCxnSpPr>
        <p:spPr>
          <a:xfrm>
            <a:off x="5947626" y="2915763"/>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Graphic 105">
            <a:extLst>
              <a:ext uri="{FF2B5EF4-FFF2-40B4-BE49-F238E27FC236}">
                <a16:creationId xmlns:a16="http://schemas.microsoft.com/office/drawing/2014/main" xmlns="" id="{B76C454A-8145-4BC4-A27F-2D5EEEDECBC9}"/>
              </a:ext>
            </a:extLst>
          </p:cNvPr>
          <p:cNvSpPr/>
          <p:nvPr/>
        </p:nvSpPr>
        <p:spPr>
          <a:xfrm>
            <a:off x="5213627" y="2504621"/>
            <a:ext cx="1600578" cy="2715882"/>
          </a:xfrm>
          <a:custGeom>
            <a:avLst/>
            <a:gdLst>
              <a:gd name="connsiteX0" fmla="*/ 2547795 w 2543175"/>
              <a:gd name="connsiteY0" fmla="*/ 4189829 h 4181475"/>
              <a:gd name="connsiteX1" fmla="*/ 2547795 w 2543175"/>
              <a:gd name="connsiteY1" fmla="*/ 3780777 h 4181475"/>
              <a:gd name="connsiteX2" fmla="*/ 2436762 w 2543175"/>
              <a:gd name="connsiteY2" fmla="*/ 3780777 h 4181475"/>
              <a:gd name="connsiteX3" fmla="*/ 2436762 w 2543175"/>
              <a:gd name="connsiteY3" fmla="*/ 3406797 h 4181475"/>
              <a:gd name="connsiteX4" fmla="*/ 1741380 w 2543175"/>
              <a:gd name="connsiteY4" fmla="*/ 3406797 h 4181475"/>
              <a:gd name="connsiteX5" fmla="*/ 1741380 w 2543175"/>
              <a:gd name="connsiteY5" fmla="*/ 3032808 h 4181475"/>
              <a:gd name="connsiteX6" fmla="*/ 1244679 w 2543175"/>
              <a:gd name="connsiteY6" fmla="*/ 3032808 h 4181475"/>
              <a:gd name="connsiteX7" fmla="*/ 1244679 w 2543175"/>
              <a:gd name="connsiteY7" fmla="*/ 2652979 h 4181475"/>
              <a:gd name="connsiteX8" fmla="*/ 1022623 w 2543175"/>
              <a:gd name="connsiteY8" fmla="*/ 2652979 h 4181475"/>
              <a:gd name="connsiteX9" fmla="*/ 1022623 w 2543175"/>
              <a:gd name="connsiteY9" fmla="*/ 2249767 h 4181475"/>
              <a:gd name="connsiteX10" fmla="*/ 911595 w 2543175"/>
              <a:gd name="connsiteY10" fmla="*/ 2249767 h 4181475"/>
              <a:gd name="connsiteX11" fmla="*/ 911595 w 2543175"/>
              <a:gd name="connsiteY11" fmla="*/ 1887474 h 4181475"/>
              <a:gd name="connsiteX12" fmla="*/ 847315 w 2543175"/>
              <a:gd name="connsiteY12" fmla="*/ 1887474 h 4181475"/>
              <a:gd name="connsiteX13" fmla="*/ 847315 w 2543175"/>
              <a:gd name="connsiteY13" fmla="*/ 1127808 h 4181475"/>
              <a:gd name="connsiteX14" fmla="*/ 572669 w 2543175"/>
              <a:gd name="connsiteY14" fmla="*/ 1127808 h 4181475"/>
              <a:gd name="connsiteX15" fmla="*/ 572669 w 2543175"/>
              <a:gd name="connsiteY15" fmla="*/ 736288 h 4181475"/>
              <a:gd name="connsiteX16" fmla="*/ 426580 w 2543175"/>
              <a:gd name="connsiteY16" fmla="*/ 736288 h 4181475"/>
              <a:gd name="connsiteX17" fmla="*/ 426580 w 2543175"/>
              <a:gd name="connsiteY17" fmla="*/ 368144 h 4181475"/>
              <a:gd name="connsiteX18" fmla="*/ 362301 w 2543175"/>
              <a:gd name="connsiteY18" fmla="*/ 368144 h 4181475"/>
              <a:gd name="connsiteX19" fmla="*/ 362301 w 2543175"/>
              <a:gd name="connsiteY19" fmla="*/ 0 h 4181475"/>
              <a:gd name="connsiteX20" fmla="*/ 0 w 2543175"/>
              <a:gd name="connsiteY20" fmla="*/ 0 h 418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3175" h="4181475">
                <a:moveTo>
                  <a:pt x="2547795" y="4189829"/>
                </a:moveTo>
                <a:lnTo>
                  <a:pt x="2547795" y="3780777"/>
                </a:lnTo>
                <a:lnTo>
                  <a:pt x="2436762" y="3780777"/>
                </a:lnTo>
                <a:lnTo>
                  <a:pt x="2436762" y="3406797"/>
                </a:lnTo>
                <a:lnTo>
                  <a:pt x="1741380" y="3406797"/>
                </a:lnTo>
                <a:lnTo>
                  <a:pt x="1741380" y="3032808"/>
                </a:lnTo>
                <a:lnTo>
                  <a:pt x="1244679" y="3032808"/>
                </a:lnTo>
                <a:lnTo>
                  <a:pt x="1244679" y="2652979"/>
                </a:lnTo>
                <a:lnTo>
                  <a:pt x="1022623" y="2652979"/>
                </a:lnTo>
                <a:lnTo>
                  <a:pt x="1022623" y="2249767"/>
                </a:lnTo>
                <a:lnTo>
                  <a:pt x="911595" y="2249767"/>
                </a:lnTo>
                <a:lnTo>
                  <a:pt x="911595" y="1887474"/>
                </a:lnTo>
                <a:lnTo>
                  <a:pt x="847315" y="1887474"/>
                </a:lnTo>
                <a:lnTo>
                  <a:pt x="847315" y="1127808"/>
                </a:lnTo>
                <a:lnTo>
                  <a:pt x="572669" y="1127808"/>
                </a:lnTo>
                <a:lnTo>
                  <a:pt x="572669" y="736288"/>
                </a:lnTo>
                <a:lnTo>
                  <a:pt x="426580" y="736288"/>
                </a:lnTo>
                <a:lnTo>
                  <a:pt x="426580" y="368144"/>
                </a:lnTo>
                <a:lnTo>
                  <a:pt x="362301" y="368144"/>
                </a:lnTo>
                <a:lnTo>
                  <a:pt x="36230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90" name="Graphic 108">
            <a:extLst>
              <a:ext uri="{FF2B5EF4-FFF2-40B4-BE49-F238E27FC236}">
                <a16:creationId xmlns:a16="http://schemas.microsoft.com/office/drawing/2014/main" xmlns="" id="{610D9410-2E56-49AD-BB0E-F7FF29D6195E}"/>
              </a:ext>
            </a:extLst>
          </p:cNvPr>
          <p:cNvSpPr/>
          <p:nvPr/>
        </p:nvSpPr>
        <p:spPr>
          <a:xfrm>
            <a:off x="5213626" y="2504620"/>
            <a:ext cx="2340000" cy="2682000"/>
          </a:xfrm>
          <a:custGeom>
            <a:avLst/>
            <a:gdLst>
              <a:gd name="connsiteX0" fmla="*/ 2748639 w 2743200"/>
              <a:gd name="connsiteY0" fmla="*/ 5056413 h 5048250"/>
              <a:gd name="connsiteX1" fmla="*/ 2748639 w 2743200"/>
              <a:gd name="connsiteY1" fmla="*/ 4604661 h 5048250"/>
              <a:gd name="connsiteX2" fmla="*/ 2362200 w 2743200"/>
              <a:gd name="connsiteY2" fmla="*/ 4604661 h 5048250"/>
              <a:gd name="connsiteX3" fmla="*/ 2362200 w 2743200"/>
              <a:gd name="connsiteY3" fmla="*/ 4169226 h 5048250"/>
              <a:gd name="connsiteX4" fmla="*/ 1785261 w 2743200"/>
              <a:gd name="connsiteY4" fmla="*/ 4169226 h 5048250"/>
              <a:gd name="connsiteX5" fmla="*/ 1785261 w 2743200"/>
              <a:gd name="connsiteY5" fmla="*/ 3287487 h 5048250"/>
              <a:gd name="connsiteX6" fmla="*/ 1621974 w 2743200"/>
              <a:gd name="connsiteY6" fmla="*/ 3287487 h 5048250"/>
              <a:gd name="connsiteX7" fmla="*/ 1621974 w 2743200"/>
              <a:gd name="connsiteY7" fmla="*/ 2830287 h 5048250"/>
              <a:gd name="connsiteX8" fmla="*/ 1436913 w 2743200"/>
              <a:gd name="connsiteY8" fmla="*/ 2830287 h 5048250"/>
              <a:gd name="connsiteX9" fmla="*/ 1436913 w 2743200"/>
              <a:gd name="connsiteY9" fmla="*/ 2443839 h 5048250"/>
              <a:gd name="connsiteX10" fmla="*/ 1366161 w 2743200"/>
              <a:gd name="connsiteY10" fmla="*/ 2443839 h 5048250"/>
              <a:gd name="connsiteX11" fmla="*/ 1366161 w 2743200"/>
              <a:gd name="connsiteY11" fmla="*/ 2084613 h 5048250"/>
              <a:gd name="connsiteX12" fmla="*/ 1034139 w 2743200"/>
              <a:gd name="connsiteY12" fmla="*/ 2084613 h 5048250"/>
              <a:gd name="connsiteX13" fmla="*/ 1034139 w 2743200"/>
              <a:gd name="connsiteY13" fmla="*/ 1801587 h 5048250"/>
              <a:gd name="connsiteX14" fmla="*/ 892629 w 2743200"/>
              <a:gd name="connsiteY14" fmla="*/ 1801587 h 5048250"/>
              <a:gd name="connsiteX15" fmla="*/ 892629 w 2743200"/>
              <a:gd name="connsiteY15" fmla="*/ 1496787 h 5048250"/>
              <a:gd name="connsiteX16" fmla="*/ 805543 w 2743200"/>
              <a:gd name="connsiteY16" fmla="*/ 1496787 h 5048250"/>
              <a:gd name="connsiteX17" fmla="*/ 805543 w 2743200"/>
              <a:gd name="connsiteY17" fmla="*/ 1213761 h 5048250"/>
              <a:gd name="connsiteX18" fmla="*/ 718457 w 2743200"/>
              <a:gd name="connsiteY18" fmla="*/ 1213761 h 5048250"/>
              <a:gd name="connsiteX19" fmla="*/ 718457 w 2743200"/>
              <a:gd name="connsiteY19" fmla="*/ 908957 h 5048250"/>
              <a:gd name="connsiteX20" fmla="*/ 620485 w 2743200"/>
              <a:gd name="connsiteY20" fmla="*/ 908957 h 5048250"/>
              <a:gd name="connsiteX21" fmla="*/ 620485 w 2743200"/>
              <a:gd name="connsiteY21" fmla="*/ 604157 h 5048250"/>
              <a:gd name="connsiteX22" fmla="*/ 446314 w 2743200"/>
              <a:gd name="connsiteY22" fmla="*/ 604157 h 5048250"/>
              <a:gd name="connsiteX23" fmla="*/ 446314 w 2743200"/>
              <a:gd name="connsiteY23" fmla="*/ 315686 h 5048250"/>
              <a:gd name="connsiteX24" fmla="*/ 179614 w 2743200"/>
              <a:gd name="connsiteY24" fmla="*/ 315686 h 5048250"/>
              <a:gd name="connsiteX25" fmla="*/ 179614 w 2743200"/>
              <a:gd name="connsiteY25" fmla="*/ 0 h 5048250"/>
              <a:gd name="connsiteX26" fmla="*/ 0 w 2743200"/>
              <a:gd name="connsiteY26" fmla="*/ 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43200" h="5048250">
                <a:moveTo>
                  <a:pt x="2748639" y="5056413"/>
                </a:moveTo>
                <a:lnTo>
                  <a:pt x="2748639" y="4604661"/>
                </a:lnTo>
                <a:lnTo>
                  <a:pt x="2362200" y="4604661"/>
                </a:lnTo>
                <a:lnTo>
                  <a:pt x="2362200" y="4169226"/>
                </a:lnTo>
                <a:lnTo>
                  <a:pt x="1785261" y="4169226"/>
                </a:lnTo>
                <a:lnTo>
                  <a:pt x="1785261" y="3287487"/>
                </a:lnTo>
                <a:lnTo>
                  <a:pt x="1621974" y="3287487"/>
                </a:lnTo>
                <a:lnTo>
                  <a:pt x="1621974" y="2830287"/>
                </a:lnTo>
                <a:lnTo>
                  <a:pt x="1436913" y="2830287"/>
                </a:lnTo>
                <a:lnTo>
                  <a:pt x="1436913" y="2443839"/>
                </a:lnTo>
                <a:lnTo>
                  <a:pt x="1366161" y="2443839"/>
                </a:lnTo>
                <a:lnTo>
                  <a:pt x="1366161" y="2084613"/>
                </a:lnTo>
                <a:lnTo>
                  <a:pt x="1034139" y="2084613"/>
                </a:lnTo>
                <a:lnTo>
                  <a:pt x="1034139" y="1801587"/>
                </a:lnTo>
                <a:lnTo>
                  <a:pt x="892629" y="1801587"/>
                </a:lnTo>
                <a:lnTo>
                  <a:pt x="892629" y="1496787"/>
                </a:lnTo>
                <a:lnTo>
                  <a:pt x="805543" y="1496787"/>
                </a:lnTo>
                <a:lnTo>
                  <a:pt x="805543" y="1213761"/>
                </a:lnTo>
                <a:lnTo>
                  <a:pt x="718457" y="1213761"/>
                </a:lnTo>
                <a:lnTo>
                  <a:pt x="718457" y="908957"/>
                </a:lnTo>
                <a:lnTo>
                  <a:pt x="620485" y="908957"/>
                </a:lnTo>
                <a:lnTo>
                  <a:pt x="620485" y="604157"/>
                </a:lnTo>
                <a:lnTo>
                  <a:pt x="446314" y="604157"/>
                </a:lnTo>
                <a:lnTo>
                  <a:pt x="446314" y="315686"/>
                </a:lnTo>
                <a:lnTo>
                  <a:pt x="179614" y="315686"/>
                </a:lnTo>
                <a:lnTo>
                  <a:pt x="1796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Tree>
    <p:extLst>
      <p:ext uri="{BB962C8B-B14F-4D97-AF65-F5344CB8AC3E}">
        <p14:creationId xmlns:p14="http://schemas.microsoft.com/office/powerpoint/2010/main" xmlns="" val="2871326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SO-6: Influence de la fonction hépatique sur les résultats dans une </a:t>
            </a:r>
            <a:r>
              <a:rPr lang="fr-FR" dirty="0" smtClean="0"/>
              <a:t>étude </a:t>
            </a:r>
            <a:r>
              <a:rPr lang="fr-FR" dirty="0"/>
              <a:t>de phase II évaluant sorafénib vs. chimiothérapie intra-artérielle dans le carcinome hépatocellulaire avancé– Kobayashi S, et al</a:t>
            </a:r>
          </a:p>
        </p:txBody>
      </p:sp>
      <p:sp>
        <p:nvSpPr>
          <p:cNvPr id="3" name="Content Placeholder 2"/>
          <p:cNvSpPr>
            <a:spLocks noGrp="1"/>
          </p:cNvSpPr>
          <p:nvPr>
            <p:ph idx="1"/>
          </p:nvPr>
        </p:nvSpPr>
        <p:spPr/>
        <p:txBody>
          <a:bodyPr/>
          <a:lstStyle/>
          <a:p>
            <a:pPr marL="0" indent="0">
              <a:buNone/>
            </a:pPr>
            <a:r>
              <a:rPr lang="fr-FR" b="1" dirty="0"/>
              <a:t>Résultats </a:t>
            </a:r>
          </a:p>
        </p:txBody>
      </p:sp>
      <p:sp>
        <p:nvSpPr>
          <p:cNvPr id="5" name="Text Placeholder 4"/>
          <p:cNvSpPr>
            <a:spLocks noGrp="1"/>
          </p:cNvSpPr>
          <p:nvPr>
            <p:ph type="body" sz="quarter" idx="11"/>
          </p:nvPr>
        </p:nvSpPr>
        <p:spPr/>
        <p:txBody>
          <a:bodyPr/>
          <a:lstStyle/>
          <a:p>
            <a:r>
              <a:rPr lang="fr-FR" dirty="0"/>
              <a:t>Kobayashi S, et al, Ann </a:t>
            </a:r>
            <a:r>
              <a:rPr lang="fr-FR" dirty="0" err="1"/>
              <a:t>Oncol</a:t>
            </a:r>
            <a:r>
              <a:rPr lang="fr-FR" dirty="0"/>
              <a:t> 2020;31(</a:t>
            </a:r>
            <a:r>
              <a:rPr lang="fr-FR" dirty="0" err="1"/>
              <a:t>suppl</a:t>
            </a:r>
            <a:r>
              <a:rPr lang="fr-FR" dirty="0"/>
              <a:t>):</a:t>
            </a:r>
            <a:r>
              <a:rPr lang="fr-FR" dirty="0" err="1"/>
              <a:t>abstr</a:t>
            </a:r>
            <a:r>
              <a:rPr lang="fr-FR" dirty="0"/>
              <a:t> SO-6</a:t>
            </a:r>
          </a:p>
        </p:txBody>
      </p:sp>
      <p:sp>
        <p:nvSpPr>
          <p:cNvPr id="7" name="TextBox 6"/>
          <p:cNvSpPr txBox="1"/>
          <p:nvPr/>
        </p:nvSpPr>
        <p:spPr>
          <a:xfrm>
            <a:off x="2004631" y="1464604"/>
            <a:ext cx="5134739" cy="338554"/>
          </a:xfrm>
          <a:prstGeom prst="rect">
            <a:avLst/>
          </a:prstGeom>
          <a:noFill/>
        </p:spPr>
        <p:txBody>
          <a:bodyPr wrap="none" rtlCol="0">
            <a:spAutoFit/>
          </a:bodyPr>
          <a:lstStyle/>
          <a:p>
            <a:r>
              <a:rPr lang="fr-FR" sz="1600" b="1" dirty="0"/>
              <a:t>Délai jusqu’à progression et traitement de 2</a:t>
            </a:r>
            <a:r>
              <a:rPr lang="fr-FR" sz="1600" b="1" baseline="30000" dirty="0"/>
              <a:t>e</a:t>
            </a:r>
            <a:r>
              <a:rPr lang="fr-FR" sz="1600" b="1" dirty="0"/>
              <a:t> ligne</a:t>
            </a:r>
          </a:p>
        </p:txBody>
      </p:sp>
      <p:sp>
        <p:nvSpPr>
          <p:cNvPr id="10" name="TextBox 9">
            <a:extLst>
              <a:ext uri="{FF2B5EF4-FFF2-40B4-BE49-F238E27FC236}">
                <a16:creationId xmlns:a16="http://schemas.microsoft.com/office/drawing/2014/main" xmlns="" id="{43A372EB-9759-4CDA-9FCE-CCD2EEB27779}"/>
              </a:ext>
            </a:extLst>
          </p:cNvPr>
          <p:cNvSpPr txBox="1"/>
          <p:nvPr/>
        </p:nvSpPr>
        <p:spPr>
          <a:xfrm>
            <a:off x="1414799" y="1766586"/>
            <a:ext cx="2031325" cy="338554"/>
          </a:xfrm>
          <a:prstGeom prst="rect">
            <a:avLst/>
          </a:prstGeom>
          <a:noFill/>
        </p:spPr>
        <p:txBody>
          <a:bodyPr wrap="none" rtlCol="0">
            <a:spAutoFit/>
          </a:bodyPr>
          <a:lstStyle/>
          <a:p>
            <a:pPr algn="ctr"/>
            <a:r>
              <a:rPr lang="fr-FR" sz="1600" b="1" dirty="0" err="1"/>
              <a:t>mALBI</a:t>
            </a:r>
            <a:r>
              <a:rPr lang="fr-FR" sz="1600" b="1" dirty="0"/>
              <a:t> grade 1–2a</a:t>
            </a:r>
          </a:p>
        </p:txBody>
      </p:sp>
      <p:sp>
        <p:nvSpPr>
          <p:cNvPr id="11" name="TextBox 10">
            <a:extLst>
              <a:ext uri="{FF2B5EF4-FFF2-40B4-BE49-F238E27FC236}">
                <a16:creationId xmlns:a16="http://schemas.microsoft.com/office/drawing/2014/main" xmlns="" id="{DBEB77F8-83EC-4BAD-8AFB-02F960E41017}"/>
              </a:ext>
            </a:extLst>
          </p:cNvPr>
          <p:cNvSpPr txBox="1"/>
          <p:nvPr/>
        </p:nvSpPr>
        <p:spPr>
          <a:xfrm>
            <a:off x="5894323" y="1759418"/>
            <a:ext cx="1814919" cy="338554"/>
          </a:xfrm>
          <a:prstGeom prst="rect">
            <a:avLst/>
          </a:prstGeom>
          <a:noFill/>
        </p:spPr>
        <p:txBody>
          <a:bodyPr wrap="none" rtlCol="0">
            <a:spAutoFit/>
          </a:bodyPr>
          <a:lstStyle/>
          <a:p>
            <a:pPr algn="ctr"/>
            <a:r>
              <a:rPr lang="fr-FR" sz="1600" b="1" dirty="0" err="1"/>
              <a:t>mALBI</a:t>
            </a:r>
            <a:r>
              <a:rPr lang="fr-FR" sz="1600" b="1" dirty="0"/>
              <a:t> grade 2b</a:t>
            </a:r>
          </a:p>
        </p:txBody>
      </p:sp>
      <p:grpSp>
        <p:nvGrpSpPr>
          <p:cNvPr id="12" name="Group 11">
            <a:extLst>
              <a:ext uri="{FF2B5EF4-FFF2-40B4-BE49-F238E27FC236}">
                <a16:creationId xmlns:a16="http://schemas.microsoft.com/office/drawing/2014/main" xmlns="" id="{A076C23A-AA9C-46C7-A615-E3AEFD2298BA}"/>
              </a:ext>
            </a:extLst>
          </p:cNvPr>
          <p:cNvGrpSpPr/>
          <p:nvPr/>
        </p:nvGrpSpPr>
        <p:grpSpPr>
          <a:xfrm>
            <a:off x="214185" y="2133503"/>
            <a:ext cx="4047367" cy="2740918"/>
            <a:chOff x="-23940" y="2133503"/>
            <a:chExt cx="4047367" cy="2740918"/>
          </a:xfrm>
        </p:grpSpPr>
        <p:sp>
          <p:nvSpPr>
            <p:cNvPr id="13" name="Freeform 21">
              <a:extLst>
                <a:ext uri="{FF2B5EF4-FFF2-40B4-BE49-F238E27FC236}">
                  <a16:creationId xmlns:a16="http://schemas.microsoft.com/office/drawing/2014/main" xmlns="" id="{D97196F1-F30C-41C0-ACAE-5650CFC756A5}"/>
                </a:ext>
              </a:extLst>
            </p:cNvPr>
            <p:cNvSpPr>
              <a:spLocks/>
            </p:cNvSpPr>
            <p:nvPr/>
          </p:nvSpPr>
          <p:spPr bwMode="auto">
            <a:xfrm>
              <a:off x="621605" y="2279126"/>
              <a:ext cx="3023295" cy="21150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14" name="TextBox 13">
              <a:extLst>
                <a:ext uri="{FF2B5EF4-FFF2-40B4-BE49-F238E27FC236}">
                  <a16:creationId xmlns:a16="http://schemas.microsoft.com/office/drawing/2014/main" xmlns="" id="{C84798D1-44D4-471A-9A2E-8D3846AA2930}"/>
                </a:ext>
              </a:extLst>
            </p:cNvPr>
            <p:cNvSpPr txBox="1"/>
            <p:nvPr/>
          </p:nvSpPr>
          <p:spPr>
            <a:xfrm rot="16200000">
              <a:off x="-688705" y="3166766"/>
              <a:ext cx="1606529"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cs typeface="Arial" panose="020B0604020202020204" pitchFamily="34" charset="0"/>
                </a:rPr>
                <a:t>Probabilité de survie</a:t>
              </a:r>
            </a:p>
          </p:txBody>
        </p:sp>
        <p:grpSp>
          <p:nvGrpSpPr>
            <p:cNvPr id="15" name="Group 14">
              <a:extLst>
                <a:ext uri="{FF2B5EF4-FFF2-40B4-BE49-F238E27FC236}">
                  <a16:creationId xmlns:a16="http://schemas.microsoft.com/office/drawing/2014/main" xmlns="" id="{4BAAE2D9-69D3-48AD-B6CB-CA0005D5F733}"/>
                </a:ext>
              </a:extLst>
            </p:cNvPr>
            <p:cNvGrpSpPr/>
            <p:nvPr/>
          </p:nvGrpSpPr>
          <p:grpSpPr>
            <a:xfrm>
              <a:off x="175731" y="2133503"/>
              <a:ext cx="458120" cy="2308083"/>
              <a:chOff x="175731" y="2089409"/>
              <a:chExt cx="458120" cy="2998415"/>
            </a:xfrm>
          </p:grpSpPr>
          <p:sp>
            <p:nvSpPr>
              <p:cNvPr id="40" name="Line 6">
                <a:extLst>
                  <a:ext uri="{FF2B5EF4-FFF2-40B4-BE49-F238E27FC236}">
                    <a16:creationId xmlns:a16="http://schemas.microsoft.com/office/drawing/2014/main" xmlns="" id="{2B339B9F-7F52-49C4-9BCE-E4E6B8CBAF2E}"/>
                  </a:ext>
                </a:extLst>
              </p:cNvPr>
              <p:cNvSpPr>
                <a:spLocks noChangeShapeType="1"/>
              </p:cNvSpPr>
              <p:nvPr/>
            </p:nvSpPr>
            <p:spPr bwMode="auto">
              <a:xfrm>
                <a:off x="547617" y="22722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41" name="Line 7">
                <a:extLst>
                  <a:ext uri="{FF2B5EF4-FFF2-40B4-BE49-F238E27FC236}">
                    <a16:creationId xmlns:a16="http://schemas.microsoft.com/office/drawing/2014/main" xmlns="" id="{D868E5B7-CCE9-405D-A6F2-6C7D9C398FBF}"/>
                  </a:ext>
                </a:extLst>
              </p:cNvPr>
              <p:cNvSpPr>
                <a:spLocks noChangeShapeType="1"/>
              </p:cNvSpPr>
              <p:nvPr/>
            </p:nvSpPr>
            <p:spPr bwMode="auto">
              <a:xfrm>
                <a:off x="547617" y="281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42" name="Line 8">
                <a:extLst>
                  <a:ext uri="{FF2B5EF4-FFF2-40B4-BE49-F238E27FC236}">
                    <a16:creationId xmlns:a16="http://schemas.microsoft.com/office/drawing/2014/main" xmlns="" id="{941F2DB4-87C7-43BE-A5A5-2E1AB60D03D2}"/>
                  </a:ext>
                </a:extLst>
              </p:cNvPr>
              <p:cNvSpPr>
                <a:spLocks noChangeShapeType="1"/>
              </p:cNvSpPr>
              <p:nvPr/>
            </p:nvSpPr>
            <p:spPr bwMode="auto">
              <a:xfrm>
                <a:off x="547617" y="33316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43" name="Line 9">
                <a:extLst>
                  <a:ext uri="{FF2B5EF4-FFF2-40B4-BE49-F238E27FC236}">
                    <a16:creationId xmlns:a16="http://schemas.microsoft.com/office/drawing/2014/main" xmlns="" id="{B87E2625-5D77-437A-A277-C65E5229D9C8}"/>
                  </a:ext>
                </a:extLst>
              </p:cNvPr>
              <p:cNvSpPr>
                <a:spLocks noChangeShapeType="1"/>
              </p:cNvSpPr>
              <p:nvPr/>
            </p:nvSpPr>
            <p:spPr bwMode="auto">
              <a:xfrm>
                <a:off x="547617" y="38658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44" name="Line 10">
                <a:extLst>
                  <a:ext uri="{FF2B5EF4-FFF2-40B4-BE49-F238E27FC236}">
                    <a16:creationId xmlns:a16="http://schemas.microsoft.com/office/drawing/2014/main" xmlns="" id="{E436DEE3-103A-4267-B164-495E7B87F8EE}"/>
                  </a:ext>
                </a:extLst>
              </p:cNvPr>
              <p:cNvSpPr>
                <a:spLocks noChangeShapeType="1"/>
              </p:cNvSpPr>
              <p:nvPr/>
            </p:nvSpPr>
            <p:spPr bwMode="auto">
              <a:xfrm>
                <a:off x="547617" y="43889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45" name="Line 11">
                <a:extLst>
                  <a:ext uri="{FF2B5EF4-FFF2-40B4-BE49-F238E27FC236}">
                    <a16:creationId xmlns:a16="http://schemas.microsoft.com/office/drawing/2014/main" xmlns="" id="{AC1445FE-3EEA-4CD1-A86D-A2C639C3774C}"/>
                  </a:ext>
                </a:extLst>
              </p:cNvPr>
              <p:cNvSpPr>
                <a:spLocks noChangeShapeType="1"/>
              </p:cNvSpPr>
              <p:nvPr/>
            </p:nvSpPr>
            <p:spPr bwMode="auto">
              <a:xfrm>
                <a:off x="547617" y="49176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46" name="TextBox 45">
                <a:extLst>
                  <a:ext uri="{FF2B5EF4-FFF2-40B4-BE49-F238E27FC236}">
                    <a16:creationId xmlns:a16="http://schemas.microsoft.com/office/drawing/2014/main" xmlns="" id="{92666F32-9219-484F-92A8-B3123A78A0B3}"/>
                  </a:ext>
                </a:extLst>
              </p:cNvPr>
              <p:cNvSpPr txBox="1"/>
              <p:nvPr/>
            </p:nvSpPr>
            <p:spPr>
              <a:xfrm>
                <a:off x="175731" y="2089409"/>
                <a:ext cx="397866" cy="359848"/>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1,0</a:t>
                </a:r>
              </a:p>
            </p:txBody>
          </p:sp>
          <p:sp>
            <p:nvSpPr>
              <p:cNvPr id="47" name="TextBox 46">
                <a:extLst>
                  <a:ext uri="{FF2B5EF4-FFF2-40B4-BE49-F238E27FC236}">
                    <a16:creationId xmlns:a16="http://schemas.microsoft.com/office/drawing/2014/main" xmlns="" id="{BC8EF9BD-D830-4D0E-9D44-7F39E04835EC}"/>
                  </a:ext>
                </a:extLst>
              </p:cNvPr>
              <p:cNvSpPr txBox="1"/>
              <p:nvPr/>
            </p:nvSpPr>
            <p:spPr>
              <a:xfrm>
                <a:off x="175731" y="2633274"/>
                <a:ext cx="397866" cy="359848"/>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0,8</a:t>
                </a:r>
              </a:p>
            </p:txBody>
          </p:sp>
          <p:sp>
            <p:nvSpPr>
              <p:cNvPr id="48" name="TextBox 47">
                <a:extLst>
                  <a:ext uri="{FF2B5EF4-FFF2-40B4-BE49-F238E27FC236}">
                    <a16:creationId xmlns:a16="http://schemas.microsoft.com/office/drawing/2014/main" xmlns="" id="{79615118-7B7F-4D44-9ADC-3620BF3F359E}"/>
                  </a:ext>
                </a:extLst>
              </p:cNvPr>
              <p:cNvSpPr txBox="1"/>
              <p:nvPr/>
            </p:nvSpPr>
            <p:spPr>
              <a:xfrm>
                <a:off x="175731" y="3150570"/>
                <a:ext cx="397866" cy="359848"/>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0,6</a:t>
                </a:r>
              </a:p>
            </p:txBody>
          </p:sp>
          <p:sp>
            <p:nvSpPr>
              <p:cNvPr id="49" name="TextBox 48">
                <a:extLst>
                  <a:ext uri="{FF2B5EF4-FFF2-40B4-BE49-F238E27FC236}">
                    <a16:creationId xmlns:a16="http://schemas.microsoft.com/office/drawing/2014/main" xmlns="" id="{71AAC6BA-DB89-4264-A8AE-2F2CE0C08F21}"/>
                  </a:ext>
                </a:extLst>
              </p:cNvPr>
              <p:cNvSpPr txBox="1"/>
              <p:nvPr/>
            </p:nvSpPr>
            <p:spPr>
              <a:xfrm>
                <a:off x="175731" y="3684592"/>
                <a:ext cx="397866" cy="359848"/>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0,4</a:t>
                </a:r>
              </a:p>
            </p:txBody>
          </p:sp>
          <p:sp>
            <p:nvSpPr>
              <p:cNvPr id="50" name="TextBox 49">
                <a:extLst>
                  <a:ext uri="{FF2B5EF4-FFF2-40B4-BE49-F238E27FC236}">
                    <a16:creationId xmlns:a16="http://schemas.microsoft.com/office/drawing/2014/main" xmlns="" id="{FDF0E5D5-B1B1-448D-A001-1EBBD950A66C}"/>
                  </a:ext>
                </a:extLst>
              </p:cNvPr>
              <p:cNvSpPr txBox="1"/>
              <p:nvPr/>
            </p:nvSpPr>
            <p:spPr>
              <a:xfrm>
                <a:off x="175731" y="4207460"/>
                <a:ext cx="397866" cy="359848"/>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0,2</a:t>
                </a:r>
              </a:p>
            </p:txBody>
          </p:sp>
          <p:sp>
            <p:nvSpPr>
              <p:cNvPr id="51" name="TextBox 50">
                <a:extLst>
                  <a:ext uri="{FF2B5EF4-FFF2-40B4-BE49-F238E27FC236}">
                    <a16:creationId xmlns:a16="http://schemas.microsoft.com/office/drawing/2014/main" xmlns="" id="{DEB4A63E-6169-4C03-8ABE-DF4151BD4F3C}"/>
                  </a:ext>
                </a:extLst>
              </p:cNvPr>
              <p:cNvSpPr txBox="1"/>
              <p:nvPr/>
            </p:nvSpPr>
            <p:spPr>
              <a:xfrm>
                <a:off x="303971" y="4727976"/>
                <a:ext cx="269626" cy="359848"/>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0</a:t>
                </a:r>
              </a:p>
            </p:txBody>
          </p:sp>
        </p:grpSp>
        <p:grpSp>
          <p:nvGrpSpPr>
            <p:cNvPr id="16" name="Group 15">
              <a:extLst>
                <a:ext uri="{FF2B5EF4-FFF2-40B4-BE49-F238E27FC236}">
                  <a16:creationId xmlns:a16="http://schemas.microsoft.com/office/drawing/2014/main" xmlns="" id="{D2A23C74-E162-4979-B726-5B72DEB5979C}"/>
                </a:ext>
              </a:extLst>
            </p:cNvPr>
            <p:cNvGrpSpPr/>
            <p:nvPr/>
          </p:nvGrpSpPr>
          <p:grpSpPr>
            <a:xfrm>
              <a:off x="665821" y="4400682"/>
              <a:ext cx="3119547" cy="329369"/>
              <a:chOff x="902792" y="5300777"/>
              <a:chExt cx="2353148" cy="329369"/>
            </a:xfrm>
          </p:grpSpPr>
          <p:sp>
            <p:nvSpPr>
              <p:cNvPr id="28" name="Line 21">
                <a:extLst>
                  <a:ext uri="{FF2B5EF4-FFF2-40B4-BE49-F238E27FC236}">
                    <a16:creationId xmlns:a16="http://schemas.microsoft.com/office/drawing/2014/main" xmlns="" id="{3FC11A62-1E99-4CD6-A595-37C2095682DF}"/>
                  </a:ext>
                </a:extLst>
              </p:cNvPr>
              <p:cNvSpPr>
                <a:spLocks noChangeShapeType="1"/>
              </p:cNvSpPr>
              <p:nvPr/>
            </p:nvSpPr>
            <p:spPr bwMode="auto">
              <a:xfrm>
                <a:off x="3103887"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6EFA387B-9258-4E07-AC49-ADA741BFCF5C}"/>
                  </a:ext>
                </a:extLst>
              </p:cNvPr>
              <p:cNvSpPr txBox="1"/>
              <p:nvPr/>
            </p:nvSpPr>
            <p:spPr>
              <a:xfrm>
                <a:off x="2944751" y="5372777"/>
                <a:ext cx="311189"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1000</a:t>
                </a:r>
              </a:p>
            </p:txBody>
          </p:sp>
          <p:sp>
            <p:nvSpPr>
              <p:cNvPr id="30" name="Line 21">
                <a:extLst>
                  <a:ext uri="{FF2B5EF4-FFF2-40B4-BE49-F238E27FC236}">
                    <a16:creationId xmlns:a16="http://schemas.microsoft.com/office/drawing/2014/main" xmlns="" id="{1749C404-C912-4031-867D-4E830A998413}"/>
                  </a:ext>
                </a:extLst>
              </p:cNvPr>
              <p:cNvSpPr>
                <a:spLocks noChangeShapeType="1"/>
              </p:cNvSpPr>
              <p:nvPr/>
            </p:nvSpPr>
            <p:spPr bwMode="auto">
              <a:xfrm>
                <a:off x="2676269"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64724777-0D86-44DC-B343-A194F729EE70}"/>
                  </a:ext>
                </a:extLst>
              </p:cNvPr>
              <p:cNvSpPr txBox="1"/>
              <p:nvPr/>
            </p:nvSpPr>
            <p:spPr>
              <a:xfrm>
                <a:off x="2549176" y="5372777"/>
                <a:ext cx="24710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800</a:t>
                </a:r>
              </a:p>
            </p:txBody>
          </p:sp>
          <p:sp>
            <p:nvSpPr>
              <p:cNvPr id="32" name="Line 21">
                <a:extLst>
                  <a:ext uri="{FF2B5EF4-FFF2-40B4-BE49-F238E27FC236}">
                    <a16:creationId xmlns:a16="http://schemas.microsoft.com/office/drawing/2014/main" xmlns="" id="{F2F83AF9-E495-44E5-A7B3-BE70495BED1A}"/>
                  </a:ext>
                </a:extLst>
              </p:cNvPr>
              <p:cNvSpPr>
                <a:spLocks noChangeShapeType="1"/>
              </p:cNvSpPr>
              <p:nvPr/>
            </p:nvSpPr>
            <p:spPr bwMode="auto">
              <a:xfrm>
                <a:off x="2248651"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6672C5C4-E322-4A7E-B1B5-DDB3357E4330}"/>
                  </a:ext>
                </a:extLst>
              </p:cNvPr>
              <p:cNvSpPr txBox="1"/>
              <p:nvPr/>
            </p:nvSpPr>
            <p:spPr>
              <a:xfrm>
                <a:off x="2121557" y="5372777"/>
                <a:ext cx="24710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600</a:t>
                </a:r>
              </a:p>
            </p:txBody>
          </p:sp>
          <p:sp>
            <p:nvSpPr>
              <p:cNvPr id="34" name="Line 21">
                <a:extLst>
                  <a:ext uri="{FF2B5EF4-FFF2-40B4-BE49-F238E27FC236}">
                    <a16:creationId xmlns:a16="http://schemas.microsoft.com/office/drawing/2014/main" xmlns="" id="{D2A9A774-7D66-459A-BCCD-F84DBFFAC6EF}"/>
                  </a:ext>
                </a:extLst>
              </p:cNvPr>
              <p:cNvSpPr>
                <a:spLocks noChangeShapeType="1"/>
              </p:cNvSpPr>
              <p:nvPr/>
            </p:nvSpPr>
            <p:spPr bwMode="auto">
              <a:xfrm>
                <a:off x="182103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FD828848-AFE1-4D9A-BC7D-9C14136272C9}"/>
                  </a:ext>
                </a:extLst>
              </p:cNvPr>
              <p:cNvSpPr txBox="1"/>
              <p:nvPr/>
            </p:nvSpPr>
            <p:spPr>
              <a:xfrm>
                <a:off x="1693940" y="5372777"/>
                <a:ext cx="24710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400</a:t>
                </a:r>
              </a:p>
            </p:txBody>
          </p:sp>
          <p:sp>
            <p:nvSpPr>
              <p:cNvPr id="36" name="Line 21">
                <a:extLst>
                  <a:ext uri="{FF2B5EF4-FFF2-40B4-BE49-F238E27FC236}">
                    <a16:creationId xmlns:a16="http://schemas.microsoft.com/office/drawing/2014/main" xmlns="" id="{9C24A997-A252-416D-AE54-5C877686AD65}"/>
                  </a:ext>
                </a:extLst>
              </p:cNvPr>
              <p:cNvSpPr>
                <a:spLocks noChangeShapeType="1"/>
              </p:cNvSpPr>
              <p:nvPr/>
            </p:nvSpPr>
            <p:spPr bwMode="auto">
              <a:xfrm>
                <a:off x="139341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EF319CF3-65FC-452F-BA1E-F600BBFD5092}"/>
                  </a:ext>
                </a:extLst>
              </p:cNvPr>
              <p:cNvSpPr txBox="1"/>
              <p:nvPr/>
            </p:nvSpPr>
            <p:spPr>
              <a:xfrm>
                <a:off x="1266323" y="5372777"/>
                <a:ext cx="24710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200</a:t>
                </a:r>
              </a:p>
            </p:txBody>
          </p:sp>
          <p:sp>
            <p:nvSpPr>
              <p:cNvPr id="38" name="Line 21">
                <a:extLst>
                  <a:ext uri="{FF2B5EF4-FFF2-40B4-BE49-F238E27FC236}">
                    <a16:creationId xmlns:a16="http://schemas.microsoft.com/office/drawing/2014/main" xmlns="" id="{209DB6DF-C31F-49C8-BF3C-03965C0EB6AB}"/>
                  </a:ext>
                </a:extLst>
              </p:cNvPr>
              <p:cNvSpPr>
                <a:spLocks noChangeShapeType="1"/>
              </p:cNvSpPr>
              <p:nvPr/>
            </p:nvSpPr>
            <p:spPr bwMode="auto">
              <a:xfrm>
                <a:off x="965798"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05395C69-3990-4A52-ADCB-BC47B8846126}"/>
                  </a:ext>
                </a:extLst>
              </p:cNvPr>
              <p:cNvSpPr txBox="1"/>
              <p:nvPr/>
            </p:nvSpPr>
            <p:spPr>
              <a:xfrm>
                <a:off x="902792" y="5372777"/>
                <a:ext cx="118929"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0</a:t>
                </a:r>
              </a:p>
            </p:txBody>
          </p:sp>
        </p:grpSp>
        <p:sp>
          <p:nvSpPr>
            <p:cNvPr id="17" name="TextBox 16">
              <a:extLst>
                <a:ext uri="{FF2B5EF4-FFF2-40B4-BE49-F238E27FC236}">
                  <a16:creationId xmlns:a16="http://schemas.microsoft.com/office/drawing/2014/main" xmlns="" id="{56B201D5-8E3C-45EE-AAB4-8C3159C8CDB9}"/>
                </a:ext>
              </a:extLst>
            </p:cNvPr>
            <p:cNvSpPr txBox="1"/>
            <p:nvPr/>
          </p:nvSpPr>
          <p:spPr>
            <a:xfrm>
              <a:off x="2609108" y="3733132"/>
              <a:ext cx="657552" cy="276999"/>
            </a:xfrm>
            <a:prstGeom prst="rect">
              <a:avLst/>
            </a:prstGeom>
            <a:noFill/>
          </p:spPr>
          <p:txBody>
            <a:bodyPr wrap="none" rtlCol="0">
              <a:spAutoFit/>
            </a:bodyPr>
            <a:lstStyle/>
            <a:p>
              <a:r>
                <a:rPr lang="fr-FR" sz="1200" dirty="0"/>
                <a:t>p=0,65</a:t>
              </a:r>
            </a:p>
          </p:txBody>
        </p:sp>
        <p:sp>
          <p:nvSpPr>
            <p:cNvPr id="18" name="TextBox 17">
              <a:extLst>
                <a:ext uri="{FF2B5EF4-FFF2-40B4-BE49-F238E27FC236}">
                  <a16:creationId xmlns:a16="http://schemas.microsoft.com/office/drawing/2014/main" xmlns="" id="{65548895-712A-4F32-8561-3C9E5C008715}"/>
                </a:ext>
              </a:extLst>
            </p:cNvPr>
            <p:cNvSpPr txBox="1"/>
            <p:nvPr/>
          </p:nvSpPr>
          <p:spPr>
            <a:xfrm>
              <a:off x="1978227" y="4617052"/>
              <a:ext cx="447806" cy="257369"/>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Jours</a:t>
              </a:r>
            </a:p>
          </p:txBody>
        </p:sp>
        <p:grpSp>
          <p:nvGrpSpPr>
            <p:cNvPr id="19" name="Group 18">
              <a:extLst>
                <a:ext uri="{FF2B5EF4-FFF2-40B4-BE49-F238E27FC236}">
                  <a16:creationId xmlns:a16="http://schemas.microsoft.com/office/drawing/2014/main" xmlns="" id="{0DDCCA90-42DD-4B4B-9C89-8EF43A68273D}"/>
                </a:ext>
              </a:extLst>
            </p:cNvPr>
            <p:cNvGrpSpPr/>
            <p:nvPr/>
          </p:nvGrpSpPr>
          <p:grpSpPr>
            <a:xfrm>
              <a:off x="1247410" y="2207196"/>
              <a:ext cx="2776017" cy="859360"/>
              <a:chOff x="1536265" y="2357371"/>
              <a:chExt cx="2776017" cy="859360"/>
            </a:xfrm>
          </p:grpSpPr>
          <p:sp>
            <p:nvSpPr>
              <p:cNvPr id="24" name="TextBox 23">
                <a:extLst>
                  <a:ext uri="{FF2B5EF4-FFF2-40B4-BE49-F238E27FC236}">
                    <a16:creationId xmlns:a16="http://schemas.microsoft.com/office/drawing/2014/main" xmlns="" id="{22135B5A-ADBE-4396-BB9A-800CA557EF38}"/>
                  </a:ext>
                </a:extLst>
              </p:cNvPr>
              <p:cNvSpPr txBox="1"/>
              <p:nvPr/>
            </p:nvSpPr>
            <p:spPr>
              <a:xfrm>
                <a:off x="1712679" y="2755066"/>
                <a:ext cx="2584362" cy="461665"/>
              </a:xfrm>
              <a:prstGeom prst="rect">
                <a:avLst/>
              </a:prstGeom>
              <a:noFill/>
            </p:spPr>
            <p:txBody>
              <a:bodyPr wrap="none" rtlCol="0">
                <a:spAutoFit/>
              </a:bodyPr>
              <a:lstStyle/>
              <a:p>
                <a:r>
                  <a:rPr lang="fr-FR" sz="1200" dirty="0">
                    <a:solidFill>
                      <a:schemeClr val="accent2"/>
                    </a:solidFill>
                  </a:rPr>
                  <a:t>Sorafénib (n=16)</a:t>
                </a:r>
                <a:br>
                  <a:rPr lang="fr-FR" sz="1200" dirty="0">
                    <a:solidFill>
                      <a:schemeClr val="accent2"/>
                    </a:solidFill>
                  </a:rPr>
                </a:br>
                <a:r>
                  <a:rPr lang="fr-FR" sz="1200" dirty="0">
                    <a:solidFill>
                      <a:schemeClr val="accent2"/>
                    </a:solidFill>
                  </a:rPr>
                  <a:t>Médiane: 3,8 mo (IC95% 2,3 - 5,2)</a:t>
                </a:r>
              </a:p>
            </p:txBody>
          </p:sp>
          <p:sp>
            <p:nvSpPr>
              <p:cNvPr id="25" name="TextBox 24">
                <a:extLst>
                  <a:ext uri="{FF2B5EF4-FFF2-40B4-BE49-F238E27FC236}">
                    <a16:creationId xmlns:a16="http://schemas.microsoft.com/office/drawing/2014/main" xmlns="" id="{E46186B6-BCEC-47EF-89E4-1C3695575A86}"/>
                  </a:ext>
                </a:extLst>
              </p:cNvPr>
              <p:cNvSpPr txBox="1"/>
              <p:nvPr/>
            </p:nvSpPr>
            <p:spPr>
              <a:xfrm>
                <a:off x="1727920" y="2357371"/>
                <a:ext cx="2584362" cy="461665"/>
              </a:xfrm>
              <a:prstGeom prst="rect">
                <a:avLst/>
              </a:prstGeom>
              <a:noFill/>
            </p:spPr>
            <p:txBody>
              <a:bodyPr wrap="none" rtlCol="0">
                <a:spAutoFit/>
              </a:bodyPr>
              <a:lstStyle/>
              <a:p>
                <a:r>
                  <a:rPr lang="fr-FR" sz="1200" dirty="0">
                    <a:solidFill>
                      <a:srgbClr val="B60D27"/>
                    </a:solidFill>
                  </a:rPr>
                  <a:t>CIAH (n=24)</a:t>
                </a:r>
                <a:br>
                  <a:rPr lang="fr-FR" sz="1200" dirty="0">
                    <a:solidFill>
                      <a:srgbClr val="B60D27"/>
                    </a:solidFill>
                  </a:rPr>
                </a:br>
                <a:r>
                  <a:rPr lang="fr-FR" sz="1200" dirty="0">
                    <a:solidFill>
                      <a:srgbClr val="B60D27"/>
                    </a:solidFill>
                  </a:rPr>
                  <a:t>Médiane: 5,3 mo (IC95% 1,0 - 9,6)</a:t>
                </a:r>
              </a:p>
            </p:txBody>
          </p:sp>
          <p:cxnSp>
            <p:nvCxnSpPr>
              <p:cNvPr id="26" name="Straight Connector 25">
                <a:extLst>
                  <a:ext uri="{FF2B5EF4-FFF2-40B4-BE49-F238E27FC236}">
                    <a16:creationId xmlns:a16="http://schemas.microsoft.com/office/drawing/2014/main" xmlns="" id="{C576FB7F-B4DF-4C21-BE15-984C568508BD}"/>
                  </a:ext>
                </a:extLst>
              </p:cNvPr>
              <p:cNvCxnSpPr/>
              <p:nvPr/>
            </p:nvCxnSpPr>
            <p:spPr>
              <a:xfrm>
                <a:off x="1551506" y="2511163"/>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7E646CA-B335-414D-9031-D46D3430217C}"/>
                  </a:ext>
                </a:extLst>
              </p:cNvPr>
              <p:cNvCxnSpPr/>
              <p:nvPr/>
            </p:nvCxnSpPr>
            <p:spPr>
              <a:xfrm>
                <a:off x="1536265" y="2940321"/>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0" name="Graphic 49">
              <a:extLst>
                <a:ext uri="{FF2B5EF4-FFF2-40B4-BE49-F238E27FC236}">
                  <a16:creationId xmlns:a16="http://schemas.microsoft.com/office/drawing/2014/main" xmlns="" id="{BC570B4A-F486-4362-9305-4F38C66AEEC4}"/>
                </a:ext>
              </a:extLst>
            </p:cNvPr>
            <p:cNvSpPr/>
            <p:nvPr/>
          </p:nvSpPr>
          <p:spPr>
            <a:xfrm>
              <a:off x="762991" y="2272003"/>
              <a:ext cx="2413008" cy="1836000"/>
            </a:xfrm>
            <a:custGeom>
              <a:avLst/>
              <a:gdLst>
                <a:gd name="connsiteX0" fmla="*/ 3784664 w 3781425"/>
                <a:gd name="connsiteY0" fmla="*/ 2887894 h 2886075"/>
                <a:gd name="connsiteX1" fmla="*/ 1996192 w 3781425"/>
                <a:gd name="connsiteY1" fmla="*/ 2887894 h 2886075"/>
                <a:gd name="connsiteX2" fmla="*/ 1996192 w 3781425"/>
                <a:gd name="connsiteY2" fmla="*/ 2664971 h 2886075"/>
                <a:gd name="connsiteX3" fmla="*/ 1514885 w 3781425"/>
                <a:gd name="connsiteY3" fmla="*/ 2664971 h 2886075"/>
                <a:gd name="connsiteX4" fmla="*/ 1514885 w 3781425"/>
                <a:gd name="connsiteY4" fmla="*/ 2396452 h 2886075"/>
                <a:gd name="connsiteX5" fmla="*/ 1388221 w 3781425"/>
                <a:gd name="connsiteY5" fmla="*/ 2396452 h 2886075"/>
                <a:gd name="connsiteX6" fmla="*/ 1388221 w 3781425"/>
                <a:gd name="connsiteY6" fmla="*/ 2173519 h 2886075"/>
                <a:gd name="connsiteX7" fmla="*/ 861304 w 3781425"/>
                <a:gd name="connsiteY7" fmla="*/ 2173519 h 2886075"/>
                <a:gd name="connsiteX8" fmla="*/ 861304 w 3781425"/>
                <a:gd name="connsiteY8" fmla="*/ 1955664 h 2886075"/>
                <a:gd name="connsiteX9" fmla="*/ 734641 w 3781425"/>
                <a:gd name="connsiteY9" fmla="*/ 1955664 h 2886075"/>
                <a:gd name="connsiteX10" fmla="*/ 734641 w 3781425"/>
                <a:gd name="connsiteY10" fmla="*/ 1585808 h 2886075"/>
                <a:gd name="connsiteX11" fmla="*/ 481316 w 3781425"/>
                <a:gd name="connsiteY11" fmla="*/ 1585808 h 2886075"/>
                <a:gd name="connsiteX12" fmla="*/ 481316 w 3781425"/>
                <a:gd name="connsiteY12" fmla="*/ 1418616 h 2886075"/>
                <a:gd name="connsiteX13" fmla="*/ 415452 w 3781425"/>
                <a:gd name="connsiteY13" fmla="*/ 1418616 h 2886075"/>
                <a:gd name="connsiteX14" fmla="*/ 415452 w 3781425"/>
                <a:gd name="connsiteY14" fmla="*/ 1256490 h 2886075"/>
                <a:gd name="connsiteX15" fmla="*/ 329322 w 3781425"/>
                <a:gd name="connsiteY15" fmla="*/ 1256490 h 2886075"/>
                <a:gd name="connsiteX16" fmla="*/ 329322 w 3781425"/>
                <a:gd name="connsiteY16" fmla="*/ 1099433 h 2886075"/>
                <a:gd name="connsiteX17" fmla="*/ 263458 w 3781425"/>
                <a:gd name="connsiteY17" fmla="*/ 1099433 h 2886075"/>
                <a:gd name="connsiteX18" fmla="*/ 263458 w 3781425"/>
                <a:gd name="connsiteY18" fmla="*/ 957567 h 2886075"/>
                <a:gd name="connsiteX19" fmla="*/ 182393 w 3781425"/>
                <a:gd name="connsiteY19" fmla="*/ 957567 h 2886075"/>
                <a:gd name="connsiteX20" fmla="*/ 182393 w 3781425"/>
                <a:gd name="connsiteY20" fmla="*/ 820771 h 2886075"/>
                <a:gd name="connsiteX21" fmla="*/ 146928 w 3781425"/>
                <a:gd name="connsiteY21" fmla="*/ 820771 h 2886075"/>
                <a:gd name="connsiteX22" fmla="*/ 146928 w 3781425"/>
                <a:gd name="connsiteY22" fmla="*/ 233059 h 2886075"/>
                <a:gd name="connsiteX23" fmla="*/ 126663 w 3781425"/>
                <a:gd name="connsiteY23" fmla="*/ 233059 h 2886075"/>
                <a:gd name="connsiteX24" fmla="*/ 126663 w 3781425"/>
                <a:gd name="connsiteY24" fmla="*/ 0 h 2886075"/>
                <a:gd name="connsiteX25" fmla="*/ 0 w 3781425"/>
                <a:gd name="connsiteY25"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81425" h="2886075">
                  <a:moveTo>
                    <a:pt x="3784664" y="2887894"/>
                  </a:moveTo>
                  <a:lnTo>
                    <a:pt x="1996192" y="2887894"/>
                  </a:lnTo>
                  <a:lnTo>
                    <a:pt x="1996192" y="2664971"/>
                  </a:lnTo>
                  <a:lnTo>
                    <a:pt x="1514885" y="2664971"/>
                  </a:lnTo>
                  <a:lnTo>
                    <a:pt x="1514885" y="2396452"/>
                  </a:lnTo>
                  <a:lnTo>
                    <a:pt x="1388221" y="2396452"/>
                  </a:lnTo>
                  <a:lnTo>
                    <a:pt x="1388221" y="2173519"/>
                  </a:lnTo>
                  <a:lnTo>
                    <a:pt x="861304" y="2173519"/>
                  </a:lnTo>
                  <a:lnTo>
                    <a:pt x="861304" y="1955664"/>
                  </a:lnTo>
                  <a:lnTo>
                    <a:pt x="734641" y="1955664"/>
                  </a:lnTo>
                  <a:lnTo>
                    <a:pt x="734641" y="1585808"/>
                  </a:lnTo>
                  <a:lnTo>
                    <a:pt x="481316" y="1585808"/>
                  </a:lnTo>
                  <a:lnTo>
                    <a:pt x="481316" y="1418616"/>
                  </a:lnTo>
                  <a:lnTo>
                    <a:pt x="415452" y="1418616"/>
                  </a:lnTo>
                  <a:lnTo>
                    <a:pt x="415452" y="1256490"/>
                  </a:lnTo>
                  <a:lnTo>
                    <a:pt x="329322" y="1256490"/>
                  </a:lnTo>
                  <a:lnTo>
                    <a:pt x="329322" y="1099433"/>
                  </a:lnTo>
                  <a:lnTo>
                    <a:pt x="263458" y="1099433"/>
                  </a:lnTo>
                  <a:lnTo>
                    <a:pt x="263458" y="957567"/>
                  </a:lnTo>
                  <a:lnTo>
                    <a:pt x="182393" y="957567"/>
                  </a:lnTo>
                  <a:lnTo>
                    <a:pt x="182393" y="820771"/>
                  </a:lnTo>
                  <a:lnTo>
                    <a:pt x="146928" y="820771"/>
                  </a:lnTo>
                  <a:lnTo>
                    <a:pt x="146928" y="233059"/>
                  </a:lnTo>
                  <a:lnTo>
                    <a:pt x="126663" y="233059"/>
                  </a:lnTo>
                  <a:lnTo>
                    <a:pt x="126663"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21" name="Graphic 51">
              <a:extLst>
                <a:ext uri="{FF2B5EF4-FFF2-40B4-BE49-F238E27FC236}">
                  <a16:creationId xmlns:a16="http://schemas.microsoft.com/office/drawing/2014/main" xmlns="" id="{B66A0026-7FAD-43E7-9C7B-36B371740092}"/>
                </a:ext>
              </a:extLst>
            </p:cNvPr>
            <p:cNvSpPr/>
            <p:nvPr/>
          </p:nvSpPr>
          <p:spPr>
            <a:xfrm>
              <a:off x="756090" y="2272678"/>
              <a:ext cx="667734" cy="1980000"/>
            </a:xfrm>
            <a:custGeom>
              <a:avLst/>
              <a:gdLst>
                <a:gd name="connsiteX0" fmla="*/ 1033567 w 1028700"/>
                <a:gd name="connsiteY0" fmla="*/ 3166558 h 3162300"/>
                <a:gd name="connsiteX1" fmla="*/ 1033567 w 1028700"/>
                <a:gd name="connsiteY1" fmla="*/ 2401519 h 3162300"/>
                <a:gd name="connsiteX2" fmla="*/ 770107 w 1028700"/>
                <a:gd name="connsiteY2" fmla="*/ 2401519 h 3162300"/>
                <a:gd name="connsiteX3" fmla="*/ 770107 w 1028700"/>
                <a:gd name="connsiteY3" fmla="*/ 2026596 h 3162300"/>
                <a:gd name="connsiteX4" fmla="*/ 557314 w 1028700"/>
                <a:gd name="connsiteY4" fmla="*/ 2026596 h 3162300"/>
                <a:gd name="connsiteX5" fmla="*/ 557314 w 1028700"/>
                <a:gd name="connsiteY5" fmla="*/ 1753010 h 3162300"/>
                <a:gd name="connsiteX6" fmla="*/ 501583 w 1028700"/>
                <a:gd name="connsiteY6" fmla="*/ 1753010 h 3162300"/>
                <a:gd name="connsiteX7" fmla="*/ 501583 w 1028700"/>
                <a:gd name="connsiteY7" fmla="*/ 1433817 h 3162300"/>
                <a:gd name="connsiteX8" fmla="*/ 471184 w 1028700"/>
                <a:gd name="connsiteY8" fmla="*/ 1433817 h 3162300"/>
                <a:gd name="connsiteX9" fmla="*/ 471184 w 1028700"/>
                <a:gd name="connsiteY9" fmla="*/ 1170356 h 3162300"/>
                <a:gd name="connsiteX10" fmla="*/ 385053 w 1028700"/>
                <a:gd name="connsiteY10" fmla="*/ 1170356 h 3162300"/>
                <a:gd name="connsiteX11" fmla="*/ 385053 w 1028700"/>
                <a:gd name="connsiteY11" fmla="*/ 901835 h 3162300"/>
                <a:gd name="connsiteX12" fmla="*/ 329322 w 1028700"/>
                <a:gd name="connsiteY12" fmla="*/ 901835 h 3162300"/>
                <a:gd name="connsiteX13" fmla="*/ 329322 w 1028700"/>
                <a:gd name="connsiteY13" fmla="*/ 633311 h 3162300"/>
                <a:gd name="connsiteX14" fmla="*/ 136795 w 1028700"/>
                <a:gd name="connsiteY14" fmla="*/ 633311 h 3162300"/>
                <a:gd name="connsiteX15" fmla="*/ 136795 w 1028700"/>
                <a:gd name="connsiteY15" fmla="*/ 222926 h 3162300"/>
                <a:gd name="connsiteX16" fmla="*/ 111463 w 1028700"/>
                <a:gd name="connsiteY16" fmla="*/ 222926 h 3162300"/>
                <a:gd name="connsiteX17" fmla="*/ 111463 w 1028700"/>
                <a:gd name="connsiteY17" fmla="*/ 0 h 3162300"/>
                <a:gd name="connsiteX18" fmla="*/ 0 w 1028700"/>
                <a:gd name="connsiteY18"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8700" h="3162300">
                  <a:moveTo>
                    <a:pt x="1033567" y="3166558"/>
                  </a:moveTo>
                  <a:lnTo>
                    <a:pt x="1033567" y="2401519"/>
                  </a:lnTo>
                  <a:lnTo>
                    <a:pt x="770107" y="2401519"/>
                  </a:lnTo>
                  <a:lnTo>
                    <a:pt x="770107" y="2026596"/>
                  </a:lnTo>
                  <a:lnTo>
                    <a:pt x="557314" y="2026596"/>
                  </a:lnTo>
                  <a:lnTo>
                    <a:pt x="557314" y="1753010"/>
                  </a:lnTo>
                  <a:lnTo>
                    <a:pt x="501583" y="1753010"/>
                  </a:lnTo>
                  <a:lnTo>
                    <a:pt x="501583" y="1433817"/>
                  </a:lnTo>
                  <a:lnTo>
                    <a:pt x="471184" y="1433817"/>
                  </a:lnTo>
                  <a:lnTo>
                    <a:pt x="471184" y="1170356"/>
                  </a:lnTo>
                  <a:lnTo>
                    <a:pt x="385053" y="1170356"/>
                  </a:lnTo>
                  <a:lnTo>
                    <a:pt x="385053" y="901835"/>
                  </a:lnTo>
                  <a:lnTo>
                    <a:pt x="329322" y="901835"/>
                  </a:lnTo>
                  <a:lnTo>
                    <a:pt x="329322" y="633311"/>
                  </a:lnTo>
                  <a:lnTo>
                    <a:pt x="136795" y="633311"/>
                  </a:lnTo>
                  <a:lnTo>
                    <a:pt x="136795" y="222926"/>
                  </a:lnTo>
                  <a:lnTo>
                    <a:pt x="111463" y="222926"/>
                  </a:lnTo>
                  <a:lnTo>
                    <a:pt x="11146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cxnSp>
          <p:nvCxnSpPr>
            <p:cNvPr id="22" name="Straight Connector 21">
              <a:extLst>
                <a:ext uri="{FF2B5EF4-FFF2-40B4-BE49-F238E27FC236}">
                  <a16:creationId xmlns:a16="http://schemas.microsoft.com/office/drawing/2014/main" xmlns="" id="{CC77572D-205C-4584-8D65-9D951DE74FE8}"/>
                </a:ext>
              </a:extLst>
            </p:cNvPr>
            <p:cNvCxnSpPr/>
            <p:nvPr/>
          </p:nvCxnSpPr>
          <p:spPr>
            <a:xfrm>
              <a:off x="1465530" y="3621472"/>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8446E48-D193-4B38-891A-5E3650BAEC10}"/>
                </a:ext>
              </a:extLst>
            </p:cNvPr>
            <p:cNvCxnSpPr/>
            <p:nvPr/>
          </p:nvCxnSpPr>
          <p:spPr>
            <a:xfrm>
              <a:off x="1147751" y="3500956"/>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xmlns="" id="{4947DF1F-76C0-405D-B062-324016759293}"/>
              </a:ext>
            </a:extLst>
          </p:cNvPr>
          <p:cNvGrpSpPr/>
          <p:nvPr/>
        </p:nvGrpSpPr>
        <p:grpSpPr>
          <a:xfrm>
            <a:off x="4741421" y="2133503"/>
            <a:ext cx="4032126" cy="2740918"/>
            <a:chOff x="4550921" y="2193765"/>
            <a:chExt cx="4032126" cy="2740918"/>
          </a:xfrm>
        </p:grpSpPr>
        <p:grpSp>
          <p:nvGrpSpPr>
            <p:cNvPr id="53" name="Group 52">
              <a:extLst>
                <a:ext uri="{FF2B5EF4-FFF2-40B4-BE49-F238E27FC236}">
                  <a16:creationId xmlns:a16="http://schemas.microsoft.com/office/drawing/2014/main" xmlns="" id="{83114936-CA63-4C2B-9A43-1FAB0E15C422}"/>
                </a:ext>
              </a:extLst>
            </p:cNvPr>
            <p:cNvGrpSpPr/>
            <p:nvPr/>
          </p:nvGrpSpPr>
          <p:grpSpPr>
            <a:xfrm>
              <a:off x="4550921" y="2193765"/>
              <a:ext cx="4032126" cy="2740918"/>
              <a:chOff x="-23940" y="2133503"/>
              <a:chExt cx="4032126" cy="2740918"/>
            </a:xfrm>
          </p:grpSpPr>
          <p:sp>
            <p:nvSpPr>
              <p:cNvPr id="60" name="Freeform 21">
                <a:extLst>
                  <a:ext uri="{FF2B5EF4-FFF2-40B4-BE49-F238E27FC236}">
                    <a16:creationId xmlns:a16="http://schemas.microsoft.com/office/drawing/2014/main" xmlns="" id="{9262D2F5-C5A8-4914-A6F9-1DD7D1E31AAA}"/>
                  </a:ext>
                </a:extLst>
              </p:cNvPr>
              <p:cNvSpPr>
                <a:spLocks/>
              </p:cNvSpPr>
              <p:nvPr/>
            </p:nvSpPr>
            <p:spPr bwMode="auto">
              <a:xfrm>
                <a:off x="621605" y="2279126"/>
                <a:ext cx="3023295" cy="21150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sp>
            <p:nvSpPr>
              <p:cNvPr id="61" name="TextBox 60">
                <a:extLst>
                  <a:ext uri="{FF2B5EF4-FFF2-40B4-BE49-F238E27FC236}">
                    <a16:creationId xmlns:a16="http://schemas.microsoft.com/office/drawing/2014/main" xmlns="" id="{B213B8BF-4DDF-4CBC-8988-48E8C511CF48}"/>
                  </a:ext>
                </a:extLst>
              </p:cNvPr>
              <p:cNvSpPr txBox="1"/>
              <p:nvPr/>
            </p:nvSpPr>
            <p:spPr>
              <a:xfrm rot="16200000">
                <a:off x="-688705" y="3166766"/>
                <a:ext cx="1606529"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cs typeface="Arial" panose="020B0604020202020204" pitchFamily="34" charset="0"/>
                  </a:rPr>
                  <a:t>Probabilité de survie</a:t>
                </a:r>
              </a:p>
            </p:txBody>
          </p:sp>
          <p:grpSp>
            <p:nvGrpSpPr>
              <p:cNvPr id="62" name="Group 61">
                <a:extLst>
                  <a:ext uri="{FF2B5EF4-FFF2-40B4-BE49-F238E27FC236}">
                    <a16:creationId xmlns:a16="http://schemas.microsoft.com/office/drawing/2014/main" xmlns="" id="{D1FA385D-9D24-439E-85BB-038F47D2C5E9}"/>
                  </a:ext>
                </a:extLst>
              </p:cNvPr>
              <p:cNvGrpSpPr/>
              <p:nvPr/>
            </p:nvGrpSpPr>
            <p:grpSpPr>
              <a:xfrm>
                <a:off x="175731" y="2133503"/>
                <a:ext cx="458120" cy="2308083"/>
                <a:chOff x="175731" y="2089409"/>
                <a:chExt cx="458120" cy="2998415"/>
              </a:xfrm>
            </p:grpSpPr>
            <p:sp>
              <p:nvSpPr>
                <p:cNvPr id="85" name="Line 6">
                  <a:extLst>
                    <a:ext uri="{FF2B5EF4-FFF2-40B4-BE49-F238E27FC236}">
                      <a16:creationId xmlns:a16="http://schemas.microsoft.com/office/drawing/2014/main" xmlns="" id="{157056A4-0A09-441A-8EF3-8F1A7E23E826}"/>
                    </a:ext>
                  </a:extLst>
                </p:cNvPr>
                <p:cNvSpPr>
                  <a:spLocks noChangeShapeType="1"/>
                </p:cNvSpPr>
                <p:nvPr/>
              </p:nvSpPr>
              <p:spPr bwMode="auto">
                <a:xfrm>
                  <a:off x="547617" y="22722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86" name="Line 7">
                  <a:extLst>
                    <a:ext uri="{FF2B5EF4-FFF2-40B4-BE49-F238E27FC236}">
                      <a16:creationId xmlns:a16="http://schemas.microsoft.com/office/drawing/2014/main" xmlns="" id="{7466DCA5-D2CC-4175-A83E-75B01FDB5A2D}"/>
                    </a:ext>
                  </a:extLst>
                </p:cNvPr>
                <p:cNvSpPr>
                  <a:spLocks noChangeShapeType="1"/>
                </p:cNvSpPr>
                <p:nvPr/>
              </p:nvSpPr>
              <p:spPr bwMode="auto">
                <a:xfrm>
                  <a:off x="547617" y="281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87" name="Line 8">
                  <a:extLst>
                    <a:ext uri="{FF2B5EF4-FFF2-40B4-BE49-F238E27FC236}">
                      <a16:creationId xmlns:a16="http://schemas.microsoft.com/office/drawing/2014/main" xmlns="" id="{69DAEE76-4398-4B82-B194-EE6B21BBD028}"/>
                    </a:ext>
                  </a:extLst>
                </p:cNvPr>
                <p:cNvSpPr>
                  <a:spLocks noChangeShapeType="1"/>
                </p:cNvSpPr>
                <p:nvPr/>
              </p:nvSpPr>
              <p:spPr bwMode="auto">
                <a:xfrm>
                  <a:off x="547617" y="33316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88" name="Line 9">
                  <a:extLst>
                    <a:ext uri="{FF2B5EF4-FFF2-40B4-BE49-F238E27FC236}">
                      <a16:creationId xmlns:a16="http://schemas.microsoft.com/office/drawing/2014/main" xmlns="" id="{E4B3C09C-1794-4C37-9213-DF6EECC869FA}"/>
                    </a:ext>
                  </a:extLst>
                </p:cNvPr>
                <p:cNvSpPr>
                  <a:spLocks noChangeShapeType="1"/>
                </p:cNvSpPr>
                <p:nvPr/>
              </p:nvSpPr>
              <p:spPr bwMode="auto">
                <a:xfrm>
                  <a:off x="547617" y="38658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89" name="Line 10">
                  <a:extLst>
                    <a:ext uri="{FF2B5EF4-FFF2-40B4-BE49-F238E27FC236}">
                      <a16:creationId xmlns:a16="http://schemas.microsoft.com/office/drawing/2014/main" xmlns="" id="{D3BA91B6-AE1C-45D5-A60B-0FB64A8BC7D0}"/>
                    </a:ext>
                  </a:extLst>
                </p:cNvPr>
                <p:cNvSpPr>
                  <a:spLocks noChangeShapeType="1"/>
                </p:cNvSpPr>
                <p:nvPr/>
              </p:nvSpPr>
              <p:spPr bwMode="auto">
                <a:xfrm>
                  <a:off x="547617" y="43889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90" name="Line 11">
                  <a:extLst>
                    <a:ext uri="{FF2B5EF4-FFF2-40B4-BE49-F238E27FC236}">
                      <a16:creationId xmlns:a16="http://schemas.microsoft.com/office/drawing/2014/main" xmlns="" id="{4433EBBA-670D-4850-BD40-13420D43B551}"/>
                    </a:ext>
                  </a:extLst>
                </p:cNvPr>
                <p:cNvSpPr>
                  <a:spLocks noChangeShapeType="1"/>
                </p:cNvSpPr>
                <p:nvPr/>
              </p:nvSpPr>
              <p:spPr bwMode="auto">
                <a:xfrm>
                  <a:off x="547617" y="49176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91" name="TextBox 90">
                  <a:extLst>
                    <a:ext uri="{FF2B5EF4-FFF2-40B4-BE49-F238E27FC236}">
                      <a16:creationId xmlns:a16="http://schemas.microsoft.com/office/drawing/2014/main" xmlns="" id="{17A42626-B0CC-46BE-B6FA-F6ECE8C0DFFF}"/>
                    </a:ext>
                  </a:extLst>
                </p:cNvPr>
                <p:cNvSpPr txBox="1"/>
                <p:nvPr/>
              </p:nvSpPr>
              <p:spPr>
                <a:xfrm>
                  <a:off x="175731" y="2089409"/>
                  <a:ext cx="397866" cy="359848"/>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1,0</a:t>
                  </a:r>
                </a:p>
              </p:txBody>
            </p:sp>
            <p:sp>
              <p:nvSpPr>
                <p:cNvPr id="92" name="TextBox 91">
                  <a:extLst>
                    <a:ext uri="{FF2B5EF4-FFF2-40B4-BE49-F238E27FC236}">
                      <a16:creationId xmlns:a16="http://schemas.microsoft.com/office/drawing/2014/main" xmlns="" id="{21129486-C0AB-40C7-BFD3-252929BD0DCB}"/>
                    </a:ext>
                  </a:extLst>
                </p:cNvPr>
                <p:cNvSpPr txBox="1"/>
                <p:nvPr/>
              </p:nvSpPr>
              <p:spPr>
                <a:xfrm>
                  <a:off x="175731" y="2633274"/>
                  <a:ext cx="397866" cy="359848"/>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0,8</a:t>
                  </a:r>
                </a:p>
              </p:txBody>
            </p:sp>
            <p:sp>
              <p:nvSpPr>
                <p:cNvPr id="93" name="TextBox 92">
                  <a:extLst>
                    <a:ext uri="{FF2B5EF4-FFF2-40B4-BE49-F238E27FC236}">
                      <a16:creationId xmlns:a16="http://schemas.microsoft.com/office/drawing/2014/main" xmlns="" id="{F63E844F-92E7-42C9-B60F-AA0FDAA619F6}"/>
                    </a:ext>
                  </a:extLst>
                </p:cNvPr>
                <p:cNvSpPr txBox="1"/>
                <p:nvPr/>
              </p:nvSpPr>
              <p:spPr>
                <a:xfrm>
                  <a:off x="175731" y="3150570"/>
                  <a:ext cx="397866" cy="359848"/>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0,6</a:t>
                  </a:r>
                </a:p>
              </p:txBody>
            </p:sp>
            <p:sp>
              <p:nvSpPr>
                <p:cNvPr id="94" name="TextBox 93">
                  <a:extLst>
                    <a:ext uri="{FF2B5EF4-FFF2-40B4-BE49-F238E27FC236}">
                      <a16:creationId xmlns:a16="http://schemas.microsoft.com/office/drawing/2014/main" xmlns="" id="{E2D86236-E3E2-4672-937F-E96345014E68}"/>
                    </a:ext>
                  </a:extLst>
                </p:cNvPr>
                <p:cNvSpPr txBox="1"/>
                <p:nvPr/>
              </p:nvSpPr>
              <p:spPr>
                <a:xfrm>
                  <a:off x="175731" y="3684592"/>
                  <a:ext cx="397866" cy="359848"/>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0,4</a:t>
                  </a:r>
                </a:p>
              </p:txBody>
            </p:sp>
            <p:sp>
              <p:nvSpPr>
                <p:cNvPr id="95" name="TextBox 94">
                  <a:extLst>
                    <a:ext uri="{FF2B5EF4-FFF2-40B4-BE49-F238E27FC236}">
                      <a16:creationId xmlns:a16="http://schemas.microsoft.com/office/drawing/2014/main" xmlns="" id="{6D596DC9-51DD-43AB-8249-EBEEA0325F4F}"/>
                    </a:ext>
                  </a:extLst>
                </p:cNvPr>
                <p:cNvSpPr txBox="1"/>
                <p:nvPr/>
              </p:nvSpPr>
              <p:spPr>
                <a:xfrm>
                  <a:off x="175731" y="4207460"/>
                  <a:ext cx="397866" cy="359848"/>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0,2</a:t>
                  </a:r>
                </a:p>
              </p:txBody>
            </p:sp>
            <p:sp>
              <p:nvSpPr>
                <p:cNvPr id="96" name="TextBox 95">
                  <a:extLst>
                    <a:ext uri="{FF2B5EF4-FFF2-40B4-BE49-F238E27FC236}">
                      <a16:creationId xmlns:a16="http://schemas.microsoft.com/office/drawing/2014/main" xmlns="" id="{C3AB58AD-E63A-4072-AF40-196741AD2C3A}"/>
                    </a:ext>
                  </a:extLst>
                </p:cNvPr>
                <p:cNvSpPr txBox="1"/>
                <p:nvPr/>
              </p:nvSpPr>
              <p:spPr>
                <a:xfrm>
                  <a:off x="303971" y="4727976"/>
                  <a:ext cx="269626" cy="359848"/>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0</a:t>
                  </a:r>
                </a:p>
              </p:txBody>
            </p:sp>
          </p:grpSp>
          <p:grpSp>
            <p:nvGrpSpPr>
              <p:cNvPr id="63" name="Group 62">
                <a:extLst>
                  <a:ext uri="{FF2B5EF4-FFF2-40B4-BE49-F238E27FC236}">
                    <a16:creationId xmlns:a16="http://schemas.microsoft.com/office/drawing/2014/main" xmlns="" id="{55C9EBFC-7B35-4EFB-89F7-BA482566B7BA}"/>
                  </a:ext>
                </a:extLst>
              </p:cNvPr>
              <p:cNvGrpSpPr/>
              <p:nvPr/>
            </p:nvGrpSpPr>
            <p:grpSpPr>
              <a:xfrm>
                <a:off x="665821" y="4400682"/>
                <a:ext cx="3153261" cy="329369"/>
                <a:chOff x="902792" y="5300777"/>
                <a:chExt cx="2378578" cy="329369"/>
              </a:xfrm>
            </p:grpSpPr>
            <p:sp>
              <p:nvSpPr>
                <p:cNvPr id="71" name="Line 21">
                  <a:extLst>
                    <a:ext uri="{FF2B5EF4-FFF2-40B4-BE49-F238E27FC236}">
                      <a16:creationId xmlns:a16="http://schemas.microsoft.com/office/drawing/2014/main" xmlns="" id="{E63F2C20-FFB8-48B5-89B2-4438BE37E5F6}"/>
                    </a:ext>
                  </a:extLst>
                </p:cNvPr>
                <p:cNvSpPr>
                  <a:spLocks noChangeShapeType="1"/>
                </p:cNvSpPr>
                <p:nvPr/>
              </p:nvSpPr>
              <p:spPr bwMode="auto">
                <a:xfrm>
                  <a:off x="3161361"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xmlns="" id="{AE6A3F3B-009B-493D-99AC-6E5E59B66A17}"/>
                    </a:ext>
                  </a:extLst>
                </p:cNvPr>
                <p:cNvSpPr txBox="1"/>
                <p:nvPr/>
              </p:nvSpPr>
              <p:spPr>
                <a:xfrm>
                  <a:off x="3034269" y="5372777"/>
                  <a:ext cx="24710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600</a:t>
                  </a:r>
                </a:p>
              </p:txBody>
            </p:sp>
            <p:sp>
              <p:nvSpPr>
                <p:cNvPr id="73" name="Line 21">
                  <a:extLst>
                    <a:ext uri="{FF2B5EF4-FFF2-40B4-BE49-F238E27FC236}">
                      <a16:creationId xmlns:a16="http://schemas.microsoft.com/office/drawing/2014/main" xmlns="" id="{9E2FDCF8-5711-466C-87AE-5AC0F5FD4522}"/>
                    </a:ext>
                  </a:extLst>
                </p:cNvPr>
                <p:cNvSpPr>
                  <a:spLocks noChangeShapeType="1"/>
                </p:cNvSpPr>
                <p:nvPr/>
              </p:nvSpPr>
              <p:spPr bwMode="auto">
                <a:xfrm>
                  <a:off x="2465515"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xmlns="" id="{DABF227B-8B80-4EFA-9EE6-542B09ED8153}"/>
                    </a:ext>
                  </a:extLst>
                </p:cNvPr>
                <p:cNvSpPr txBox="1"/>
                <p:nvPr/>
              </p:nvSpPr>
              <p:spPr>
                <a:xfrm>
                  <a:off x="2338422" y="5372777"/>
                  <a:ext cx="24710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400</a:t>
                  </a:r>
                </a:p>
              </p:txBody>
            </p:sp>
            <p:sp>
              <p:nvSpPr>
                <p:cNvPr id="75" name="Line 21">
                  <a:extLst>
                    <a:ext uri="{FF2B5EF4-FFF2-40B4-BE49-F238E27FC236}">
                      <a16:creationId xmlns:a16="http://schemas.microsoft.com/office/drawing/2014/main" xmlns="" id="{C6A61CE3-D54F-4BE3-89D0-3F5E57F3A123}"/>
                    </a:ext>
                  </a:extLst>
                </p:cNvPr>
                <p:cNvSpPr>
                  <a:spLocks noChangeShapeType="1"/>
                </p:cNvSpPr>
                <p:nvPr/>
              </p:nvSpPr>
              <p:spPr bwMode="auto">
                <a:xfrm>
                  <a:off x="210175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xmlns="" id="{1798BE92-10B7-4925-B92E-8ECEE842C30A}"/>
                    </a:ext>
                  </a:extLst>
                </p:cNvPr>
                <p:cNvSpPr txBox="1"/>
                <p:nvPr/>
              </p:nvSpPr>
              <p:spPr>
                <a:xfrm>
                  <a:off x="1974664" y="5372777"/>
                  <a:ext cx="24710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300</a:t>
                  </a:r>
                </a:p>
              </p:txBody>
            </p:sp>
            <p:sp>
              <p:nvSpPr>
                <p:cNvPr id="77" name="Line 21">
                  <a:extLst>
                    <a:ext uri="{FF2B5EF4-FFF2-40B4-BE49-F238E27FC236}">
                      <a16:creationId xmlns:a16="http://schemas.microsoft.com/office/drawing/2014/main" xmlns="" id="{6EDEB30C-DB34-4A95-B220-B86359D1A407}"/>
                    </a:ext>
                  </a:extLst>
                </p:cNvPr>
                <p:cNvSpPr>
                  <a:spLocks noChangeShapeType="1"/>
                </p:cNvSpPr>
                <p:nvPr/>
              </p:nvSpPr>
              <p:spPr bwMode="auto">
                <a:xfrm>
                  <a:off x="1731620"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xmlns="" id="{20560629-557B-4068-A11B-0161E8B7BA15}"/>
                    </a:ext>
                  </a:extLst>
                </p:cNvPr>
                <p:cNvSpPr txBox="1"/>
                <p:nvPr/>
              </p:nvSpPr>
              <p:spPr>
                <a:xfrm>
                  <a:off x="1604526" y="5372777"/>
                  <a:ext cx="24710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200</a:t>
                  </a:r>
                </a:p>
              </p:txBody>
            </p:sp>
            <p:sp>
              <p:nvSpPr>
                <p:cNvPr id="79" name="Line 21">
                  <a:extLst>
                    <a:ext uri="{FF2B5EF4-FFF2-40B4-BE49-F238E27FC236}">
                      <a16:creationId xmlns:a16="http://schemas.microsoft.com/office/drawing/2014/main" xmlns="" id="{BD2A2B77-EDE4-4E96-9A6A-BDF54069176F}"/>
                    </a:ext>
                  </a:extLst>
                </p:cNvPr>
                <p:cNvSpPr>
                  <a:spLocks noChangeShapeType="1"/>
                </p:cNvSpPr>
                <p:nvPr/>
              </p:nvSpPr>
              <p:spPr bwMode="auto">
                <a:xfrm>
                  <a:off x="136148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xmlns="" id="{2B9DAA0F-196A-4EAB-87B3-D3951FCB1A46}"/>
                    </a:ext>
                  </a:extLst>
                </p:cNvPr>
                <p:cNvSpPr txBox="1"/>
                <p:nvPr/>
              </p:nvSpPr>
              <p:spPr>
                <a:xfrm>
                  <a:off x="1234393" y="5372777"/>
                  <a:ext cx="247102"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100</a:t>
                  </a:r>
                </a:p>
              </p:txBody>
            </p:sp>
            <p:sp>
              <p:nvSpPr>
                <p:cNvPr id="81" name="Line 21">
                  <a:extLst>
                    <a:ext uri="{FF2B5EF4-FFF2-40B4-BE49-F238E27FC236}">
                      <a16:creationId xmlns:a16="http://schemas.microsoft.com/office/drawing/2014/main" xmlns="" id="{C6E2A5E8-0473-4DEC-B2DF-C573B8C56755}"/>
                    </a:ext>
                  </a:extLst>
                </p:cNvPr>
                <p:cNvSpPr>
                  <a:spLocks noChangeShapeType="1"/>
                </p:cNvSpPr>
                <p:nvPr/>
              </p:nvSpPr>
              <p:spPr bwMode="auto">
                <a:xfrm>
                  <a:off x="965798"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xmlns="" id="{46A46E7C-5AFC-4DDD-86FA-C4FF12D37968}"/>
                    </a:ext>
                  </a:extLst>
                </p:cNvPr>
                <p:cNvSpPr txBox="1"/>
                <p:nvPr/>
              </p:nvSpPr>
              <p:spPr>
                <a:xfrm>
                  <a:off x="902792" y="5372777"/>
                  <a:ext cx="118929"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0</a:t>
                  </a:r>
                </a:p>
              </p:txBody>
            </p:sp>
            <p:sp>
              <p:nvSpPr>
                <p:cNvPr id="83" name="Line 21">
                  <a:extLst>
                    <a:ext uri="{FF2B5EF4-FFF2-40B4-BE49-F238E27FC236}">
                      <a16:creationId xmlns:a16="http://schemas.microsoft.com/office/drawing/2014/main" xmlns="" id="{F1597CBD-AC26-45CA-BE21-F56B2B50F745}"/>
                    </a:ext>
                  </a:extLst>
                </p:cNvPr>
                <p:cNvSpPr>
                  <a:spLocks noChangeShapeType="1"/>
                </p:cNvSpPr>
                <p:nvPr/>
              </p:nvSpPr>
              <p:spPr bwMode="auto">
                <a:xfrm>
                  <a:off x="282462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xmlns="" id="{8A59A330-4635-418D-890C-5F4DA77CE676}"/>
                    </a:ext>
                  </a:extLst>
                </p:cNvPr>
                <p:cNvSpPr txBox="1"/>
                <p:nvPr/>
              </p:nvSpPr>
              <p:spPr>
                <a:xfrm>
                  <a:off x="2697532" y="5372777"/>
                  <a:ext cx="24710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500</a:t>
                  </a:r>
                </a:p>
              </p:txBody>
            </p:sp>
          </p:grpSp>
          <p:sp>
            <p:nvSpPr>
              <p:cNvPr id="64" name="TextBox 63">
                <a:extLst>
                  <a:ext uri="{FF2B5EF4-FFF2-40B4-BE49-F238E27FC236}">
                    <a16:creationId xmlns:a16="http://schemas.microsoft.com/office/drawing/2014/main" xmlns="" id="{721C1CFC-F154-4FB5-A477-DB94166DE9AC}"/>
                  </a:ext>
                </a:extLst>
              </p:cNvPr>
              <p:cNvSpPr txBox="1"/>
              <p:nvPr/>
            </p:nvSpPr>
            <p:spPr>
              <a:xfrm>
                <a:off x="2861035" y="3733132"/>
                <a:ext cx="657552" cy="276999"/>
              </a:xfrm>
              <a:prstGeom prst="rect">
                <a:avLst/>
              </a:prstGeom>
              <a:noFill/>
            </p:spPr>
            <p:txBody>
              <a:bodyPr wrap="none" rtlCol="0">
                <a:spAutoFit/>
              </a:bodyPr>
              <a:lstStyle/>
              <a:p>
                <a:r>
                  <a:rPr lang="fr-FR" sz="1200" dirty="0"/>
                  <a:t>p=0,24</a:t>
                </a:r>
              </a:p>
            </p:txBody>
          </p:sp>
          <p:sp>
            <p:nvSpPr>
              <p:cNvPr id="65" name="TextBox 64">
                <a:extLst>
                  <a:ext uri="{FF2B5EF4-FFF2-40B4-BE49-F238E27FC236}">
                    <a16:creationId xmlns:a16="http://schemas.microsoft.com/office/drawing/2014/main" xmlns="" id="{B7FC9B80-F9BB-48AA-AAB0-1FE2E3E26788}"/>
                  </a:ext>
                </a:extLst>
              </p:cNvPr>
              <p:cNvSpPr txBox="1"/>
              <p:nvPr/>
            </p:nvSpPr>
            <p:spPr>
              <a:xfrm>
                <a:off x="1978227" y="4617052"/>
                <a:ext cx="447806" cy="257369"/>
              </a:xfrm>
              <a:prstGeom prst="rect">
                <a:avLst/>
              </a:prstGeom>
              <a:noFill/>
            </p:spPr>
            <p:txBody>
              <a:bodyPr wrap="none" lIns="36000" tIns="36000" rIns="36000" bIns="36000" rtlCol="0" anchor="t" anchorCtr="0">
                <a:spAutoFit/>
              </a:bodyPr>
              <a:lstStyle/>
              <a:p>
                <a:pPr algn="ctr"/>
                <a:r>
                  <a:rPr lang="fr-FR" sz="1200" dirty="0">
                    <a:solidFill>
                      <a:srgbClr val="4D4D4D"/>
                    </a:solidFill>
                    <a:cs typeface="Arial" panose="020B0604020202020204" pitchFamily="34" charset="0"/>
                  </a:rPr>
                  <a:t>Jours</a:t>
                </a:r>
              </a:p>
            </p:txBody>
          </p:sp>
          <p:grpSp>
            <p:nvGrpSpPr>
              <p:cNvPr id="66" name="Group 65">
                <a:extLst>
                  <a:ext uri="{FF2B5EF4-FFF2-40B4-BE49-F238E27FC236}">
                    <a16:creationId xmlns:a16="http://schemas.microsoft.com/office/drawing/2014/main" xmlns="" id="{7F43B464-379B-4551-A6F0-6B64AA8C4304}"/>
                  </a:ext>
                </a:extLst>
              </p:cNvPr>
              <p:cNvGrpSpPr/>
              <p:nvPr/>
            </p:nvGrpSpPr>
            <p:grpSpPr>
              <a:xfrm>
                <a:off x="1247410" y="2183229"/>
                <a:ext cx="2760776" cy="860593"/>
                <a:chOff x="1536265" y="2333404"/>
                <a:chExt cx="2760776" cy="860593"/>
              </a:xfrm>
            </p:grpSpPr>
            <p:sp>
              <p:nvSpPr>
                <p:cNvPr id="67" name="TextBox 66">
                  <a:extLst>
                    <a:ext uri="{FF2B5EF4-FFF2-40B4-BE49-F238E27FC236}">
                      <a16:creationId xmlns:a16="http://schemas.microsoft.com/office/drawing/2014/main" xmlns="" id="{2AD1FBF8-C396-4654-9E78-FF35B477A95E}"/>
                    </a:ext>
                  </a:extLst>
                </p:cNvPr>
                <p:cNvSpPr txBox="1"/>
                <p:nvPr/>
              </p:nvSpPr>
              <p:spPr>
                <a:xfrm>
                  <a:off x="1712679" y="2732332"/>
                  <a:ext cx="2584362" cy="461665"/>
                </a:xfrm>
                <a:prstGeom prst="rect">
                  <a:avLst/>
                </a:prstGeom>
                <a:noFill/>
              </p:spPr>
              <p:txBody>
                <a:bodyPr wrap="none" rtlCol="0">
                  <a:spAutoFit/>
                </a:bodyPr>
                <a:lstStyle/>
                <a:p>
                  <a:r>
                    <a:rPr lang="fr-FR" sz="1200" dirty="0">
                      <a:solidFill>
                        <a:schemeClr val="accent2"/>
                      </a:solidFill>
                    </a:rPr>
                    <a:t>Sorafénib (n=17)</a:t>
                  </a:r>
                  <a:br>
                    <a:rPr lang="fr-FR" sz="1200" dirty="0">
                      <a:solidFill>
                        <a:schemeClr val="accent2"/>
                      </a:solidFill>
                    </a:rPr>
                  </a:br>
                  <a:r>
                    <a:rPr lang="fr-FR" sz="1200" dirty="0">
                      <a:solidFill>
                        <a:schemeClr val="accent2"/>
                      </a:solidFill>
                    </a:rPr>
                    <a:t>Médiane: 2,8 mo (IC95% 1,3 - 4,3)</a:t>
                  </a:r>
                </a:p>
              </p:txBody>
            </p:sp>
            <p:sp>
              <p:nvSpPr>
                <p:cNvPr id="68" name="TextBox 67">
                  <a:extLst>
                    <a:ext uri="{FF2B5EF4-FFF2-40B4-BE49-F238E27FC236}">
                      <a16:creationId xmlns:a16="http://schemas.microsoft.com/office/drawing/2014/main" xmlns="" id="{045A95E5-C3CD-451F-8413-D67DCD45688E}"/>
                    </a:ext>
                  </a:extLst>
                </p:cNvPr>
                <p:cNvSpPr txBox="1"/>
                <p:nvPr/>
              </p:nvSpPr>
              <p:spPr>
                <a:xfrm>
                  <a:off x="1712679" y="2333404"/>
                  <a:ext cx="2584362" cy="461665"/>
                </a:xfrm>
                <a:prstGeom prst="rect">
                  <a:avLst/>
                </a:prstGeom>
                <a:noFill/>
              </p:spPr>
              <p:txBody>
                <a:bodyPr wrap="none" rtlCol="0">
                  <a:spAutoFit/>
                </a:bodyPr>
                <a:lstStyle/>
                <a:p>
                  <a:r>
                    <a:rPr lang="fr-FR" sz="1200" dirty="0">
                      <a:solidFill>
                        <a:srgbClr val="B60D27"/>
                      </a:solidFill>
                    </a:rPr>
                    <a:t>CIAH (n=11)</a:t>
                  </a:r>
                  <a:br>
                    <a:rPr lang="fr-FR" sz="1200" dirty="0">
                      <a:solidFill>
                        <a:srgbClr val="B60D27"/>
                      </a:solidFill>
                    </a:rPr>
                  </a:br>
                  <a:r>
                    <a:rPr lang="fr-FR" sz="1200" dirty="0">
                      <a:solidFill>
                        <a:srgbClr val="B60D27"/>
                      </a:solidFill>
                    </a:rPr>
                    <a:t>Médiane: 2,6 mo (IC95% 0,5 - 4,8)</a:t>
                  </a:r>
                </a:p>
              </p:txBody>
            </p:sp>
            <p:cxnSp>
              <p:nvCxnSpPr>
                <p:cNvPr id="69" name="Straight Connector 68">
                  <a:extLst>
                    <a:ext uri="{FF2B5EF4-FFF2-40B4-BE49-F238E27FC236}">
                      <a16:creationId xmlns:a16="http://schemas.microsoft.com/office/drawing/2014/main" xmlns="" id="{85DFBCC6-FBDE-4A59-86B3-714B6341FA1F}"/>
                    </a:ext>
                  </a:extLst>
                </p:cNvPr>
                <p:cNvCxnSpPr/>
                <p:nvPr/>
              </p:nvCxnSpPr>
              <p:spPr>
                <a:xfrm>
                  <a:off x="1536265" y="2487196"/>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BA8BFBBE-4CF2-4975-BA0C-65E55BE591DC}"/>
                    </a:ext>
                  </a:extLst>
                </p:cNvPr>
                <p:cNvCxnSpPr/>
                <p:nvPr/>
              </p:nvCxnSpPr>
              <p:spPr>
                <a:xfrm>
                  <a:off x="1536265" y="2917587"/>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4" name="Graphic 97">
              <a:extLst>
                <a:ext uri="{FF2B5EF4-FFF2-40B4-BE49-F238E27FC236}">
                  <a16:creationId xmlns:a16="http://schemas.microsoft.com/office/drawing/2014/main" xmlns="" id="{758B22BB-4A32-4BA6-8963-B02167BCADF5}"/>
                </a:ext>
              </a:extLst>
            </p:cNvPr>
            <p:cNvSpPr/>
            <p:nvPr/>
          </p:nvSpPr>
          <p:spPr>
            <a:xfrm>
              <a:off x="5344003" y="2348184"/>
              <a:ext cx="2570849" cy="2016968"/>
            </a:xfrm>
            <a:custGeom>
              <a:avLst/>
              <a:gdLst>
                <a:gd name="connsiteX0" fmla="*/ 3983936 w 3981450"/>
                <a:gd name="connsiteY0" fmla="*/ 3230213 h 3228975"/>
                <a:gd name="connsiteX1" fmla="*/ 3983936 w 3981450"/>
                <a:gd name="connsiteY1" fmla="*/ 2915479 h 3228975"/>
                <a:gd name="connsiteX2" fmla="*/ 1205122 w 3981450"/>
                <a:gd name="connsiteY2" fmla="*/ 2915479 h 3228975"/>
                <a:gd name="connsiteX3" fmla="*/ 1205122 w 3981450"/>
                <a:gd name="connsiteY3" fmla="*/ 2633872 h 3228975"/>
                <a:gd name="connsiteX4" fmla="*/ 1163707 w 3981450"/>
                <a:gd name="connsiteY4" fmla="*/ 2633872 h 3228975"/>
                <a:gd name="connsiteX5" fmla="*/ 1163707 w 3981450"/>
                <a:gd name="connsiteY5" fmla="*/ 2343979 h 3228975"/>
                <a:gd name="connsiteX6" fmla="*/ 848967 w 3981450"/>
                <a:gd name="connsiteY6" fmla="*/ 2343979 h 3228975"/>
                <a:gd name="connsiteX7" fmla="*/ 848967 w 3981450"/>
                <a:gd name="connsiteY7" fmla="*/ 2062372 h 3228975"/>
                <a:gd name="connsiteX8" fmla="*/ 733011 w 3981450"/>
                <a:gd name="connsiteY8" fmla="*/ 2062372 h 3228975"/>
                <a:gd name="connsiteX9" fmla="*/ 733011 w 3981450"/>
                <a:gd name="connsiteY9" fmla="*/ 1755915 h 3228975"/>
                <a:gd name="connsiteX10" fmla="*/ 588065 w 3981450"/>
                <a:gd name="connsiteY10" fmla="*/ 1755915 h 3228975"/>
                <a:gd name="connsiteX11" fmla="*/ 588065 w 3981450"/>
                <a:gd name="connsiteY11" fmla="*/ 1478442 h 3228975"/>
                <a:gd name="connsiteX12" fmla="*/ 525946 w 3981450"/>
                <a:gd name="connsiteY12" fmla="*/ 1478442 h 3228975"/>
                <a:gd name="connsiteX13" fmla="*/ 525946 w 3981450"/>
                <a:gd name="connsiteY13" fmla="*/ 1180271 h 3228975"/>
                <a:gd name="connsiteX14" fmla="*/ 302315 w 3981450"/>
                <a:gd name="connsiteY14" fmla="*/ 1180271 h 3228975"/>
                <a:gd name="connsiteX15" fmla="*/ 302315 w 3981450"/>
                <a:gd name="connsiteY15" fmla="*/ 865533 h 3228975"/>
                <a:gd name="connsiteX16" fmla="*/ 252619 w 3981450"/>
                <a:gd name="connsiteY16" fmla="*/ 865533 h 3228975"/>
                <a:gd name="connsiteX17" fmla="*/ 252619 w 3981450"/>
                <a:gd name="connsiteY17" fmla="*/ 583924 h 3228975"/>
                <a:gd name="connsiteX18" fmla="*/ 207065 w 3981450"/>
                <a:gd name="connsiteY18" fmla="*/ 583924 h 3228975"/>
                <a:gd name="connsiteX19" fmla="*/ 207065 w 3981450"/>
                <a:gd name="connsiteY19" fmla="*/ 302315 h 3228975"/>
                <a:gd name="connsiteX20" fmla="*/ 173935 w 3981450"/>
                <a:gd name="connsiteY20" fmla="*/ 302315 h 3228975"/>
                <a:gd name="connsiteX21" fmla="*/ 173935 w 3981450"/>
                <a:gd name="connsiteY21" fmla="*/ 0 h 3228975"/>
                <a:gd name="connsiteX22" fmla="*/ 0 w 3981450"/>
                <a:gd name="connsiteY22" fmla="*/ 0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1450" h="3228975">
                  <a:moveTo>
                    <a:pt x="3983936" y="3230213"/>
                  </a:moveTo>
                  <a:lnTo>
                    <a:pt x="3983936" y="2915479"/>
                  </a:lnTo>
                  <a:lnTo>
                    <a:pt x="1205122" y="2915479"/>
                  </a:lnTo>
                  <a:lnTo>
                    <a:pt x="1205122" y="2633872"/>
                  </a:lnTo>
                  <a:lnTo>
                    <a:pt x="1163707" y="2633872"/>
                  </a:lnTo>
                  <a:lnTo>
                    <a:pt x="1163707" y="2343979"/>
                  </a:lnTo>
                  <a:lnTo>
                    <a:pt x="848967" y="2343979"/>
                  </a:lnTo>
                  <a:lnTo>
                    <a:pt x="848967" y="2062372"/>
                  </a:lnTo>
                  <a:lnTo>
                    <a:pt x="733011" y="2062372"/>
                  </a:lnTo>
                  <a:lnTo>
                    <a:pt x="733011" y="1755915"/>
                  </a:lnTo>
                  <a:lnTo>
                    <a:pt x="588065" y="1755915"/>
                  </a:lnTo>
                  <a:lnTo>
                    <a:pt x="588065" y="1478442"/>
                  </a:lnTo>
                  <a:lnTo>
                    <a:pt x="525946" y="1478442"/>
                  </a:lnTo>
                  <a:lnTo>
                    <a:pt x="525946" y="1180271"/>
                  </a:lnTo>
                  <a:lnTo>
                    <a:pt x="302315" y="1180271"/>
                  </a:lnTo>
                  <a:lnTo>
                    <a:pt x="302315" y="865533"/>
                  </a:lnTo>
                  <a:lnTo>
                    <a:pt x="252619" y="865533"/>
                  </a:lnTo>
                  <a:lnTo>
                    <a:pt x="252619" y="583924"/>
                  </a:lnTo>
                  <a:lnTo>
                    <a:pt x="207065" y="583924"/>
                  </a:lnTo>
                  <a:lnTo>
                    <a:pt x="207065" y="302315"/>
                  </a:lnTo>
                  <a:lnTo>
                    <a:pt x="173935" y="302315"/>
                  </a:lnTo>
                  <a:lnTo>
                    <a:pt x="17393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55" name="Group 54">
              <a:extLst>
                <a:ext uri="{FF2B5EF4-FFF2-40B4-BE49-F238E27FC236}">
                  <a16:creationId xmlns:a16="http://schemas.microsoft.com/office/drawing/2014/main" xmlns="" id="{793D32BC-3878-4C6B-B5CA-618F4631D47A}"/>
                </a:ext>
              </a:extLst>
            </p:cNvPr>
            <p:cNvGrpSpPr/>
            <p:nvPr/>
          </p:nvGrpSpPr>
          <p:grpSpPr>
            <a:xfrm>
              <a:off x="5344004" y="2348184"/>
              <a:ext cx="2718386" cy="1962409"/>
              <a:chOff x="2438400" y="1814513"/>
              <a:chExt cx="4257675" cy="3228975"/>
            </a:xfrm>
          </p:grpSpPr>
          <p:sp>
            <p:nvSpPr>
              <p:cNvPr id="56" name="Freeform: Shape 101">
                <a:extLst>
                  <a:ext uri="{FF2B5EF4-FFF2-40B4-BE49-F238E27FC236}">
                    <a16:creationId xmlns:a16="http://schemas.microsoft.com/office/drawing/2014/main" xmlns="" id="{AC7C5E84-20C3-49EF-84CE-D933B8C15A14}"/>
                  </a:ext>
                </a:extLst>
              </p:cNvPr>
              <p:cNvSpPr/>
              <p:nvPr/>
            </p:nvSpPr>
            <p:spPr>
              <a:xfrm>
                <a:off x="5170961" y="41463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57" name="Freeform: Shape 102">
                <a:extLst>
                  <a:ext uri="{FF2B5EF4-FFF2-40B4-BE49-F238E27FC236}">
                    <a16:creationId xmlns:a16="http://schemas.microsoft.com/office/drawing/2014/main" xmlns="" id="{EAB8E186-0556-4FF2-90DB-FC63356F2D42}"/>
                  </a:ext>
                </a:extLst>
              </p:cNvPr>
              <p:cNvSpPr/>
              <p:nvPr/>
            </p:nvSpPr>
            <p:spPr>
              <a:xfrm>
                <a:off x="2438400" y="1814513"/>
                <a:ext cx="4257675" cy="3228975"/>
              </a:xfrm>
              <a:custGeom>
                <a:avLst/>
                <a:gdLst>
                  <a:gd name="connsiteX0" fmla="*/ 4258409 w 4257675"/>
                  <a:gd name="connsiteY0" fmla="*/ 3235566 h 3228975"/>
                  <a:gd name="connsiteX1" fmla="*/ 4258409 w 4257675"/>
                  <a:gd name="connsiteY1" fmla="*/ 2798883 h 3228975"/>
                  <a:gd name="connsiteX2" fmla="*/ 3109551 w 4257675"/>
                  <a:gd name="connsiteY2" fmla="*/ 2798883 h 3228975"/>
                  <a:gd name="connsiteX3" fmla="*/ 3109551 w 4257675"/>
                  <a:gd name="connsiteY3" fmla="*/ 2382717 h 3228975"/>
                  <a:gd name="connsiteX4" fmla="*/ 2139458 w 4257675"/>
                  <a:gd name="connsiteY4" fmla="*/ 2382717 h 3228975"/>
                  <a:gd name="connsiteX5" fmla="*/ 2139458 w 4257675"/>
                  <a:gd name="connsiteY5" fmla="*/ 2101358 h 3228975"/>
                  <a:gd name="connsiteX6" fmla="*/ 1462449 w 4257675"/>
                  <a:gd name="connsiteY6" fmla="*/ 2101358 h 3228975"/>
                  <a:gd name="connsiteX7" fmla="*/ 1462449 w 4257675"/>
                  <a:gd name="connsiteY7" fmla="*/ 1902066 h 3228975"/>
                  <a:gd name="connsiteX8" fmla="*/ 797169 w 4257675"/>
                  <a:gd name="connsiteY8" fmla="*/ 1902066 h 3228975"/>
                  <a:gd name="connsiteX9" fmla="*/ 797169 w 4257675"/>
                  <a:gd name="connsiteY9" fmla="*/ 1714500 h 3228975"/>
                  <a:gd name="connsiteX10" fmla="*/ 641838 w 4257675"/>
                  <a:gd name="connsiteY10" fmla="*/ 1714500 h 3228975"/>
                  <a:gd name="connsiteX11" fmla="*/ 641838 w 4257675"/>
                  <a:gd name="connsiteY11" fmla="*/ 1515208 h 3228975"/>
                  <a:gd name="connsiteX12" fmla="*/ 615462 w 4257675"/>
                  <a:gd name="connsiteY12" fmla="*/ 1515208 h 3228975"/>
                  <a:gd name="connsiteX13" fmla="*/ 615462 w 4257675"/>
                  <a:gd name="connsiteY13" fmla="*/ 1348149 h 3228975"/>
                  <a:gd name="connsiteX14" fmla="*/ 536331 w 4257675"/>
                  <a:gd name="connsiteY14" fmla="*/ 1348149 h 3228975"/>
                  <a:gd name="connsiteX15" fmla="*/ 536331 w 4257675"/>
                  <a:gd name="connsiteY15" fmla="*/ 1143000 h 3228975"/>
                  <a:gd name="connsiteX16" fmla="*/ 498231 w 4257675"/>
                  <a:gd name="connsiteY16" fmla="*/ 1143000 h 3228975"/>
                  <a:gd name="connsiteX17" fmla="*/ 498231 w 4257675"/>
                  <a:gd name="connsiteY17" fmla="*/ 970083 h 3228975"/>
                  <a:gd name="connsiteX18" fmla="*/ 468923 w 4257675"/>
                  <a:gd name="connsiteY18" fmla="*/ 970083 h 3228975"/>
                  <a:gd name="connsiteX19" fmla="*/ 468923 w 4257675"/>
                  <a:gd name="connsiteY19" fmla="*/ 776654 h 3228975"/>
                  <a:gd name="connsiteX20" fmla="*/ 424962 w 4257675"/>
                  <a:gd name="connsiteY20" fmla="*/ 776654 h 3228975"/>
                  <a:gd name="connsiteX21" fmla="*/ 424962 w 4257675"/>
                  <a:gd name="connsiteY21" fmla="*/ 586154 h 3228975"/>
                  <a:gd name="connsiteX22" fmla="*/ 246184 w 4257675"/>
                  <a:gd name="connsiteY22" fmla="*/ 586154 h 3228975"/>
                  <a:gd name="connsiteX23" fmla="*/ 246184 w 4257675"/>
                  <a:gd name="connsiteY23" fmla="*/ 398584 h 3228975"/>
                  <a:gd name="connsiteX24" fmla="*/ 213946 w 4257675"/>
                  <a:gd name="connsiteY24" fmla="*/ 398584 h 3228975"/>
                  <a:gd name="connsiteX25" fmla="*/ 213946 w 4257675"/>
                  <a:gd name="connsiteY25" fmla="*/ 205154 h 3228975"/>
                  <a:gd name="connsiteX26" fmla="*/ 187569 w 4257675"/>
                  <a:gd name="connsiteY26" fmla="*/ 205154 h 3228975"/>
                  <a:gd name="connsiteX27" fmla="*/ 187569 w 4257675"/>
                  <a:gd name="connsiteY27" fmla="*/ 0 h 3228975"/>
                  <a:gd name="connsiteX28" fmla="*/ 0 w 4257675"/>
                  <a:gd name="connsiteY28" fmla="*/ 0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57675" h="3228975">
                    <a:moveTo>
                      <a:pt x="4258409" y="3235566"/>
                    </a:moveTo>
                    <a:lnTo>
                      <a:pt x="4258409" y="2798883"/>
                    </a:lnTo>
                    <a:lnTo>
                      <a:pt x="3109551" y="2798883"/>
                    </a:lnTo>
                    <a:lnTo>
                      <a:pt x="3109551" y="2382717"/>
                    </a:lnTo>
                    <a:lnTo>
                      <a:pt x="2139458" y="2382717"/>
                    </a:lnTo>
                    <a:lnTo>
                      <a:pt x="2139458" y="2101358"/>
                    </a:lnTo>
                    <a:lnTo>
                      <a:pt x="1462449" y="2101358"/>
                    </a:lnTo>
                    <a:lnTo>
                      <a:pt x="1462449" y="1902066"/>
                    </a:lnTo>
                    <a:lnTo>
                      <a:pt x="797169" y="1902066"/>
                    </a:lnTo>
                    <a:lnTo>
                      <a:pt x="797169" y="1714500"/>
                    </a:lnTo>
                    <a:lnTo>
                      <a:pt x="641838" y="1714500"/>
                    </a:lnTo>
                    <a:lnTo>
                      <a:pt x="641838" y="1515208"/>
                    </a:lnTo>
                    <a:lnTo>
                      <a:pt x="615462" y="1515208"/>
                    </a:lnTo>
                    <a:lnTo>
                      <a:pt x="615462" y="1348149"/>
                    </a:lnTo>
                    <a:lnTo>
                      <a:pt x="536331" y="1348149"/>
                    </a:lnTo>
                    <a:lnTo>
                      <a:pt x="536331" y="1143000"/>
                    </a:lnTo>
                    <a:lnTo>
                      <a:pt x="498231" y="1143000"/>
                    </a:lnTo>
                    <a:lnTo>
                      <a:pt x="498231" y="970083"/>
                    </a:lnTo>
                    <a:lnTo>
                      <a:pt x="468923" y="970083"/>
                    </a:lnTo>
                    <a:lnTo>
                      <a:pt x="468923" y="776654"/>
                    </a:lnTo>
                    <a:lnTo>
                      <a:pt x="424962" y="776654"/>
                    </a:lnTo>
                    <a:lnTo>
                      <a:pt x="424962" y="586154"/>
                    </a:lnTo>
                    <a:lnTo>
                      <a:pt x="246184" y="586154"/>
                    </a:lnTo>
                    <a:lnTo>
                      <a:pt x="246184" y="398584"/>
                    </a:lnTo>
                    <a:lnTo>
                      <a:pt x="213946" y="398584"/>
                    </a:lnTo>
                    <a:lnTo>
                      <a:pt x="213946" y="205154"/>
                    </a:lnTo>
                    <a:lnTo>
                      <a:pt x="187569" y="205154"/>
                    </a:lnTo>
                    <a:lnTo>
                      <a:pt x="187569"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58" name="Freeform: Shape 103">
                <a:extLst>
                  <a:ext uri="{FF2B5EF4-FFF2-40B4-BE49-F238E27FC236}">
                    <a16:creationId xmlns:a16="http://schemas.microsoft.com/office/drawing/2014/main" xmlns="" id="{4A8110B6-5BEE-4AA3-A786-A30ABC7F5B40}"/>
                  </a:ext>
                </a:extLst>
              </p:cNvPr>
              <p:cNvSpPr/>
              <p:nvPr/>
            </p:nvSpPr>
            <p:spPr>
              <a:xfrm>
                <a:off x="4504211" y="38605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sp>
            <p:nvSpPr>
              <p:cNvPr id="59" name="Freeform: Shape 104">
                <a:extLst>
                  <a:ext uri="{FF2B5EF4-FFF2-40B4-BE49-F238E27FC236}">
                    <a16:creationId xmlns:a16="http://schemas.microsoft.com/office/drawing/2014/main" xmlns="" id="{8388B0BB-BA08-404A-94D3-BA54AF321309}"/>
                  </a:ext>
                </a:extLst>
              </p:cNvPr>
              <p:cNvSpPr/>
              <p:nvPr/>
            </p:nvSpPr>
            <p:spPr>
              <a:xfrm>
                <a:off x="3951751" y="38605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fr-FR" dirty="0"/>
              </a:p>
            </p:txBody>
          </p:sp>
        </p:grpSp>
      </p:grpSp>
      <p:graphicFrame>
        <p:nvGraphicFramePr>
          <p:cNvPr id="97" name="Table 109">
            <a:extLst>
              <a:ext uri="{FF2B5EF4-FFF2-40B4-BE49-F238E27FC236}">
                <a16:creationId xmlns:a16="http://schemas.microsoft.com/office/drawing/2014/main" xmlns="" id="{C6C94E7A-A4A6-47B5-B817-5E482A42B7A0}"/>
              </a:ext>
            </a:extLst>
          </p:cNvPr>
          <p:cNvGraphicFramePr>
            <a:graphicFrameLocks noGrp="1"/>
          </p:cNvGraphicFramePr>
          <p:nvPr>
            <p:extLst>
              <p:ext uri="{D42A27DB-BD31-4B8C-83A1-F6EECF244321}">
                <p14:modId xmlns:p14="http://schemas.microsoft.com/office/powerpoint/2010/main" xmlns="" val="37714638"/>
              </p:ext>
            </p:extLst>
          </p:nvPr>
        </p:nvGraphicFramePr>
        <p:xfrm>
          <a:off x="273668" y="4882665"/>
          <a:ext cx="4290615" cy="1516124"/>
        </p:xfrm>
        <a:graphic>
          <a:graphicData uri="http://schemas.openxmlformats.org/drawingml/2006/table">
            <a:tbl>
              <a:tblPr firstRow="1" bandRow="1">
                <a:tableStyleId>{5202B0CA-FC54-4496-8BCA-5EF66A818D29}</a:tableStyleId>
              </a:tblPr>
              <a:tblGrid>
                <a:gridCol w="1503926">
                  <a:extLst>
                    <a:ext uri="{9D8B030D-6E8A-4147-A177-3AD203B41FA5}">
                      <a16:colId xmlns:a16="http://schemas.microsoft.com/office/drawing/2014/main" xmlns="" val="2835446383"/>
                    </a:ext>
                  </a:extLst>
                </a:gridCol>
                <a:gridCol w="1356484">
                  <a:extLst>
                    <a:ext uri="{9D8B030D-6E8A-4147-A177-3AD203B41FA5}">
                      <a16:colId xmlns:a16="http://schemas.microsoft.com/office/drawing/2014/main" xmlns="" val="2520457714"/>
                    </a:ext>
                  </a:extLst>
                </a:gridCol>
                <a:gridCol w="1430205">
                  <a:extLst>
                    <a:ext uri="{9D8B030D-6E8A-4147-A177-3AD203B41FA5}">
                      <a16:colId xmlns:a16="http://schemas.microsoft.com/office/drawing/2014/main" xmlns="" val="1501764815"/>
                    </a:ext>
                  </a:extLst>
                </a:gridCol>
              </a:tblGrid>
              <a:tr h="269591">
                <a:tc>
                  <a:txBody>
                    <a:bodyPr/>
                    <a:lstStyle/>
                    <a:p>
                      <a:r>
                        <a:rPr lang="fr-FR" sz="1200" noProof="0" dirty="0">
                          <a:solidFill>
                            <a:schemeClr val="tx2"/>
                          </a:solidFill>
                        </a:rPr>
                        <a:t>2</a:t>
                      </a:r>
                      <a:r>
                        <a:rPr lang="fr-FR" sz="1200" baseline="30000" noProof="0" dirty="0">
                          <a:solidFill>
                            <a:schemeClr val="tx2"/>
                          </a:solidFill>
                        </a:rPr>
                        <a:t>e</a:t>
                      </a:r>
                      <a:r>
                        <a:rPr lang="fr-FR" sz="1200" noProof="0" dirty="0">
                          <a:solidFill>
                            <a:schemeClr val="tx2"/>
                          </a:solidFill>
                        </a:rPr>
                        <a:t> ligne, n (%)</a:t>
                      </a:r>
                    </a:p>
                  </a:txBody>
                  <a:tcPr marL="36000" marR="36000" marT="36000" marB="36000" anchor="b"/>
                </a:tc>
                <a:tc>
                  <a:txBody>
                    <a:bodyPr/>
                    <a:lstStyle/>
                    <a:p>
                      <a:pPr algn="ctr"/>
                      <a:r>
                        <a:rPr lang="fr-FR" sz="1200" noProof="0" dirty="0">
                          <a:solidFill>
                            <a:schemeClr val="tx2"/>
                          </a:solidFill>
                        </a:rPr>
                        <a:t>Sorafénib (n=16)</a:t>
                      </a:r>
                    </a:p>
                  </a:txBody>
                  <a:tcPr marL="36000" marR="36000" marT="36000" marB="36000" anchor="b"/>
                </a:tc>
                <a:tc>
                  <a:txBody>
                    <a:bodyPr/>
                    <a:lstStyle/>
                    <a:p>
                      <a:pPr algn="ctr"/>
                      <a:r>
                        <a:rPr lang="fr-FR" sz="1200" noProof="0">
                          <a:solidFill>
                            <a:schemeClr val="tx2"/>
                          </a:solidFill>
                        </a:rPr>
                        <a:t>CIAH (n=24)</a:t>
                      </a:r>
                    </a:p>
                  </a:txBody>
                  <a:tcPr marL="36000" marR="36000" marT="36000" marB="36000" anchor="b"/>
                </a:tc>
                <a:extLst>
                  <a:ext uri="{0D108BD9-81ED-4DB2-BD59-A6C34878D82A}">
                    <a16:rowId xmlns:a16="http://schemas.microsoft.com/office/drawing/2014/main" xmlns="" val="637658207"/>
                  </a:ext>
                </a:extLst>
              </a:tr>
              <a:tr h="269591">
                <a:tc>
                  <a:txBody>
                    <a:bodyPr/>
                    <a:lstStyle/>
                    <a:p>
                      <a:r>
                        <a:rPr lang="fr-FR" sz="1200" noProof="0" dirty="0">
                          <a:solidFill>
                            <a:schemeClr val="tx1"/>
                          </a:solidFill>
                        </a:rPr>
                        <a:t>Sorafénib</a:t>
                      </a: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17 (71)</a:t>
                      </a:r>
                    </a:p>
                  </a:txBody>
                  <a:tcPr marL="36000" marR="36000" marT="36000" marB="36000"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585610870"/>
                  </a:ext>
                </a:extLst>
              </a:tr>
              <a:tr h="269591">
                <a:tc>
                  <a:txBody>
                    <a:bodyPr/>
                    <a:lstStyle/>
                    <a:p>
                      <a:r>
                        <a:rPr lang="fr-FR" sz="1200" noProof="0" dirty="0">
                          <a:solidFill>
                            <a:schemeClr val="tx1"/>
                          </a:solidFill>
                        </a:rPr>
                        <a:t>CIAH</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11 (69)</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586448517"/>
                  </a:ext>
                </a:extLst>
              </a:tr>
              <a:tr h="269591">
                <a:tc>
                  <a:txBody>
                    <a:bodyPr/>
                    <a:lstStyle/>
                    <a:p>
                      <a:r>
                        <a:rPr lang="fr-FR" sz="1200" noProof="0" dirty="0">
                          <a:solidFill>
                            <a:schemeClr val="tx1"/>
                          </a:solidFill>
                        </a:rPr>
                        <a:t>Autres</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2 (12)</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4 (17)</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27049366"/>
                  </a:ext>
                </a:extLst>
              </a:tr>
              <a:tr h="269591">
                <a:tc>
                  <a:txBody>
                    <a:bodyPr/>
                    <a:lstStyle/>
                    <a:p>
                      <a:r>
                        <a:rPr lang="fr-FR" sz="1200" noProof="0" dirty="0">
                          <a:solidFill>
                            <a:schemeClr val="tx1"/>
                          </a:solidFill>
                        </a:rPr>
                        <a:t>Meilleurs soins de support</a:t>
                      </a: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algn="ctr"/>
                      <a:r>
                        <a:rPr lang="fr-FR" sz="1200" noProof="0">
                          <a:solidFill>
                            <a:schemeClr val="tx1"/>
                          </a:solidFill>
                        </a:rPr>
                        <a:t>3 (19)</a:t>
                      </a: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algn="ctr"/>
                      <a:r>
                        <a:rPr lang="fr-FR" sz="1200" noProof="0" dirty="0">
                          <a:solidFill>
                            <a:schemeClr val="tx1"/>
                          </a:solidFill>
                        </a:rPr>
                        <a:t>3 (13)</a:t>
                      </a:r>
                    </a:p>
                  </a:txBody>
                  <a:tcPr marL="36000" marR="36000" marT="36000" marB="36000"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470735237"/>
                  </a:ext>
                </a:extLst>
              </a:tr>
            </a:tbl>
          </a:graphicData>
        </a:graphic>
      </p:graphicFrame>
      <p:graphicFrame>
        <p:nvGraphicFramePr>
          <p:cNvPr id="98" name="Table 109">
            <a:extLst>
              <a:ext uri="{FF2B5EF4-FFF2-40B4-BE49-F238E27FC236}">
                <a16:creationId xmlns:a16="http://schemas.microsoft.com/office/drawing/2014/main" xmlns="" id="{875791F9-B26B-4515-A90D-8D0D76712CCB}"/>
              </a:ext>
            </a:extLst>
          </p:cNvPr>
          <p:cNvGraphicFramePr>
            <a:graphicFrameLocks noGrp="1"/>
          </p:cNvGraphicFramePr>
          <p:nvPr>
            <p:extLst>
              <p:ext uri="{D42A27DB-BD31-4B8C-83A1-F6EECF244321}">
                <p14:modId xmlns:p14="http://schemas.microsoft.com/office/powerpoint/2010/main" xmlns="" val="3454741924"/>
              </p:ext>
            </p:extLst>
          </p:nvPr>
        </p:nvGraphicFramePr>
        <p:xfrm>
          <a:off x="4674287" y="4882665"/>
          <a:ext cx="4290615" cy="1516124"/>
        </p:xfrm>
        <a:graphic>
          <a:graphicData uri="http://schemas.openxmlformats.org/drawingml/2006/table">
            <a:tbl>
              <a:tblPr firstRow="1" bandRow="1">
                <a:tableStyleId>{5202B0CA-FC54-4496-8BCA-5EF66A818D29}</a:tableStyleId>
              </a:tblPr>
              <a:tblGrid>
                <a:gridCol w="1485111">
                  <a:extLst>
                    <a:ext uri="{9D8B030D-6E8A-4147-A177-3AD203B41FA5}">
                      <a16:colId xmlns:a16="http://schemas.microsoft.com/office/drawing/2014/main" xmlns="" val="2835446383"/>
                    </a:ext>
                  </a:extLst>
                </a:gridCol>
                <a:gridCol w="1375299">
                  <a:extLst>
                    <a:ext uri="{9D8B030D-6E8A-4147-A177-3AD203B41FA5}">
                      <a16:colId xmlns:a16="http://schemas.microsoft.com/office/drawing/2014/main" xmlns="" val="2520457714"/>
                    </a:ext>
                  </a:extLst>
                </a:gridCol>
                <a:gridCol w="1430205">
                  <a:extLst>
                    <a:ext uri="{9D8B030D-6E8A-4147-A177-3AD203B41FA5}">
                      <a16:colId xmlns:a16="http://schemas.microsoft.com/office/drawing/2014/main" xmlns="" val="1501764815"/>
                    </a:ext>
                  </a:extLst>
                </a:gridCol>
              </a:tblGrid>
              <a:tr h="269591">
                <a:tc>
                  <a:txBody>
                    <a:bodyPr/>
                    <a:lstStyle/>
                    <a:p>
                      <a:r>
                        <a:rPr lang="fr-FR" sz="1200" noProof="0" dirty="0">
                          <a:solidFill>
                            <a:schemeClr val="tx2"/>
                          </a:solidFill>
                        </a:rPr>
                        <a:t>2</a:t>
                      </a:r>
                      <a:r>
                        <a:rPr lang="fr-FR" sz="1200" baseline="30000" noProof="0" dirty="0">
                          <a:solidFill>
                            <a:schemeClr val="tx2"/>
                          </a:solidFill>
                        </a:rPr>
                        <a:t>e</a:t>
                      </a:r>
                      <a:r>
                        <a:rPr lang="fr-FR" sz="1200" noProof="0" dirty="0">
                          <a:solidFill>
                            <a:schemeClr val="tx2"/>
                          </a:solidFill>
                        </a:rPr>
                        <a:t> ligne, n (%)</a:t>
                      </a:r>
                    </a:p>
                  </a:txBody>
                  <a:tcPr marL="36000" marR="36000" marT="36000" marB="36000" anchor="b"/>
                </a:tc>
                <a:tc>
                  <a:txBody>
                    <a:bodyPr/>
                    <a:lstStyle/>
                    <a:p>
                      <a:pPr marL="0" algn="ctr" defTabSz="914400" rtl="0" eaLnBrk="1" latinLnBrk="0" hangingPunct="1"/>
                      <a:r>
                        <a:rPr lang="fr-FR" sz="1200" kern="1200" noProof="0">
                          <a:solidFill>
                            <a:schemeClr val="tx2"/>
                          </a:solidFill>
                        </a:rPr>
                        <a:t>Sorafénib (n=17)</a:t>
                      </a:r>
                      <a:endParaRPr lang="fr-FR" sz="1200" kern="1200" noProof="0">
                        <a:solidFill>
                          <a:schemeClr val="tx2"/>
                        </a:solidFill>
                        <a:latin typeface="+mn-lt"/>
                        <a:ea typeface="+mn-ea"/>
                        <a:cs typeface="+mn-cs"/>
                      </a:endParaRPr>
                    </a:p>
                  </a:txBody>
                  <a:tcPr marL="36000" marR="36000" marT="36000" marB="36000" anchor="b"/>
                </a:tc>
                <a:tc>
                  <a:txBody>
                    <a:bodyPr/>
                    <a:lstStyle/>
                    <a:p>
                      <a:pPr marL="0" algn="ctr" defTabSz="914400" rtl="0" eaLnBrk="1" latinLnBrk="0" hangingPunct="1"/>
                      <a:r>
                        <a:rPr lang="fr-FR" sz="1200" kern="1200" noProof="0">
                          <a:solidFill>
                            <a:schemeClr val="tx2"/>
                          </a:solidFill>
                        </a:rPr>
                        <a:t>CIAH (n=11)</a:t>
                      </a:r>
                      <a:endParaRPr lang="fr-FR" sz="1200" kern="1200" noProof="0">
                        <a:solidFill>
                          <a:schemeClr val="tx2"/>
                        </a:solidFill>
                        <a:latin typeface="+mn-lt"/>
                        <a:ea typeface="+mn-ea"/>
                        <a:cs typeface="+mn-cs"/>
                      </a:endParaRPr>
                    </a:p>
                  </a:txBody>
                  <a:tcPr marL="36000" marR="36000" marT="36000" marB="36000" anchor="b"/>
                </a:tc>
                <a:extLst>
                  <a:ext uri="{0D108BD9-81ED-4DB2-BD59-A6C34878D82A}">
                    <a16:rowId xmlns:a16="http://schemas.microsoft.com/office/drawing/2014/main" xmlns="" val="637658207"/>
                  </a:ext>
                </a:extLst>
              </a:tr>
              <a:tr h="269591">
                <a:tc>
                  <a:txBody>
                    <a:bodyPr/>
                    <a:lstStyle/>
                    <a:p>
                      <a:r>
                        <a:rPr lang="fr-FR" sz="1200" noProof="0">
                          <a:solidFill>
                            <a:schemeClr val="tx1"/>
                          </a:solidFill>
                        </a:rPr>
                        <a:t>Sorafénib</a:t>
                      </a: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fr-FR" sz="1200" kern="1200" noProof="0">
                          <a:solidFill>
                            <a:schemeClr val="tx1"/>
                          </a:solidFill>
                        </a:rPr>
                        <a:t>0</a:t>
                      </a:r>
                      <a:endParaRPr lang="fr-FR" sz="1200" kern="1200" noProof="0">
                        <a:solidFill>
                          <a:schemeClr val="tx1"/>
                        </a:solidFill>
                        <a:latin typeface="+mn-lt"/>
                        <a:ea typeface="+mn-ea"/>
                        <a:cs typeface="+mn-cs"/>
                      </a:endParaRP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fr-FR" sz="1200" kern="1200" noProof="0">
                          <a:solidFill>
                            <a:schemeClr val="tx1"/>
                          </a:solidFill>
                        </a:rPr>
                        <a:t>7 (64)</a:t>
                      </a:r>
                      <a:endParaRPr lang="fr-FR" sz="1200" kern="1200" noProof="0">
                        <a:solidFill>
                          <a:schemeClr val="tx1"/>
                        </a:solidFill>
                        <a:latin typeface="+mn-lt"/>
                        <a:ea typeface="+mn-ea"/>
                        <a:cs typeface="+mn-cs"/>
                      </a:endParaRPr>
                    </a:p>
                  </a:txBody>
                  <a:tcPr marL="36000" marR="36000" marT="36000" marB="36000"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585610870"/>
                  </a:ext>
                </a:extLst>
              </a:tr>
              <a:tr h="269591">
                <a:tc>
                  <a:txBody>
                    <a:bodyPr/>
                    <a:lstStyle/>
                    <a:p>
                      <a:r>
                        <a:rPr lang="fr-FR" sz="1200" noProof="0">
                          <a:solidFill>
                            <a:schemeClr val="tx1"/>
                          </a:solidFill>
                        </a:rPr>
                        <a:t>CIAH</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fr-FR" sz="1200" kern="1200" noProof="0">
                          <a:solidFill>
                            <a:schemeClr val="tx1"/>
                          </a:solidFill>
                        </a:rPr>
                        <a:t>7 (41)</a:t>
                      </a:r>
                      <a:endParaRPr lang="fr-FR" sz="1200" kern="1200" noProof="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fr-FR" sz="1200" kern="1200" noProof="0">
                          <a:solidFill>
                            <a:schemeClr val="tx1"/>
                          </a:solidFill>
                        </a:rPr>
                        <a:t>0</a:t>
                      </a:r>
                      <a:endParaRPr lang="fr-FR" sz="1200" kern="1200" noProof="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586448517"/>
                  </a:ext>
                </a:extLst>
              </a:tr>
              <a:tr h="269591">
                <a:tc>
                  <a:txBody>
                    <a:bodyPr/>
                    <a:lstStyle/>
                    <a:p>
                      <a:r>
                        <a:rPr lang="fr-FR" sz="1200" noProof="0">
                          <a:solidFill>
                            <a:schemeClr val="tx1"/>
                          </a:solidFill>
                        </a:rPr>
                        <a:t>Autres</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fr-FR" sz="1200" kern="1200" noProof="0">
                          <a:solidFill>
                            <a:schemeClr val="tx1"/>
                          </a:solidFill>
                        </a:rPr>
                        <a:t>6 (35)</a:t>
                      </a:r>
                      <a:endParaRPr lang="fr-FR" sz="1200" kern="1200" noProof="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fr-FR" sz="1200" kern="1200" noProof="0">
                          <a:solidFill>
                            <a:schemeClr val="tx1"/>
                          </a:solidFill>
                        </a:rPr>
                        <a:t>1 (9)</a:t>
                      </a:r>
                      <a:endParaRPr lang="fr-FR" sz="1200" kern="1200" noProof="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27049366"/>
                  </a:ext>
                </a:extLst>
              </a:tr>
              <a:tr h="269591">
                <a:tc>
                  <a:txBody>
                    <a:bodyPr/>
                    <a:lstStyle/>
                    <a:p>
                      <a:r>
                        <a:rPr lang="fr-FR" sz="1200" noProof="0">
                          <a:solidFill>
                            <a:schemeClr val="tx1"/>
                          </a:solidFill>
                        </a:rPr>
                        <a:t>Meilleurs soins de support</a:t>
                      </a: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marL="0" algn="ctr" defTabSz="914400" rtl="0" eaLnBrk="1" latinLnBrk="0" hangingPunct="1"/>
                      <a:r>
                        <a:rPr lang="fr-FR" sz="1200" kern="1200" noProof="0">
                          <a:solidFill>
                            <a:schemeClr val="tx1"/>
                          </a:solidFill>
                        </a:rPr>
                        <a:t>4 (24)</a:t>
                      </a:r>
                      <a:endParaRPr lang="fr-FR" sz="1200" kern="1200" noProof="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marL="0" algn="ctr" defTabSz="914400" rtl="0" eaLnBrk="1" latinLnBrk="0" hangingPunct="1"/>
                      <a:r>
                        <a:rPr lang="fr-FR" sz="1200" kern="1200" noProof="0" dirty="0">
                          <a:solidFill>
                            <a:schemeClr val="tx1"/>
                          </a:solidFill>
                        </a:rPr>
                        <a:t>3 (27)</a:t>
                      </a:r>
                      <a:endParaRPr lang="fr-FR" sz="1200" kern="1200" noProof="0" dirty="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470735237"/>
                  </a:ext>
                </a:extLst>
              </a:tr>
            </a:tbl>
          </a:graphicData>
        </a:graphic>
      </p:graphicFrame>
    </p:spTree>
    <p:extLst>
      <p:ext uri="{BB962C8B-B14F-4D97-AF65-F5344CB8AC3E}">
        <p14:creationId xmlns:p14="http://schemas.microsoft.com/office/powerpoint/2010/main" xmlns="" val="3291277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SO-6: Influence de la fonction hépatique sur les résultats dans une étude </a:t>
            </a:r>
            <a:r>
              <a:rPr lang="fr-FR" dirty="0" smtClean="0"/>
              <a:t>de </a:t>
            </a:r>
            <a:r>
              <a:rPr lang="fr-FR" dirty="0"/>
              <a:t>phase II évaluant sorafénib vs. chimiothérapie intra-artérielle dans le carcinome hépatocellulaire avancé– Kobayashi S, et al</a:t>
            </a:r>
          </a:p>
        </p:txBody>
      </p:sp>
      <p:sp>
        <p:nvSpPr>
          <p:cNvPr id="3" name="Content Placeholder 2"/>
          <p:cNvSpPr>
            <a:spLocks noGrp="1"/>
          </p:cNvSpPr>
          <p:nvPr>
            <p:ph idx="1"/>
          </p:nvPr>
        </p:nvSpPr>
        <p:spPr/>
        <p:txBody>
          <a:bodyPr/>
          <a:lstStyle/>
          <a:p>
            <a:pPr marL="0" indent="0">
              <a:spcBef>
                <a:spcPts val="1200"/>
              </a:spcBef>
              <a:buNone/>
            </a:pPr>
            <a:r>
              <a:rPr lang="fr-FR" b="1" dirty="0"/>
              <a:t>Conclusions</a:t>
            </a:r>
          </a:p>
          <a:p>
            <a:r>
              <a:rPr lang="fr-FR" b="1" dirty="0"/>
              <a:t>Chez les patients avec CHC avancé et </a:t>
            </a:r>
            <a:r>
              <a:rPr lang="fr-FR" b="1" dirty="0" err="1"/>
              <a:t>mALBI</a:t>
            </a:r>
            <a:r>
              <a:rPr lang="fr-FR" b="1" dirty="0"/>
              <a:t> grade 2b, le sorafénib a démontré une supériorité en survie globale vs. CIAH suivie de sorafénib, cependant la SG était comparable dans les 2 bras chez les patients avec </a:t>
            </a:r>
            <a:r>
              <a:rPr lang="fr-FR" b="1" dirty="0" err="1"/>
              <a:t>mALBI</a:t>
            </a:r>
            <a:r>
              <a:rPr lang="fr-FR" b="1" dirty="0"/>
              <a:t> grade 1–2a </a:t>
            </a:r>
          </a:p>
        </p:txBody>
      </p:sp>
      <p:sp>
        <p:nvSpPr>
          <p:cNvPr id="5" name="Text Placeholder 4"/>
          <p:cNvSpPr>
            <a:spLocks noGrp="1"/>
          </p:cNvSpPr>
          <p:nvPr>
            <p:ph type="body" sz="quarter" idx="11"/>
          </p:nvPr>
        </p:nvSpPr>
        <p:spPr/>
        <p:txBody>
          <a:bodyPr/>
          <a:lstStyle/>
          <a:p>
            <a:r>
              <a:rPr lang="fr-FR" dirty="0"/>
              <a:t>Kobayashi S, et al, Ann </a:t>
            </a:r>
            <a:r>
              <a:rPr lang="fr-FR" dirty="0" err="1"/>
              <a:t>Oncol</a:t>
            </a:r>
            <a:r>
              <a:rPr lang="fr-FR" dirty="0"/>
              <a:t> 2020;31(</a:t>
            </a:r>
            <a:r>
              <a:rPr lang="fr-FR" dirty="0" err="1"/>
              <a:t>suppl</a:t>
            </a:r>
            <a:r>
              <a:rPr lang="fr-FR" dirty="0"/>
              <a:t>):</a:t>
            </a:r>
            <a:r>
              <a:rPr lang="fr-FR" dirty="0" err="1"/>
              <a:t>abstr</a:t>
            </a:r>
            <a:r>
              <a:rPr lang="fr-FR" dirty="0"/>
              <a:t> SO-6</a:t>
            </a:r>
          </a:p>
        </p:txBody>
      </p:sp>
    </p:spTree>
    <p:extLst>
      <p:ext uri="{BB962C8B-B14F-4D97-AF65-F5344CB8AC3E}">
        <p14:creationId xmlns:p14="http://schemas.microsoft.com/office/powerpoint/2010/main" xmlns="" val="532707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SO-9: Résultats de l’étude de phase 3 CELESTIAL évaluant cabozantinib vs placebo dans le sous-groupe de patients avec carcinome hépatocellulaire avancé et score de Child-</a:t>
            </a:r>
            <a:r>
              <a:rPr lang="fr-FR" dirty="0" err="1"/>
              <a:t>Pugh</a:t>
            </a:r>
            <a:r>
              <a:rPr lang="fr-FR" dirty="0"/>
              <a:t> B – El-</a:t>
            </a:r>
            <a:r>
              <a:rPr lang="fr-FR" dirty="0" err="1"/>
              <a:t>Khoueiry</a:t>
            </a:r>
            <a:r>
              <a:rPr lang="fr-FR" dirty="0"/>
              <a:t> A, et al</a:t>
            </a:r>
          </a:p>
        </p:txBody>
      </p:sp>
      <p:sp>
        <p:nvSpPr>
          <p:cNvPr id="3" name="Content Placeholder 2"/>
          <p:cNvSpPr>
            <a:spLocks noGrp="1"/>
          </p:cNvSpPr>
          <p:nvPr>
            <p:ph idx="1"/>
          </p:nvPr>
        </p:nvSpPr>
        <p:spPr>
          <a:xfrm>
            <a:off x="365124" y="1254035"/>
            <a:ext cx="8571452" cy="4746172"/>
          </a:xfrm>
        </p:spPr>
        <p:txBody>
          <a:bodyPr/>
          <a:lstStyle/>
          <a:p>
            <a:pPr marL="0" indent="0">
              <a:buNone/>
            </a:pPr>
            <a:r>
              <a:rPr lang="fr-FR" b="1" dirty="0"/>
              <a:t>Objectif</a:t>
            </a:r>
          </a:p>
          <a:p>
            <a:r>
              <a:rPr lang="fr-FR" dirty="0"/>
              <a:t>Evaluer l'efficacité et la tolérance du cabozantinib dans le sous-groupe de patients avec CHC avancé dont la fonction hépatique s’est détériorée pour atteindre un score de Child-</a:t>
            </a:r>
            <a:r>
              <a:rPr lang="fr-FR" dirty="0" err="1"/>
              <a:t>Pugh</a:t>
            </a:r>
            <a:r>
              <a:rPr lang="fr-FR" dirty="0"/>
              <a:t> B à la semaine 8</a:t>
            </a:r>
          </a:p>
        </p:txBody>
      </p:sp>
      <p:sp>
        <p:nvSpPr>
          <p:cNvPr id="5" name="Text Placeholder 4"/>
          <p:cNvSpPr>
            <a:spLocks noGrp="1"/>
          </p:cNvSpPr>
          <p:nvPr>
            <p:ph type="body" sz="quarter" idx="11"/>
          </p:nvPr>
        </p:nvSpPr>
        <p:spPr/>
        <p:txBody>
          <a:bodyPr/>
          <a:lstStyle/>
          <a:p>
            <a:r>
              <a:rPr lang="fr-FR" dirty="0"/>
              <a:t>El-</a:t>
            </a:r>
            <a:r>
              <a:rPr lang="fr-FR" dirty="0" err="1"/>
              <a:t>Khoueiry</a:t>
            </a:r>
            <a:r>
              <a:rPr lang="fr-FR" dirty="0"/>
              <a:t> A, et al, Ann </a:t>
            </a:r>
            <a:r>
              <a:rPr lang="fr-FR" dirty="0" err="1"/>
              <a:t>Oncol</a:t>
            </a:r>
            <a:r>
              <a:rPr lang="fr-FR" dirty="0"/>
              <a:t> 2020;31(</a:t>
            </a:r>
            <a:r>
              <a:rPr lang="fr-FR" dirty="0" err="1"/>
              <a:t>suppl</a:t>
            </a:r>
            <a:r>
              <a:rPr lang="fr-FR" dirty="0"/>
              <a:t>):</a:t>
            </a:r>
            <a:r>
              <a:rPr lang="fr-FR" dirty="0" err="1"/>
              <a:t>abstr</a:t>
            </a:r>
            <a:r>
              <a:rPr lang="fr-FR" dirty="0"/>
              <a:t> SO-9</a:t>
            </a:r>
          </a:p>
        </p:txBody>
      </p:sp>
      <p:sp>
        <p:nvSpPr>
          <p:cNvPr id="7" name="Oval 14"/>
          <p:cNvSpPr>
            <a:spLocks noChangeArrowheads="1"/>
          </p:cNvSpPr>
          <p:nvPr/>
        </p:nvSpPr>
        <p:spPr bwMode="auto">
          <a:xfrm>
            <a:off x="4050720" y="362648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dirty="0">
                <a:solidFill>
                  <a:srgbClr val="043882"/>
                </a:solidFill>
                <a:ea typeface="SimSun" pitchFamily="2" charset="-122"/>
              </a:rPr>
              <a:t>R</a:t>
            </a:r>
          </a:p>
          <a:p>
            <a:pPr algn="ctr"/>
            <a:r>
              <a:rPr lang="fr-FR" altLang="zh-CN" sz="1600" b="1" dirty="0">
                <a:solidFill>
                  <a:srgbClr val="043882"/>
                </a:solidFill>
                <a:ea typeface="SimSun" pitchFamily="2" charset="-122"/>
              </a:rPr>
              <a:t>2:1</a:t>
            </a:r>
          </a:p>
        </p:txBody>
      </p:sp>
      <p:cxnSp>
        <p:nvCxnSpPr>
          <p:cNvPr id="8" name="AutoShape 15"/>
          <p:cNvCxnSpPr>
            <a:cxnSpLocks noChangeShapeType="1"/>
            <a:stCxn id="7" idx="0"/>
            <a:endCxn id="13" idx="1"/>
          </p:cNvCxnSpPr>
          <p:nvPr/>
        </p:nvCxnSpPr>
        <p:spPr bwMode="auto">
          <a:xfrm rot="5400000" flipH="1" flipV="1">
            <a:off x="4073670" y="2998624"/>
            <a:ext cx="896713" cy="359016"/>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952658" y="2139709"/>
            <a:ext cx="1027565" cy="1180130"/>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dirty="0">
                <a:solidFill>
                  <a:srgbClr val="FFFFFF"/>
                </a:solidFill>
                <a:ea typeface="SimSun" pitchFamily="2" charset="-122"/>
              </a:rPr>
              <a:t>Perte du bénéfice clinique/</a:t>
            </a:r>
            <a:br>
              <a:rPr lang="fr-FR" altLang="zh-CN" sz="1400" dirty="0">
                <a:solidFill>
                  <a:srgbClr val="FFFFFF"/>
                </a:solidFill>
                <a:ea typeface="SimSun" pitchFamily="2" charset="-122"/>
              </a:rPr>
            </a:br>
            <a:r>
              <a:rPr lang="fr-FR" altLang="zh-CN" sz="1400" dirty="0">
                <a:solidFill>
                  <a:srgbClr val="FFFFFF"/>
                </a:solidFill>
                <a:ea typeface="SimSun" pitchFamily="2" charset="-122"/>
              </a:rPr>
              <a:t>toxicité</a:t>
            </a:r>
          </a:p>
        </p:txBody>
      </p:sp>
      <p:sp>
        <p:nvSpPr>
          <p:cNvPr id="10" name="Content Placeholder 26"/>
          <p:cNvSpPr txBox="1">
            <a:spLocks/>
          </p:cNvSpPr>
          <p:nvPr/>
        </p:nvSpPr>
        <p:spPr bwMode="auto">
          <a:xfrm>
            <a:off x="4769370" y="3289551"/>
            <a:ext cx="3917430" cy="848939"/>
          </a:xfrm>
          <a:prstGeom prst="rect">
            <a:avLst/>
          </a:prstGeom>
          <a:noFill/>
          <a:ln w="9525">
            <a:noFill/>
            <a:miter lim="800000"/>
            <a:headEnd/>
            <a:tailEnd/>
          </a:ln>
        </p:spPr>
        <p:txBody>
          <a:bodyPr/>
          <a:lstStyle/>
          <a:p>
            <a:pPr marL="190500" indent="-190500">
              <a:spcBef>
                <a:spcPts val="0"/>
              </a:spcBef>
              <a:spcAft>
                <a:spcPts val="0"/>
              </a:spcAft>
              <a:defRPr/>
            </a:pPr>
            <a:r>
              <a:rPr lang="fr-FR" sz="1400" b="1" dirty="0">
                <a:solidFill>
                  <a:srgbClr val="043882"/>
                </a:solidFill>
                <a:latin typeface="Arial"/>
              </a:rPr>
              <a:t>Stratification</a:t>
            </a:r>
          </a:p>
          <a:p>
            <a:pPr marL="203200" indent="-203200">
              <a:spcBef>
                <a:spcPts val="0"/>
              </a:spcBef>
              <a:spcAft>
                <a:spcPts val="0"/>
              </a:spcAft>
              <a:buFont typeface="Arial" pitchFamily="34" charset="0"/>
              <a:buChar char="•"/>
              <a:defRPr/>
            </a:pPr>
            <a:r>
              <a:rPr lang="fr-FR" sz="1400" dirty="0">
                <a:solidFill>
                  <a:srgbClr val="4D4D4D"/>
                </a:solidFill>
                <a:latin typeface="Arial"/>
              </a:rPr>
              <a:t>Etiologie (VHB, VHC, autre)</a:t>
            </a:r>
          </a:p>
          <a:p>
            <a:pPr marL="203200" indent="-203200">
              <a:spcBef>
                <a:spcPts val="0"/>
              </a:spcBef>
              <a:spcAft>
                <a:spcPts val="0"/>
              </a:spcAft>
              <a:buFont typeface="Arial" pitchFamily="34" charset="0"/>
              <a:buChar char="•"/>
              <a:defRPr/>
            </a:pPr>
            <a:r>
              <a:rPr lang="fr-FR" sz="1400" dirty="0">
                <a:solidFill>
                  <a:srgbClr val="4D4D4D"/>
                </a:solidFill>
                <a:latin typeface="Arial"/>
              </a:rPr>
              <a:t>Région (Asie, autre)</a:t>
            </a:r>
          </a:p>
          <a:p>
            <a:pPr marL="203200" indent="-203200">
              <a:spcBef>
                <a:spcPts val="0"/>
              </a:spcBef>
              <a:spcAft>
                <a:spcPts val="0"/>
              </a:spcAft>
              <a:buFont typeface="Arial" pitchFamily="34" charset="0"/>
              <a:buChar char="•"/>
              <a:defRPr/>
            </a:pPr>
            <a:r>
              <a:rPr lang="fr-FR" sz="1400" dirty="0">
                <a:solidFill>
                  <a:srgbClr val="4D4D4D"/>
                </a:solidFill>
                <a:latin typeface="Arial"/>
              </a:rPr>
              <a:t>Présence d’envahissement extra hépatique et/ou invasion macrovasculaire (EEH/IMV)</a:t>
            </a:r>
          </a:p>
          <a:p>
            <a:pPr marL="203200" indent="-203200">
              <a:spcBef>
                <a:spcPts val="0"/>
              </a:spcBef>
              <a:spcAft>
                <a:spcPts val="0"/>
              </a:spcAft>
              <a:buFont typeface="Arial" pitchFamily="34" charset="0"/>
              <a:buChar char="•"/>
              <a:defRPr/>
            </a:pPr>
            <a:endParaRPr lang="fr-FR" sz="1400" dirty="0">
              <a:solidFill>
                <a:srgbClr val="4D4D4D"/>
              </a:solidFill>
              <a:latin typeface="Arial"/>
            </a:endParaRPr>
          </a:p>
        </p:txBody>
      </p:sp>
      <p:cxnSp>
        <p:nvCxnSpPr>
          <p:cNvPr id="11" name="AutoShape 19"/>
          <p:cNvCxnSpPr>
            <a:cxnSpLocks noChangeShapeType="1"/>
            <a:stCxn id="14" idx="3"/>
            <a:endCxn id="7" idx="2"/>
          </p:cNvCxnSpPr>
          <p:nvPr/>
        </p:nvCxnSpPr>
        <p:spPr bwMode="auto">
          <a:xfrm flipV="1">
            <a:off x="3904396" y="3918588"/>
            <a:ext cx="146324" cy="1"/>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flipV="1">
            <a:off x="7380024" y="2729774"/>
            <a:ext cx="572634"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701534" y="231940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dirty="0">
                <a:solidFill>
                  <a:srgbClr val="FFFFFF"/>
                </a:solidFill>
                <a:latin typeface="Arial" panose="020B0604020202020204" pitchFamily="34" charset="0"/>
                <a:cs typeface="Arial" panose="020B0604020202020204" pitchFamily="34" charset="0"/>
              </a:rPr>
              <a:t>Cabozantinib </a:t>
            </a:r>
            <a:br>
              <a:rPr lang="fr-FR" altLang="zh-CN" dirty="0">
                <a:solidFill>
                  <a:srgbClr val="FFFFFF"/>
                </a:solidFill>
                <a:latin typeface="Arial" panose="020B0604020202020204" pitchFamily="34" charset="0"/>
                <a:cs typeface="Arial" panose="020B0604020202020204" pitchFamily="34" charset="0"/>
              </a:rPr>
            </a:br>
            <a:r>
              <a:rPr lang="fr-FR" altLang="zh-CN" dirty="0">
                <a:solidFill>
                  <a:srgbClr val="FFFFFF"/>
                </a:solidFill>
                <a:latin typeface="Arial" panose="020B0604020202020204" pitchFamily="34" charset="0"/>
                <a:cs typeface="Arial" panose="020B0604020202020204" pitchFamily="34" charset="0"/>
              </a:rPr>
              <a:t>60 mg/j</a:t>
            </a:r>
            <a:br>
              <a:rPr lang="fr-FR" altLang="zh-CN" dirty="0">
                <a:solidFill>
                  <a:srgbClr val="FFFFFF"/>
                </a:solidFill>
                <a:latin typeface="Arial" panose="020B0604020202020204" pitchFamily="34" charset="0"/>
                <a:cs typeface="Arial" panose="020B0604020202020204" pitchFamily="34" charset="0"/>
              </a:rPr>
            </a:br>
            <a:r>
              <a:rPr lang="fr-FR" altLang="zh-CN" dirty="0">
                <a:solidFill>
                  <a:srgbClr val="FFFFFF"/>
                </a:solidFill>
                <a:latin typeface="Arial" panose="020B0604020202020204" pitchFamily="34" charset="0"/>
                <a:cs typeface="Arial" panose="020B0604020202020204" pitchFamily="34" charset="0"/>
              </a:rPr>
              <a:t>(n=470)</a:t>
            </a:r>
          </a:p>
        </p:txBody>
      </p:sp>
      <p:sp>
        <p:nvSpPr>
          <p:cNvPr id="14" name="AutoShape 9"/>
          <p:cNvSpPr>
            <a:spLocks noChangeArrowheads="1"/>
          </p:cNvSpPr>
          <p:nvPr/>
        </p:nvSpPr>
        <p:spPr bwMode="auto">
          <a:xfrm>
            <a:off x="207424" y="2384066"/>
            <a:ext cx="3696972" cy="306904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fr-FR" altLang="zh-CN" sz="1600" dirty="0">
                <a:solidFill>
                  <a:srgbClr val="FFFFFF"/>
                </a:solidFill>
                <a:ea typeface="SimSun" pitchFamily="2" charset="-122"/>
              </a:rPr>
              <a:t>Critères d'inclusion</a:t>
            </a:r>
          </a:p>
          <a:p>
            <a:pPr marL="285750" indent="-285750" defTabSz="892175" eaLnBrk="0" hangingPunct="0">
              <a:spcAft>
                <a:spcPct val="30000"/>
              </a:spcAft>
              <a:buFont typeface="Arial" panose="020B0604020202020204" pitchFamily="34" charset="0"/>
              <a:buChar char="•"/>
            </a:pPr>
            <a:r>
              <a:rPr lang="fr-FR" altLang="zh-CN" sz="1600" dirty="0">
                <a:solidFill>
                  <a:srgbClr val="FFFFFF"/>
                </a:solidFill>
                <a:latin typeface="Arial" panose="020B0604020202020204" pitchFamily="34" charset="0"/>
                <a:cs typeface="Arial" panose="020B0604020202020204" pitchFamily="34" charset="0"/>
              </a:rPr>
              <a:t>CHC avancé</a:t>
            </a:r>
          </a:p>
          <a:p>
            <a:pPr marL="285750" indent="-285750" defTabSz="892175" eaLnBrk="0" hangingPunct="0">
              <a:spcAft>
                <a:spcPct val="30000"/>
              </a:spcAft>
              <a:buFont typeface="Arial" panose="020B0604020202020204" pitchFamily="34" charset="0"/>
              <a:buChar char="•"/>
            </a:pPr>
            <a:r>
              <a:rPr lang="fr-FR" altLang="zh-CN" sz="1600" dirty="0">
                <a:solidFill>
                  <a:srgbClr val="FFFFFF"/>
                </a:solidFill>
                <a:latin typeface="Arial" panose="020B0604020202020204" pitchFamily="34" charset="0"/>
                <a:cs typeface="Arial" panose="020B0604020202020204" pitchFamily="34" charset="0"/>
              </a:rPr>
              <a:t>Score Child-</a:t>
            </a:r>
            <a:r>
              <a:rPr lang="fr-FR" altLang="zh-CN" sz="1600" dirty="0" err="1">
                <a:solidFill>
                  <a:srgbClr val="FFFFFF"/>
                </a:solidFill>
                <a:latin typeface="Arial" panose="020B0604020202020204" pitchFamily="34" charset="0"/>
                <a:cs typeface="Arial" panose="020B0604020202020204" pitchFamily="34" charset="0"/>
              </a:rPr>
              <a:t>Pugh</a:t>
            </a:r>
            <a:r>
              <a:rPr lang="fr-FR" altLang="zh-CN" sz="1600" dirty="0">
                <a:solidFill>
                  <a:srgbClr val="FFFFFF"/>
                </a:solidFill>
                <a:latin typeface="Arial" panose="020B0604020202020204" pitchFamily="34" charset="0"/>
                <a:cs typeface="Arial" panose="020B0604020202020204" pitchFamily="34" charset="0"/>
              </a:rPr>
              <a:t> A</a:t>
            </a:r>
          </a:p>
          <a:p>
            <a:pPr marL="285750" indent="-285750" defTabSz="892175" eaLnBrk="0" hangingPunct="0">
              <a:spcAft>
                <a:spcPct val="30000"/>
              </a:spcAft>
              <a:buFont typeface="Arial" panose="020B0604020202020204" pitchFamily="34" charset="0"/>
              <a:buChar char="•"/>
            </a:pPr>
            <a:r>
              <a:rPr lang="fr-FR" altLang="zh-CN" sz="1600" dirty="0">
                <a:solidFill>
                  <a:srgbClr val="FFFFFF"/>
                </a:solidFill>
                <a:latin typeface="Arial" panose="020B0604020202020204" pitchFamily="34" charset="0"/>
                <a:cs typeface="Arial" panose="020B0604020202020204" pitchFamily="34" charset="0"/>
              </a:rPr>
              <a:t>Pré traités par sorafénib</a:t>
            </a:r>
          </a:p>
          <a:p>
            <a:pPr marL="285750" indent="-285750" defTabSz="892175" eaLnBrk="0" hangingPunct="0">
              <a:spcAft>
                <a:spcPct val="30000"/>
              </a:spcAft>
              <a:buFont typeface="Arial" panose="020B0604020202020204" pitchFamily="34" charset="0"/>
              <a:buChar char="•"/>
            </a:pPr>
            <a:r>
              <a:rPr lang="fr-FR" altLang="zh-CN" sz="1600" dirty="0">
                <a:solidFill>
                  <a:srgbClr val="FFFFFF"/>
                </a:solidFill>
                <a:latin typeface="Arial" panose="020B0604020202020204" pitchFamily="34" charset="0"/>
                <a:cs typeface="Arial" panose="020B0604020202020204" pitchFamily="34" charset="0"/>
              </a:rPr>
              <a:t>Progression après ≥1 traitement systémique préalable du CHC </a:t>
            </a:r>
          </a:p>
          <a:p>
            <a:pPr marL="285750" indent="-285750" defTabSz="892175" eaLnBrk="0" hangingPunct="0">
              <a:spcAft>
                <a:spcPct val="30000"/>
              </a:spcAft>
              <a:buFont typeface="Arial" panose="020B0604020202020204" pitchFamily="34" charset="0"/>
              <a:buChar char="•"/>
            </a:pPr>
            <a:r>
              <a:rPr lang="fr-FR" altLang="zh-CN" sz="1600" dirty="0">
                <a:solidFill>
                  <a:srgbClr val="FFFFFF"/>
                </a:solidFill>
                <a:latin typeface="Arial" panose="020B0604020202020204" pitchFamily="34" charset="0"/>
                <a:cs typeface="Arial" panose="020B0604020202020204" pitchFamily="34" charset="0"/>
              </a:rPr>
              <a:t>≤2 traitements systémiques préalables pour le CHC avancé</a:t>
            </a:r>
          </a:p>
          <a:p>
            <a:pPr marL="285750" indent="-285750" defTabSz="892175" eaLnBrk="0" hangingPunct="0">
              <a:spcAft>
                <a:spcPct val="30000"/>
              </a:spcAft>
              <a:buFont typeface="Arial" panose="020B0604020202020204" pitchFamily="34" charset="0"/>
              <a:buChar char="•"/>
            </a:pPr>
            <a:r>
              <a:rPr lang="fr-FR" altLang="zh-CN" sz="1600" dirty="0">
                <a:solidFill>
                  <a:srgbClr val="FFFFFF"/>
                </a:solidFill>
                <a:latin typeface="Arial" panose="020B0604020202020204" pitchFamily="34" charset="0"/>
                <a:cs typeface="Arial" panose="020B0604020202020204" pitchFamily="34" charset="0"/>
              </a:rPr>
              <a:t>ECOG PS 0–1</a:t>
            </a:r>
          </a:p>
          <a:p>
            <a:pPr defTabSz="892175" eaLnBrk="0" hangingPunct="0">
              <a:spcAft>
                <a:spcPct val="30000"/>
              </a:spcAft>
            </a:pPr>
            <a:r>
              <a:rPr lang="fr-FR" altLang="zh-CN" sz="1600" dirty="0">
                <a:solidFill>
                  <a:srgbClr val="FFFFFF"/>
                </a:solidFill>
                <a:latin typeface="Arial" panose="020B0604020202020204" pitchFamily="34" charset="0"/>
                <a:cs typeface="Arial" panose="020B0604020202020204" pitchFamily="34" charset="0"/>
              </a:rPr>
              <a:t>(n=707)</a:t>
            </a:r>
          </a:p>
        </p:txBody>
      </p:sp>
      <p:sp>
        <p:nvSpPr>
          <p:cNvPr id="15" name="Rectangle 9"/>
          <p:cNvSpPr txBox="1">
            <a:spLocks noChangeArrowheads="1"/>
          </p:cNvSpPr>
          <p:nvPr/>
        </p:nvSpPr>
        <p:spPr bwMode="auto">
          <a:xfrm>
            <a:off x="365124" y="5681140"/>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 PRINCIPAL</a:t>
            </a:r>
          </a:p>
          <a:p>
            <a:pPr>
              <a:buClr>
                <a:srgbClr val="043882"/>
              </a:buClr>
            </a:pPr>
            <a:r>
              <a:rPr lang="fr-FR" dirty="0" smtClean="0"/>
              <a:t>SG</a:t>
            </a:r>
            <a:endParaRPr lang="fr-FR" dirty="0"/>
          </a:p>
          <a:p>
            <a:pPr>
              <a:buClr>
                <a:srgbClr val="043882"/>
              </a:buClr>
            </a:pPr>
            <a:endParaRPr lang="fr-FR" dirty="0"/>
          </a:p>
        </p:txBody>
      </p:sp>
      <p:sp>
        <p:nvSpPr>
          <p:cNvPr id="16" name="Content Placeholder 26"/>
          <p:cNvSpPr txBox="1">
            <a:spLocks/>
          </p:cNvSpPr>
          <p:nvPr/>
        </p:nvSpPr>
        <p:spPr>
          <a:xfrm>
            <a:off x="4648200" y="568114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SSP</a:t>
            </a:r>
            <a:r>
              <a:rPr lang="fr-FR" dirty="0"/>
              <a:t>, TRO, tolérance</a:t>
            </a:r>
          </a:p>
        </p:txBody>
      </p:sp>
      <p:cxnSp>
        <p:nvCxnSpPr>
          <p:cNvPr id="17" name="AutoShape 16"/>
          <p:cNvCxnSpPr>
            <a:cxnSpLocks noChangeShapeType="1"/>
            <a:stCxn id="7" idx="4"/>
            <a:endCxn id="20" idx="1"/>
          </p:cNvCxnSpPr>
          <p:nvPr/>
        </p:nvCxnSpPr>
        <p:spPr bwMode="auto">
          <a:xfrm rot="16200000" flipH="1">
            <a:off x="4092884" y="4460322"/>
            <a:ext cx="858284" cy="35901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952658" y="4478906"/>
            <a:ext cx="1027565" cy="1180133"/>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dirty="0">
                <a:solidFill>
                  <a:srgbClr val="FFFFFF"/>
                </a:solidFill>
                <a:ea typeface="SimSun" pitchFamily="2" charset="-122"/>
              </a:rPr>
              <a:t>Perte du bénéfice clinique/</a:t>
            </a:r>
            <a:br>
              <a:rPr lang="fr-FR" altLang="zh-CN" sz="1400" dirty="0">
                <a:solidFill>
                  <a:srgbClr val="FFFFFF"/>
                </a:solidFill>
                <a:ea typeface="SimSun" pitchFamily="2" charset="-122"/>
              </a:rPr>
            </a:br>
            <a:r>
              <a:rPr lang="fr-FR" altLang="zh-CN" sz="1400" dirty="0">
                <a:solidFill>
                  <a:srgbClr val="FFFFFF"/>
                </a:solidFill>
                <a:ea typeface="SimSun" pitchFamily="2" charset="-122"/>
              </a:rPr>
              <a:t>toxicité</a:t>
            </a:r>
          </a:p>
        </p:txBody>
      </p:sp>
      <p:cxnSp>
        <p:nvCxnSpPr>
          <p:cNvPr id="19" name="AutoShape 20"/>
          <p:cNvCxnSpPr>
            <a:cxnSpLocks noChangeShapeType="1"/>
            <a:stCxn id="20" idx="3"/>
            <a:endCxn id="18" idx="1"/>
          </p:cNvCxnSpPr>
          <p:nvPr/>
        </p:nvCxnSpPr>
        <p:spPr bwMode="auto">
          <a:xfrm>
            <a:off x="7378444" y="5068972"/>
            <a:ext cx="574214" cy="1"/>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701534" y="465860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dirty="0">
                <a:solidFill>
                  <a:srgbClr val="4D4D4D"/>
                </a:solidFill>
                <a:ea typeface="SimSun" pitchFamily="2" charset="-122"/>
              </a:rPr>
              <a:t>Placebo</a:t>
            </a:r>
            <a:br>
              <a:rPr lang="fr-FR" altLang="zh-CN" dirty="0">
                <a:solidFill>
                  <a:srgbClr val="4D4D4D"/>
                </a:solidFill>
                <a:ea typeface="SimSun" pitchFamily="2" charset="-122"/>
              </a:rPr>
            </a:br>
            <a:r>
              <a:rPr lang="fr-FR" altLang="zh-CN" dirty="0">
                <a:solidFill>
                  <a:srgbClr val="4D4D4D"/>
                </a:solidFill>
                <a:ea typeface="SimSun" pitchFamily="2" charset="-122"/>
              </a:rPr>
              <a:t>(n=237)</a:t>
            </a:r>
          </a:p>
        </p:txBody>
      </p:sp>
      <p:sp>
        <p:nvSpPr>
          <p:cNvPr id="21" name="Rectangle 20"/>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1</a:t>
            </a:r>
            <a:r>
              <a:rPr lang="fr-FR" sz="1000" baseline="30000" dirty="0"/>
              <a:t>e</a:t>
            </a:r>
            <a:r>
              <a:rPr lang="fr-FR" sz="1000" dirty="0"/>
              <a:t> juillet 2020 à 19H32</a:t>
            </a:r>
          </a:p>
        </p:txBody>
      </p:sp>
    </p:spTree>
    <p:extLst>
      <p:ext uri="{BB962C8B-B14F-4D97-AF65-F5344CB8AC3E}">
        <p14:creationId xmlns:p14="http://schemas.microsoft.com/office/powerpoint/2010/main" xmlns="" val="879002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SO-9: Résultats de l’étude de phase 3 CELESTIAL évaluant cabozantinib vs placebo dans le sous-groupe de patients avec carcinome hépatocellulaire avancé et score de Child-</a:t>
            </a:r>
            <a:r>
              <a:rPr lang="fr-FR" dirty="0" err="1"/>
              <a:t>Pugh</a:t>
            </a:r>
            <a:r>
              <a:rPr lang="fr-FR" dirty="0"/>
              <a:t> B – El-</a:t>
            </a:r>
            <a:r>
              <a:rPr lang="fr-FR" dirty="0" err="1"/>
              <a:t>Khoueiry</a:t>
            </a:r>
            <a:r>
              <a:rPr lang="fr-FR" dirty="0"/>
              <a:t> A,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El-</a:t>
            </a:r>
            <a:r>
              <a:rPr lang="fr-FR" dirty="0" err="1"/>
              <a:t>Khoueiry</a:t>
            </a:r>
            <a:r>
              <a:rPr lang="fr-FR" dirty="0"/>
              <a:t> A, et al, Ann </a:t>
            </a:r>
            <a:r>
              <a:rPr lang="fr-FR" dirty="0" err="1"/>
              <a:t>Oncol</a:t>
            </a:r>
            <a:r>
              <a:rPr lang="fr-FR" dirty="0"/>
              <a:t> 2020;31(</a:t>
            </a:r>
            <a:r>
              <a:rPr lang="fr-FR" dirty="0" err="1"/>
              <a:t>suppl</a:t>
            </a:r>
            <a:r>
              <a:rPr lang="fr-FR" dirty="0"/>
              <a:t>):</a:t>
            </a:r>
            <a:r>
              <a:rPr lang="fr-FR" dirty="0" err="1"/>
              <a:t>abstr</a:t>
            </a:r>
            <a:r>
              <a:rPr lang="fr-FR" dirty="0"/>
              <a:t> SO-9</a:t>
            </a:r>
          </a:p>
        </p:txBody>
      </p:sp>
      <p:sp>
        <p:nvSpPr>
          <p:cNvPr id="8" name="TextBox 7"/>
          <p:cNvSpPr txBox="1"/>
          <p:nvPr/>
        </p:nvSpPr>
        <p:spPr>
          <a:xfrm>
            <a:off x="3714233" y="1463967"/>
            <a:ext cx="1645002" cy="338554"/>
          </a:xfrm>
          <a:prstGeom prst="rect">
            <a:avLst/>
          </a:prstGeom>
          <a:noFill/>
        </p:spPr>
        <p:txBody>
          <a:bodyPr wrap="none" rtlCol="0">
            <a:spAutoFit/>
          </a:bodyPr>
          <a:lstStyle/>
          <a:p>
            <a:r>
              <a:rPr lang="fr-FR" sz="1600" b="1" dirty="0"/>
              <a:t>Survie globale</a:t>
            </a:r>
          </a:p>
        </p:txBody>
      </p:sp>
      <p:graphicFrame>
        <p:nvGraphicFramePr>
          <p:cNvPr id="10" name="Table 11">
            <a:extLst>
              <a:ext uri="{FF2B5EF4-FFF2-40B4-BE49-F238E27FC236}">
                <a16:creationId xmlns:a16="http://schemas.microsoft.com/office/drawing/2014/main" xmlns="" id="{9FD05853-1A7D-4683-9196-E1138630A78B}"/>
              </a:ext>
            </a:extLst>
          </p:cNvPr>
          <p:cNvGraphicFramePr>
            <a:graphicFrameLocks noGrp="1"/>
          </p:cNvGraphicFramePr>
          <p:nvPr>
            <p:extLst>
              <p:ext uri="{D42A27DB-BD31-4B8C-83A1-F6EECF244321}">
                <p14:modId xmlns:p14="http://schemas.microsoft.com/office/powerpoint/2010/main" xmlns="" val="2483312611"/>
              </p:ext>
            </p:extLst>
          </p:nvPr>
        </p:nvGraphicFramePr>
        <p:xfrm>
          <a:off x="942162" y="2168251"/>
          <a:ext cx="3706037" cy="986400"/>
        </p:xfrm>
        <a:graphic>
          <a:graphicData uri="http://schemas.openxmlformats.org/drawingml/2006/table">
            <a:tbl>
              <a:tblPr firstRow="1" bandRow="1">
                <a:tableStyleId>{5C22544A-7EE6-4342-B048-85BDC9FD1C3A}</a:tableStyleId>
              </a:tblPr>
              <a:tblGrid>
                <a:gridCol w="1773025">
                  <a:extLst>
                    <a:ext uri="{9D8B030D-6E8A-4147-A177-3AD203B41FA5}">
                      <a16:colId xmlns:a16="http://schemas.microsoft.com/office/drawing/2014/main" xmlns="" val="3853754953"/>
                    </a:ext>
                  </a:extLst>
                </a:gridCol>
                <a:gridCol w="1116860">
                  <a:extLst>
                    <a:ext uri="{9D8B030D-6E8A-4147-A177-3AD203B41FA5}">
                      <a16:colId xmlns:a16="http://schemas.microsoft.com/office/drawing/2014/main" xmlns="" val="1428106445"/>
                    </a:ext>
                  </a:extLst>
                </a:gridCol>
                <a:gridCol w="816152">
                  <a:extLst>
                    <a:ext uri="{9D8B030D-6E8A-4147-A177-3AD203B41FA5}">
                      <a16:colId xmlns:a16="http://schemas.microsoft.com/office/drawing/2014/main" xmlns="" val="2180449739"/>
                    </a:ext>
                  </a:extLst>
                </a:gridCol>
              </a:tblGrid>
              <a:tr h="220583">
                <a:tc>
                  <a:txBody>
                    <a:bodyPr/>
                    <a:lstStyle/>
                    <a:p>
                      <a:endParaRPr lang="fr-FR" sz="1200" noProof="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rgbClr val="4D4D4D"/>
                          </a:solidFill>
                        </a:rPr>
                        <a:t>SG médiane, mois (IC95%)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rgbClr val="4D4D4D"/>
                          </a:solidFill>
                        </a:rPr>
                        <a:t>Décès, </a:t>
                      </a:r>
                      <a:r>
                        <a:rPr lang="fr-FR" sz="1200" noProof="0" dirty="0" smtClean="0">
                          <a:solidFill>
                            <a:srgbClr val="4D4D4D"/>
                          </a:solidFill>
                        </a:rPr>
                        <a:t/>
                      </a:r>
                      <a:br>
                        <a:rPr lang="fr-FR" sz="1200" noProof="0" dirty="0" smtClean="0">
                          <a:solidFill>
                            <a:srgbClr val="4D4D4D"/>
                          </a:solidFill>
                        </a:rPr>
                      </a:br>
                      <a:r>
                        <a:rPr lang="fr-FR" sz="1200" noProof="0" dirty="0" smtClean="0">
                          <a:solidFill>
                            <a:srgbClr val="4D4D4D"/>
                          </a:solidFill>
                        </a:rPr>
                        <a:t>N</a:t>
                      </a:r>
                      <a:endParaRPr lang="fr-FR" sz="1200" noProof="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50349161"/>
                  </a:ext>
                </a:extLst>
              </a:tr>
              <a:tr h="124063">
                <a:tc>
                  <a:txBody>
                    <a:bodyPr/>
                    <a:lstStyle/>
                    <a:p>
                      <a:r>
                        <a:rPr lang="fr-FR" sz="1200" noProof="0">
                          <a:solidFill>
                            <a:srgbClr val="B60D27"/>
                          </a:solidFill>
                        </a:rPr>
                        <a:t>Cabozantinib (n=51)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dirty="0">
                          <a:solidFill>
                            <a:srgbClr val="B60D27"/>
                          </a:solidFill>
                        </a:rPr>
                        <a:t>8,5 (7,7 - 12,2)</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200" noProof="0">
                          <a:solidFill>
                            <a:srgbClr val="B60D27"/>
                          </a:solidFill>
                        </a:rPr>
                        <a:t>37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35273899"/>
                  </a:ext>
                </a:extLst>
              </a:tr>
              <a:tr h="0">
                <a:tc>
                  <a:txBody>
                    <a:bodyPr/>
                    <a:lstStyle/>
                    <a:p>
                      <a:r>
                        <a:rPr lang="fr-FR" sz="1200" noProof="0">
                          <a:solidFill>
                            <a:schemeClr val="accent2"/>
                          </a:solidFill>
                        </a:rPr>
                        <a:t>Placebo (n=22)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accent2"/>
                          </a:solidFill>
                        </a:rPr>
                        <a:t>3,8 (3,3 - 4,8)</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chemeClr val="accent2"/>
                          </a:solidFill>
                        </a:rPr>
                        <a:t>20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87356530"/>
                  </a:ext>
                </a:extLst>
              </a:tr>
            </a:tbl>
          </a:graphicData>
        </a:graphic>
      </p:graphicFrame>
      <p:grpSp>
        <p:nvGrpSpPr>
          <p:cNvPr id="11" name="Group 10">
            <a:extLst>
              <a:ext uri="{FF2B5EF4-FFF2-40B4-BE49-F238E27FC236}">
                <a16:creationId xmlns:a16="http://schemas.microsoft.com/office/drawing/2014/main" xmlns="" id="{7E62179E-2754-4BB1-9F6C-51F3984D76AE}"/>
              </a:ext>
            </a:extLst>
          </p:cNvPr>
          <p:cNvGrpSpPr/>
          <p:nvPr/>
        </p:nvGrpSpPr>
        <p:grpSpPr>
          <a:xfrm>
            <a:off x="1620926" y="1832335"/>
            <a:ext cx="2860447" cy="1592055"/>
            <a:chOff x="1620926" y="1918537"/>
            <a:chExt cx="2860447" cy="1592055"/>
          </a:xfrm>
        </p:grpSpPr>
        <p:sp>
          <p:nvSpPr>
            <p:cNvPr id="12" name="TextBox 11">
              <a:extLst>
                <a:ext uri="{FF2B5EF4-FFF2-40B4-BE49-F238E27FC236}">
                  <a16:creationId xmlns:a16="http://schemas.microsoft.com/office/drawing/2014/main" xmlns="" id="{FD3DCA3A-100F-4EB6-8A75-8494B4AB61F9}"/>
                </a:ext>
              </a:extLst>
            </p:cNvPr>
            <p:cNvSpPr txBox="1"/>
            <p:nvPr/>
          </p:nvSpPr>
          <p:spPr>
            <a:xfrm>
              <a:off x="1620926" y="1918537"/>
              <a:ext cx="2470548" cy="307777"/>
            </a:xfrm>
            <a:prstGeom prst="rect">
              <a:avLst/>
            </a:prstGeom>
            <a:noFill/>
          </p:spPr>
          <p:txBody>
            <a:bodyPr wrap="none" rtlCol="0">
              <a:spAutoFit/>
            </a:bodyPr>
            <a:lstStyle/>
            <a:p>
              <a:pPr algn="ctr"/>
              <a:r>
                <a:rPr lang="fr-FR" sz="1400" b="1" dirty="0">
                  <a:solidFill>
                    <a:srgbClr val="4D4D4D"/>
                  </a:solidFill>
                </a:rPr>
                <a:t>Sous-groupe Child-</a:t>
              </a:r>
              <a:r>
                <a:rPr lang="fr-FR" sz="1400" b="1" dirty="0" err="1">
                  <a:solidFill>
                    <a:srgbClr val="4D4D4D"/>
                  </a:solidFill>
                </a:rPr>
                <a:t>Pugh</a:t>
              </a:r>
              <a:r>
                <a:rPr lang="fr-FR" sz="1400" b="1" dirty="0">
                  <a:solidFill>
                    <a:srgbClr val="4D4D4D"/>
                  </a:solidFill>
                </a:rPr>
                <a:t> B</a:t>
              </a:r>
            </a:p>
          </p:txBody>
        </p:sp>
        <p:sp>
          <p:nvSpPr>
            <p:cNvPr id="13" name="TextBox 12">
              <a:extLst>
                <a:ext uri="{FF2B5EF4-FFF2-40B4-BE49-F238E27FC236}">
                  <a16:creationId xmlns:a16="http://schemas.microsoft.com/office/drawing/2014/main" xmlns="" id="{570CA947-97AA-43CC-A3C6-2523875059DC}"/>
                </a:ext>
              </a:extLst>
            </p:cNvPr>
            <p:cNvSpPr txBox="1"/>
            <p:nvPr/>
          </p:nvSpPr>
          <p:spPr>
            <a:xfrm>
              <a:off x="2307380" y="3233593"/>
              <a:ext cx="2173993" cy="276999"/>
            </a:xfrm>
            <a:prstGeom prst="rect">
              <a:avLst/>
            </a:prstGeom>
            <a:noFill/>
          </p:spPr>
          <p:txBody>
            <a:bodyPr wrap="none" rtlCol="0">
              <a:spAutoFit/>
            </a:bodyPr>
            <a:lstStyle/>
            <a:p>
              <a:r>
                <a:rPr lang="fr-FR" sz="1200" dirty="0"/>
                <a:t>HR 0,32 (IC95% 0,18 - 0,58)</a:t>
              </a:r>
            </a:p>
          </p:txBody>
        </p:sp>
      </p:grpSp>
      <p:grpSp>
        <p:nvGrpSpPr>
          <p:cNvPr id="14" name="Group 13">
            <a:extLst>
              <a:ext uri="{FF2B5EF4-FFF2-40B4-BE49-F238E27FC236}">
                <a16:creationId xmlns:a16="http://schemas.microsoft.com/office/drawing/2014/main" xmlns="" id="{047CBA05-8789-4415-834C-1D0B5131171F}"/>
              </a:ext>
            </a:extLst>
          </p:cNvPr>
          <p:cNvGrpSpPr/>
          <p:nvPr/>
        </p:nvGrpSpPr>
        <p:grpSpPr>
          <a:xfrm>
            <a:off x="5997442" y="1832335"/>
            <a:ext cx="2818400" cy="1598501"/>
            <a:chOff x="2154980" y="1918537"/>
            <a:chExt cx="2818400" cy="1598501"/>
          </a:xfrm>
        </p:grpSpPr>
        <p:sp>
          <p:nvSpPr>
            <p:cNvPr id="15" name="TextBox 14">
              <a:extLst>
                <a:ext uri="{FF2B5EF4-FFF2-40B4-BE49-F238E27FC236}">
                  <a16:creationId xmlns:a16="http://schemas.microsoft.com/office/drawing/2014/main" xmlns="" id="{DEFB012F-3003-4460-B474-3F0CDAECD5E3}"/>
                </a:ext>
              </a:extLst>
            </p:cNvPr>
            <p:cNvSpPr txBox="1"/>
            <p:nvPr/>
          </p:nvSpPr>
          <p:spPr>
            <a:xfrm>
              <a:off x="2190249" y="1918537"/>
              <a:ext cx="1331903" cy="307777"/>
            </a:xfrm>
            <a:prstGeom prst="rect">
              <a:avLst/>
            </a:prstGeom>
            <a:noFill/>
          </p:spPr>
          <p:txBody>
            <a:bodyPr wrap="none" rtlCol="0">
              <a:spAutoFit/>
            </a:bodyPr>
            <a:lstStyle/>
            <a:p>
              <a:pPr algn="ctr"/>
              <a:r>
                <a:rPr lang="fr-FR" sz="1400" b="1" dirty="0">
                  <a:solidFill>
                    <a:srgbClr val="4D4D4D"/>
                  </a:solidFill>
                </a:rPr>
                <a:t>Tous patients</a:t>
              </a:r>
            </a:p>
          </p:txBody>
        </p:sp>
        <p:sp>
          <p:nvSpPr>
            <p:cNvPr id="16" name="TextBox 15">
              <a:extLst>
                <a:ext uri="{FF2B5EF4-FFF2-40B4-BE49-F238E27FC236}">
                  <a16:creationId xmlns:a16="http://schemas.microsoft.com/office/drawing/2014/main" xmlns="" id="{C8EF0790-1459-4331-B59A-7E3D1C38B157}"/>
                </a:ext>
              </a:extLst>
            </p:cNvPr>
            <p:cNvSpPr txBox="1"/>
            <p:nvPr/>
          </p:nvSpPr>
          <p:spPr>
            <a:xfrm>
              <a:off x="2154980" y="3240039"/>
              <a:ext cx="2818400" cy="276999"/>
            </a:xfrm>
            <a:prstGeom prst="rect">
              <a:avLst/>
            </a:prstGeom>
            <a:noFill/>
          </p:spPr>
          <p:txBody>
            <a:bodyPr wrap="none" rtlCol="0">
              <a:spAutoFit/>
            </a:bodyPr>
            <a:lstStyle/>
            <a:p>
              <a:r>
                <a:rPr lang="fr-FR" sz="1200" dirty="0"/>
                <a:t>HR 0,76 (IC95% 0,63 - 0,92); p=0,005</a:t>
              </a:r>
            </a:p>
          </p:txBody>
        </p:sp>
      </p:grpSp>
      <p:graphicFrame>
        <p:nvGraphicFramePr>
          <p:cNvPr id="17" name="Table 11">
            <a:extLst>
              <a:ext uri="{FF2B5EF4-FFF2-40B4-BE49-F238E27FC236}">
                <a16:creationId xmlns:a16="http://schemas.microsoft.com/office/drawing/2014/main" xmlns="" id="{78349DD7-59A1-48BA-8D82-93207811324B}"/>
              </a:ext>
            </a:extLst>
          </p:cNvPr>
          <p:cNvGraphicFramePr>
            <a:graphicFrameLocks noGrp="1"/>
          </p:cNvGraphicFramePr>
          <p:nvPr>
            <p:extLst>
              <p:ext uri="{D42A27DB-BD31-4B8C-83A1-F6EECF244321}">
                <p14:modId xmlns:p14="http://schemas.microsoft.com/office/powerpoint/2010/main" xmlns="" val="2346345760"/>
              </p:ext>
            </p:extLst>
          </p:nvPr>
        </p:nvGraphicFramePr>
        <p:xfrm>
          <a:off x="5072836" y="2168251"/>
          <a:ext cx="3932014" cy="986400"/>
        </p:xfrm>
        <a:graphic>
          <a:graphicData uri="http://schemas.openxmlformats.org/drawingml/2006/table">
            <a:tbl>
              <a:tblPr firstRow="1" bandRow="1">
                <a:tableStyleId>{5C22544A-7EE6-4342-B048-85BDC9FD1C3A}</a:tableStyleId>
              </a:tblPr>
              <a:tblGrid>
                <a:gridCol w="2031480">
                  <a:extLst>
                    <a:ext uri="{9D8B030D-6E8A-4147-A177-3AD203B41FA5}">
                      <a16:colId xmlns:a16="http://schemas.microsoft.com/office/drawing/2014/main" xmlns="" val="3853754953"/>
                    </a:ext>
                  </a:extLst>
                </a:gridCol>
                <a:gridCol w="1205587">
                  <a:extLst>
                    <a:ext uri="{9D8B030D-6E8A-4147-A177-3AD203B41FA5}">
                      <a16:colId xmlns:a16="http://schemas.microsoft.com/office/drawing/2014/main" xmlns="" val="1428106445"/>
                    </a:ext>
                  </a:extLst>
                </a:gridCol>
                <a:gridCol w="694947">
                  <a:extLst>
                    <a:ext uri="{9D8B030D-6E8A-4147-A177-3AD203B41FA5}">
                      <a16:colId xmlns:a16="http://schemas.microsoft.com/office/drawing/2014/main" xmlns="" val="2180449739"/>
                    </a:ext>
                  </a:extLst>
                </a:gridCol>
              </a:tblGrid>
              <a:tr h="220583">
                <a:tc>
                  <a:txBody>
                    <a:bodyPr/>
                    <a:lstStyle/>
                    <a:p>
                      <a:endParaRPr lang="en-GB" sz="12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rgbClr val="4D4D4D"/>
                          </a:solidFill>
                        </a:rPr>
                        <a:t>SG médiane, mois (IC95%)</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noProof="0" dirty="0">
                          <a:solidFill>
                            <a:srgbClr val="4D4D4D"/>
                          </a:solidFill>
                        </a:rPr>
                        <a:t>Décès, N</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50349161"/>
                  </a:ext>
                </a:extLst>
              </a:tr>
              <a:tr h="124063">
                <a:tc>
                  <a:txBody>
                    <a:bodyPr/>
                    <a:lstStyle/>
                    <a:p>
                      <a:r>
                        <a:rPr lang="en-GB" sz="1200" dirty="0">
                          <a:solidFill>
                            <a:srgbClr val="B60D27"/>
                          </a:solidFill>
                        </a:rPr>
                        <a:t>Cabozantinib (n=470)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10,2 (9,1 - 12,0)</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317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35273899"/>
                  </a:ext>
                </a:extLst>
              </a:tr>
              <a:tr h="0">
                <a:tc>
                  <a:txBody>
                    <a:bodyPr/>
                    <a:lstStyle/>
                    <a:p>
                      <a:r>
                        <a:rPr lang="en-GB" sz="1200" dirty="0">
                          <a:solidFill>
                            <a:schemeClr val="accent2"/>
                          </a:solidFill>
                        </a:rPr>
                        <a:t>Placebo (n=237)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8,0 (6,8 - 9,4)</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167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87356530"/>
                  </a:ext>
                </a:extLst>
              </a:tr>
            </a:tbl>
          </a:graphicData>
        </a:graphic>
      </p:graphicFrame>
      <p:grpSp>
        <p:nvGrpSpPr>
          <p:cNvPr id="19" name="Group 18">
            <a:extLst>
              <a:ext uri="{FF2B5EF4-FFF2-40B4-BE49-F238E27FC236}">
                <a16:creationId xmlns:a16="http://schemas.microsoft.com/office/drawing/2014/main" xmlns="" id="{41D7BF7F-2B68-48EC-B013-AE6924E3144A}"/>
              </a:ext>
            </a:extLst>
          </p:cNvPr>
          <p:cNvGrpSpPr/>
          <p:nvPr/>
        </p:nvGrpSpPr>
        <p:grpSpPr>
          <a:xfrm>
            <a:off x="190286" y="3339671"/>
            <a:ext cx="4387394" cy="2535985"/>
            <a:chOff x="190286" y="3339671"/>
            <a:chExt cx="4387394" cy="2535985"/>
          </a:xfrm>
        </p:grpSpPr>
        <p:sp>
          <p:nvSpPr>
            <p:cNvPr id="20" name="Freeform 21">
              <a:extLst>
                <a:ext uri="{FF2B5EF4-FFF2-40B4-BE49-F238E27FC236}">
                  <a16:creationId xmlns:a16="http://schemas.microsoft.com/office/drawing/2014/main" xmlns="" id="{7C250A3D-D298-47DF-BEDE-CFD072815207}"/>
                </a:ext>
              </a:extLst>
            </p:cNvPr>
            <p:cNvSpPr>
              <a:spLocks/>
            </p:cNvSpPr>
            <p:nvPr/>
          </p:nvSpPr>
          <p:spPr bwMode="auto">
            <a:xfrm>
              <a:off x="919634" y="3481479"/>
              <a:ext cx="3518316" cy="18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21" name="Group 20">
              <a:extLst>
                <a:ext uri="{FF2B5EF4-FFF2-40B4-BE49-F238E27FC236}">
                  <a16:creationId xmlns:a16="http://schemas.microsoft.com/office/drawing/2014/main" xmlns="" id="{808B00AA-792D-4C48-AA1C-EBA34740E8F0}"/>
                </a:ext>
              </a:extLst>
            </p:cNvPr>
            <p:cNvGrpSpPr/>
            <p:nvPr/>
          </p:nvGrpSpPr>
          <p:grpSpPr>
            <a:xfrm>
              <a:off x="190286" y="3339671"/>
              <a:ext cx="731432" cy="2080946"/>
              <a:chOff x="92919" y="2268938"/>
              <a:chExt cx="731432" cy="3096556"/>
            </a:xfrm>
          </p:grpSpPr>
          <p:sp>
            <p:nvSpPr>
              <p:cNvPr id="54" name="Line 6">
                <a:extLst>
                  <a:ext uri="{FF2B5EF4-FFF2-40B4-BE49-F238E27FC236}">
                    <a16:creationId xmlns:a16="http://schemas.microsoft.com/office/drawing/2014/main" xmlns="" id="{ADF39A82-EEB5-478F-AF64-2BB1655CB250}"/>
                  </a:ext>
                </a:extLst>
              </p:cNvPr>
              <p:cNvSpPr>
                <a:spLocks noChangeShapeType="1"/>
              </p:cNvSpPr>
              <p:nvPr/>
            </p:nvSpPr>
            <p:spPr bwMode="auto">
              <a:xfrm>
                <a:off x="738117" y="25008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5" name="Line 7">
                <a:extLst>
                  <a:ext uri="{FF2B5EF4-FFF2-40B4-BE49-F238E27FC236}">
                    <a16:creationId xmlns:a16="http://schemas.microsoft.com/office/drawing/2014/main" xmlns="" id="{AD6CCC90-CF0A-45E2-B6C6-5E4EABB9F5FB}"/>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6" name="Line 8">
                <a:extLst>
                  <a:ext uri="{FF2B5EF4-FFF2-40B4-BE49-F238E27FC236}">
                    <a16:creationId xmlns:a16="http://schemas.microsoft.com/office/drawing/2014/main" xmlns="" id="{5744DE15-34B5-40BB-A088-7C68AE136A5D}"/>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7" name="Line 9">
                <a:extLst>
                  <a:ext uri="{FF2B5EF4-FFF2-40B4-BE49-F238E27FC236}">
                    <a16:creationId xmlns:a16="http://schemas.microsoft.com/office/drawing/2014/main" xmlns="" id="{62C5E91C-7A69-429B-A4C9-4392350F7914}"/>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8" name="Line 10">
                <a:extLst>
                  <a:ext uri="{FF2B5EF4-FFF2-40B4-BE49-F238E27FC236}">
                    <a16:creationId xmlns:a16="http://schemas.microsoft.com/office/drawing/2014/main" xmlns="" id="{8242FC6F-BEA5-4553-8A87-79780B6CDC7E}"/>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59" name="Line 11">
                <a:extLst>
                  <a:ext uri="{FF2B5EF4-FFF2-40B4-BE49-F238E27FC236}">
                    <a16:creationId xmlns:a16="http://schemas.microsoft.com/office/drawing/2014/main" xmlns="" id="{E91B1C1D-F8AC-492F-815E-EA5AE6814C4B}"/>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60" name="TextBox 59">
                <a:extLst>
                  <a:ext uri="{FF2B5EF4-FFF2-40B4-BE49-F238E27FC236}">
                    <a16:creationId xmlns:a16="http://schemas.microsoft.com/office/drawing/2014/main" xmlns="" id="{D88E8194-A733-4352-A070-F6B4594E0EE2}"/>
                  </a:ext>
                </a:extLst>
              </p:cNvPr>
              <p:cNvSpPr txBox="1"/>
              <p:nvPr/>
            </p:nvSpPr>
            <p:spPr>
              <a:xfrm rot="16200000">
                <a:off x="-935373" y="3696632"/>
                <a:ext cx="2364361"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cs typeface="Arial" panose="020B0604020202020204" pitchFamily="34" charset="0"/>
                  </a:rPr>
                  <a:t>Probabilité de SG</a:t>
                </a:r>
              </a:p>
            </p:txBody>
          </p:sp>
          <p:sp>
            <p:nvSpPr>
              <p:cNvPr id="61" name="TextBox 60">
                <a:extLst>
                  <a:ext uri="{FF2B5EF4-FFF2-40B4-BE49-F238E27FC236}">
                    <a16:creationId xmlns:a16="http://schemas.microsoft.com/office/drawing/2014/main" xmlns="" id="{9E820CDB-53D2-43BE-B41F-D6643ECB4219}"/>
                  </a:ext>
                </a:extLst>
              </p:cNvPr>
              <p:cNvSpPr txBox="1"/>
              <p:nvPr/>
            </p:nvSpPr>
            <p:spPr>
              <a:xfrm>
                <a:off x="330965" y="2268938"/>
                <a:ext cx="433132" cy="457988"/>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1,0</a:t>
                </a:r>
              </a:p>
            </p:txBody>
          </p:sp>
          <p:sp>
            <p:nvSpPr>
              <p:cNvPr id="62" name="TextBox 61">
                <a:extLst>
                  <a:ext uri="{FF2B5EF4-FFF2-40B4-BE49-F238E27FC236}">
                    <a16:creationId xmlns:a16="http://schemas.microsoft.com/office/drawing/2014/main" xmlns="" id="{124FDB0C-35CE-4912-A993-FD86A76E6842}"/>
                  </a:ext>
                </a:extLst>
              </p:cNvPr>
              <p:cNvSpPr txBox="1"/>
              <p:nvPr/>
            </p:nvSpPr>
            <p:spPr>
              <a:xfrm>
                <a:off x="330965" y="2812803"/>
                <a:ext cx="433132" cy="457988"/>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0,8</a:t>
                </a:r>
              </a:p>
            </p:txBody>
          </p:sp>
          <p:sp>
            <p:nvSpPr>
              <p:cNvPr id="63" name="TextBox 62">
                <a:extLst>
                  <a:ext uri="{FF2B5EF4-FFF2-40B4-BE49-F238E27FC236}">
                    <a16:creationId xmlns:a16="http://schemas.microsoft.com/office/drawing/2014/main" xmlns="" id="{48EF0FA0-07A0-4C36-917A-09A1CC2D9380}"/>
                  </a:ext>
                </a:extLst>
              </p:cNvPr>
              <p:cNvSpPr txBox="1"/>
              <p:nvPr/>
            </p:nvSpPr>
            <p:spPr>
              <a:xfrm>
                <a:off x="330965" y="3330098"/>
                <a:ext cx="433132" cy="457988"/>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0,6</a:t>
                </a:r>
              </a:p>
            </p:txBody>
          </p:sp>
          <p:sp>
            <p:nvSpPr>
              <p:cNvPr id="64" name="TextBox 63">
                <a:extLst>
                  <a:ext uri="{FF2B5EF4-FFF2-40B4-BE49-F238E27FC236}">
                    <a16:creationId xmlns:a16="http://schemas.microsoft.com/office/drawing/2014/main" xmlns="" id="{2641E1FA-C4C3-4B67-AD44-B74BB480122F}"/>
                  </a:ext>
                </a:extLst>
              </p:cNvPr>
              <p:cNvSpPr txBox="1"/>
              <p:nvPr/>
            </p:nvSpPr>
            <p:spPr>
              <a:xfrm>
                <a:off x="330965" y="3864121"/>
                <a:ext cx="433132" cy="457988"/>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0,4</a:t>
                </a:r>
              </a:p>
            </p:txBody>
          </p:sp>
          <p:sp>
            <p:nvSpPr>
              <p:cNvPr id="65" name="TextBox 64">
                <a:extLst>
                  <a:ext uri="{FF2B5EF4-FFF2-40B4-BE49-F238E27FC236}">
                    <a16:creationId xmlns:a16="http://schemas.microsoft.com/office/drawing/2014/main" xmlns="" id="{2D40C286-24A4-4266-B996-7523248F3880}"/>
                  </a:ext>
                </a:extLst>
              </p:cNvPr>
              <p:cNvSpPr txBox="1"/>
              <p:nvPr/>
            </p:nvSpPr>
            <p:spPr>
              <a:xfrm>
                <a:off x="330965" y="4386988"/>
                <a:ext cx="433132" cy="457988"/>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0,2</a:t>
                </a:r>
              </a:p>
            </p:txBody>
          </p:sp>
          <p:sp>
            <p:nvSpPr>
              <p:cNvPr id="66" name="TextBox 65">
                <a:extLst>
                  <a:ext uri="{FF2B5EF4-FFF2-40B4-BE49-F238E27FC236}">
                    <a16:creationId xmlns:a16="http://schemas.microsoft.com/office/drawing/2014/main" xmlns="" id="{14705FDC-5634-4269-977C-A077DEEC301B}"/>
                  </a:ext>
                </a:extLst>
              </p:cNvPr>
              <p:cNvSpPr txBox="1"/>
              <p:nvPr/>
            </p:nvSpPr>
            <p:spPr>
              <a:xfrm>
                <a:off x="480045" y="4907506"/>
                <a:ext cx="284052" cy="457988"/>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0</a:t>
                </a:r>
              </a:p>
            </p:txBody>
          </p:sp>
        </p:grpSp>
        <p:grpSp>
          <p:nvGrpSpPr>
            <p:cNvPr id="22" name="Group 21">
              <a:extLst>
                <a:ext uri="{FF2B5EF4-FFF2-40B4-BE49-F238E27FC236}">
                  <a16:creationId xmlns:a16="http://schemas.microsoft.com/office/drawing/2014/main" xmlns="" id="{9D684060-7727-4781-8B94-D49A508DD128}"/>
                </a:ext>
              </a:extLst>
            </p:cNvPr>
            <p:cNvGrpSpPr/>
            <p:nvPr/>
          </p:nvGrpSpPr>
          <p:grpSpPr>
            <a:xfrm>
              <a:off x="832488" y="5289398"/>
              <a:ext cx="3745192" cy="360147"/>
              <a:chOff x="1431522" y="5303149"/>
              <a:chExt cx="5589944" cy="360147"/>
            </a:xfrm>
          </p:grpSpPr>
          <p:sp>
            <p:nvSpPr>
              <p:cNvPr id="24" name="Line 21">
                <a:extLst>
                  <a:ext uri="{FF2B5EF4-FFF2-40B4-BE49-F238E27FC236}">
                    <a16:creationId xmlns:a16="http://schemas.microsoft.com/office/drawing/2014/main" xmlns="" id="{BF221E7E-6A74-4EFA-8EC4-7592E88A78E0}"/>
                  </a:ext>
                </a:extLst>
              </p:cNvPr>
              <p:cNvSpPr>
                <a:spLocks noChangeShapeType="1"/>
              </p:cNvSpPr>
              <p:nvPr/>
            </p:nvSpPr>
            <p:spPr bwMode="auto">
              <a:xfrm>
                <a:off x="682197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93330F2F-A2BD-41A7-B718-8EFD4DD597F3}"/>
                  </a:ext>
                </a:extLst>
              </p:cNvPr>
              <p:cNvSpPr txBox="1"/>
              <p:nvPr/>
            </p:nvSpPr>
            <p:spPr>
              <a:xfrm>
                <a:off x="6616270" y="5375149"/>
                <a:ext cx="40519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42</a:t>
                </a:r>
              </a:p>
            </p:txBody>
          </p:sp>
          <p:sp>
            <p:nvSpPr>
              <p:cNvPr id="28" name="Line 21">
                <a:extLst>
                  <a:ext uri="{FF2B5EF4-FFF2-40B4-BE49-F238E27FC236}">
                    <a16:creationId xmlns:a16="http://schemas.microsoft.com/office/drawing/2014/main" xmlns="" id="{C0DDB0F2-A724-49AA-BC56-49EDD1153DCF}"/>
                  </a:ext>
                </a:extLst>
              </p:cNvPr>
              <p:cNvSpPr>
                <a:spLocks noChangeShapeType="1"/>
              </p:cNvSpPr>
              <p:nvPr/>
            </p:nvSpPr>
            <p:spPr bwMode="auto">
              <a:xfrm>
                <a:off x="607070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686CAE8E-08C3-402A-BAE3-7ABF13342FAD}"/>
                  </a:ext>
                </a:extLst>
              </p:cNvPr>
              <p:cNvSpPr txBox="1"/>
              <p:nvPr/>
            </p:nvSpPr>
            <p:spPr>
              <a:xfrm>
                <a:off x="5864996" y="5375149"/>
                <a:ext cx="40519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36</a:t>
                </a:r>
              </a:p>
            </p:txBody>
          </p:sp>
          <p:sp>
            <p:nvSpPr>
              <p:cNvPr id="32" name="Line 21">
                <a:extLst>
                  <a:ext uri="{FF2B5EF4-FFF2-40B4-BE49-F238E27FC236}">
                    <a16:creationId xmlns:a16="http://schemas.microsoft.com/office/drawing/2014/main" xmlns="" id="{58948949-EA8E-4F63-90B6-74E62A666D84}"/>
                  </a:ext>
                </a:extLst>
              </p:cNvPr>
              <p:cNvSpPr>
                <a:spLocks noChangeShapeType="1"/>
              </p:cNvSpPr>
              <p:nvPr/>
            </p:nvSpPr>
            <p:spPr bwMode="auto">
              <a:xfrm>
                <a:off x="531943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C740344D-4EF4-49A1-835F-582612610F2B}"/>
                  </a:ext>
                </a:extLst>
              </p:cNvPr>
              <p:cNvSpPr txBox="1"/>
              <p:nvPr/>
            </p:nvSpPr>
            <p:spPr>
              <a:xfrm>
                <a:off x="5113723" y="5375149"/>
                <a:ext cx="40519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30</a:t>
                </a:r>
              </a:p>
            </p:txBody>
          </p:sp>
          <p:sp>
            <p:nvSpPr>
              <p:cNvPr id="36" name="Line 21">
                <a:extLst>
                  <a:ext uri="{FF2B5EF4-FFF2-40B4-BE49-F238E27FC236}">
                    <a16:creationId xmlns:a16="http://schemas.microsoft.com/office/drawing/2014/main" xmlns="" id="{36F8D81A-069D-48C8-9EE2-5368FF81289E}"/>
                  </a:ext>
                </a:extLst>
              </p:cNvPr>
              <p:cNvSpPr>
                <a:spLocks noChangeShapeType="1"/>
              </p:cNvSpPr>
              <p:nvPr/>
            </p:nvSpPr>
            <p:spPr bwMode="auto">
              <a:xfrm>
                <a:off x="4568157"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63BF813C-0BED-4890-9338-2C217D6AE30E}"/>
                  </a:ext>
                </a:extLst>
              </p:cNvPr>
              <p:cNvSpPr txBox="1"/>
              <p:nvPr/>
            </p:nvSpPr>
            <p:spPr>
              <a:xfrm>
                <a:off x="4362449" y="5375149"/>
                <a:ext cx="40519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24</a:t>
                </a:r>
              </a:p>
            </p:txBody>
          </p:sp>
          <p:sp>
            <p:nvSpPr>
              <p:cNvPr id="40" name="Line 21">
                <a:extLst>
                  <a:ext uri="{FF2B5EF4-FFF2-40B4-BE49-F238E27FC236}">
                    <a16:creationId xmlns:a16="http://schemas.microsoft.com/office/drawing/2014/main" xmlns="" id="{AE815E74-4724-467F-9592-5FDC28974001}"/>
                  </a:ext>
                </a:extLst>
              </p:cNvPr>
              <p:cNvSpPr>
                <a:spLocks noChangeShapeType="1"/>
              </p:cNvSpPr>
              <p:nvPr/>
            </p:nvSpPr>
            <p:spPr bwMode="auto">
              <a:xfrm>
                <a:off x="3816883"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0D2E798F-11C4-47A5-94C6-189177AAE6FD}"/>
                  </a:ext>
                </a:extLst>
              </p:cNvPr>
              <p:cNvSpPr txBox="1"/>
              <p:nvPr/>
            </p:nvSpPr>
            <p:spPr>
              <a:xfrm>
                <a:off x="3611175" y="5375149"/>
                <a:ext cx="40519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18</a:t>
                </a:r>
              </a:p>
            </p:txBody>
          </p:sp>
          <p:sp>
            <p:nvSpPr>
              <p:cNvPr id="44" name="Line 21">
                <a:extLst>
                  <a:ext uri="{FF2B5EF4-FFF2-40B4-BE49-F238E27FC236}">
                    <a16:creationId xmlns:a16="http://schemas.microsoft.com/office/drawing/2014/main" xmlns="" id="{7AEBE20B-9EA0-4CC4-8C26-31239B6ED931}"/>
                  </a:ext>
                </a:extLst>
              </p:cNvPr>
              <p:cNvSpPr>
                <a:spLocks noChangeShapeType="1"/>
              </p:cNvSpPr>
              <p:nvPr/>
            </p:nvSpPr>
            <p:spPr bwMode="auto">
              <a:xfrm>
                <a:off x="306560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xmlns="" id="{A0BE0EA7-F571-4FE6-9440-7DF3E1C74D63}"/>
                  </a:ext>
                </a:extLst>
              </p:cNvPr>
              <p:cNvSpPr txBox="1"/>
              <p:nvPr/>
            </p:nvSpPr>
            <p:spPr>
              <a:xfrm>
                <a:off x="2859901" y="5375149"/>
                <a:ext cx="40519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48" name="Line 21">
                <a:extLst>
                  <a:ext uri="{FF2B5EF4-FFF2-40B4-BE49-F238E27FC236}">
                    <a16:creationId xmlns:a16="http://schemas.microsoft.com/office/drawing/2014/main" xmlns="" id="{15EA52AC-BB1E-41D8-8474-1EB61098469B}"/>
                  </a:ext>
                </a:extLst>
              </p:cNvPr>
              <p:cNvSpPr>
                <a:spLocks noChangeShapeType="1"/>
              </p:cNvSpPr>
              <p:nvPr/>
            </p:nvSpPr>
            <p:spPr bwMode="auto">
              <a:xfrm>
                <a:off x="231433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xmlns="" id="{E2E1AAA9-F23E-4F15-BC56-E843C4C7FA9C}"/>
                  </a:ext>
                </a:extLst>
              </p:cNvPr>
              <p:cNvSpPr txBox="1"/>
              <p:nvPr/>
            </p:nvSpPr>
            <p:spPr>
              <a:xfrm>
                <a:off x="2182796" y="5375149"/>
                <a:ext cx="25685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52" name="Line 21">
                <a:extLst>
                  <a:ext uri="{FF2B5EF4-FFF2-40B4-BE49-F238E27FC236}">
                    <a16:creationId xmlns:a16="http://schemas.microsoft.com/office/drawing/2014/main" xmlns="" id="{E679D68B-9C29-41CC-A22B-0CBD1A606FDB}"/>
                  </a:ext>
                </a:extLst>
              </p:cNvPr>
              <p:cNvSpPr>
                <a:spLocks noChangeShapeType="1"/>
              </p:cNvSpPr>
              <p:nvPr/>
            </p:nvSpPr>
            <p:spPr bwMode="auto">
              <a:xfrm>
                <a:off x="156306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xmlns="" id="{95CADC56-9117-47A7-9967-CA3CE3230149}"/>
                  </a:ext>
                </a:extLst>
              </p:cNvPr>
              <p:cNvSpPr txBox="1"/>
              <p:nvPr/>
            </p:nvSpPr>
            <p:spPr>
              <a:xfrm>
                <a:off x="1431522" y="5375149"/>
                <a:ext cx="25685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23" name="TextBox 22">
              <a:extLst>
                <a:ext uri="{FF2B5EF4-FFF2-40B4-BE49-F238E27FC236}">
                  <a16:creationId xmlns:a16="http://schemas.microsoft.com/office/drawing/2014/main" xmlns="" id="{DEF8178D-B602-4E2E-8DF8-55E07DEB7CF2}"/>
                </a:ext>
              </a:extLst>
            </p:cNvPr>
            <p:cNvSpPr txBox="1"/>
            <p:nvPr/>
          </p:nvSpPr>
          <p:spPr>
            <a:xfrm>
              <a:off x="2404530" y="5567879"/>
              <a:ext cx="562976"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Mois</a:t>
              </a:r>
            </a:p>
          </p:txBody>
        </p:sp>
      </p:grpSp>
      <p:grpSp>
        <p:nvGrpSpPr>
          <p:cNvPr id="67" name="Group 66">
            <a:extLst>
              <a:ext uri="{FF2B5EF4-FFF2-40B4-BE49-F238E27FC236}">
                <a16:creationId xmlns:a16="http://schemas.microsoft.com/office/drawing/2014/main" xmlns="" id="{C845888D-7228-4B8D-A4EA-A4766607F09C}"/>
              </a:ext>
            </a:extLst>
          </p:cNvPr>
          <p:cNvGrpSpPr/>
          <p:nvPr/>
        </p:nvGrpSpPr>
        <p:grpSpPr>
          <a:xfrm>
            <a:off x="4555042" y="3339671"/>
            <a:ext cx="4387393" cy="2535985"/>
            <a:chOff x="190287" y="3339671"/>
            <a:chExt cx="4387393" cy="2535985"/>
          </a:xfrm>
        </p:grpSpPr>
        <p:sp>
          <p:nvSpPr>
            <p:cNvPr id="68" name="Freeform 21">
              <a:extLst>
                <a:ext uri="{FF2B5EF4-FFF2-40B4-BE49-F238E27FC236}">
                  <a16:creationId xmlns:a16="http://schemas.microsoft.com/office/drawing/2014/main" xmlns="" id="{8F10D61D-BF55-41B3-8FB8-AF3D5F7D33CA}"/>
                </a:ext>
              </a:extLst>
            </p:cNvPr>
            <p:cNvSpPr>
              <a:spLocks/>
            </p:cNvSpPr>
            <p:nvPr/>
          </p:nvSpPr>
          <p:spPr bwMode="auto">
            <a:xfrm>
              <a:off x="919634" y="3481479"/>
              <a:ext cx="3518316" cy="18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69" name="Group 68">
              <a:extLst>
                <a:ext uri="{FF2B5EF4-FFF2-40B4-BE49-F238E27FC236}">
                  <a16:creationId xmlns:a16="http://schemas.microsoft.com/office/drawing/2014/main" xmlns="" id="{D5CEACB9-A5A1-4DBE-8975-05EB63A190FE}"/>
                </a:ext>
              </a:extLst>
            </p:cNvPr>
            <p:cNvGrpSpPr/>
            <p:nvPr/>
          </p:nvGrpSpPr>
          <p:grpSpPr>
            <a:xfrm>
              <a:off x="190287" y="3339671"/>
              <a:ext cx="731431" cy="2080946"/>
              <a:chOff x="92920" y="2268938"/>
              <a:chExt cx="731431" cy="3096556"/>
            </a:xfrm>
          </p:grpSpPr>
          <p:sp>
            <p:nvSpPr>
              <p:cNvPr id="102" name="Line 6">
                <a:extLst>
                  <a:ext uri="{FF2B5EF4-FFF2-40B4-BE49-F238E27FC236}">
                    <a16:creationId xmlns:a16="http://schemas.microsoft.com/office/drawing/2014/main" xmlns="" id="{85D8D038-CBC3-4DA6-BCEC-89F3EDA8CCCF}"/>
                  </a:ext>
                </a:extLst>
              </p:cNvPr>
              <p:cNvSpPr>
                <a:spLocks noChangeShapeType="1"/>
              </p:cNvSpPr>
              <p:nvPr/>
            </p:nvSpPr>
            <p:spPr bwMode="auto">
              <a:xfrm>
                <a:off x="738117" y="25008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3" name="Line 7">
                <a:extLst>
                  <a:ext uri="{FF2B5EF4-FFF2-40B4-BE49-F238E27FC236}">
                    <a16:creationId xmlns:a16="http://schemas.microsoft.com/office/drawing/2014/main" xmlns="" id="{46DAAA91-5D42-49B6-A8EC-ABD618A17907}"/>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4" name="Line 8">
                <a:extLst>
                  <a:ext uri="{FF2B5EF4-FFF2-40B4-BE49-F238E27FC236}">
                    <a16:creationId xmlns:a16="http://schemas.microsoft.com/office/drawing/2014/main" xmlns="" id="{6C81EFA2-8F2A-47E0-8CB0-644B2357D494}"/>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5" name="Line 9">
                <a:extLst>
                  <a:ext uri="{FF2B5EF4-FFF2-40B4-BE49-F238E27FC236}">
                    <a16:creationId xmlns:a16="http://schemas.microsoft.com/office/drawing/2014/main" xmlns="" id="{68056DAF-EF58-4EF9-A64D-6BB705C9890A}"/>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6" name="Line 10">
                <a:extLst>
                  <a:ext uri="{FF2B5EF4-FFF2-40B4-BE49-F238E27FC236}">
                    <a16:creationId xmlns:a16="http://schemas.microsoft.com/office/drawing/2014/main" xmlns="" id="{68A3E9CA-0C4E-486B-908A-37208581772B}"/>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7" name="Line 11">
                <a:extLst>
                  <a:ext uri="{FF2B5EF4-FFF2-40B4-BE49-F238E27FC236}">
                    <a16:creationId xmlns:a16="http://schemas.microsoft.com/office/drawing/2014/main" xmlns="" id="{09064843-FA01-459C-83CC-52C0CD479BBB}"/>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8" name="TextBox 107">
                <a:extLst>
                  <a:ext uri="{FF2B5EF4-FFF2-40B4-BE49-F238E27FC236}">
                    <a16:creationId xmlns:a16="http://schemas.microsoft.com/office/drawing/2014/main" xmlns="" id="{4687774B-E9ED-4414-BE54-91CDE03E39BD}"/>
                  </a:ext>
                </a:extLst>
              </p:cNvPr>
              <p:cNvSpPr txBox="1"/>
              <p:nvPr/>
            </p:nvSpPr>
            <p:spPr>
              <a:xfrm rot="16200000">
                <a:off x="-935372" y="3696632"/>
                <a:ext cx="2364361"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cs typeface="Arial" panose="020B0604020202020204" pitchFamily="34" charset="0"/>
                  </a:rPr>
                  <a:t>Probabilité de SG</a:t>
                </a:r>
              </a:p>
            </p:txBody>
          </p:sp>
          <p:sp>
            <p:nvSpPr>
              <p:cNvPr id="109" name="TextBox 108">
                <a:extLst>
                  <a:ext uri="{FF2B5EF4-FFF2-40B4-BE49-F238E27FC236}">
                    <a16:creationId xmlns:a16="http://schemas.microsoft.com/office/drawing/2014/main" xmlns="" id="{C186CD18-F11C-43E3-B8D4-24C6D4542653}"/>
                  </a:ext>
                </a:extLst>
              </p:cNvPr>
              <p:cNvSpPr txBox="1"/>
              <p:nvPr/>
            </p:nvSpPr>
            <p:spPr>
              <a:xfrm>
                <a:off x="330965" y="2268938"/>
                <a:ext cx="433132" cy="457988"/>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1,0</a:t>
                </a:r>
              </a:p>
            </p:txBody>
          </p:sp>
          <p:sp>
            <p:nvSpPr>
              <p:cNvPr id="110" name="TextBox 109">
                <a:extLst>
                  <a:ext uri="{FF2B5EF4-FFF2-40B4-BE49-F238E27FC236}">
                    <a16:creationId xmlns:a16="http://schemas.microsoft.com/office/drawing/2014/main" xmlns="" id="{061801A5-7DF1-48CA-876D-A0D4D377D387}"/>
                  </a:ext>
                </a:extLst>
              </p:cNvPr>
              <p:cNvSpPr txBox="1"/>
              <p:nvPr/>
            </p:nvSpPr>
            <p:spPr>
              <a:xfrm>
                <a:off x="330965" y="2812803"/>
                <a:ext cx="433132" cy="457988"/>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0,8</a:t>
                </a:r>
              </a:p>
            </p:txBody>
          </p:sp>
          <p:sp>
            <p:nvSpPr>
              <p:cNvPr id="111" name="TextBox 110">
                <a:extLst>
                  <a:ext uri="{FF2B5EF4-FFF2-40B4-BE49-F238E27FC236}">
                    <a16:creationId xmlns:a16="http://schemas.microsoft.com/office/drawing/2014/main" xmlns="" id="{7CE6849D-FFB4-4B95-A51D-CDDB567F90F5}"/>
                  </a:ext>
                </a:extLst>
              </p:cNvPr>
              <p:cNvSpPr txBox="1"/>
              <p:nvPr/>
            </p:nvSpPr>
            <p:spPr>
              <a:xfrm>
                <a:off x="330965" y="3330098"/>
                <a:ext cx="433132" cy="457988"/>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0,6</a:t>
                </a:r>
              </a:p>
            </p:txBody>
          </p:sp>
          <p:sp>
            <p:nvSpPr>
              <p:cNvPr id="112" name="TextBox 111">
                <a:extLst>
                  <a:ext uri="{FF2B5EF4-FFF2-40B4-BE49-F238E27FC236}">
                    <a16:creationId xmlns:a16="http://schemas.microsoft.com/office/drawing/2014/main" xmlns="" id="{A531E584-960E-4551-B795-C743B9B079AC}"/>
                  </a:ext>
                </a:extLst>
              </p:cNvPr>
              <p:cNvSpPr txBox="1"/>
              <p:nvPr/>
            </p:nvSpPr>
            <p:spPr>
              <a:xfrm>
                <a:off x="330965" y="3864121"/>
                <a:ext cx="433132" cy="457988"/>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0,4</a:t>
                </a:r>
              </a:p>
            </p:txBody>
          </p:sp>
          <p:sp>
            <p:nvSpPr>
              <p:cNvPr id="113" name="TextBox 112">
                <a:extLst>
                  <a:ext uri="{FF2B5EF4-FFF2-40B4-BE49-F238E27FC236}">
                    <a16:creationId xmlns:a16="http://schemas.microsoft.com/office/drawing/2014/main" xmlns="" id="{E3C73E22-004E-4D29-BF6C-BE4F63EED83C}"/>
                  </a:ext>
                </a:extLst>
              </p:cNvPr>
              <p:cNvSpPr txBox="1"/>
              <p:nvPr/>
            </p:nvSpPr>
            <p:spPr>
              <a:xfrm>
                <a:off x="330965" y="4386988"/>
                <a:ext cx="433132" cy="457988"/>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0,2</a:t>
                </a:r>
              </a:p>
            </p:txBody>
          </p:sp>
          <p:sp>
            <p:nvSpPr>
              <p:cNvPr id="114" name="TextBox 113">
                <a:extLst>
                  <a:ext uri="{FF2B5EF4-FFF2-40B4-BE49-F238E27FC236}">
                    <a16:creationId xmlns:a16="http://schemas.microsoft.com/office/drawing/2014/main" xmlns="" id="{8FCB3E58-8753-4F88-A519-E884D4C9667B}"/>
                  </a:ext>
                </a:extLst>
              </p:cNvPr>
              <p:cNvSpPr txBox="1"/>
              <p:nvPr/>
            </p:nvSpPr>
            <p:spPr>
              <a:xfrm>
                <a:off x="480045" y="4907506"/>
                <a:ext cx="284052" cy="457988"/>
              </a:xfrm>
              <a:prstGeom prst="rect">
                <a:avLst/>
              </a:prstGeom>
              <a:noFill/>
            </p:spPr>
            <p:txBody>
              <a:bodyPr wrap="none" rtlCol="0" anchor="ctr" anchorCtr="0">
                <a:spAutoFit/>
              </a:bodyPr>
              <a:lstStyle/>
              <a:p>
                <a:pPr algn="r"/>
                <a:r>
                  <a:rPr lang="fr-FR" sz="1400" dirty="0">
                    <a:solidFill>
                      <a:srgbClr val="4D4D4D"/>
                    </a:solidFill>
                    <a:cs typeface="Arial" panose="020B0604020202020204" pitchFamily="34" charset="0"/>
                  </a:rPr>
                  <a:t>0</a:t>
                </a:r>
              </a:p>
            </p:txBody>
          </p:sp>
        </p:grpSp>
        <p:grpSp>
          <p:nvGrpSpPr>
            <p:cNvPr id="70" name="Group 69">
              <a:extLst>
                <a:ext uri="{FF2B5EF4-FFF2-40B4-BE49-F238E27FC236}">
                  <a16:creationId xmlns:a16="http://schemas.microsoft.com/office/drawing/2014/main" xmlns="" id="{C72A1030-AE02-49A4-9D8F-2D48BF545C28}"/>
                </a:ext>
              </a:extLst>
            </p:cNvPr>
            <p:cNvGrpSpPr/>
            <p:nvPr/>
          </p:nvGrpSpPr>
          <p:grpSpPr>
            <a:xfrm>
              <a:off x="832488" y="5289398"/>
              <a:ext cx="3745192" cy="360147"/>
              <a:chOff x="1431522" y="5303149"/>
              <a:chExt cx="5589944" cy="360147"/>
            </a:xfrm>
          </p:grpSpPr>
          <p:sp>
            <p:nvSpPr>
              <p:cNvPr id="72" name="Line 21">
                <a:extLst>
                  <a:ext uri="{FF2B5EF4-FFF2-40B4-BE49-F238E27FC236}">
                    <a16:creationId xmlns:a16="http://schemas.microsoft.com/office/drawing/2014/main" xmlns="" id="{D266B8E3-86A2-4040-A748-5C5D1E473D43}"/>
                  </a:ext>
                </a:extLst>
              </p:cNvPr>
              <p:cNvSpPr>
                <a:spLocks noChangeShapeType="1"/>
              </p:cNvSpPr>
              <p:nvPr/>
            </p:nvSpPr>
            <p:spPr bwMode="auto">
              <a:xfrm>
                <a:off x="682197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xmlns="" id="{E7EEB64C-0ED6-4C8E-A71B-48B3CD2AC511}"/>
                  </a:ext>
                </a:extLst>
              </p:cNvPr>
              <p:cNvSpPr txBox="1"/>
              <p:nvPr/>
            </p:nvSpPr>
            <p:spPr>
              <a:xfrm>
                <a:off x="6616270" y="5375149"/>
                <a:ext cx="40519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42</a:t>
                </a:r>
              </a:p>
            </p:txBody>
          </p:sp>
          <p:sp>
            <p:nvSpPr>
              <p:cNvPr id="76" name="Line 21">
                <a:extLst>
                  <a:ext uri="{FF2B5EF4-FFF2-40B4-BE49-F238E27FC236}">
                    <a16:creationId xmlns:a16="http://schemas.microsoft.com/office/drawing/2014/main" xmlns="" id="{A97DB031-CACF-4585-BECD-18DAC5FF4516}"/>
                  </a:ext>
                </a:extLst>
              </p:cNvPr>
              <p:cNvSpPr>
                <a:spLocks noChangeShapeType="1"/>
              </p:cNvSpPr>
              <p:nvPr/>
            </p:nvSpPr>
            <p:spPr bwMode="auto">
              <a:xfrm>
                <a:off x="607070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xmlns="" id="{91A390C1-FE66-4EB8-8769-102EE92AE4F0}"/>
                  </a:ext>
                </a:extLst>
              </p:cNvPr>
              <p:cNvSpPr txBox="1"/>
              <p:nvPr/>
            </p:nvSpPr>
            <p:spPr>
              <a:xfrm>
                <a:off x="5864996" y="5375149"/>
                <a:ext cx="40519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36</a:t>
                </a:r>
              </a:p>
            </p:txBody>
          </p:sp>
          <p:sp>
            <p:nvSpPr>
              <p:cNvPr id="80" name="Line 21">
                <a:extLst>
                  <a:ext uri="{FF2B5EF4-FFF2-40B4-BE49-F238E27FC236}">
                    <a16:creationId xmlns:a16="http://schemas.microsoft.com/office/drawing/2014/main" xmlns="" id="{993A81EA-E5BA-4B34-80E4-EAB26ACD9748}"/>
                  </a:ext>
                </a:extLst>
              </p:cNvPr>
              <p:cNvSpPr>
                <a:spLocks noChangeShapeType="1"/>
              </p:cNvSpPr>
              <p:nvPr/>
            </p:nvSpPr>
            <p:spPr bwMode="auto">
              <a:xfrm>
                <a:off x="531943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xmlns="" id="{0D0CDF3D-4DDE-4A54-BF15-6586235CF655}"/>
                  </a:ext>
                </a:extLst>
              </p:cNvPr>
              <p:cNvSpPr txBox="1"/>
              <p:nvPr/>
            </p:nvSpPr>
            <p:spPr>
              <a:xfrm>
                <a:off x="5113723" y="5375149"/>
                <a:ext cx="40519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30</a:t>
                </a:r>
              </a:p>
            </p:txBody>
          </p:sp>
          <p:sp>
            <p:nvSpPr>
              <p:cNvPr id="84" name="Line 21">
                <a:extLst>
                  <a:ext uri="{FF2B5EF4-FFF2-40B4-BE49-F238E27FC236}">
                    <a16:creationId xmlns:a16="http://schemas.microsoft.com/office/drawing/2014/main" xmlns="" id="{7BDDEB6B-5212-4735-80AA-F3EAED03452D}"/>
                  </a:ext>
                </a:extLst>
              </p:cNvPr>
              <p:cNvSpPr>
                <a:spLocks noChangeShapeType="1"/>
              </p:cNvSpPr>
              <p:nvPr/>
            </p:nvSpPr>
            <p:spPr bwMode="auto">
              <a:xfrm>
                <a:off x="4568157"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xmlns="" id="{4CFF9179-6EBA-473A-8D21-500EA8C90A15}"/>
                  </a:ext>
                </a:extLst>
              </p:cNvPr>
              <p:cNvSpPr txBox="1"/>
              <p:nvPr/>
            </p:nvSpPr>
            <p:spPr>
              <a:xfrm>
                <a:off x="4362449" y="5375149"/>
                <a:ext cx="40519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24</a:t>
                </a:r>
              </a:p>
            </p:txBody>
          </p:sp>
          <p:sp>
            <p:nvSpPr>
              <p:cNvPr id="88" name="Line 21">
                <a:extLst>
                  <a:ext uri="{FF2B5EF4-FFF2-40B4-BE49-F238E27FC236}">
                    <a16:creationId xmlns:a16="http://schemas.microsoft.com/office/drawing/2014/main" xmlns="" id="{0CA60E2B-2B85-4444-AE99-6208A2E6A05D}"/>
                  </a:ext>
                </a:extLst>
              </p:cNvPr>
              <p:cNvSpPr>
                <a:spLocks noChangeShapeType="1"/>
              </p:cNvSpPr>
              <p:nvPr/>
            </p:nvSpPr>
            <p:spPr bwMode="auto">
              <a:xfrm>
                <a:off x="3816883"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xmlns="" id="{E2C9297B-4CCF-44B3-B14A-2B2FD511A2FE}"/>
                  </a:ext>
                </a:extLst>
              </p:cNvPr>
              <p:cNvSpPr txBox="1"/>
              <p:nvPr/>
            </p:nvSpPr>
            <p:spPr>
              <a:xfrm>
                <a:off x="3611175" y="5375149"/>
                <a:ext cx="40519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18</a:t>
                </a:r>
              </a:p>
            </p:txBody>
          </p:sp>
          <p:sp>
            <p:nvSpPr>
              <p:cNvPr id="92" name="Line 21">
                <a:extLst>
                  <a:ext uri="{FF2B5EF4-FFF2-40B4-BE49-F238E27FC236}">
                    <a16:creationId xmlns:a16="http://schemas.microsoft.com/office/drawing/2014/main" xmlns="" id="{9AF66D0C-8303-43E9-A669-C2F1AC8B36C8}"/>
                  </a:ext>
                </a:extLst>
              </p:cNvPr>
              <p:cNvSpPr>
                <a:spLocks noChangeShapeType="1"/>
              </p:cNvSpPr>
              <p:nvPr/>
            </p:nvSpPr>
            <p:spPr bwMode="auto">
              <a:xfrm>
                <a:off x="306560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xmlns="" id="{8BF58794-B015-46F8-97D5-38D9675F7671}"/>
                  </a:ext>
                </a:extLst>
              </p:cNvPr>
              <p:cNvSpPr txBox="1"/>
              <p:nvPr/>
            </p:nvSpPr>
            <p:spPr>
              <a:xfrm>
                <a:off x="2859901" y="5375149"/>
                <a:ext cx="40519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96" name="Line 21">
                <a:extLst>
                  <a:ext uri="{FF2B5EF4-FFF2-40B4-BE49-F238E27FC236}">
                    <a16:creationId xmlns:a16="http://schemas.microsoft.com/office/drawing/2014/main" xmlns="" id="{A2672133-2465-4B57-9CA3-DF1478AF1CB8}"/>
                  </a:ext>
                </a:extLst>
              </p:cNvPr>
              <p:cNvSpPr>
                <a:spLocks noChangeShapeType="1"/>
              </p:cNvSpPr>
              <p:nvPr/>
            </p:nvSpPr>
            <p:spPr bwMode="auto">
              <a:xfrm>
                <a:off x="231433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xmlns="" id="{FD2C65B3-AA9B-4709-9610-E268ADB9E25B}"/>
                  </a:ext>
                </a:extLst>
              </p:cNvPr>
              <p:cNvSpPr txBox="1"/>
              <p:nvPr/>
            </p:nvSpPr>
            <p:spPr>
              <a:xfrm>
                <a:off x="2182796" y="5375149"/>
                <a:ext cx="25685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100" name="Line 21">
                <a:extLst>
                  <a:ext uri="{FF2B5EF4-FFF2-40B4-BE49-F238E27FC236}">
                    <a16:creationId xmlns:a16="http://schemas.microsoft.com/office/drawing/2014/main" xmlns="" id="{2CFCC957-E010-46FA-8082-E0E970D6EC07}"/>
                  </a:ext>
                </a:extLst>
              </p:cNvPr>
              <p:cNvSpPr>
                <a:spLocks noChangeShapeType="1"/>
              </p:cNvSpPr>
              <p:nvPr/>
            </p:nvSpPr>
            <p:spPr bwMode="auto">
              <a:xfrm>
                <a:off x="156306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xmlns="" id="{E1F24D27-15A9-4EBF-BF02-AC2893F9CCF6}"/>
                  </a:ext>
                </a:extLst>
              </p:cNvPr>
              <p:cNvSpPr txBox="1"/>
              <p:nvPr/>
            </p:nvSpPr>
            <p:spPr>
              <a:xfrm>
                <a:off x="1431522" y="5375149"/>
                <a:ext cx="25685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71" name="TextBox 70">
              <a:extLst>
                <a:ext uri="{FF2B5EF4-FFF2-40B4-BE49-F238E27FC236}">
                  <a16:creationId xmlns:a16="http://schemas.microsoft.com/office/drawing/2014/main" xmlns="" id="{E900F67D-A914-4D25-89C7-656532248F5D}"/>
                </a:ext>
              </a:extLst>
            </p:cNvPr>
            <p:cNvSpPr txBox="1"/>
            <p:nvPr/>
          </p:nvSpPr>
          <p:spPr>
            <a:xfrm>
              <a:off x="2404530" y="5567879"/>
              <a:ext cx="562976"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Mois</a:t>
              </a:r>
            </a:p>
          </p:txBody>
        </p:sp>
      </p:grpSp>
      <p:grpSp>
        <p:nvGrpSpPr>
          <p:cNvPr id="115" name="Group 114">
            <a:extLst>
              <a:ext uri="{FF2B5EF4-FFF2-40B4-BE49-F238E27FC236}">
                <a16:creationId xmlns:a16="http://schemas.microsoft.com/office/drawing/2014/main" xmlns="" id="{E0EC4849-CB39-4234-B719-675792163EB0}"/>
              </a:ext>
            </a:extLst>
          </p:cNvPr>
          <p:cNvGrpSpPr/>
          <p:nvPr/>
        </p:nvGrpSpPr>
        <p:grpSpPr>
          <a:xfrm>
            <a:off x="946961" y="3491640"/>
            <a:ext cx="1261917" cy="1782000"/>
            <a:chOff x="3567112" y="2038350"/>
            <a:chExt cx="2000250" cy="2781300"/>
          </a:xfrm>
        </p:grpSpPr>
        <p:sp>
          <p:nvSpPr>
            <p:cNvPr id="116" name="Freeform: Shape 167">
              <a:extLst>
                <a:ext uri="{FF2B5EF4-FFF2-40B4-BE49-F238E27FC236}">
                  <a16:creationId xmlns:a16="http://schemas.microsoft.com/office/drawing/2014/main" xmlns="" id="{9287F4FC-215C-4950-9D63-4989B71EE208}"/>
                </a:ext>
              </a:extLst>
            </p:cNvPr>
            <p:cNvSpPr/>
            <p:nvPr/>
          </p:nvSpPr>
          <p:spPr>
            <a:xfrm>
              <a:off x="3567112" y="2038350"/>
              <a:ext cx="2000250" cy="2781300"/>
            </a:xfrm>
            <a:custGeom>
              <a:avLst/>
              <a:gdLst>
                <a:gd name="connsiteX0" fmla="*/ 2001317 w 2000250"/>
                <a:gd name="connsiteY0" fmla="*/ 2782586 h 2781300"/>
                <a:gd name="connsiteX1" fmla="*/ 2001317 w 2000250"/>
                <a:gd name="connsiteY1" fmla="*/ 2607783 h 2781300"/>
                <a:gd name="connsiteX2" fmla="*/ 1205789 w 2000250"/>
                <a:gd name="connsiteY2" fmla="*/ 2607783 h 2781300"/>
                <a:gd name="connsiteX3" fmla="*/ 1205789 w 2000250"/>
                <a:gd name="connsiteY3" fmla="*/ 2429409 h 2781300"/>
                <a:gd name="connsiteX4" fmla="*/ 1134437 w 2000250"/>
                <a:gd name="connsiteY4" fmla="*/ 2429409 h 2781300"/>
                <a:gd name="connsiteX5" fmla="*/ 1134437 w 2000250"/>
                <a:gd name="connsiteY5" fmla="*/ 2283143 h 2781300"/>
                <a:gd name="connsiteX6" fmla="*/ 816938 w 2000250"/>
                <a:gd name="connsiteY6" fmla="*/ 2283143 h 2781300"/>
                <a:gd name="connsiteX7" fmla="*/ 816938 w 2000250"/>
                <a:gd name="connsiteY7" fmla="*/ 2126180 h 2781300"/>
                <a:gd name="connsiteX8" fmla="*/ 645703 w 2000250"/>
                <a:gd name="connsiteY8" fmla="*/ 2126180 h 2781300"/>
                <a:gd name="connsiteX9" fmla="*/ 645703 w 2000250"/>
                <a:gd name="connsiteY9" fmla="*/ 1994183 h 2781300"/>
                <a:gd name="connsiteX10" fmla="*/ 627865 w 2000250"/>
                <a:gd name="connsiteY10" fmla="*/ 1994183 h 2781300"/>
                <a:gd name="connsiteX11" fmla="*/ 627865 w 2000250"/>
                <a:gd name="connsiteY11" fmla="*/ 1822952 h 2781300"/>
                <a:gd name="connsiteX12" fmla="*/ 595758 w 2000250"/>
                <a:gd name="connsiteY12" fmla="*/ 1822952 h 2781300"/>
                <a:gd name="connsiteX13" fmla="*/ 595758 w 2000250"/>
                <a:gd name="connsiteY13" fmla="*/ 1665980 h 2781300"/>
                <a:gd name="connsiteX14" fmla="*/ 581489 w 2000250"/>
                <a:gd name="connsiteY14" fmla="*/ 1665980 h 2781300"/>
                <a:gd name="connsiteX15" fmla="*/ 581489 w 2000250"/>
                <a:gd name="connsiteY15" fmla="*/ 1583931 h 2781300"/>
                <a:gd name="connsiteX16" fmla="*/ 556517 w 2000250"/>
                <a:gd name="connsiteY16" fmla="*/ 1583931 h 2781300"/>
                <a:gd name="connsiteX17" fmla="*/ 556517 w 2000250"/>
                <a:gd name="connsiteY17" fmla="*/ 1441237 h 2781300"/>
                <a:gd name="connsiteX18" fmla="*/ 506573 w 2000250"/>
                <a:gd name="connsiteY18" fmla="*/ 1441237 h 2781300"/>
                <a:gd name="connsiteX19" fmla="*/ 506573 w 2000250"/>
                <a:gd name="connsiteY19" fmla="*/ 1280703 h 2781300"/>
                <a:gd name="connsiteX20" fmla="*/ 478034 w 2000250"/>
                <a:gd name="connsiteY20" fmla="*/ 1280703 h 2781300"/>
                <a:gd name="connsiteX21" fmla="*/ 478034 w 2000250"/>
                <a:gd name="connsiteY21" fmla="*/ 1180814 h 2781300"/>
                <a:gd name="connsiteX22" fmla="*/ 449494 w 2000250"/>
                <a:gd name="connsiteY22" fmla="*/ 1180814 h 2781300"/>
                <a:gd name="connsiteX23" fmla="*/ 449494 w 2000250"/>
                <a:gd name="connsiteY23" fmla="*/ 906124 h 2781300"/>
                <a:gd name="connsiteX24" fmla="*/ 424523 w 2000250"/>
                <a:gd name="connsiteY24" fmla="*/ 906124 h 2781300"/>
                <a:gd name="connsiteX25" fmla="*/ 424523 w 2000250"/>
                <a:gd name="connsiteY25" fmla="*/ 649270 h 2781300"/>
                <a:gd name="connsiteX26" fmla="*/ 395983 w 2000250"/>
                <a:gd name="connsiteY26" fmla="*/ 649270 h 2781300"/>
                <a:gd name="connsiteX27" fmla="*/ 395983 w 2000250"/>
                <a:gd name="connsiteY27" fmla="*/ 517275 h 2781300"/>
                <a:gd name="connsiteX28" fmla="*/ 363877 w 2000250"/>
                <a:gd name="connsiteY28" fmla="*/ 517275 h 2781300"/>
                <a:gd name="connsiteX29" fmla="*/ 363877 w 2000250"/>
                <a:gd name="connsiteY29" fmla="*/ 203343 h 2781300"/>
                <a:gd name="connsiteX30" fmla="*/ 353175 w 2000250"/>
                <a:gd name="connsiteY30" fmla="*/ 203343 h 2781300"/>
                <a:gd name="connsiteX31" fmla="*/ 353175 w 2000250"/>
                <a:gd name="connsiteY31" fmla="*/ 128427 h 2781300"/>
                <a:gd name="connsiteX32" fmla="*/ 313933 w 2000250"/>
                <a:gd name="connsiteY32" fmla="*/ 128427 h 2781300"/>
                <a:gd name="connsiteX33" fmla="*/ 313933 w 2000250"/>
                <a:gd name="connsiteY33" fmla="*/ 0 h 2781300"/>
                <a:gd name="connsiteX34" fmla="*/ 0 w 2000250"/>
                <a:gd name="connsiteY34"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00250" h="2781300">
                  <a:moveTo>
                    <a:pt x="2001317" y="2782586"/>
                  </a:moveTo>
                  <a:lnTo>
                    <a:pt x="2001317" y="2607783"/>
                  </a:lnTo>
                  <a:lnTo>
                    <a:pt x="1205789" y="2607783"/>
                  </a:lnTo>
                  <a:lnTo>
                    <a:pt x="1205789" y="2429409"/>
                  </a:lnTo>
                  <a:lnTo>
                    <a:pt x="1134437" y="2429409"/>
                  </a:lnTo>
                  <a:lnTo>
                    <a:pt x="1134437" y="2283143"/>
                  </a:lnTo>
                  <a:lnTo>
                    <a:pt x="816938" y="2283143"/>
                  </a:lnTo>
                  <a:lnTo>
                    <a:pt x="816938" y="2126180"/>
                  </a:lnTo>
                  <a:lnTo>
                    <a:pt x="645703" y="2126180"/>
                  </a:lnTo>
                  <a:lnTo>
                    <a:pt x="645703" y="1994183"/>
                  </a:lnTo>
                  <a:lnTo>
                    <a:pt x="627865" y="1994183"/>
                  </a:lnTo>
                  <a:lnTo>
                    <a:pt x="627865" y="1822952"/>
                  </a:lnTo>
                  <a:lnTo>
                    <a:pt x="595758" y="1822952"/>
                  </a:lnTo>
                  <a:lnTo>
                    <a:pt x="595758" y="1665980"/>
                  </a:lnTo>
                  <a:lnTo>
                    <a:pt x="581489" y="1665980"/>
                  </a:lnTo>
                  <a:lnTo>
                    <a:pt x="581489" y="1583931"/>
                  </a:lnTo>
                  <a:lnTo>
                    <a:pt x="556517" y="1583931"/>
                  </a:lnTo>
                  <a:lnTo>
                    <a:pt x="556517" y="1441237"/>
                  </a:lnTo>
                  <a:lnTo>
                    <a:pt x="506573" y="1441237"/>
                  </a:lnTo>
                  <a:lnTo>
                    <a:pt x="506573" y="1280703"/>
                  </a:lnTo>
                  <a:lnTo>
                    <a:pt x="478034" y="1280703"/>
                  </a:lnTo>
                  <a:lnTo>
                    <a:pt x="478034" y="1180814"/>
                  </a:lnTo>
                  <a:lnTo>
                    <a:pt x="449494" y="1180814"/>
                  </a:lnTo>
                  <a:lnTo>
                    <a:pt x="449494" y="906124"/>
                  </a:lnTo>
                  <a:lnTo>
                    <a:pt x="424523" y="906124"/>
                  </a:lnTo>
                  <a:lnTo>
                    <a:pt x="424523" y="649270"/>
                  </a:lnTo>
                  <a:lnTo>
                    <a:pt x="395983" y="649270"/>
                  </a:lnTo>
                  <a:lnTo>
                    <a:pt x="395983" y="517275"/>
                  </a:lnTo>
                  <a:lnTo>
                    <a:pt x="363877" y="517275"/>
                  </a:lnTo>
                  <a:lnTo>
                    <a:pt x="363877" y="203343"/>
                  </a:lnTo>
                  <a:lnTo>
                    <a:pt x="353175" y="203343"/>
                  </a:lnTo>
                  <a:lnTo>
                    <a:pt x="353175" y="128427"/>
                  </a:lnTo>
                  <a:lnTo>
                    <a:pt x="313933" y="128427"/>
                  </a:lnTo>
                  <a:lnTo>
                    <a:pt x="313933" y="0"/>
                  </a:lnTo>
                  <a:lnTo>
                    <a:pt x="0" y="0"/>
                  </a:lnTo>
                </a:path>
              </a:pathLst>
            </a:custGeom>
            <a:noFill/>
            <a:ln w="19050" cap="flat">
              <a:solidFill>
                <a:schemeClr val="accent2"/>
              </a:solidFill>
              <a:prstDash val="solid"/>
              <a:miter/>
            </a:ln>
          </p:spPr>
          <p:txBody>
            <a:bodyPr rtlCol="0" anchor="ctr"/>
            <a:lstStyle/>
            <a:p>
              <a:endParaRPr lang="fr-FR" dirty="0"/>
            </a:p>
          </p:txBody>
        </p:sp>
        <p:sp>
          <p:nvSpPr>
            <p:cNvPr id="117" name="Freeform: Shape 168">
              <a:extLst>
                <a:ext uri="{FF2B5EF4-FFF2-40B4-BE49-F238E27FC236}">
                  <a16:creationId xmlns:a16="http://schemas.microsoft.com/office/drawing/2014/main" xmlns="" id="{2637224A-7D74-4A6E-8AB0-603E082C9CCD}"/>
                </a:ext>
              </a:extLst>
            </p:cNvPr>
            <p:cNvSpPr/>
            <p:nvPr/>
          </p:nvSpPr>
          <p:spPr>
            <a:xfrm>
              <a:off x="3882187" y="2298842"/>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9050" cap="flat">
              <a:solidFill>
                <a:schemeClr val="accent2"/>
              </a:solidFill>
              <a:prstDash val="solid"/>
              <a:miter/>
            </a:ln>
          </p:spPr>
          <p:txBody>
            <a:bodyPr rtlCol="0" anchor="ctr"/>
            <a:lstStyle/>
            <a:p>
              <a:endParaRPr lang="fr-FR" dirty="0"/>
            </a:p>
          </p:txBody>
        </p:sp>
        <p:sp>
          <p:nvSpPr>
            <p:cNvPr id="118" name="Freeform: Shape 169">
              <a:extLst>
                <a:ext uri="{FF2B5EF4-FFF2-40B4-BE49-F238E27FC236}">
                  <a16:creationId xmlns:a16="http://schemas.microsoft.com/office/drawing/2014/main" xmlns="" id="{5DAC8584-3DFA-4F69-B0A0-CA55F06E6A52}"/>
                </a:ext>
              </a:extLst>
            </p:cNvPr>
            <p:cNvSpPr/>
            <p:nvPr/>
          </p:nvSpPr>
          <p:spPr>
            <a:xfrm>
              <a:off x="4148888" y="4013349"/>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tlCol="0" anchor="ctr"/>
            <a:lstStyle/>
            <a:p>
              <a:endParaRPr lang="fr-FR" dirty="0"/>
            </a:p>
          </p:txBody>
        </p:sp>
      </p:grpSp>
      <p:grpSp>
        <p:nvGrpSpPr>
          <p:cNvPr id="119" name="Group 118">
            <a:extLst>
              <a:ext uri="{FF2B5EF4-FFF2-40B4-BE49-F238E27FC236}">
                <a16:creationId xmlns:a16="http://schemas.microsoft.com/office/drawing/2014/main" xmlns="" id="{B6613251-673D-492D-AB39-21F257CDAFE9}"/>
              </a:ext>
            </a:extLst>
          </p:cNvPr>
          <p:cNvGrpSpPr/>
          <p:nvPr/>
        </p:nvGrpSpPr>
        <p:grpSpPr>
          <a:xfrm>
            <a:off x="946962" y="3491640"/>
            <a:ext cx="2900694" cy="1608039"/>
            <a:chOff x="2281237" y="2176463"/>
            <a:chExt cx="4581525" cy="2511199"/>
          </a:xfrm>
        </p:grpSpPr>
        <p:sp>
          <p:nvSpPr>
            <p:cNvPr id="120" name="Freeform: Shape 173">
              <a:extLst>
                <a:ext uri="{FF2B5EF4-FFF2-40B4-BE49-F238E27FC236}">
                  <a16:creationId xmlns:a16="http://schemas.microsoft.com/office/drawing/2014/main" xmlns="" id="{C754F8CF-D269-4DC8-8973-A3DC39506181}"/>
                </a:ext>
              </a:extLst>
            </p:cNvPr>
            <p:cNvSpPr/>
            <p:nvPr/>
          </p:nvSpPr>
          <p:spPr>
            <a:xfrm>
              <a:off x="2281237" y="2176463"/>
              <a:ext cx="4581525" cy="2457450"/>
            </a:xfrm>
            <a:custGeom>
              <a:avLst/>
              <a:gdLst>
                <a:gd name="connsiteX0" fmla="*/ 4584211 w 4581525"/>
                <a:gd name="connsiteY0" fmla="*/ 2459479 h 2457450"/>
                <a:gd name="connsiteX1" fmla="*/ 2525811 w 4581525"/>
                <a:gd name="connsiteY1" fmla="*/ 2459479 h 2457450"/>
                <a:gd name="connsiteX2" fmla="*/ 2525811 w 4581525"/>
                <a:gd name="connsiteY2" fmla="*/ 2384565 h 2457450"/>
                <a:gd name="connsiteX3" fmla="*/ 2415216 w 4581525"/>
                <a:gd name="connsiteY3" fmla="*/ 2384565 h 2457450"/>
                <a:gd name="connsiteX4" fmla="*/ 2415216 w 4581525"/>
                <a:gd name="connsiteY4" fmla="*/ 2281104 h 2457450"/>
                <a:gd name="connsiteX5" fmla="*/ 2336740 w 4581525"/>
                <a:gd name="connsiteY5" fmla="*/ 2281104 h 2457450"/>
                <a:gd name="connsiteX6" fmla="*/ 2336740 w 4581525"/>
                <a:gd name="connsiteY6" fmla="*/ 2216896 h 2457450"/>
                <a:gd name="connsiteX7" fmla="*/ 2301059 w 4581525"/>
                <a:gd name="connsiteY7" fmla="*/ 2216896 h 2457450"/>
                <a:gd name="connsiteX8" fmla="*/ 2301059 w 4581525"/>
                <a:gd name="connsiteY8" fmla="*/ 2131276 h 2457450"/>
                <a:gd name="connsiteX9" fmla="*/ 2215448 w 4581525"/>
                <a:gd name="connsiteY9" fmla="*/ 2131276 h 2457450"/>
                <a:gd name="connsiteX10" fmla="*/ 2215448 w 4581525"/>
                <a:gd name="connsiteY10" fmla="*/ 2045656 h 2457450"/>
                <a:gd name="connsiteX11" fmla="*/ 1698165 w 4581525"/>
                <a:gd name="connsiteY11" fmla="*/ 2045656 h 2457450"/>
                <a:gd name="connsiteX12" fmla="*/ 1698165 w 4581525"/>
                <a:gd name="connsiteY12" fmla="*/ 1988582 h 2457450"/>
                <a:gd name="connsiteX13" fmla="*/ 1655359 w 4581525"/>
                <a:gd name="connsiteY13" fmla="*/ 1988582 h 2457450"/>
                <a:gd name="connsiteX14" fmla="*/ 1655359 w 4581525"/>
                <a:gd name="connsiteY14" fmla="*/ 1902962 h 2457450"/>
                <a:gd name="connsiteX15" fmla="*/ 1605420 w 4581525"/>
                <a:gd name="connsiteY15" fmla="*/ 1902962 h 2457450"/>
                <a:gd name="connsiteX16" fmla="*/ 1605420 w 4581525"/>
                <a:gd name="connsiteY16" fmla="*/ 1778099 h 2457450"/>
                <a:gd name="connsiteX17" fmla="*/ 1423483 w 4581525"/>
                <a:gd name="connsiteY17" fmla="*/ 1778099 h 2457450"/>
                <a:gd name="connsiteX18" fmla="*/ 1423483 w 4581525"/>
                <a:gd name="connsiteY18" fmla="*/ 1706756 h 2457450"/>
                <a:gd name="connsiteX19" fmla="*/ 1327156 w 4581525"/>
                <a:gd name="connsiteY19" fmla="*/ 1706756 h 2457450"/>
                <a:gd name="connsiteX20" fmla="*/ 1327156 w 4581525"/>
                <a:gd name="connsiteY20" fmla="*/ 1638976 h 2457450"/>
                <a:gd name="connsiteX21" fmla="*/ 1216571 w 4581525"/>
                <a:gd name="connsiteY21" fmla="*/ 1638976 h 2457450"/>
                <a:gd name="connsiteX22" fmla="*/ 1216571 w 4581525"/>
                <a:gd name="connsiteY22" fmla="*/ 1567625 h 2457450"/>
                <a:gd name="connsiteX23" fmla="*/ 1155926 w 4581525"/>
                <a:gd name="connsiteY23" fmla="*/ 1567625 h 2457450"/>
                <a:gd name="connsiteX24" fmla="*/ 1155926 w 4581525"/>
                <a:gd name="connsiteY24" fmla="*/ 1480623 h 2457450"/>
                <a:gd name="connsiteX25" fmla="*/ 1131684 w 4581525"/>
                <a:gd name="connsiteY25" fmla="*/ 1480623 h 2457450"/>
                <a:gd name="connsiteX26" fmla="*/ 1131684 w 4581525"/>
                <a:gd name="connsiteY26" fmla="*/ 1412243 h 2457450"/>
                <a:gd name="connsiteX27" fmla="*/ 1115178 w 4581525"/>
                <a:gd name="connsiteY27" fmla="*/ 1412243 h 2457450"/>
                <a:gd name="connsiteX28" fmla="*/ 1115178 w 4581525"/>
                <a:gd name="connsiteY28" fmla="*/ 1343873 h 2457450"/>
                <a:gd name="connsiteX29" fmla="*/ 1101033 w 4581525"/>
                <a:gd name="connsiteY29" fmla="*/ 1343873 h 2457450"/>
                <a:gd name="connsiteX30" fmla="*/ 1101033 w 4581525"/>
                <a:gd name="connsiteY30" fmla="*/ 1292009 h 2457450"/>
                <a:gd name="connsiteX31" fmla="*/ 1082173 w 4581525"/>
                <a:gd name="connsiteY31" fmla="*/ 1292009 h 2457450"/>
                <a:gd name="connsiteX32" fmla="*/ 1082173 w 4581525"/>
                <a:gd name="connsiteY32" fmla="*/ 1200055 h 2457450"/>
                <a:gd name="connsiteX33" fmla="*/ 1037377 w 4581525"/>
                <a:gd name="connsiteY33" fmla="*/ 1200055 h 2457450"/>
                <a:gd name="connsiteX34" fmla="*/ 1037377 w 4581525"/>
                <a:gd name="connsiteY34" fmla="*/ 1056237 h 2457450"/>
                <a:gd name="connsiteX35" fmla="*/ 1011441 w 4581525"/>
                <a:gd name="connsiteY35" fmla="*/ 1056237 h 2457450"/>
                <a:gd name="connsiteX36" fmla="*/ 1011441 w 4581525"/>
                <a:gd name="connsiteY36" fmla="*/ 846405 h 2457450"/>
                <a:gd name="connsiteX37" fmla="*/ 994934 w 4581525"/>
                <a:gd name="connsiteY37" fmla="*/ 846405 h 2457450"/>
                <a:gd name="connsiteX38" fmla="*/ 994934 w 4581525"/>
                <a:gd name="connsiteY38" fmla="*/ 787463 h 2457450"/>
                <a:gd name="connsiteX39" fmla="*/ 969007 w 4581525"/>
                <a:gd name="connsiteY39" fmla="*/ 787463 h 2457450"/>
                <a:gd name="connsiteX40" fmla="*/ 969007 w 4581525"/>
                <a:gd name="connsiteY40" fmla="*/ 728522 h 2457450"/>
                <a:gd name="connsiteX41" fmla="*/ 646003 w 4581525"/>
                <a:gd name="connsiteY41" fmla="*/ 728522 h 2457450"/>
                <a:gd name="connsiteX42" fmla="*/ 646003 w 4581525"/>
                <a:gd name="connsiteY42" fmla="*/ 620068 h 2457450"/>
                <a:gd name="connsiteX43" fmla="*/ 591776 w 4581525"/>
                <a:gd name="connsiteY43" fmla="*/ 620068 h 2457450"/>
                <a:gd name="connsiteX44" fmla="*/ 591776 w 4581525"/>
                <a:gd name="connsiteY44" fmla="*/ 549338 h 2457450"/>
                <a:gd name="connsiteX45" fmla="*/ 513973 w 4581525"/>
                <a:gd name="connsiteY45" fmla="*/ 549338 h 2457450"/>
                <a:gd name="connsiteX46" fmla="*/ 513973 w 4581525"/>
                <a:gd name="connsiteY46" fmla="*/ 495111 h 2457450"/>
                <a:gd name="connsiteX47" fmla="*/ 495111 w 4581525"/>
                <a:gd name="connsiteY47" fmla="*/ 495111 h 2457450"/>
                <a:gd name="connsiteX48" fmla="*/ 495111 w 4581525"/>
                <a:gd name="connsiteY48" fmla="*/ 443243 h 2457450"/>
                <a:gd name="connsiteX49" fmla="*/ 438527 w 4581525"/>
                <a:gd name="connsiteY49" fmla="*/ 443243 h 2457450"/>
                <a:gd name="connsiteX50" fmla="*/ 438527 w 4581525"/>
                <a:gd name="connsiteY50" fmla="*/ 389016 h 2457450"/>
                <a:gd name="connsiteX51" fmla="*/ 389016 w 4581525"/>
                <a:gd name="connsiteY51" fmla="*/ 389016 h 2457450"/>
                <a:gd name="connsiteX52" fmla="*/ 389016 w 4581525"/>
                <a:gd name="connsiteY52" fmla="*/ 278206 h 2457450"/>
                <a:gd name="connsiteX53" fmla="*/ 353651 w 4581525"/>
                <a:gd name="connsiteY53" fmla="*/ 278206 h 2457450"/>
                <a:gd name="connsiteX54" fmla="*/ 353651 w 4581525"/>
                <a:gd name="connsiteY54" fmla="*/ 179183 h 2457450"/>
                <a:gd name="connsiteX55" fmla="*/ 323001 w 4581525"/>
                <a:gd name="connsiteY55" fmla="*/ 179183 h 2457450"/>
                <a:gd name="connsiteX56" fmla="*/ 323001 w 4581525"/>
                <a:gd name="connsiteY56" fmla="*/ 63657 h 2457450"/>
                <a:gd name="connsiteX57" fmla="*/ 268775 w 4581525"/>
                <a:gd name="connsiteY57" fmla="*/ 63657 h 2457450"/>
                <a:gd name="connsiteX58" fmla="*/ 268775 w 4581525"/>
                <a:gd name="connsiteY58" fmla="*/ 0 h 2457450"/>
                <a:gd name="connsiteX59" fmla="*/ 0 w 4581525"/>
                <a:gd name="connsiteY59" fmla="*/ 0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581525" h="2457450">
                  <a:moveTo>
                    <a:pt x="4584211" y="2459479"/>
                  </a:moveTo>
                  <a:lnTo>
                    <a:pt x="2525811" y="2459479"/>
                  </a:lnTo>
                  <a:lnTo>
                    <a:pt x="2525811" y="2384565"/>
                  </a:lnTo>
                  <a:lnTo>
                    <a:pt x="2415216" y="2384565"/>
                  </a:lnTo>
                  <a:lnTo>
                    <a:pt x="2415216" y="2281104"/>
                  </a:lnTo>
                  <a:lnTo>
                    <a:pt x="2336740" y="2281104"/>
                  </a:lnTo>
                  <a:lnTo>
                    <a:pt x="2336740" y="2216896"/>
                  </a:lnTo>
                  <a:lnTo>
                    <a:pt x="2301059" y="2216896"/>
                  </a:lnTo>
                  <a:lnTo>
                    <a:pt x="2301059" y="2131276"/>
                  </a:lnTo>
                  <a:lnTo>
                    <a:pt x="2215448" y="2131276"/>
                  </a:lnTo>
                  <a:lnTo>
                    <a:pt x="2215448" y="2045656"/>
                  </a:lnTo>
                  <a:lnTo>
                    <a:pt x="1698165" y="2045656"/>
                  </a:lnTo>
                  <a:lnTo>
                    <a:pt x="1698165" y="1988582"/>
                  </a:lnTo>
                  <a:lnTo>
                    <a:pt x="1655359" y="1988582"/>
                  </a:lnTo>
                  <a:lnTo>
                    <a:pt x="1655359" y="1902962"/>
                  </a:lnTo>
                  <a:lnTo>
                    <a:pt x="1605420" y="1902962"/>
                  </a:lnTo>
                  <a:lnTo>
                    <a:pt x="1605420" y="1778099"/>
                  </a:lnTo>
                  <a:lnTo>
                    <a:pt x="1423483" y="1778099"/>
                  </a:lnTo>
                  <a:lnTo>
                    <a:pt x="1423483" y="1706756"/>
                  </a:lnTo>
                  <a:lnTo>
                    <a:pt x="1327156" y="1706756"/>
                  </a:lnTo>
                  <a:lnTo>
                    <a:pt x="1327156" y="1638976"/>
                  </a:lnTo>
                  <a:lnTo>
                    <a:pt x="1216571" y="1638976"/>
                  </a:lnTo>
                  <a:lnTo>
                    <a:pt x="1216571" y="1567625"/>
                  </a:lnTo>
                  <a:lnTo>
                    <a:pt x="1155926" y="1567625"/>
                  </a:lnTo>
                  <a:lnTo>
                    <a:pt x="1155926" y="1480623"/>
                  </a:lnTo>
                  <a:lnTo>
                    <a:pt x="1131684" y="1480623"/>
                  </a:lnTo>
                  <a:lnTo>
                    <a:pt x="1131684" y="1412243"/>
                  </a:lnTo>
                  <a:lnTo>
                    <a:pt x="1115178" y="1412243"/>
                  </a:lnTo>
                  <a:lnTo>
                    <a:pt x="1115178" y="1343873"/>
                  </a:lnTo>
                  <a:lnTo>
                    <a:pt x="1101033" y="1343873"/>
                  </a:lnTo>
                  <a:lnTo>
                    <a:pt x="1101033" y="1292009"/>
                  </a:lnTo>
                  <a:lnTo>
                    <a:pt x="1082173" y="1292009"/>
                  </a:lnTo>
                  <a:lnTo>
                    <a:pt x="1082173" y="1200055"/>
                  </a:lnTo>
                  <a:lnTo>
                    <a:pt x="1037377" y="1200055"/>
                  </a:lnTo>
                  <a:lnTo>
                    <a:pt x="1037377" y="1056237"/>
                  </a:lnTo>
                  <a:lnTo>
                    <a:pt x="1011441" y="1056237"/>
                  </a:lnTo>
                  <a:lnTo>
                    <a:pt x="1011441" y="846405"/>
                  </a:lnTo>
                  <a:lnTo>
                    <a:pt x="994934" y="846405"/>
                  </a:lnTo>
                  <a:lnTo>
                    <a:pt x="994934" y="787463"/>
                  </a:lnTo>
                  <a:lnTo>
                    <a:pt x="969007" y="787463"/>
                  </a:lnTo>
                  <a:lnTo>
                    <a:pt x="969007" y="728522"/>
                  </a:lnTo>
                  <a:lnTo>
                    <a:pt x="646003" y="728522"/>
                  </a:lnTo>
                  <a:lnTo>
                    <a:pt x="646003" y="620068"/>
                  </a:lnTo>
                  <a:lnTo>
                    <a:pt x="591776" y="620068"/>
                  </a:lnTo>
                  <a:lnTo>
                    <a:pt x="591776" y="549338"/>
                  </a:lnTo>
                  <a:lnTo>
                    <a:pt x="513973" y="549338"/>
                  </a:lnTo>
                  <a:lnTo>
                    <a:pt x="513973" y="495111"/>
                  </a:lnTo>
                  <a:lnTo>
                    <a:pt x="495111" y="495111"/>
                  </a:lnTo>
                  <a:lnTo>
                    <a:pt x="495111" y="443243"/>
                  </a:lnTo>
                  <a:lnTo>
                    <a:pt x="438527" y="443243"/>
                  </a:lnTo>
                  <a:lnTo>
                    <a:pt x="438527" y="389016"/>
                  </a:lnTo>
                  <a:lnTo>
                    <a:pt x="389016" y="389016"/>
                  </a:lnTo>
                  <a:lnTo>
                    <a:pt x="389016" y="278206"/>
                  </a:lnTo>
                  <a:lnTo>
                    <a:pt x="353651" y="278206"/>
                  </a:lnTo>
                  <a:lnTo>
                    <a:pt x="353651" y="179183"/>
                  </a:lnTo>
                  <a:lnTo>
                    <a:pt x="323001" y="179183"/>
                  </a:lnTo>
                  <a:lnTo>
                    <a:pt x="323001" y="63657"/>
                  </a:lnTo>
                  <a:lnTo>
                    <a:pt x="268775" y="63657"/>
                  </a:lnTo>
                  <a:lnTo>
                    <a:pt x="268775" y="0"/>
                  </a:lnTo>
                  <a:lnTo>
                    <a:pt x="0" y="0"/>
                  </a:lnTo>
                </a:path>
              </a:pathLst>
            </a:custGeom>
            <a:noFill/>
            <a:ln w="15875" cap="flat">
              <a:solidFill>
                <a:srgbClr val="B60D27"/>
              </a:solidFill>
              <a:prstDash val="solid"/>
              <a:miter/>
            </a:ln>
          </p:spPr>
          <p:txBody>
            <a:bodyPr rtlCol="0" anchor="ctr"/>
            <a:lstStyle/>
            <a:p>
              <a:endParaRPr lang="fr-FR" dirty="0"/>
            </a:p>
          </p:txBody>
        </p:sp>
        <p:sp>
          <p:nvSpPr>
            <p:cNvPr id="121" name="Freeform: Shape 174">
              <a:extLst>
                <a:ext uri="{FF2B5EF4-FFF2-40B4-BE49-F238E27FC236}">
                  <a16:creationId xmlns:a16="http://schemas.microsoft.com/office/drawing/2014/main" xmlns="" id="{F0FF0859-EC78-427F-A3FC-6F1A6A8D8484}"/>
                </a:ext>
              </a:extLst>
            </p:cNvPr>
            <p:cNvSpPr/>
            <p:nvPr/>
          </p:nvSpPr>
          <p:spPr>
            <a:xfrm>
              <a:off x="2776348" y="256357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tlCol="0" anchor="ctr"/>
            <a:lstStyle/>
            <a:p>
              <a:endParaRPr lang="fr-FR" dirty="0"/>
            </a:p>
          </p:txBody>
        </p:sp>
        <p:sp>
          <p:nvSpPr>
            <p:cNvPr id="122" name="Freeform: Shape 175">
              <a:extLst>
                <a:ext uri="{FF2B5EF4-FFF2-40B4-BE49-F238E27FC236}">
                  <a16:creationId xmlns:a16="http://schemas.microsoft.com/office/drawing/2014/main" xmlns="" id="{8E7BEE9D-112F-4576-B771-1014FB9ABC8A}"/>
                </a:ext>
              </a:extLst>
            </p:cNvPr>
            <p:cNvSpPr/>
            <p:nvPr/>
          </p:nvSpPr>
          <p:spPr>
            <a:xfrm>
              <a:off x="2833498" y="26778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tlCol="0" anchor="ctr"/>
            <a:lstStyle/>
            <a:p>
              <a:endParaRPr lang="fr-FR" dirty="0"/>
            </a:p>
          </p:txBody>
        </p:sp>
        <p:sp>
          <p:nvSpPr>
            <p:cNvPr id="123" name="Freeform: Shape 176">
              <a:extLst>
                <a:ext uri="{FF2B5EF4-FFF2-40B4-BE49-F238E27FC236}">
                  <a16:creationId xmlns:a16="http://schemas.microsoft.com/office/drawing/2014/main" xmlns="" id="{C0C22E8D-40C1-4969-AA9B-305724BF2732}"/>
                </a:ext>
              </a:extLst>
            </p:cNvPr>
            <p:cNvSpPr/>
            <p:nvPr/>
          </p:nvSpPr>
          <p:spPr>
            <a:xfrm>
              <a:off x="2966849" y="284932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tlCol="0" anchor="ctr"/>
            <a:lstStyle/>
            <a:p>
              <a:endParaRPr lang="fr-FR" dirty="0"/>
            </a:p>
          </p:txBody>
        </p:sp>
        <p:sp>
          <p:nvSpPr>
            <p:cNvPr id="124" name="Freeform: Shape 177">
              <a:extLst>
                <a:ext uri="{FF2B5EF4-FFF2-40B4-BE49-F238E27FC236}">
                  <a16:creationId xmlns:a16="http://schemas.microsoft.com/office/drawing/2014/main" xmlns="" id="{69D63B4D-093E-4984-9D4D-EE47EDC4E599}"/>
                </a:ext>
              </a:extLst>
            </p:cNvPr>
            <p:cNvSpPr/>
            <p:nvPr/>
          </p:nvSpPr>
          <p:spPr>
            <a:xfrm>
              <a:off x="4014606" y="416378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tlCol="0" anchor="ctr"/>
            <a:lstStyle/>
            <a:p>
              <a:endParaRPr lang="fr-FR" dirty="0"/>
            </a:p>
          </p:txBody>
        </p:sp>
        <p:sp>
          <p:nvSpPr>
            <p:cNvPr id="125" name="Freeform: Shape 178">
              <a:extLst>
                <a:ext uri="{FF2B5EF4-FFF2-40B4-BE49-F238E27FC236}">
                  <a16:creationId xmlns:a16="http://schemas.microsoft.com/office/drawing/2014/main" xmlns="" id="{72B0E799-702A-4D99-BF94-5D03EF19A634}"/>
                </a:ext>
              </a:extLst>
            </p:cNvPr>
            <p:cNvSpPr/>
            <p:nvPr/>
          </p:nvSpPr>
          <p:spPr>
            <a:xfrm>
              <a:off x="4014606" y="416378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tlCol="0" anchor="ctr"/>
            <a:lstStyle/>
            <a:p>
              <a:endParaRPr lang="fr-FR" dirty="0"/>
            </a:p>
          </p:txBody>
        </p:sp>
        <p:sp>
          <p:nvSpPr>
            <p:cNvPr id="126" name="Freeform: Shape 179">
              <a:extLst>
                <a:ext uri="{FF2B5EF4-FFF2-40B4-BE49-F238E27FC236}">
                  <a16:creationId xmlns:a16="http://schemas.microsoft.com/office/drawing/2014/main" xmlns="" id="{F34DE056-F434-463B-ADE4-10FFDBCE840C}"/>
                </a:ext>
              </a:extLst>
            </p:cNvPr>
            <p:cNvSpPr/>
            <p:nvPr/>
          </p:nvSpPr>
          <p:spPr>
            <a:xfrm>
              <a:off x="4662306" y="441143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tlCol="0" anchor="ctr"/>
            <a:lstStyle/>
            <a:p>
              <a:endParaRPr lang="fr-FR" dirty="0"/>
            </a:p>
          </p:txBody>
        </p:sp>
        <p:sp>
          <p:nvSpPr>
            <p:cNvPr id="127" name="Freeform: Shape 180">
              <a:extLst>
                <a:ext uri="{FF2B5EF4-FFF2-40B4-BE49-F238E27FC236}">
                  <a16:creationId xmlns:a16="http://schemas.microsoft.com/office/drawing/2014/main" xmlns="" id="{1F485EFE-F3CB-4B40-A507-34D8B1CABD26}"/>
                </a:ext>
              </a:extLst>
            </p:cNvPr>
            <p:cNvSpPr/>
            <p:nvPr/>
          </p:nvSpPr>
          <p:spPr>
            <a:xfrm>
              <a:off x="5443365" y="458288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tlCol="0" anchor="ctr"/>
            <a:lstStyle/>
            <a:p>
              <a:endParaRPr lang="fr-FR" dirty="0"/>
            </a:p>
          </p:txBody>
        </p:sp>
        <p:sp>
          <p:nvSpPr>
            <p:cNvPr id="128" name="Freeform: Shape 181">
              <a:extLst>
                <a:ext uri="{FF2B5EF4-FFF2-40B4-BE49-F238E27FC236}">
                  <a16:creationId xmlns:a16="http://schemas.microsoft.com/office/drawing/2014/main" xmlns="" id="{673AA299-8E60-4CAA-95F0-44F33935DE4E}"/>
                </a:ext>
              </a:extLst>
            </p:cNvPr>
            <p:cNvSpPr/>
            <p:nvPr/>
          </p:nvSpPr>
          <p:spPr>
            <a:xfrm>
              <a:off x="6205365" y="458288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tlCol="0" anchor="ctr"/>
            <a:lstStyle/>
            <a:p>
              <a:endParaRPr lang="fr-FR" dirty="0"/>
            </a:p>
          </p:txBody>
        </p:sp>
        <p:sp>
          <p:nvSpPr>
            <p:cNvPr id="129" name="Freeform: Shape 182">
              <a:extLst>
                <a:ext uri="{FF2B5EF4-FFF2-40B4-BE49-F238E27FC236}">
                  <a16:creationId xmlns:a16="http://schemas.microsoft.com/office/drawing/2014/main" xmlns="" id="{656005A1-285B-4B4D-8FF9-BB63DFB4CB9B}"/>
                </a:ext>
              </a:extLst>
            </p:cNvPr>
            <p:cNvSpPr/>
            <p:nvPr/>
          </p:nvSpPr>
          <p:spPr>
            <a:xfrm>
              <a:off x="6814975" y="458288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tlCol="0" anchor="ctr"/>
            <a:lstStyle/>
            <a:p>
              <a:endParaRPr lang="fr-FR" dirty="0"/>
            </a:p>
          </p:txBody>
        </p:sp>
        <p:sp>
          <p:nvSpPr>
            <p:cNvPr id="130" name="Freeform: Shape 183">
              <a:extLst>
                <a:ext uri="{FF2B5EF4-FFF2-40B4-BE49-F238E27FC236}">
                  <a16:creationId xmlns:a16="http://schemas.microsoft.com/office/drawing/2014/main" xmlns="" id="{04BD8887-7139-44BB-BDED-E66362AEA54D}"/>
                </a:ext>
              </a:extLst>
            </p:cNvPr>
            <p:cNvSpPr/>
            <p:nvPr/>
          </p:nvSpPr>
          <p:spPr>
            <a:xfrm>
              <a:off x="3941559" y="421778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15875" cap="flat">
              <a:solidFill>
                <a:srgbClr val="B60D27"/>
              </a:solidFill>
              <a:prstDash val="solid"/>
              <a:miter/>
            </a:ln>
          </p:spPr>
          <p:txBody>
            <a:bodyPr rtlCol="0" anchor="ctr"/>
            <a:lstStyle/>
            <a:p>
              <a:endParaRPr lang="fr-FR" dirty="0"/>
            </a:p>
          </p:txBody>
        </p:sp>
        <p:sp>
          <p:nvSpPr>
            <p:cNvPr id="131" name="Freeform: Shape 184">
              <a:extLst>
                <a:ext uri="{FF2B5EF4-FFF2-40B4-BE49-F238E27FC236}">
                  <a16:creationId xmlns:a16="http://schemas.microsoft.com/office/drawing/2014/main" xmlns="" id="{446E64B9-379B-4617-B198-1C2E45578325}"/>
                </a:ext>
              </a:extLst>
            </p:cNvPr>
            <p:cNvSpPr/>
            <p:nvPr/>
          </p:nvSpPr>
          <p:spPr>
            <a:xfrm>
              <a:off x="3255749" y="3322425"/>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rgbClr val="B60D27"/>
              </a:solidFill>
              <a:prstDash val="solid"/>
              <a:miter/>
            </a:ln>
          </p:spPr>
          <p:txBody>
            <a:bodyPr rtlCol="0" anchor="ctr"/>
            <a:lstStyle/>
            <a:p>
              <a:endParaRPr lang="fr-FR" dirty="0"/>
            </a:p>
          </p:txBody>
        </p:sp>
        <p:sp>
          <p:nvSpPr>
            <p:cNvPr id="132" name="Freeform: Shape 185">
              <a:extLst>
                <a:ext uri="{FF2B5EF4-FFF2-40B4-BE49-F238E27FC236}">
                  <a16:creationId xmlns:a16="http://schemas.microsoft.com/office/drawing/2014/main" xmlns="" id="{00E7A3DF-8ECE-493A-8032-6C99FEBA52EB}"/>
                </a:ext>
              </a:extLst>
            </p:cNvPr>
            <p:cNvSpPr/>
            <p:nvPr/>
          </p:nvSpPr>
          <p:spPr>
            <a:xfrm>
              <a:off x="2874749" y="2846176"/>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rgbClr val="B60D27"/>
              </a:solidFill>
              <a:prstDash val="solid"/>
              <a:miter/>
            </a:ln>
          </p:spPr>
          <p:txBody>
            <a:bodyPr rtlCol="0" anchor="ctr"/>
            <a:lstStyle/>
            <a:p>
              <a:endParaRPr lang="fr-FR" dirty="0"/>
            </a:p>
          </p:txBody>
        </p:sp>
        <p:sp>
          <p:nvSpPr>
            <p:cNvPr id="133" name="Freeform: Shape 186">
              <a:extLst>
                <a:ext uri="{FF2B5EF4-FFF2-40B4-BE49-F238E27FC236}">
                  <a16:creationId xmlns:a16="http://schemas.microsoft.com/office/drawing/2014/main" xmlns="" id="{F03866B7-E3F7-4C54-9EAB-43154CDC472E}"/>
                </a:ext>
              </a:extLst>
            </p:cNvPr>
            <p:cNvSpPr/>
            <p:nvPr/>
          </p:nvSpPr>
          <p:spPr>
            <a:xfrm>
              <a:off x="2760448" y="2731875"/>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rgbClr val="B60D27"/>
              </a:solidFill>
              <a:prstDash val="solid"/>
              <a:miter/>
            </a:ln>
          </p:spPr>
          <p:txBody>
            <a:bodyPr rtlCol="0" anchor="ctr"/>
            <a:lstStyle/>
            <a:p>
              <a:endParaRPr lang="fr-FR" dirty="0"/>
            </a:p>
          </p:txBody>
        </p:sp>
        <p:sp>
          <p:nvSpPr>
            <p:cNvPr id="134" name="Freeform: Shape 187">
              <a:extLst>
                <a:ext uri="{FF2B5EF4-FFF2-40B4-BE49-F238E27FC236}">
                  <a16:creationId xmlns:a16="http://schemas.microsoft.com/office/drawing/2014/main" xmlns="" id="{3789CECD-1764-46F5-A3B8-6F15517F49E5}"/>
                </a:ext>
              </a:extLst>
            </p:cNvPr>
            <p:cNvSpPr/>
            <p:nvPr/>
          </p:nvSpPr>
          <p:spPr>
            <a:xfrm>
              <a:off x="2722348" y="2617574"/>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rgbClr val="B60D27"/>
              </a:solidFill>
              <a:prstDash val="solid"/>
              <a:miter/>
            </a:ln>
          </p:spPr>
          <p:txBody>
            <a:bodyPr rtlCol="0" anchor="ctr"/>
            <a:lstStyle/>
            <a:p>
              <a:endParaRPr lang="fr-FR" dirty="0"/>
            </a:p>
          </p:txBody>
        </p:sp>
      </p:grpSp>
      <p:grpSp>
        <p:nvGrpSpPr>
          <p:cNvPr id="135" name="Group 134">
            <a:extLst>
              <a:ext uri="{FF2B5EF4-FFF2-40B4-BE49-F238E27FC236}">
                <a16:creationId xmlns:a16="http://schemas.microsoft.com/office/drawing/2014/main" xmlns="" id="{DB6CF02A-6BD6-4FF3-B8D8-8AA895E6FA46}"/>
              </a:ext>
            </a:extLst>
          </p:cNvPr>
          <p:cNvGrpSpPr/>
          <p:nvPr/>
        </p:nvGrpSpPr>
        <p:grpSpPr>
          <a:xfrm>
            <a:off x="5285160" y="3453081"/>
            <a:ext cx="3178922" cy="1710000"/>
            <a:chOff x="2085975" y="2100262"/>
            <a:chExt cx="4972050" cy="2657494"/>
          </a:xfrm>
        </p:grpSpPr>
        <p:sp>
          <p:nvSpPr>
            <p:cNvPr id="136" name="Freeform: Shape 192">
              <a:extLst>
                <a:ext uri="{FF2B5EF4-FFF2-40B4-BE49-F238E27FC236}">
                  <a16:creationId xmlns:a16="http://schemas.microsoft.com/office/drawing/2014/main" xmlns="" id="{234EC3DA-1E9A-49C1-8AEF-851675FF18A3}"/>
                </a:ext>
              </a:extLst>
            </p:cNvPr>
            <p:cNvSpPr/>
            <p:nvPr/>
          </p:nvSpPr>
          <p:spPr>
            <a:xfrm>
              <a:off x="2085975" y="2157412"/>
              <a:ext cx="4972050" cy="2552700"/>
            </a:xfrm>
            <a:custGeom>
              <a:avLst/>
              <a:gdLst>
                <a:gd name="connsiteX0" fmla="*/ 4975051 w 4972050"/>
                <a:gd name="connsiteY0" fmla="*/ 2561587 h 2552700"/>
                <a:gd name="connsiteX1" fmla="*/ 4066013 w 4972050"/>
                <a:gd name="connsiteY1" fmla="*/ 2561587 h 2552700"/>
                <a:gd name="connsiteX2" fmla="*/ 4066013 w 4972050"/>
                <a:gd name="connsiteY2" fmla="*/ 2518019 h 2552700"/>
                <a:gd name="connsiteX3" fmla="*/ 3819144 w 4972050"/>
                <a:gd name="connsiteY3" fmla="*/ 2518019 h 2552700"/>
                <a:gd name="connsiteX4" fmla="*/ 3819144 w 4972050"/>
                <a:gd name="connsiteY4" fmla="*/ 2477367 h 2552700"/>
                <a:gd name="connsiteX5" fmla="*/ 3778482 w 4972050"/>
                <a:gd name="connsiteY5" fmla="*/ 2477367 h 2552700"/>
                <a:gd name="connsiteX6" fmla="*/ 3778482 w 4972050"/>
                <a:gd name="connsiteY6" fmla="*/ 2454126 h 2552700"/>
                <a:gd name="connsiteX7" fmla="*/ 3456108 w 4972050"/>
                <a:gd name="connsiteY7" fmla="*/ 2454126 h 2552700"/>
                <a:gd name="connsiteX8" fmla="*/ 3456108 w 4972050"/>
                <a:gd name="connsiteY8" fmla="*/ 2410568 h 2552700"/>
                <a:gd name="connsiteX9" fmla="*/ 3046600 w 4972050"/>
                <a:gd name="connsiteY9" fmla="*/ 2410568 h 2552700"/>
                <a:gd name="connsiteX10" fmla="*/ 3046600 w 4972050"/>
                <a:gd name="connsiteY10" fmla="*/ 2387327 h 2552700"/>
                <a:gd name="connsiteX11" fmla="*/ 2883961 w 4972050"/>
                <a:gd name="connsiteY11" fmla="*/ 2387327 h 2552700"/>
                <a:gd name="connsiteX12" fmla="*/ 2883961 w 4972050"/>
                <a:gd name="connsiteY12" fmla="*/ 2367000 h 2552700"/>
                <a:gd name="connsiteX13" fmla="*/ 2793930 w 4972050"/>
                <a:gd name="connsiteY13" fmla="*/ 2367000 h 2552700"/>
                <a:gd name="connsiteX14" fmla="*/ 2793930 w 4972050"/>
                <a:gd name="connsiteY14" fmla="*/ 2335053 h 2552700"/>
                <a:gd name="connsiteX15" fmla="*/ 2671953 w 4972050"/>
                <a:gd name="connsiteY15" fmla="*/ 2335053 h 2552700"/>
                <a:gd name="connsiteX16" fmla="*/ 2671953 w 4972050"/>
                <a:gd name="connsiteY16" fmla="*/ 2323433 h 2552700"/>
                <a:gd name="connsiteX17" fmla="*/ 2584819 w 4972050"/>
                <a:gd name="connsiteY17" fmla="*/ 2323433 h 2552700"/>
                <a:gd name="connsiteX18" fmla="*/ 2584819 w 4972050"/>
                <a:gd name="connsiteY18" fmla="*/ 2308917 h 2552700"/>
                <a:gd name="connsiteX19" fmla="*/ 2459936 w 4972050"/>
                <a:gd name="connsiteY19" fmla="*/ 2308917 h 2552700"/>
                <a:gd name="connsiteX20" fmla="*/ 2459936 w 4972050"/>
                <a:gd name="connsiteY20" fmla="*/ 2294391 h 2552700"/>
                <a:gd name="connsiteX21" fmla="*/ 2396042 w 4972050"/>
                <a:gd name="connsiteY21" fmla="*/ 2294391 h 2552700"/>
                <a:gd name="connsiteX22" fmla="*/ 2396042 w 4972050"/>
                <a:gd name="connsiteY22" fmla="*/ 2256634 h 2552700"/>
                <a:gd name="connsiteX23" fmla="*/ 2300202 w 4972050"/>
                <a:gd name="connsiteY23" fmla="*/ 2256634 h 2552700"/>
                <a:gd name="connsiteX24" fmla="*/ 2300202 w 4972050"/>
                <a:gd name="connsiteY24" fmla="*/ 2230498 h 2552700"/>
                <a:gd name="connsiteX25" fmla="*/ 2262445 w 4972050"/>
                <a:gd name="connsiteY25" fmla="*/ 2230498 h 2552700"/>
                <a:gd name="connsiteX26" fmla="*/ 2262445 w 4972050"/>
                <a:gd name="connsiteY26" fmla="*/ 2210171 h 2552700"/>
                <a:gd name="connsiteX27" fmla="*/ 2218877 w 4972050"/>
                <a:gd name="connsiteY27" fmla="*/ 2210171 h 2552700"/>
                <a:gd name="connsiteX28" fmla="*/ 2218877 w 4972050"/>
                <a:gd name="connsiteY28" fmla="*/ 2181120 h 2552700"/>
                <a:gd name="connsiteX29" fmla="*/ 2178225 w 4972050"/>
                <a:gd name="connsiteY29" fmla="*/ 2181120 h 2552700"/>
                <a:gd name="connsiteX30" fmla="*/ 2178225 w 4972050"/>
                <a:gd name="connsiteY30" fmla="*/ 2128847 h 2552700"/>
                <a:gd name="connsiteX31" fmla="*/ 2044627 w 4972050"/>
                <a:gd name="connsiteY31" fmla="*/ 2128847 h 2552700"/>
                <a:gd name="connsiteX32" fmla="*/ 2044627 w 4972050"/>
                <a:gd name="connsiteY32" fmla="*/ 2105615 h 2552700"/>
                <a:gd name="connsiteX33" fmla="*/ 2030101 w 4972050"/>
                <a:gd name="connsiteY33" fmla="*/ 2105615 h 2552700"/>
                <a:gd name="connsiteX34" fmla="*/ 2030101 w 4972050"/>
                <a:gd name="connsiteY34" fmla="*/ 2079479 h 2552700"/>
                <a:gd name="connsiteX35" fmla="*/ 1989439 w 4972050"/>
                <a:gd name="connsiteY35" fmla="*/ 2079479 h 2552700"/>
                <a:gd name="connsiteX36" fmla="*/ 1989439 w 4972050"/>
                <a:gd name="connsiteY36" fmla="*/ 2062048 h 2552700"/>
                <a:gd name="connsiteX37" fmla="*/ 1937166 w 4972050"/>
                <a:gd name="connsiteY37" fmla="*/ 2062048 h 2552700"/>
                <a:gd name="connsiteX38" fmla="*/ 1937166 w 4972050"/>
                <a:gd name="connsiteY38" fmla="*/ 2001059 h 2552700"/>
                <a:gd name="connsiteX39" fmla="*/ 1911029 w 4972050"/>
                <a:gd name="connsiteY39" fmla="*/ 2001059 h 2552700"/>
                <a:gd name="connsiteX40" fmla="*/ 1911029 w 4972050"/>
                <a:gd name="connsiteY40" fmla="*/ 1966207 h 2552700"/>
                <a:gd name="connsiteX41" fmla="*/ 1896504 w 4972050"/>
                <a:gd name="connsiteY41" fmla="*/ 1966207 h 2552700"/>
                <a:gd name="connsiteX42" fmla="*/ 1896504 w 4972050"/>
                <a:gd name="connsiteY42" fmla="*/ 1937166 h 2552700"/>
                <a:gd name="connsiteX43" fmla="*/ 1780327 w 4972050"/>
                <a:gd name="connsiteY43" fmla="*/ 1937166 h 2552700"/>
                <a:gd name="connsiteX44" fmla="*/ 1780327 w 4972050"/>
                <a:gd name="connsiteY44" fmla="*/ 1899408 h 2552700"/>
                <a:gd name="connsiteX45" fmla="*/ 1606077 w 4972050"/>
                <a:gd name="connsiteY45" fmla="*/ 1899408 h 2552700"/>
                <a:gd name="connsiteX46" fmla="*/ 1606077 w 4972050"/>
                <a:gd name="connsiteY46" fmla="*/ 1844230 h 2552700"/>
                <a:gd name="connsiteX47" fmla="*/ 1571225 w 4972050"/>
                <a:gd name="connsiteY47" fmla="*/ 1844230 h 2552700"/>
                <a:gd name="connsiteX48" fmla="*/ 1571225 w 4972050"/>
                <a:gd name="connsiteY48" fmla="*/ 1786137 h 2552700"/>
                <a:gd name="connsiteX49" fmla="*/ 1536373 w 4972050"/>
                <a:gd name="connsiteY49" fmla="*/ 1786137 h 2552700"/>
                <a:gd name="connsiteX50" fmla="*/ 1536373 w 4972050"/>
                <a:gd name="connsiteY50" fmla="*/ 1754190 h 2552700"/>
                <a:gd name="connsiteX51" fmla="*/ 1486995 w 4972050"/>
                <a:gd name="connsiteY51" fmla="*/ 1754190 h 2552700"/>
                <a:gd name="connsiteX52" fmla="*/ 1486995 w 4972050"/>
                <a:gd name="connsiteY52" fmla="*/ 1713538 h 2552700"/>
                <a:gd name="connsiteX53" fmla="*/ 1408586 w 4972050"/>
                <a:gd name="connsiteY53" fmla="*/ 1713538 h 2552700"/>
                <a:gd name="connsiteX54" fmla="*/ 1408586 w 4972050"/>
                <a:gd name="connsiteY54" fmla="*/ 1681581 h 2552700"/>
                <a:gd name="connsiteX55" fmla="*/ 1362113 w 4972050"/>
                <a:gd name="connsiteY55" fmla="*/ 1681581 h 2552700"/>
                <a:gd name="connsiteX56" fmla="*/ 1362113 w 4972050"/>
                <a:gd name="connsiteY56" fmla="*/ 1629308 h 2552700"/>
                <a:gd name="connsiteX57" fmla="*/ 1344692 w 4972050"/>
                <a:gd name="connsiteY57" fmla="*/ 1629308 h 2552700"/>
                <a:gd name="connsiteX58" fmla="*/ 1344692 w 4972050"/>
                <a:gd name="connsiteY58" fmla="*/ 1588646 h 2552700"/>
                <a:gd name="connsiteX59" fmla="*/ 1277893 w 4972050"/>
                <a:gd name="connsiteY59" fmla="*/ 1588646 h 2552700"/>
                <a:gd name="connsiteX60" fmla="*/ 1277893 w 4972050"/>
                <a:gd name="connsiteY60" fmla="*/ 1562509 h 2552700"/>
                <a:gd name="connsiteX61" fmla="*/ 1213990 w 4972050"/>
                <a:gd name="connsiteY61" fmla="*/ 1562509 h 2552700"/>
                <a:gd name="connsiteX62" fmla="*/ 1213990 w 4972050"/>
                <a:gd name="connsiteY62" fmla="*/ 1495710 h 2552700"/>
                <a:gd name="connsiteX63" fmla="*/ 1184948 w 4972050"/>
                <a:gd name="connsiteY63" fmla="*/ 1495710 h 2552700"/>
                <a:gd name="connsiteX64" fmla="*/ 1184948 w 4972050"/>
                <a:gd name="connsiteY64" fmla="*/ 1469574 h 2552700"/>
                <a:gd name="connsiteX65" fmla="*/ 1138485 w 4972050"/>
                <a:gd name="connsiteY65" fmla="*/ 1469574 h 2552700"/>
                <a:gd name="connsiteX66" fmla="*/ 1138485 w 4972050"/>
                <a:gd name="connsiteY66" fmla="*/ 1396965 h 2552700"/>
                <a:gd name="connsiteX67" fmla="*/ 1062971 w 4972050"/>
                <a:gd name="connsiteY67" fmla="*/ 1396965 h 2552700"/>
                <a:gd name="connsiteX68" fmla="*/ 1062971 w 4972050"/>
                <a:gd name="connsiteY68" fmla="*/ 1341786 h 2552700"/>
                <a:gd name="connsiteX69" fmla="*/ 1022309 w 4972050"/>
                <a:gd name="connsiteY69" fmla="*/ 1341786 h 2552700"/>
                <a:gd name="connsiteX70" fmla="*/ 1022309 w 4972050"/>
                <a:gd name="connsiteY70" fmla="*/ 1309840 h 2552700"/>
                <a:gd name="connsiteX71" fmla="*/ 955510 w 4972050"/>
                <a:gd name="connsiteY71" fmla="*/ 1309840 h 2552700"/>
                <a:gd name="connsiteX72" fmla="*/ 955510 w 4972050"/>
                <a:gd name="connsiteY72" fmla="*/ 1251747 h 2552700"/>
                <a:gd name="connsiteX73" fmla="*/ 923565 w 4972050"/>
                <a:gd name="connsiteY73" fmla="*/ 1251747 h 2552700"/>
                <a:gd name="connsiteX74" fmla="*/ 923565 w 4972050"/>
                <a:gd name="connsiteY74" fmla="*/ 1219800 h 2552700"/>
                <a:gd name="connsiteX75" fmla="*/ 891618 w 4972050"/>
                <a:gd name="connsiteY75" fmla="*/ 1219800 h 2552700"/>
                <a:gd name="connsiteX76" fmla="*/ 891618 w 4972050"/>
                <a:gd name="connsiteY76" fmla="*/ 1161716 h 2552700"/>
                <a:gd name="connsiteX77" fmla="*/ 821915 w 4972050"/>
                <a:gd name="connsiteY77" fmla="*/ 1161716 h 2552700"/>
                <a:gd name="connsiteX78" fmla="*/ 821915 w 4972050"/>
                <a:gd name="connsiteY78" fmla="*/ 1094918 h 2552700"/>
                <a:gd name="connsiteX79" fmla="*/ 772542 w 4972050"/>
                <a:gd name="connsiteY79" fmla="*/ 1094918 h 2552700"/>
                <a:gd name="connsiteX80" fmla="*/ 772542 w 4972050"/>
                <a:gd name="connsiteY80" fmla="*/ 1057160 h 2552700"/>
                <a:gd name="connsiteX81" fmla="*/ 760925 w 4972050"/>
                <a:gd name="connsiteY81" fmla="*/ 1057160 h 2552700"/>
                <a:gd name="connsiteX82" fmla="*/ 760925 w 4972050"/>
                <a:gd name="connsiteY82" fmla="*/ 1016498 h 2552700"/>
                <a:gd name="connsiteX83" fmla="*/ 734786 w 4972050"/>
                <a:gd name="connsiteY83" fmla="*/ 1016498 h 2552700"/>
                <a:gd name="connsiteX84" fmla="*/ 734786 w 4972050"/>
                <a:gd name="connsiteY84" fmla="*/ 984551 h 2552700"/>
                <a:gd name="connsiteX85" fmla="*/ 691222 w 4972050"/>
                <a:gd name="connsiteY85" fmla="*/ 984551 h 2552700"/>
                <a:gd name="connsiteX86" fmla="*/ 691222 w 4972050"/>
                <a:gd name="connsiteY86" fmla="*/ 938088 h 2552700"/>
                <a:gd name="connsiteX87" fmla="*/ 656371 w 4972050"/>
                <a:gd name="connsiteY87" fmla="*/ 938088 h 2552700"/>
                <a:gd name="connsiteX88" fmla="*/ 656371 w 4972050"/>
                <a:gd name="connsiteY88" fmla="*/ 781255 h 2552700"/>
                <a:gd name="connsiteX89" fmla="*/ 606998 w 4972050"/>
                <a:gd name="connsiteY89" fmla="*/ 781255 h 2552700"/>
                <a:gd name="connsiteX90" fmla="*/ 606998 w 4972050"/>
                <a:gd name="connsiteY90" fmla="*/ 699935 h 2552700"/>
                <a:gd name="connsiteX91" fmla="*/ 592476 w 4972050"/>
                <a:gd name="connsiteY91" fmla="*/ 699935 h 2552700"/>
                <a:gd name="connsiteX92" fmla="*/ 592476 w 4972050"/>
                <a:gd name="connsiteY92" fmla="*/ 644754 h 2552700"/>
                <a:gd name="connsiteX93" fmla="*/ 508251 w 4972050"/>
                <a:gd name="connsiteY93" fmla="*/ 644754 h 2552700"/>
                <a:gd name="connsiteX94" fmla="*/ 508251 w 4972050"/>
                <a:gd name="connsiteY94" fmla="*/ 508252 h 2552700"/>
                <a:gd name="connsiteX95" fmla="*/ 476304 w 4972050"/>
                <a:gd name="connsiteY95" fmla="*/ 508252 h 2552700"/>
                <a:gd name="connsiteX96" fmla="*/ 476304 w 4972050"/>
                <a:gd name="connsiteY96" fmla="*/ 394984 h 2552700"/>
                <a:gd name="connsiteX97" fmla="*/ 400792 w 4972050"/>
                <a:gd name="connsiteY97" fmla="*/ 394984 h 2552700"/>
                <a:gd name="connsiteX98" fmla="*/ 400792 w 4972050"/>
                <a:gd name="connsiteY98" fmla="*/ 331090 h 2552700"/>
                <a:gd name="connsiteX99" fmla="*/ 354324 w 4972050"/>
                <a:gd name="connsiteY99" fmla="*/ 331090 h 2552700"/>
                <a:gd name="connsiteX100" fmla="*/ 354324 w 4972050"/>
                <a:gd name="connsiteY100" fmla="*/ 284621 h 2552700"/>
                <a:gd name="connsiteX101" fmla="*/ 316568 w 4972050"/>
                <a:gd name="connsiteY101" fmla="*/ 284621 h 2552700"/>
                <a:gd name="connsiteX102" fmla="*/ 316568 w 4972050"/>
                <a:gd name="connsiteY102" fmla="*/ 191684 h 2552700"/>
                <a:gd name="connsiteX103" fmla="*/ 278812 w 4972050"/>
                <a:gd name="connsiteY103" fmla="*/ 191684 h 2552700"/>
                <a:gd name="connsiteX104" fmla="*/ 278812 w 4972050"/>
                <a:gd name="connsiteY104" fmla="*/ 145215 h 2552700"/>
                <a:gd name="connsiteX105" fmla="*/ 235248 w 4972050"/>
                <a:gd name="connsiteY105" fmla="*/ 145215 h 2552700"/>
                <a:gd name="connsiteX106" fmla="*/ 235248 w 4972050"/>
                <a:gd name="connsiteY106" fmla="*/ 110363 h 2552700"/>
                <a:gd name="connsiteX107" fmla="*/ 159736 w 4972050"/>
                <a:gd name="connsiteY107" fmla="*/ 110363 h 2552700"/>
                <a:gd name="connsiteX108" fmla="*/ 159736 w 4972050"/>
                <a:gd name="connsiteY108" fmla="*/ 31947 h 2552700"/>
                <a:gd name="connsiteX109" fmla="*/ 98746 w 4972050"/>
                <a:gd name="connsiteY109" fmla="*/ 31947 h 2552700"/>
                <a:gd name="connsiteX110" fmla="*/ 98746 w 4972050"/>
                <a:gd name="connsiteY110" fmla="*/ 0 h 2552700"/>
                <a:gd name="connsiteX111" fmla="*/ 0 w 4972050"/>
                <a:gd name="connsiteY111"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972050" h="2552700">
                  <a:moveTo>
                    <a:pt x="4975051" y="2561587"/>
                  </a:moveTo>
                  <a:lnTo>
                    <a:pt x="4066013" y="2561587"/>
                  </a:lnTo>
                  <a:lnTo>
                    <a:pt x="4066013" y="2518019"/>
                  </a:lnTo>
                  <a:lnTo>
                    <a:pt x="3819144" y="2518019"/>
                  </a:lnTo>
                  <a:lnTo>
                    <a:pt x="3819144" y="2477367"/>
                  </a:lnTo>
                  <a:lnTo>
                    <a:pt x="3778482" y="2477367"/>
                  </a:lnTo>
                  <a:lnTo>
                    <a:pt x="3778482" y="2454126"/>
                  </a:lnTo>
                  <a:lnTo>
                    <a:pt x="3456108" y="2454126"/>
                  </a:lnTo>
                  <a:lnTo>
                    <a:pt x="3456108" y="2410568"/>
                  </a:lnTo>
                  <a:lnTo>
                    <a:pt x="3046600" y="2410568"/>
                  </a:lnTo>
                  <a:lnTo>
                    <a:pt x="3046600" y="2387327"/>
                  </a:lnTo>
                  <a:lnTo>
                    <a:pt x="2883961" y="2387327"/>
                  </a:lnTo>
                  <a:lnTo>
                    <a:pt x="2883961" y="2367000"/>
                  </a:lnTo>
                  <a:lnTo>
                    <a:pt x="2793930" y="2367000"/>
                  </a:lnTo>
                  <a:lnTo>
                    <a:pt x="2793930" y="2335053"/>
                  </a:lnTo>
                  <a:lnTo>
                    <a:pt x="2671953" y="2335053"/>
                  </a:lnTo>
                  <a:lnTo>
                    <a:pt x="2671953" y="2323433"/>
                  </a:lnTo>
                  <a:lnTo>
                    <a:pt x="2584819" y="2323433"/>
                  </a:lnTo>
                  <a:lnTo>
                    <a:pt x="2584819" y="2308917"/>
                  </a:lnTo>
                  <a:lnTo>
                    <a:pt x="2459936" y="2308917"/>
                  </a:lnTo>
                  <a:lnTo>
                    <a:pt x="2459936" y="2294391"/>
                  </a:lnTo>
                  <a:lnTo>
                    <a:pt x="2396042" y="2294391"/>
                  </a:lnTo>
                  <a:lnTo>
                    <a:pt x="2396042" y="2256634"/>
                  </a:lnTo>
                  <a:lnTo>
                    <a:pt x="2300202" y="2256634"/>
                  </a:lnTo>
                  <a:lnTo>
                    <a:pt x="2300202" y="2230498"/>
                  </a:lnTo>
                  <a:lnTo>
                    <a:pt x="2262445" y="2230498"/>
                  </a:lnTo>
                  <a:lnTo>
                    <a:pt x="2262445" y="2210171"/>
                  </a:lnTo>
                  <a:lnTo>
                    <a:pt x="2218877" y="2210171"/>
                  </a:lnTo>
                  <a:lnTo>
                    <a:pt x="2218877" y="2181120"/>
                  </a:lnTo>
                  <a:lnTo>
                    <a:pt x="2178225" y="2181120"/>
                  </a:lnTo>
                  <a:lnTo>
                    <a:pt x="2178225" y="2128847"/>
                  </a:lnTo>
                  <a:lnTo>
                    <a:pt x="2044627" y="2128847"/>
                  </a:lnTo>
                  <a:lnTo>
                    <a:pt x="2044627" y="2105615"/>
                  </a:lnTo>
                  <a:lnTo>
                    <a:pt x="2030101" y="2105615"/>
                  </a:lnTo>
                  <a:lnTo>
                    <a:pt x="2030101" y="2079479"/>
                  </a:lnTo>
                  <a:lnTo>
                    <a:pt x="1989439" y="2079479"/>
                  </a:lnTo>
                  <a:lnTo>
                    <a:pt x="1989439" y="2062048"/>
                  </a:lnTo>
                  <a:lnTo>
                    <a:pt x="1937166" y="2062048"/>
                  </a:lnTo>
                  <a:lnTo>
                    <a:pt x="1937166" y="2001059"/>
                  </a:lnTo>
                  <a:lnTo>
                    <a:pt x="1911029" y="2001059"/>
                  </a:lnTo>
                  <a:lnTo>
                    <a:pt x="1911029" y="1966207"/>
                  </a:lnTo>
                  <a:lnTo>
                    <a:pt x="1896504" y="1966207"/>
                  </a:lnTo>
                  <a:lnTo>
                    <a:pt x="1896504" y="1937166"/>
                  </a:lnTo>
                  <a:lnTo>
                    <a:pt x="1780327" y="1937166"/>
                  </a:lnTo>
                  <a:lnTo>
                    <a:pt x="1780327" y="1899408"/>
                  </a:lnTo>
                  <a:lnTo>
                    <a:pt x="1606077" y="1899408"/>
                  </a:lnTo>
                  <a:lnTo>
                    <a:pt x="1606077" y="1844230"/>
                  </a:lnTo>
                  <a:lnTo>
                    <a:pt x="1571225" y="1844230"/>
                  </a:lnTo>
                  <a:lnTo>
                    <a:pt x="1571225" y="1786137"/>
                  </a:lnTo>
                  <a:lnTo>
                    <a:pt x="1536373" y="1786137"/>
                  </a:lnTo>
                  <a:lnTo>
                    <a:pt x="1536373" y="1754190"/>
                  </a:lnTo>
                  <a:lnTo>
                    <a:pt x="1486995" y="1754190"/>
                  </a:lnTo>
                  <a:lnTo>
                    <a:pt x="1486995" y="1713538"/>
                  </a:lnTo>
                  <a:lnTo>
                    <a:pt x="1408586" y="1713538"/>
                  </a:lnTo>
                  <a:lnTo>
                    <a:pt x="1408586" y="1681581"/>
                  </a:lnTo>
                  <a:lnTo>
                    <a:pt x="1362113" y="1681581"/>
                  </a:lnTo>
                  <a:lnTo>
                    <a:pt x="1362113" y="1629308"/>
                  </a:lnTo>
                  <a:lnTo>
                    <a:pt x="1344692" y="1629308"/>
                  </a:lnTo>
                  <a:lnTo>
                    <a:pt x="1344692" y="1588646"/>
                  </a:lnTo>
                  <a:lnTo>
                    <a:pt x="1277893" y="1588646"/>
                  </a:lnTo>
                  <a:lnTo>
                    <a:pt x="1277893" y="1562509"/>
                  </a:lnTo>
                  <a:lnTo>
                    <a:pt x="1213990" y="1562509"/>
                  </a:lnTo>
                  <a:lnTo>
                    <a:pt x="1213990" y="1495710"/>
                  </a:lnTo>
                  <a:lnTo>
                    <a:pt x="1184948" y="1495710"/>
                  </a:lnTo>
                  <a:lnTo>
                    <a:pt x="1184948" y="1469574"/>
                  </a:lnTo>
                  <a:lnTo>
                    <a:pt x="1138485" y="1469574"/>
                  </a:lnTo>
                  <a:lnTo>
                    <a:pt x="1138485" y="1396965"/>
                  </a:lnTo>
                  <a:lnTo>
                    <a:pt x="1062971" y="1396965"/>
                  </a:lnTo>
                  <a:lnTo>
                    <a:pt x="1062971" y="1341786"/>
                  </a:lnTo>
                  <a:lnTo>
                    <a:pt x="1022309" y="1341786"/>
                  </a:lnTo>
                  <a:lnTo>
                    <a:pt x="1022309" y="1309840"/>
                  </a:lnTo>
                  <a:lnTo>
                    <a:pt x="955510" y="1309840"/>
                  </a:lnTo>
                  <a:lnTo>
                    <a:pt x="955510" y="1251747"/>
                  </a:lnTo>
                  <a:lnTo>
                    <a:pt x="923565" y="1251747"/>
                  </a:lnTo>
                  <a:lnTo>
                    <a:pt x="923565" y="1219800"/>
                  </a:lnTo>
                  <a:lnTo>
                    <a:pt x="891618" y="1219800"/>
                  </a:lnTo>
                  <a:lnTo>
                    <a:pt x="891618" y="1161716"/>
                  </a:lnTo>
                  <a:lnTo>
                    <a:pt x="821915" y="1161716"/>
                  </a:lnTo>
                  <a:lnTo>
                    <a:pt x="821915" y="1094918"/>
                  </a:lnTo>
                  <a:lnTo>
                    <a:pt x="772542" y="1094918"/>
                  </a:lnTo>
                  <a:lnTo>
                    <a:pt x="772542" y="1057160"/>
                  </a:lnTo>
                  <a:lnTo>
                    <a:pt x="760925" y="1057160"/>
                  </a:lnTo>
                  <a:lnTo>
                    <a:pt x="760925" y="1016498"/>
                  </a:lnTo>
                  <a:lnTo>
                    <a:pt x="734786" y="1016498"/>
                  </a:lnTo>
                  <a:lnTo>
                    <a:pt x="734786" y="984551"/>
                  </a:lnTo>
                  <a:lnTo>
                    <a:pt x="691222" y="984551"/>
                  </a:lnTo>
                  <a:lnTo>
                    <a:pt x="691222" y="938088"/>
                  </a:lnTo>
                  <a:lnTo>
                    <a:pt x="656371" y="938088"/>
                  </a:lnTo>
                  <a:lnTo>
                    <a:pt x="656371" y="781255"/>
                  </a:lnTo>
                  <a:lnTo>
                    <a:pt x="606998" y="781255"/>
                  </a:lnTo>
                  <a:lnTo>
                    <a:pt x="606998" y="699935"/>
                  </a:lnTo>
                  <a:lnTo>
                    <a:pt x="592476" y="699935"/>
                  </a:lnTo>
                  <a:lnTo>
                    <a:pt x="592476" y="644754"/>
                  </a:lnTo>
                  <a:lnTo>
                    <a:pt x="508251" y="644754"/>
                  </a:lnTo>
                  <a:lnTo>
                    <a:pt x="508251" y="508252"/>
                  </a:lnTo>
                  <a:lnTo>
                    <a:pt x="476304" y="508252"/>
                  </a:lnTo>
                  <a:lnTo>
                    <a:pt x="476304" y="394984"/>
                  </a:lnTo>
                  <a:lnTo>
                    <a:pt x="400792" y="394984"/>
                  </a:lnTo>
                  <a:lnTo>
                    <a:pt x="400792" y="331090"/>
                  </a:lnTo>
                  <a:lnTo>
                    <a:pt x="354324" y="331090"/>
                  </a:lnTo>
                  <a:lnTo>
                    <a:pt x="354324" y="284621"/>
                  </a:lnTo>
                  <a:lnTo>
                    <a:pt x="316568" y="284621"/>
                  </a:lnTo>
                  <a:lnTo>
                    <a:pt x="316568" y="191684"/>
                  </a:lnTo>
                  <a:lnTo>
                    <a:pt x="278812" y="191684"/>
                  </a:lnTo>
                  <a:lnTo>
                    <a:pt x="278812" y="145215"/>
                  </a:lnTo>
                  <a:lnTo>
                    <a:pt x="235248" y="145215"/>
                  </a:lnTo>
                  <a:lnTo>
                    <a:pt x="235248" y="110363"/>
                  </a:lnTo>
                  <a:lnTo>
                    <a:pt x="159736" y="110363"/>
                  </a:lnTo>
                  <a:lnTo>
                    <a:pt x="159736" y="31947"/>
                  </a:lnTo>
                  <a:lnTo>
                    <a:pt x="98746" y="31947"/>
                  </a:lnTo>
                  <a:lnTo>
                    <a:pt x="98746"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7" name="Freeform: Shape 193">
              <a:extLst>
                <a:ext uri="{FF2B5EF4-FFF2-40B4-BE49-F238E27FC236}">
                  <a16:creationId xmlns:a16="http://schemas.microsoft.com/office/drawing/2014/main" xmlns="" id="{7E51060A-1604-496C-93C9-65B43E63B1C2}"/>
                </a:ext>
              </a:extLst>
            </p:cNvPr>
            <p:cNvSpPr/>
            <p:nvPr/>
          </p:nvSpPr>
          <p:spPr>
            <a:xfrm>
              <a:off x="2146621" y="21002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8" name="Freeform: Shape 194">
              <a:extLst>
                <a:ext uri="{FF2B5EF4-FFF2-40B4-BE49-F238E27FC236}">
                  <a16:creationId xmlns:a16="http://schemas.microsoft.com/office/drawing/2014/main" xmlns="" id="{329BB0B8-F51E-47F1-B120-C180A51FE23C}"/>
                </a:ext>
              </a:extLst>
            </p:cNvPr>
            <p:cNvSpPr/>
            <p:nvPr/>
          </p:nvSpPr>
          <p:spPr>
            <a:xfrm>
              <a:off x="2184721" y="21002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9" name="Freeform: Shape 195">
              <a:extLst>
                <a:ext uri="{FF2B5EF4-FFF2-40B4-BE49-F238E27FC236}">
                  <a16:creationId xmlns:a16="http://schemas.microsoft.com/office/drawing/2014/main" xmlns="" id="{C92203EC-5DA4-4C5D-B358-D6FA8E54EC26}"/>
                </a:ext>
              </a:extLst>
            </p:cNvPr>
            <p:cNvSpPr/>
            <p:nvPr/>
          </p:nvSpPr>
          <p:spPr>
            <a:xfrm>
              <a:off x="2222821"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0" name="Freeform: Shape 196">
              <a:extLst>
                <a:ext uri="{FF2B5EF4-FFF2-40B4-BE49-F238E27FC236}">
                  <a16:creationId xmlns:a16="http://schemas.microsoft.com/office/drawing/2014/main" xmlns="" id="{C7DC9CFA-6C2D-4C10-9C00-49C8D00B3902}"/>
                </a:ext>
              </a:extLst>
            </p:cNvPr>
            <p:cNvSpPr/>
            <p:nvPr/>
          </p:nvSpPr>
          <p:spPr>
            <a:xfrm>
              <a:off x="2241872"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1" name="Freeform: Shape 197">
              <a:extLst>
                <a:ext uri="{FF2B5EF4-FFF2-40B4-BE49-F238E27FC236}">
                  <a16:creationId xmlns:a16="http://schemas.microsoft.com/office/drawing/2014/main" xmlns="" id="{2BBCFEA0-6142-4B11-B57E-72D70592B555}"/>
                </a:ext>
              </a:extLst>
            </p:cNvPr>
            <p:cNvSpPr/>
            <p:nvPr/>
          </p:nvSpPr>
          <p:spPr>
            <a:xfrm>
              <a:off x="2241872"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2" name="Freeform: Shape 198">
              <a:extLst>
                <a:ext uri="{FF2B5EF4-FFF2-40B4-BE49-F238E27FC236}">
                  <a16:creationId xmlns:a16="http://schemas.microsoft.com/office/drawing/2014/main" xmlns="" id="{1F1001B9-126C-4EA3-A5E4-FD876E0EB3B9}"/>
                </a:ext>
              </a:extLst>
            </p:cNvPr>
            <p:cNvSpPr/>
            <p:nvPr/>
          </p:nvSpPr>
          <p:spPr>
            <a:xfrm>
              <a:off x="2222821"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3" name="Freeform: Shape 199">
              <a:extLst>
                <a:ext uri="{FF2B5EF4-FFF2-40B4-BE49-F238E27FC236}">
                  <a16:creationId xmlns:a16="http://schemas.microsoft.com/office/drawing/2014/main" xmlns="" id="{849A8B91-2627-427E-92F8-60372B47CCB2}"/>
                </a:ext>
              </a:extLst>
            </p:cNvPr>
            <p:cNvSpPr/>
            <p:nvPr/>
          </p:nvSpPr>
          <p:spPr>
            <a:xfrm>
              <a:off x="2241872"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4" name="Freeform: Shape 200">
              <a:extLst>
                <a:ext uri="{FF2B5EF4-FFF2-40B4-BE49-F238E27FC236}">
                  <a16:creationId xmlns:a16="http://schemas.microsoft.com/office/drawing/2014/main" xmlns="" id="{85FE9403-8293-4148-96E7-A7E0FB0D7E50}"/>
                </a:ext>
              </a:extLst>
            </p:cNvPr>
            <p:cNvSpPr/>
            <p:nvPr/>
          </p:nvSpPr>
          <p:spPr>
            <a:xfrm>
              <a:off x="2260922"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5" name="Freeform: Shape 201">
              <a:extLst>
                <a:ext uri="{FF2B5EF4-FFF2-40B4-BE49-F238E27FC236}">
                  <a16:creationId xmlns:a16="http://schemas.microsoft.com/office/drawing/2014/main" xmlns="" id="{A65F57E2-7A2E-489E-B710-7745B040D93F}"/>
                </a:ext>
              </a:extLst>
            </p:cNvPr>
            <p:cNvSpPr/>
            <p:nvPr/>
          </p:nvSpPr>
          <p:spPr>
            <a:xfrm>
              <a:off x="2299022" y="22526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6" name="Freeform: Shape 202">
              <a:extLst>
                <a:ext uri="{FF2B5EF4-FFF2-40B4-BE49-F238E27FC236}">
                  <a16:creationId xmlns:a16="http://schemas.microsoft.com/office/drawing/2014/main" xmlns="" id="{5214240A-889D-4525-BC1E-E8A6476711B7}"/>
                </a:ext>
              </a:extLst>
            </p:cNvPr>
            <p:cNvSpPr/>
            <p:nvPr/>
          </p:nvSpPr>
          <p:spPr>
            <a:xfrm>
              <a:off x="2318072" y="22526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7" name="Freeform: Shape 203">
              <a:extLst>
                <a:ext uri="{FF2B5EF4-FFF2-40B4-BE49-F238E27FC236}">
                  <a16:creationId xmlns:a16="http://schemas.microsoft.com/office/drawing/2014/main" xmlns="" id="{DC83A519-40B7-4DC0-8767-71F05D7F35F8}"/>
                </a:ext>
              </a:extLst>
            </p:cNvPr>
            <p:cNvSpPr/>
            <p:nvPr/>
          </p:nvSpPr>
          <p:spPr>
            <a:xfrm>
              <a:off x="2337122" y="22907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8" name="Freeform: Shape 204">
              <a:extLst>
                <a:ext uri="{FF2B5EF4-FFF2-40B4-BE49-F238E27FC236}">
                  <a16:creationId xmlns:a16="http://schemas.microsoft.com/office/drawing/2014/main" xmlns="" id="{39310E2A-D35D-4C20-8023-F68407BD37D4}"/>
                </a:ext>
              </a:extLst>
            </p:cNvPr>
            <p:cNvSpPr/>
            <p:nvPr/>
          </p:nvSpPr>
          <p:spPr>
            <a:xfrm>
              <a:off x="2356172" y="22907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9" name="Freeform: Shape 205">
              <a:extLst>
                <a:ext uri="{FF2B5EF4-FFF2-40B4-BE49-F238E27FC236}">
                  <a16:creationId xmlns:a16="http://schemas.microsoft.com/office/drawing/2014/main" xmlns="" id="{37BAD08C-CC22-4191-85A3-8180518BDE8E}"/>
                </a:ext>
              </a:extLst>
            </p:cNvPr>
            <p:cNvSpPr/>
            <p:nvPr/>
          </p:nvSpPr>
          <p:spPr>
            <a:xfrm>
              <a:off x="2375222" y="2328864"/>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0" name="Freeform: Shape 206">
              <a:extLst>
                <a:ext uri="{FF2B5EF4-FFF2-40B4-BE49-F238E27FC236}">
                  <a16:creationId xmlns:a16="http://schemas.microsoft.com/office/drawing/2014/main" xmlns="" id="{2892402F-E456-4FAC-8F2C-4C4DC6EB4B3F}"/>
                </a:ext>
              </a:extLst>
            </p:cNvPr>
            <p:cNvSpPr/>
            <p:nvPr/>
          </p:nvSpPr>
          <p:spPr>
            <a:xfrm>
              <a:off x="2394273" y="2366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1" name="Freeform: Shape 207">
              <a:extLst>
                <a:ext uri="{FF2B5EF4-FFF2-40B4-BE49-F238E27FC236}">
                  <a16:creationId xmlns:a16="http://schemas.microsoft.com/office/drawing/2014/main" xmlns="" id="{459CA2CC-8591-4287-88A1-277F2D37E0DB}"/>
                </a:ext>
              </a:extLst>
            </p:cNvPr>
            <p:cNvSpPr/>
            <p:nvPr/>
          </p:nvSpPr>
          <p:spPr>
            <a:xfrm>
              <a:off x="2413323" y="23860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2" name="Freeform: Shape 208">
              <a:extLst>
                <a:ext uri="{FF2B5EF4-FFF2-40B4-BE49-F238E27FC236}">
                  <a16:creationId xmlns:a16="http://schemas.microsoft.com/office/drawing/2014/main" xmlns="" id="{AEAA7D51-C252-415A-A6C8-C0FE871EEF40}"/>
                </a:ext>
              </a:extLst>
            </p:cNvPr>
            <p:cNvSpPr/>
            <p:nvPr/>
          </p:nvSpPr>
          <p:spPr>
            <a:xfrm>
              <a:off x="2432373" y="24050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3" name="Freeform: Shape 209">
              <a:extLst>
                <a:ext uri="{FF2B5EF4-FFF2-40B4-BE49-F238E27FC236}">
                  <a16:creationId xmlns:a16="http://schemas.microsoft.com/office/drawing/2014/main" xmlns="" id="{2689D166-7E53-4D16-B3D1-D3C783E11003}"/>
                </a:ext>
              </a:extLst>
            </p:cNvPr>
            <p:cNvSpPr/>
            <p:nvPr/>
          </p:nvSpPr>
          <p:spPr>
            <a:xfrm>
              <a:off x="2451423" y="2424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4" name="Freeform: Shape 210">
              <a:extLst>
                <a:ext uri="{FF2B5EF4-FFF2-40B4-BE49-F238E27FC236}">
                  <a16:creationId xmlns:a16="http://schemas.microsoft.com/office/drawing/2014/main" xmlns="" id="{170345BD-5A3C-4234-802C-03EE827D0131}"/>
                </a:ext>
              </a:extLst>
            </p:cNvPr>
            <p:cNvSpPr/>
            <p:nvPr/>
          </p:nvSpPr>
          <p:spPr>
            <a:xfrm>
              <a:off x="2470473" y="2424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5" name="Freeform: Shape 211">
              <a:extLst>
                <a:ext uri="{FF2B5EF4-FFF2-40B4-BE49-F238E27FC236}">
                  <a16:creationId xmlns:a16="http://schemas.microsoft.com/office/drawing/2014/main" xmlns="" id="{3433704A-5DEA-42C9-95EC-19F8F750EF18}"/>
                </a:ext>
              </a:extLst>
            </p:cNvPr>
            <p:cNvSpPr/>
            <p:nvPr/>
          </p:nvSpPr>
          <p:spPr>
            <a:xfrm>
              <a:off x="2489523" y="24812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6" name="Freeform: Shape 212">
              <a:extLst>
                <a:ext uri="{FF2B5EF4-FFF2-40B4-BE49-F238E27FC236}">
                  <a16:creationId xmlns:a16="http://schemas.microsoft.com/office/drawing/2014/main" xmlns="" id="{A4712F6C-1935-4476-B486-86F12A360155}"/>
                </a:ext>
              </a:extLst>
            </p:cNvPr>
            <p:cNvSpPr/>
            <p:nvPr/>
          </p:nvSpPr>
          <p:spPr>
            <a:xfrm>
              <a:off x="2508573" y="24812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7" name="Freeform: Shape 213">
              <a:extLst>
                <a:ext uri="{FF2B5EF4-FFF2-40B4-BE49-F238E27FC236}">
                  <a16:creationId xmlns:a16="http://schemas.microsoft.com/office/drawing/2014/main" xmlns="" id="{81F3B804-5968-4055-96C6-23AC61FDC33F}"/>
                </a:ext>
              </a:extLst>
            </p:cNvPr>
            <p:cNvSpPr/>
            <p:nvPr/>
          </p:nvSpPr>
          <p:spPr>
            <a:xfrm>
              <a:off x="2527623" y="25193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8" name="Freeform: Shape 214">
              <a:extLst>
                <a:ext uri="{FF2B5EF4-FFF2-40B4-BE49-F238E27FC236}">
                  <a16:creationId xmlns:a16="http://schemas.microsoft.com/office/drawing/2014/main" xmlns="" id="{C53E17E5-A895-4730-B0DF-90EE0A8033BC}"/>
                </a:ext>
              </a:extLst>
            </p:cNvPr>
            <p:cNvSpPr/>
            <p:nvPr/>
          </p:nvSpPr>
          <p:spPr>
            <a:xfrm>
              <a:off x="2546674" y="2557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9" name="Freeform: Shape 215">
              <a:extLst>
                <a:ext uri="{FF2B5EF4-FFF2-40B4-BE49-F238E27FC236}">
                  <a16:creationId xmlns:a16="http://schemas.microsoft.com/office/drawing/2014/main" xmlns="" id="{AC7D9CDA-04D7-4AE4-AA87-88AF5456DE19}"/>
                </a:ext>
              </a:extLst>
            </p:cNvPr>
            <p:cNvSpPr/>
            <p:nvPr/>
          </p:nvSpPr>
          <p:spPr>
            <a:xfrm>
              <a:off x="2565724" y="25955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0" name="Freeform: Shape 216">
              <a:extLst>
                <a:ext uri="{FF2B5EF4-FFF2-40B4-BE49-F238E27FC236}">
                  <a16:creationId xmlns:a16="http://schemas.microsoft.com/office/drawing/2014/main" xmlns="" id="{FD759E9B-9A54-4C7F-974D-ADB311AFE24B}"/>
                </a:ext>
              </a:extLst>
            </p:cNvPr>
            <p:cNvSpPr/>
            <p:nvPr/>
          </p:nvSpPr>
          <p:spPr>
            <a:xfrm>
              <a:off x="2622874"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1" name="Freeform: Shape 217">
              <a:extLst>
                <a:ext uri="{FF2B5EF4-FFF2-40B4-BE49-F238E27FC236}">
                  <a16:creationId xmlns:a16="http://schemas.microsoft.com/office/drawing/2014/main" xmlns="" id="{87B23D55-3D23-4A5C-BBCB-1EF7CD7E06E1}"/>
                </a:ext>
              </a:extLst>
            </p:cNvPr>
            <p:cNvSpPr/>
            <p:nvPr/>
          </p:nvSpPr>
          <p:spPr>
            <a:xfrm>
              <a:off x="2622874"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2" name="Freeform: Shape 218">
              <a:extLst>
                <a:ext uri="{FF2B5EF4-FFF2-40B4-BE49-F238E27FC236}">
                  <a16:creationId xmlns:a16="http://schemas.microsoft.com/office/drawing/2014/main" xmlns="" id="{CC16D644-C7C7-4F58-8761-7E9972CF6BF2}"/>
                </a:ext>
              </a:extLst>
            </p:cNvPr>
            <p:cNvSpPr/>
            <p:nvPr/>
          </p:nvSpPr>
          <p:spPr>
            <a:xfrm>
              <a:off x="3041980" y="34147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3" name="Freeform: Shape 219">
              <a:extLst>
                <a:ext uri="{FF2B5EF4-FFF2-40B4-BE49-F238E27FC236}">
                  <a16:creationId xmlns:a16="http://schemas.microsoft.com/office/drawing/2014/main" xmlns="" id="{55EF25FC-44E8-4357-A3BA-02EFCCEE14A8}"/>
                </a:ext>
              </a:extLst>
            </p:cNvPr>
            <p:cNvSpPr/>
            <p:nvPr/>
          </p:nvSpPr>
          <p:spPr>
            <a:xfrm>
              <a:off x="3099130" y="34147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4" name="Freeform: Shape 220">
              <a:extLst>
                <a:ext uri="{FF2B5EF4-FFF2-40B4-BE49-F238E27FC236}">
                  <a16:creationId xmlns:a16="http://schemas.microsoft.com/office/drawing/2014/main" xmlns="" id="{59D57835-2CBB-4054-885E-512232DA29AB}"/>
                </a:ext>
              </a:extLst>
            </p:cNvPr>
            <p:cNvSpPr/>
            <p:nvPr/>
          </p:nvSpPr>
          <p:spPr>
            <a:xfrm>
              <a:off x="3232480" y="35861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5" name="Freeform: Shape 221">
              <a:extLst>
                <a:ext uri="{FF2B5EF4-FFF2-40B4-BE49-F238E27FC236}">
                  <a16:creationId xmlns:a16="http://schemas.microsoft.com/office/drawing/2014/main" xmlns="" id="{154A82B5-EDA4-4F9B-81A8-1C94C2C0E858}"/>
                </a:ext>
              </a:extLst>
            </p:cNvPr>
            <p:cNvSpPr/>
            <p:nvPr/>
          </p:nvSpPr>
          <p:spPr>
            <a:xfrm>
              <a:off x="3289630" y="36623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6" name="Freeform: Shape 222">
              <a:extLst>
                <a:ext uri="{FF2B5EF4-FFF2-40B4-BE49-F238E27FC236}">
                  <a16:creationId xmlns:a16="http://schemas.microsoft.com/office/drawing/2014/main" xmlns="" id="{021788BC-D4E7-45AF-AC3B-215DB0AE9A62}"/>
                </a:ext>
              </a:extLst>
            </p:cNvPr>
            <p:cNvSpPr/>
            <p:nvPr/>
          </p:nvSpPr>
          <p:spPr>
            <a:xfrm>
              <a:off x="3422980" y="37004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7" name="Freeform: Shape 223">
              <a:extLst>
                <a:ext uri="{FF2B5EF4-FFF2-40B4-BE49-F238E27FC236}">
                  <a16:creationId xmlns:a16="http://schemas.microsoft.com/office/drawing/2014/main" xmlns="" id="{0E39CECA-4725-43BD-96AD-F1777308859C}"/>
                </a:ext>
              </a:extLst>
            </p:cNvPr>
            <p:cNvSpPr/>
            <p:nvPr/>
          </p:nvSpPr>
          <p:spPr>
            <a:xfrm>
              <a:off x="349918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8" name="Freeform: Shape 224">
              <a:extLst>
                <a:ext uri="{FF2B5EF4-FFF2-40B4-BE49-F238E27FC236}">
                  <a16:creationId xmlns:a16="http://schemas.microsoft.com/office/drawing/2014/main" xmlns="" id="{57372EF5-7D10-4D7A-B74E-377DD381DEB5}"/>
                </a:ext>
              </a:extLst>
            </p:cNvPr>
            <p:cNvSpPr/>
            <p:nvPr/>
          </p:nvSpPr>
          <p:spPr>
            <a:xfrm>
              <a:off x="3632530" y="38909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9" name="Freeform: Shape 225">
              <a:extLst>
                <a:ext uri="{FF2B5EF4-FFF2-40B4-BE49-F238E27FC236}">
                  <a16:creationId xmlns:a16="http://schemas.microsoft.com/office/drawing/2014/main" xmlns="" id="{703387CA-114F-4BB0-B2E2-DD4315CF3ADA}"/>
                </a:ext>
              </a:extLst>
            </p:cNvPr>
            <p:cNvSpPr/>
            <p:nvPr/>
          </p:nvSpPr>
          <p:spPr>
            <a:xfrm>
              <a:off x="378493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0" name="Freeform: Shape 226">
              <a:extLst>
                <a:ext uri="{FF2B5EF4-FFF2-40B4-BE49-F238E27FC236}">
                  <a16:creationId xmlns:a16="http://schemas.microsoft.com/office/drawing/2014/main" xmlns="" id="{E46E9C7D-4030-466F-8DCA-B6378EFED533}"/>
                </a:ext>
              </a:extLst>
            </p:cNvPr>
            <p:cNvSpPr/>
            <p:nvPr/>
          </p:nvSpPr>
          <p:spPr>
            <a:xfrm>
              <a:off x="386113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1" name="Freeform: Shape 227">
              <a:extLst>
                <a:ext uri="{FF2B5EF4-FFF2-40B4-BE49-F238E27FC236}">
                  <a16:creationId xmlns:a16="http://schemas.microsoft.com/office/drawing/2014/main" xmlns="" id="{4F303BEB-0BD0-48FD-9EE6-FB0B6776DF62}"/>
                </a:ext>
              </a:extLst>
            </p:cNvPr>
            <p:cNvSpPr/>
            <p:nvPr/>
          </p:nvSpPr>
          <p:spPr>
            <a:xfrm>
              <a:off x="386113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2" name="Freeform: Shape 228">
              <a:extLst>
                <a:ext uri="{FF2B5EF4-FFF2-40B4-BE49-F238E27FC236}">
                  <a16:creationId xmlns:a16="http://schemas.microsoft.com/office/drawing/2014/main" xmlns="" id="{9BB5C699-02FD-414A-9D99-EAA9FB0D663B}"/>
                </a:ext>
              </a:extLst>
            </p:cNvPr>
            <p:cNvSpPr/>
            <p:nvPr/>
          </p:nvSpPr>
          <p:spPr>
            <a:xfrm>
              <a:off x="4013530" y="4119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3" name="Freeform: Shape 229">
              <a:extLst>
                <a:ext uri="{FF2B5EF4-FFF2-40B4-BE49-F238E27FC236}">
                  <a16:creationId xmlns:a16="http://schemas.microsoft.com/office/drawing/2014/main" xmlns="" id="{43B5BE2E-7159-49D3-A55C-8E119F44DD93}"/>
                </a:ext>
              </a:extLst>
            </p:cNvPr>
            <p:cNvSpPr/>
            <p:nvPr/>
          </p:nvSpPr>
          <p:spPr>
            <a:xfrm>
              <a:off x="4356430" y="43291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4" name="Freeform: Shape 230">
              <a:extLst>
                <a:ext uri="{FF2B5EF4-FFF2-40B4-BE49-F238E27FC236}">
                  <a16:creationId xmlns:a16="http://schemas.microsoft.com/office/drawing/2014/main" xmlns="" id="{A89B88C7-BBAE-4AD4-A3C2-84C7C30D1EC0}"/>
                </a:ext>
              </a:extLst>
            </p:cNvPr>
            <p:cNvSpPr/>
            <p:nvPr/>
          </p:nvSpPr>
          <p:spPr>
            <a:xfrm>
              <a:off x="4585040" y="4405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5" name="Freeform: Shape 231">
              <a:extLst>
                <a:ext uri="{FF2B5EF4-FFF2-40B4-BE49-F238E27FC236}">
                  <a16:creationId xmlns:a16="http://schemas.microsoft.com/office/drawing/2014/main" xmlns="" id="{B4096CA9-F460-4CCF-BF47-7191D7AB6FBA}"/>
                </a:ext>
              </a:extLst>
            </p:cNvPr>
            <p:cNvSpPr/>
            <p:nvPr/>
          </p:nvSpPr>
          <p:spPr>
            <a:xfrm>
              <a:off x="4985090" y="44815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6" name="Freeform: Shape 232">
              <a:extLst>
                <a:ext uri="{FF2B5EF4-FFF2-40B4-BE49-F238E27FC236}">
                  <a16:creationId xmlns:a16="http://schemas.microsoft.com/office/drawing/2014/main" xmlns="" id="{EEB75F09-ABF5-4117-80AE-183D4FD83900}"/>
                </a:ext>
              </a:extLst>
            </p:cNvPr>
            <p:cNvSpPr/>
            <p:nvPr/>
          </p:nvSpPr>
          <p:spPr>
            <a:xfrm>
              <a:off x="5061290" y="44815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7" name="Freeform: Shape 233">
              <a:extLst>
                <a:ext uri="{FF2B5EF4-FFF2-40B4-BE49-F238E27FC236}">
                  <a16:creationId xmlns:a16="http://schemas.microsoft.com/office/drawing/2014/main" xmlns="" id="{40197311-CB6D-4F94-91AD-54BB93E9B7EB}"/>
                </a:ext>
              </a:extLst>
            </p:cNvPr>
            <p:cNvSpPr/>
            <p:nvPr/>
          </p:nvSpPr>
          <p:spPr>
            <a:xfrm>
              <a:off x="5232740"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8" name="Freeform: Shape 234">
              <a:extLst>
                <a:ext uri="{FF2B5EF4-FFF2-40B4-BE49-F238E27FC236}">
                  <a16:creationId xmlns:a16="http://schemas.microsoft.com/office/drawing/2014/main" xmlns="" id="{356E4EE7-9D65-4831-BA95-6D8D3080F6E1}"/>
                </a:ext>
              </a:extLst>
            </p:cNvPr>
            <p:cNvSpPr/>
            <p:nvPr/>
          </p:nvSpPr>
          <p:spPr>
            <a:xfrm>
              <a:off x="5347040"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9" name="Freeform: Shape 235">
              <a:extLst>
                <a:ext uri="{FF2B5EF4-FFF2-40B4-BE49-F238E27FC236}">
                  <a16:creationId xmlns:a16="http://schemas.microsoft.com/office/drawing/2014/main" xmlns="" id="{F8689764-8102-42C8-969A-28B3B4B3BE31}"/>
                </a:ext>
              </a:extLst>
            </p:cNvPr>
            <p:cNvSpPr/>
            <p:nvPr/>
          </p:nvSpPr>
          <p:spPr>
            <a:xfrm>
              <a:off x="5594690"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0" name="Freeform: Shape 236">
              <a:extLst>
                <a:ext uri="{FF2B5EF4-FFF2-40B4-BE49-F238E27FC236}">
                  <a16:creationId xmlns:a16="http://schemas.microsoft.com/office/drawing/2014/main" xmlns="" id="{33FBFE09-51F4-485A-BB41-107E2BA5D9AE}"/>
                </a:ext>
              </a:extLst>
            </p:cNvPr>
            <p:cNvSpPr/>
            <p:nvPr/>
          </p:nvSpPr>
          <p:spPr>
            <a:xfrm>
              <a:off x="5613740"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1" name="Freeform: Shape 237">
              <a:extLst>
                <a:ext uri="{FF2B5EF4-FFF2-40B4-BE49-F238E27FC236}">
                  <a16:creationId xmlns:a16="http://schemas.microsoft.com/office/drawing/2014/main" xmlns="" id="{AED4081B-4117-4EE5-842D-2D54B3A95606}"/>
                </a:ext>
              </a:extLst>
            </p:cNvPr>
            <p:cNvSpPr/>
            <p:nvPr/>
          </p:nvSpPr>
          <p:spPr>
            <a:xfrm>
              <a:off x="5632790"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2" name="Freeform: Shape 238">
              <a:extLst>
                <a:ext uri="{FF2B5EF4-FFF2-40B4-BE49-F238E27FC236}">
                  <a16:creationId xmlns:a16="http://schemas.microsoft.com/office/drawing/2014/main" xmlns="" id="{9BAB9D48-A22B-401D-B2DD-268955EA8186}"/>
                </a:ext>
              </a:extLst>
            </p:cNvPr>
            <p:cNvSpPr/>
            <p:nvPr/>
          </p:nvSpPr>
          <p:spPr>
            <a:xfrm>
              <a:off x="6089999" y="46339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3" name="Freeform: Shape 239">
              <a:extLst>
                <a:ext uri="{FF2B5EF4-FFF2-40B4-BE49-F238E27FC236}">
                  <a16:creationId xmlns:a16="http://schemas.microsoft.com/office/drawing/2014/main" xmlns="" id="{48C124DB-5B26-4F39-ACD0-4F5302B7BAFF}"/>
                </a:ext>
              </a:extLst>
            </p:cNvPr>
            <p:cNvSpPr/>
            <p:nvPr/>
          </p:nvSpPr>
          <p:spPr>
            <a:xfrm>
              <a:off x="662339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4" name="Freeform: Shape 240">
              <a:extLst>
                <a:ext uri="{FF2B5EF4-FFF2-40B4-BE49-F238E27FC236}">
                  <a16:creationId xmlns:a16="http://schemas.microsoft.com/office/drawing/2014/main" xmlns="" id="{A17F0E99-0607-4979-B00D-0C0D33DC4A28}"/>
                </a:ext>
              </a:extLst>
            </p:cNvPr>
            <p:cNvSpPr/>
            <p:nvPr/>
          </p:nvSpPr>
          <p:spPr>
            <a:xfrm>
              <a:off x="671864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5" name="Freeform: Shape 241">
              <a:extLst>
                <a:ext uri="{FF2B5EF4-FFF2-40B4-BE49-F238E27FC236}">
                  <a16:creationId xmlns:a16="http://schemas.microsoft.com/office/drawing/2014/main" xmlns="" id="{DD9CA8C5-8A7D-4ABC-8D8B-0C32623C29F5}"/>
                </a:ext>
              </a:extLst>
            </p:cNvPr>
            <p:cNvSpPr/>
            <p:nvPr/>
          </p:nvSpPr>
          <p:spPr>
            <a:xfrm>
              <a:off x="683294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6" name="Freeform: Shape 242">
              <a:extLst>
                <a:ext uri="{FF2B5EF4-FFF2-40B4-BE49-F238E27FC236}">
                  <a16:creationId xmlns:a16="http://schemas.microsoft.com/office/drawing/2014/main" xmlns="" id="{6156652A-DD54-4C05-82A7-B636E8CB3A2B}"/>
                </a:ext>
              </a:extLst>
            </p:cNvPr>
            <p:cNvSpPr/>
            <p:nvPr/>
          </p:nvSpPr>
          <p:spPr>
            <a:xfrm>
              <a:off x="692819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7" name="Freeform: Shape 243">
              <a:extLst>
                <a:ext uri="{FF2B5EF4-FFF2-40B4-BE49-F238E27FC236}">
                  <a16:creationId xmlns:a16="http://schemas.microsoft.com/office/drawing/2014/main" xmlns="" id="{1B4961B1-9CB0-49DF-A66C-F2AC043C702C}"/>
                </a:ext>
              </a:extLst>
            </p:cNvPr>
            <p:cNvSpPr/>
            <p:nvPr/>
          </p:nvSpPr>
          <p:spPr>
            <a:xfrm>
              <a:off x="702344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8" name="Freeform: Shape 244">
              <a:extLst>
                <a:ext uri="{FF2B5EF4-FFF2-40B4-BE49-F238E27FC236}">
                  <a16:creationId xmlns:a16="http://schemas.microsoft.com/office/drawing/2014/main" xmlns="" id="{1D6D940F-91A7-406B-8501-7705B08903BA}"/>
                </a:ext>
              </a:extLst>
            </p:cNvPr>
            <p:cNvSpPr/>
            <p:nvPr/>
          </p:nvSpPr>
          <p:spPr>
            <a:xfrm>
              <a:off x="3958904" y="4158472"/>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9" name="Freeform: Shape 245">
              <a:extLst>
                <a:ext uri="{FF2B5EF4-FFF2-40B4-BE49-F238E27FC236}">
                  <a16:creationId xmlns:a16="http://schemas.microsoft.com/office/drawing/2014/main" xmlns="" id="{1027E7FE-5DBD-49D2-A587-661478AF3E53}"/>
                </a:ext>
              </a:extLst>
            </p:cNvPr>
            <p:cNvSpPr/>
            <p:nvPr/>
          </p:nvSpPr>
          <p:spPr>
            <a:xfrm>
              <a:off x="3444545" y="3834622"/>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0" name="Freeform: Shape 246">
              <a:extLst>
                <a:ext uri="{FF2B5EF4-FFF2-40B4-BE49-F238E27FC236}">
                  <a16:creationId xmlns:a16="http://schemas.microsoft.com/office/drawing/2014/main" xmlns="" id="{18C0C43A-9C78-4925-A550-856C89096882}"/>
                </a:ext>
              </a:extLst>
            </p:cNvPr>
            <p:cNvSpPr/>
            <p:nvPr/>
          </p:nvSpPr>
          <p:spPr>
            <a:xfrm>
              <a:off x="3234995" y="3701272"/>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1" name="Freeform: Shape 247">
              <a:extLst>
                <a:ext uri="{FF2B5EF4-FFF2-40B4-BE49-F238E27FC236}">
                  <a16:creationId xmlns:a16="http://schemas.microsoft.com/office/drawing/2014/main" xmlns="" id="{9C255913-485A-4C97-9148-409218C25F5D}"/>
                </a:ext>
              </a:extLst>
            </p:cNvPr>
            <p:cNvSpPr/>
            <p:nvPr/>
          </p:nvSpPr>
          <p:spPr>
            <a:xfrm>
              <a:off x="2987344" y="3453612"/>
              <a:ext cx="104775" cy="9525"/>
            </a:xfrm>
            <a:custGeom>
              <a:avLst/>
              <a:gdLst>
                <a:gd name="connsiteX0" fmla="*/ 107995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5"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2" name="Freeform: Shape 248">
              <a:extLst>
                <a:ext uri="{FF2B5EF4-FFF2-40B4-BE49-F238E27FC236}">
                  <a16:creationId xmlns:a16="http://schemas.microsoft.com/office/drawing/2014/main" xmlns="" id="{47B77EBB-11FA-41EA-97B1-407E83C87003}"/>
                </a:ext>
              </a:extLst>
            </p:cNvPr>
            <p:cNvSpPr/>
            <p:nvPr/>
          </p:nvSpPr>
          <p:spPr>
            <a:xfrm>
              <a:off x="2720642" y="31297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3" name="Freeform: Shape 249">
              <a:extLst>
                <a:ext uri="{FF2B5EF4-FFF2-40B4-BE49-F238E27FC236}">
                  <a16:creationId xmlns:a16="http://schemas.microsoft.com/office/drawing/2014/main" xmlns="" id="{05E836D6-7F00-4882-B4D4-89E9FEEC1C34}"/>
                </a:ext>
              </a:extLst>
            </p:cNvPr>
            <p:cNvSpPr/>
            <p:nvPr/>
          </p:nvSpPr>
          <p:spPr>
            <a:xfrm>
              <a:off x="2720642" y="30916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4" name="Freeform: Shape 250">
              <a:extLst>
                <a:ext uri="{FF2B5EF4-FFF2-40B4-BE49-F238E27FC236}">
                  <a16:creationId xmlns:a16="http://schemas.microsoft.com/office/drawing/2014/main" xmlns="" id="{A43C4FA7-135E-4BE9-AD11-C0929AECCF3B}"/>
                </a:ext>
              </a:extLst>
            </p:cNvPr>
            <p:cNvSpPr/>
            <p:nvPr/>
          </p:nvSpPr>
          <p:spPr>
            <a:xfrm>
              <a:off x="2682542" y="30535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5" name="Freeform: Shape 251">
              <a:extLst>
                <a:ext uri="{FF2B5EF4-FFF2-40B4-BE49-F238E27FC236}">
                  <a16:creationId xmlns:a16="http://schemas.microsoft.com/office/drawing/2014/main" xmlns="" id="{59E1CB24-DC68-47B2-A5F8-903F54177156}"/>
                </a:ext>
              </a:extLst>
            </p:cNvPr>
            <p:cNvSpPr/>
            <p:nvPr/>
          </p:nvSpPr>
          <p:spPr>
            <a:xfrm>
              <a:off x="2682542" y="299641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6" name="Freeform: Shape 252">
              <a:extLst>
                <a:ext uri="{FF2B5EF4-FFF2-40B4-BE49-F238E27FC236}">
                  <a16:creationId xmlns:a16="http://schemas.microsoft.com/office/drawing/2014/main" xmlns="" id="{0783A396-0CC2-4188-8906-0542986C72E3}"/>
                </a:ext>
              </a:extLst>
            </p:cNvPr>
            <p:cNvSpPr/>
            <p:nvPr/>
          </p:nvSpPr>
          <p:spPr>
            <a:xfrm>
              <a:off x="2625391" y="290116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7" name="Freeform: Shape 253">
              <a:extLst>
                <a:ext uri="{FF2B5EF4-FFF2-40B4-BE49-F238E27FC236}">
                  <a16:creationId xmlns:a16="http://schemas.microsoft.com/office/drawing/2014/main" xmlns="" id="{E255250F-72E2-4B9B-896F-C7D05A0DB9F3}"/>
                </a:ext>
              </a:extLst>
            </p:cNvPr>
            <p:cNvSpPr/>
            <p:nvPr/>
          </p:nvSpPr>
          <p:spPr>
            <a:xfrm>
              <a:off x="2625391" y="28630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8" name="Freeform: Shape 254">
              <a:extLst>
                <a:ext uri="{FF2B5EF4-FFF2-40B4-BE49-F238E27FC236}">
                  <a16:creationId xmlns:a16="http://schemas.microsoft.com/office/drawing/2014/main" xmlns="" id="{9B60C387-B2D2-4186-B331-2EFB648C44F3}"/>
                </a:ext>
              </a:extLst>
            </p:cNvPr>
            <p:cNvSpPr/>
            <p:nvPr/>
          </p:nvSpPr>
          <p:spPr>
            <a:xfrm>
              <a:off x="2549191" y="27487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9" name="Freeform: Shape 255">
              <a:extLst>
                <a:ext uri="{FF2B5EF4-FFF2-40B4-BE49-F238E27FC236}">
                  <a16:creationId xmlns:a16="http://schemas.microsoft.com/office/drawing/2014/main" xmlns="" id="{A1BC5210-09FB-40CE-AD48-E86BE4B45540}"/>
                </a:ext>
              </a:extLst>
            </p:cNvPr>
            <p:cNvSpPr/>
            <p:nvPr/>
          </p:nvSpPr>
          <p:spPr>
            <a:xfrm>
              <a:off x="2511091" y="265351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nvGrpSpPr>
          <p:cNvPr id="200" name="Group 199">
            <a:extLst>
              <a:ext uri="{FF2B5EF4-FFF2-40B4-BE49-F238E27FC236}">
                <a16:creationId xmlns:a16="http://schemas.microsoft.com/office/drawing/2014/main" xmlns="" id="{ADFA420B-E95F-415E-9350-EBF78C9255DC}"/>
              </a:ext>
            </a:extLst>
          </p:cNvPr>
          <p:cNvGrpSpPr/>
          <p:nvPr/>
        </p:nvGrpSpPr>
        <p:grpSpPr>
          <a:xfrm>
            <a:off x="5285160" y="3453081"/>
            <a:ext cx="3397158" cy="1730474"/>
            <a:chOff x="1914525" y="2081212"/>
            <a:chExt cx="5314950" cy="2695594"/>
          </a:xfrm>
        </p:grpSpPr>
        <p:sp>
          <p:nvSpPr>
            <p:cNvPr id="201" name="Freeform: Shape 259">
              <a:extLst>
                <a:ext uri="{FF2B5EF4-FFF2-40B4-BE49-F238E27FC236}">
                  <a16:creationId xmlns:a16="http://schemas.microsoft.com/office/drawing/2014/main" xmlns="" id="{72287469-7670-40F5-9C24-7CCA4DCC3BB5}"/>
                </a:ext>
              </a:extLst>
            </p:cNvPr>
            <p:cNvSpPr/>
            <p:nvPr/>
          </p:nvSpPr>
          <p:spPr>
            <a:xfrm>
              <a:off x="1914525" y="2142893"/>
              <a:ext cx="5314950" cy="2581275"/>
            </a:xfrm>
            <a:custGeom>
              <a:avLst/>
              <a:gdLst>
                <a:gd name="connsiteX0" fmla="*/ 5317408 w 5314950"/>
                <a:gd name="connsiteY0" fmla="*/ 2587756 h 2581275"/>
                <a:gd name="connsiteX1" fmla="*/ 4601366 w 5314950"/>
                <a:gd name="connsiteY1" fmla="*/ 2587756 h 2581275"/>
                <a:gd name="connsiteX2" fmla="*/ 4601366 w 5314950"/>
                <a:gd name="connsiteY2" fmla="*/ 2557780 h 2581275"/>
                <a:gd name="connsiteX3" fmla="*/ 4421524 w 5314950"/>
                <a:gd name="connsiteY3" fmla="*/ 2557780 h 2581275"/>
                <a:gd name="connsiteX4" fmla="*/ 4421524 w 5314950"/>
                <a:gd name="connsiteY4" fmla="*/ 2511156 h 2581275"/>
                <a:gd name="connsiteX5" fmla="*/ 4258332 w 5314950"/>
                <a:gd name="connsiteY5" fmla="*/ 2511156 h 2581275"/>
                <a:gd name="connsiteX6" fmla="*/ 4258332 w 5314950"/>
                <a:gd name="connsiteY6" fmla="*/ 2467864 h 2581275"/>
                <a:gd name="connsiteX7" fmla="*/ 4015216 w 5314950"/>
                <a:gd name="connsiteY7" fmla="*/ 2467864 h 2581275"/>
                <a:gd name="connsiteX8" fmla="*/ 4015216 w 5314950"/>
                <a:gd name="connsiteY8" fmla="*/ 2427897 h 2581275"/>
                <a:gd name="connsiteX9" fmla="*/ 3865340 w 5314950"/>
                <a:gd name="connsiteY9" fmla="*/ 2427897 h 2581275"/>
                <a:gd name="connsiteX10" fmla="*/ 3865340 w 5314950"/>
                <a:gd name="connsiteY10" fmla="*/ 2401256 h 2581275"/>
                <a:gd name="connsiteX11" fmla="*/ 3555616 w 5314950"/>
                <a:gd name="connsiteY11" fmla="*/ 2401256 h 2581275"/>
                <a:gd name="connsiteX12" fmla="*/ 3555616 w 5314950"/>
                <a:gd name="connsiteY12" fmla="*/ 2374605 h 2581275"/>
                <a:gd name="connsiteX13" fmla="*/ 3482340 w 5314950"/>
                <a:gd name="connsiteY13" fmla="*/ 2374605 h 2581275"/>
                <a:gd name="connsiteX14" fmla="*/ 3482340 w 5314950"/>
                <a:gd name="connsiteY14" fmla="*/ 2347964 h 2581275"/>
                <a:gd name="connsiteX15" fmla="*/ 3355791 w 5314950"/>
                <a:gd name="connsiteY15" fmla="*/ 2347964 h 2581275"/>
                <a:gd name="connsiteX16" fmla="*/ 3355791 w 5314950"/>
                <a:gd name="connsiteY16" fmla="*/ 2321322 h 2581275"/>
                <a:gd name="connsiteX17" fmla="*/ 3179274 w 5314950"/>
                <a:gd name="connsiteY17" fmla="*/ 2321322 h 2581275"/>
                <a:gd name="connsiteX18" fmla="*/ 3179274 w 5314950"/>
                <a:gd name="connsiteY18" fmla="*/ 2298005 h 2581275"/>
                <a:gd name="connsiteX19" fmla="*/ 3112665 w 5314950"/>
                <a:gd name="connsiteY19" fmla="*/ 2298005 h 2581275"/>
                <a:gd name="connsiteX20" fmla="*/ 3112665 w 5314950"/>
                <a:gd name="connsiteY20" fmla="*/ 2268030 h 2581275"/>
                <a:gd name="connsiteX21" fmla="*/ 3069374 w 5314950"/>
                <a:gd name="connsiteY21" fmla="*/ 2268030 h 2581275"/>
                <a:gd name="connsiteX22" fmla="*/ 3069374 w 5314950"/>
                <a:gd name="connsiteY22" fmla="*/ 2241388 h 2581275"/>
                <a:gd name="connsiteX23" fmla="*/ 2959465 w 5314950"/>
                <a:gd name="connsiteY23" fmla="*/ 2241388 h 2581275"/>
                <a:gd name="connsiteX24" fmla="*/ 2959465 w 5314950"/>
                <a:gd name="connsiteY24" fmla="*/ 2204755 h 2581275"/>
                <a:gd name="connsiteX25" fmla="*/ 2926166 w 5314950"/>
                <a:gd name="connsiteY25" fmla="*/ 2204755 h 2581275"/>
                <a:gd name="connsiteX26" fmla="*/ 2926166 w 5314950"/>
                <a:gd name="connsiteY26" fmla="*/ 2181447 h 2581275"/>
                <a:gd name="connsiteX27" fmla="*/ 2842908 w 5314950"/>
                <a:gd name="connsiteY27" fmla="*/ 2181447 h 2581275"/>
                <a:gd name="connsiteX28" fmla="*/ 2842908 w 5314950"/>
                <a:gd name="connsiteY28" fmla="*/ 2134813 h 2581275"/>
                <a:gd name="connsiteX29" fmla="*/ 2732999 w 5314950"/>
                <a:gd name="connsiteY29" fmla="*/ 2134813 h 2581275"/>
                <a:gd name="connsiteX30" fmla="*/ 2732999 w 5314950"/>
                <a:gd name="connsiteY30" fmla="*/ 2108172 h 2581275"/>
                <a:gd name="connsiteX31" fmla="*/ 2629757 w 5314950"/>
                <a:gd name="connsiteY31" fmla="*/ 2108172 h 2581275"/>
                <a:gd name="connsiteX32" fmla="*/ 2629757 w 5314950"/>
                <a:gd name="connsiteY32" fmla="*/ 2081530 h 2581275"/>
                <a:gd name="connsiteX33" fmla="*/ 2549824 w 5314950"/>
                <a:gd name="connsiteY33" fmla="*/ 2081530 h 2581275"/>
                <a:gd name="connsiteX34" fmla="*/ 2549824 w 5314950"/>
                <a:gd name="connsiteY34" fmla="*/ 2018256 h 2581275"/>
                <a:gd name="connsiteX35" fmla="*/ 2486549 w 5314950"/>
                <a:gd name="connsiteY35" fmla="*/ 2018256 h 2581275"/>
                <a:gd name="connsiteX36" fmla="*/ 2486549 w 5314950"/>
                <a:gd name="connsiteY36" fmla="*/ 1984947 h 2581275"/>
                <a:gd name="connsiteX37" fmla="*/ 2439924 w 5314950"/>
                <a:gd name="connsiteY37" fmla="*/ 1984947 h 2581275"/>
                <a:gd name="connsiteX38" fmla="*/ 2439924 w 5314950"/>
                <a:gd name="connsiteY38" fmla="*/ 1921672 h 2581275"/>
                <a:gd name="connsiteX39" fmla="*/ 2363324 w 5314950"/>
                <a:gd name="connsiteY39" fmla="*/ 1921672 h 2581275"/>
                <a:gd name="connsiteX40" fmla="*/ 2363324 w 5314950"/>
                <a:gd name="connsiteY40" fmla="*/ 1888363 h 2581275"/>
                <a:gd name="connsiteX41" fmla="*/ 2310032 w 5314950"/>
                <a:gd name="connsiteY41" fmla="*/ 1888363 h 2581275"/>
                <a:gd name="connsiteX42" fmla="*/ 2310032 w 5314950"/>
                <a:gd name="connsiteY42" fmla="*/ 1858398 h 2581275"/>
                <a:gd name="connsiteX43" fmla="*/ 2252139 w 5314950"/>
                <a:gd name="connsiteY43" fmla="*/ 1858398 h 2581275"/>
                <a:gd name="connsiteX44" fmla="*/ 2252139 w 5314950"/>
                <a:gd name="connsiteY44" fmla="*/ 1825679 h 2581275"/>
                <a:gd name="connsiteX45" fmla="*/ 2210114 w 5314950"/>
                <a:gd name="connsiteY45" fmla="*/ 1825679 h 2581275"/>
                <a:gd name="connsiteX46" fmla="*/ 2210114 w 5314950"/>
                <a:gd name="connsiteY46" fmla="*/ 1799219 h 2581275"/>
                <a:gd name="connsiteX47" fmla="*/ 2183654 w 5314950"/>
                <a:gd name="connsiteY47" fmla="*/ 1799219 h 2581275"/>
                <a:gd name="connsiteX48" fmla="*/ 2183654 w 5314950"/>
                <a:gd name="connsiteY48" fmla="*/ 1783655 h 2581275"/>
                <a:gd name="connsiteX49" fmla="*/ 2127618 w 5314950"/>
                <a:gd name="connsiteY49" fmla="*/ 1783655 h 2581275"/>
                <a:gd name="connsiteX50" fmla="*/ 2127618 w 5314950"/>
                <a:gd name="connsiteY50" fmla="*/ 1768091 h 2581275"/>
                <a:gd name="connsiteX51" fmla="*/ 1985991 w 5314950"/>
                <a:gd name="connsiteY51" fmla="*/ 1768091 h 2581275"/>
                <a:gd name="connsiteX52" fmla="*/ 1985991 w 5314950"/>
                <a:gd name="connsiteY52" fmla="*/ 1749413 h 2581275"/>
                <a:gd name="connsiteX53" fmla="*/ 1937737 w 5314950"/>
                <a:gd name="connsiteY53" fmla="*/ 1749413 h 2581275"/>
                <a:gd name="connsiteX54" fmla="*/ 1937737 w 5314950"/>
                <a:gd name="connsiteY54" fmla="*/ 1688710 h 2581275"/>
                <a:gd name="connsiteX55" fmla="*/ 1830343 w 5314950"/>
                <a:gd name="connsiteY55" fmla="*/ 1688710 h 2581275"/>
                <a:gd name="connsiteX56" fmla="*/ 1830343 w 5314950"/>
                <a:gd name="connsiteY56" fmla="*/ 1662249 h 2581275"/>
                <a:gd name="connsiteX57" fmla="*/ 1810112 w 5314950"/>
                <a:gd name="connsiteY57" fmla="*/ 1662249 h 2581275"/>
                <a:gd name="connsiteX58" fmla="*/ 1810112 w 5314950"/>
                <a:gd name="connsiteY58" fmla="*/ 1642018 h 2581275"/>
                <a:gd name="connsiteX59" fmla="*/ 1649806 w 5314950"/>
                <a:gd name="connsiteY59" fmla="*/ 1642018 h 2581275"/>
                <a:gd name="connsiteX60" fmla="*/ 1649806 w 5314950"/>
                <a:gd name="connsiteY60" fmla="*/ 1629569 h 2581275"/>
                <a:gd name="connsiteX61" fmla="*/ 1592218 w 5314950"/>
                <a:gd name="connsiteY61" fmla="*/ 1629569 h 2581275"/>
                <a:gd name="connsiteX62" fmla="*/ 1592218 w 5314950"/>
                <a:gd name="connsiteY62" fmla="*/ 1561084 h 2581275"/>
                <a:gd name="connsiteX63" fmla="*/ 1529953 w 5314950"/>
                <a:gd name="connsiteY63" fmla="*/ 1561084 h 2581275"/>
                <a:gd name="connsiteX64" fmla="*/ 1529953 w 5314950"/>
                <a:gd name="connsiteY64" fmla="*/ 1477036 h 2581275"/>
                <a:gd name="connsiteX65" fmla="*/ 1491043 w 5314950"/>
                <a:gd name="connsiteY65" fmla="*/ 1477036 h 2581275"/>
                <a:gd name="connsiteX66" fmla="*/ 1491043 w 5314950"/>
                <a:gd name="connsiteY66" fmla="*/ 1455252 h 2581275"/>
                <a:gd name="connsiteX67" fmla="*/ 1425674 w 5314950"/>
                <a:gd name="connsiteY67" fmla="*/ 1455252 h 2581275"/>
                <a:gd name="connsiteX68" fmla="*/ 1425674 w 5314950"/>
                <a:gd name="connsiteY68" fmla="*/ 1397664 h 2581275"/>
                <a:gd name="connsiteX69" fmla="*/ 1321394 w 5314950"/>
                <a:gd name="connsiteY69" fmla="*/ 1397664 h 2581275"/>
                <a:gd name="connsiteX70" fmla="*/ 1321394 w 5314950"/>
                <a:gd name="connsiteY70" fmla="*/ 1357192 h 2581275"/>
                <a:gd name="connsiteX71" fmla="*/ 1257586 w 5314950"/>
                <a:gd name="connsiteY71" fmla="*/ 1357192 h 2581275"/>
                <a:gd name="connsiteX72" fmla="*/ 1257586 w 5314950"/>
                <a:gd name="connsiteY72" fmla="*/ 1336961 h 2581275"/>
                <a:gd name="connsiteX73" fmla="*/ 1231125 w 5314950"/>
                <a:gd name="connsiteY73" fmla="*/ 1336961 h 2581275"/>
                <a:gd name="connsiteX74" fmla="*/ 1231125 w 5314950"/>
                <a:gd name="connsiteY74" fmla="*/ 1285602 h 2581275"/>
                <a:gd name="connsiteX75" fmla="*/ 1178204 w 5314950"/>
                <a:gd name="connsiteY75" fmla="*/ 1285602 h 2581275"/>
                <a:gd name="connsiteX76" fmla="*/ 1178204 w 5314950"/>
                <a:gd name="connsiteY76" fmla="*/ 1228014 h 2581275"/>
                <a:gd name="connsiteX77" fmla="*/ 1136180 w 5314950"/>
                <a:gd name="connsiteY77" fmla="*/ 1228014 h 2581275"/>
                <a:gd name="connsiteX78" fmla="*/ 1136180 w 5314950"/>
                <a:gd name="connsiteY78" fmla="*/ 1201554 h 2581275"/>
                <a:gd name="connsiteX79" fmla="*/ 1095718 w 5314950"/>
                <a:gd name="connsiteY79" fmla="*/ 1201554 h 2581275"/>
                <a:gd name="connsiteX80" fmla="*/ 1095718 w 5314950"/>
                <a:gd name="connsiteY80" fmla="*/ 1159529 h 2581275"/>
                <a:gd name="connsiteX81" fmla="*/ 1078602 w 5314950"/>
                <a:gd name="connsiteY81" fmla="*/ 1159529 h 2581275"/>
                <a:gd name="connsiteX82" fmla="*/ 1078602 w 5314950"/>
                <a:gd name="connsiteY82" fmla="*/ 1080157 h 2581275"/>
                <a:gd name="connsiteX83" fmla="*/ 1016337 w 5314950"/>
                <a:gd name="connsiteY83" fmla="*/ 1080157 h 2581275"/>
                <a:gd name="connsiteX84" fmla="*/ 1016337 w 5314950"/>
                <a:gd name="connsiteY84" fmla="*/ 1014787 h 2581275"/>
                <a:gd name="connsiteX85" fmla="*/ 986771 w 5314950"/>
                <a:gd name="connsiteY85" fmla="*/ 1014787 h 2581275"/>
                <a:gd name="connsiteX86" fmla="*/ 986771 w 5314950"/>
                <a:gd name="connsiteY86" fmla="*/ 971201 h 2581275"/>
                <a:gd name="connsiteX87" fmla="*/ 958748 w 5314950"/>
                <a:gd name="connsiteY87" fmla="*/ 971201 h 2581275"/>
                <a:gd name="connsiteX88" fmla="*/ 958748 w 5314950"/>
                <a:gd name="connsiteY88" fmla="*/ 946303 h 2581275"/>
                <a:gd name="connsiteX89" fmla="*/ 933850 w 5314950"/>
                <a:gd name="connsiteY89" fmla="*/ 946303 h 2581275"/>
                <a:gd name="connsiteX90" fmla="*/ 933850 w 5314950"/>
                <a:gd name="connsiteY90" fmla="*/ 919842 h 2581275"/>
                <a:gd name="connsiteX91" fmla="*/ 902721 w 5314950"/>
                <a:gd name="connsiteY91" fmla="*/ 919842 h 2581275"/>
                <a:gd name="connsiteX92" fmla="*/ 902721 w 5314950"/>
                <a:gd name="connsiteY92" fmla="*/ 880932 h 2581275"/>
                <a:gd name="connsiteX93" fmla="*/ 863812 w 5314950"/>
                <a:gd name="connsiteY93" fmla="*/ 880932 h 2581275"/>
                <a:gd name="connsiteX94" fmla="*/ 863812 w 5314950"/>
                <a:gd name="connsiteY94" fmla="*/ 863811 h 2581275"/>
                <a:gd name="connsiteX95" fmla="*/ 837352 w 5314950"/>
                <a:gd name="connsiteY95" fmla="*/ 863811 h 2581275"/>
                <a:gd name="connsiteX96" fmla="*/ 837352 w 5314950"/>
                <a:gd name="connsiteY96" fmla="*/ 835795 h 2581275"/>
                <a:gd name="connsiteX97" fmla="*/ 814007 w 5314950"/>
                <a:gd name="connsiteY97" fmla="*/ 835795 h 2581275"/>
                <a:gd name="connsiteX98" fmla="*/ 814007 w 5314950"/>
                <a:gd name="connsiteY98" fmla="*/ 807780 h 2581275"/>
                <a:gd name="connsiteX99" fmla="*/ 782878 w 5314950"/>
                <a:gd name="connsiteY99" fmla="*/ 807780 h 2581275"/>
                <a:gd name="connsiteX100" fmla="*/ 782878 w 5314950"/>
                <a:gd name="connsiteY100" fmla="*/ 768870 h 2581275"/>
                <a:gd name="connsiteX101" fmla="*/ 737742 w 5314950"/>
                <a:gd name="connsiteY101" fmla="*/ 768870 h 2581275"/>
                <a:gd name="connsiteX102" fmla="*/ 737742 w 5314950"/>
                <a:gd name="connsiteY102" fmla="*/ 728403 h 2581275"/>
                <a:gd name="connsiteX103" fmla="*/ 697275 w 5314950"/>
                <a:gd name="connsiteY103" fmla="*/ 728403 h 2581275"/>
                <a:gd name="connsiteX104" fmla="*/ 697275 w 5314950"/>
                <a:gd name="connsiteY104" fmla="*/ 689492 h 2581275"/>
                <a:gd name="connsiteX105" fmla="*/ 670815 w 5314950"/>
                <a:gd name="connsiteY105" fmla="*/ 689492 h 2581275"/>
                <a:gd name="connsiteX106" fmla="*/ 670815 w 5314950"/>
                <a:gd name="connsiteY106" fmla="*/ 664590 h 2581275"/>
                <a:gd name="connsiteX107" fmla="*/ 617897 w 5314950"/>
                <a:gd name="connsiteY107" fmla="*/ 664590 h 2581275"/>
                <a:gd name="connsiteX108" fmla="*/ 617897 w 5314950"/>
                <a:gd name="connsiteY108" fmla="*/ 603889 h 2581275"/>
                <a:gd name="connsiteX109" fmla="*/ 574318 w 5314950"/>
                <a:gd name="connsiteY109" fmla="*/ 603889 h 2581275"/>
                <a:gd name="connsiteX110" fmla="*/ 574318 w 5314950"/>
                <a:gd name="connsiteY110" fmla="*/ 535407 h 2581275"/>
                <a:gd name="connsiteX111" fmla="*/ 527625 w 5314950"/>
                <a:gd name="connsiteY111" fmla="*/ 535407 h 2581275"/>
                <a:gd name="connsiteX112" fmla="*/ 527625 w 5314950"/>
                <a:gd name="connsiteY112" fmla="*/ 480933 h 2581275"/>
                <a:gd name="connsiteX113" fmla="*/ 484045 w 5314950"/>
                <a:gd name="connsiteY113" fmla="*/ 480933 h 2581275"/>
                <a:gd name="connsiteX114" fmla="*/ 484045 w 5314950"/>
                <a:gd name="connsiteY114" fmla="*/ 448248 h 2581275"/>
                <a:gd name="connsiteX115" fmla="*/ 456030 w 5314950"/>
                <a:gd name="connsiteY115" fmla="*/ 448248 h 2581275"/>
                <a:gd name="connsiteX116" fmla="*/ 456030 w 5314950"/>
                <a:gd name="connsiteY116" fmla="*/ 412450 h 2581275"/>
                <a:gd name="connsiteX117" fmla="*/ 401556 w 5314950"/>
                <a:gd name="connsiteY117" fmla="*/ 412450 h 2581275"/>
                <a:gd name="connsiteX118" fmla="*/ 401556 w 5314950"/>
                <a:gd name="connsiteY118" fmla="*/ 342412 h 2581275"/>
                <a:gd name="connsiteX119" fmla="*/ 370427 w 5314950"/>
                <a:gd name="connsiteY119" fmla="*/ 342412 h 2581275"/>
                <a:gd name="connsiteX120" fmla="*/ 370427 w 5314950"/>
                <a:gd name="connsiteY120" fmla="*/ 287937 h 2581275"/>
                <a:gd name="connsiteX121" fmla="*/ 323735 w 5314950"/>
                <a:gd name="connsiteY121" fmla="*/ 287937 h 2581275"/>
                <a:gd name="connsiteX122" fmla="*/ 323735 w 5314950"/>
                <a:gd name="connsiteY122" fmla="*/ 227237 h 2581275"/>
                <a:gd name="connsiteX123" fmla="*/ 275486 w 5314950"/>
                <a:gd name="connsiteY123" fmla="*/ 227237 h 2581275"/>
                <a:gd name="connsiteX124" fmla="*/ 275486 w 5314950"/>
                <a:gd name="connsiteY124" fmla="*/ 157198 h 2581275"/>
                <a:gd name="connsiteX125" fmla="*/ 199221 w 5314950"/>
                <a:gd name="connsiteY125" fmla="*/ 157198 h 2581275"/>
                <a:gd name="connsiteX126" fmla="*/ 199221 w 5314950"/>
                <a:gd name="connsiteY126" fmla="*/ 91829 h 2581275"/>
                <a:gd name="connsiteX127" fmla="*/ 168093 w 5314950"/>
                <a:gd name="connsiteY127" fmla="*/ 91829 h 2581275"/>
                <a:gd name="connsiteX128" fmla="*/ 168093 w 5314950"/>
                <a:gd name="connsiteY128" fmla="*/ 62257 h 2581275"/>
                <a:gd name="connsiteX129" fmla="*/ 122957 w 5314950"/>
                <a:gd name="connsiteY129" fmla="*/ 62257 h 2581275"/>
                <a:gd name="connsiteX130" fmla="*/ 122957 w 5314950"/>
                <a:gd name="connsiteY130" fmla="*/ 35797 h 2581275"/>
                <a:gd name="connsiteX131" fmla="*/ 96498 w 5314950"/>
                <a:gd name="connsiteY131" fmla="*/ 35797 h 2581275"/>
                <a:gd name="connsiteX132" fmla="*/ 96498 w 5314950"/>
                <a:gd name="connsiteY132" fmla="*/ 0 h 2581275"/>
                <a:gd name="connsiteX133" fmla="*/ 0 w 5314950"/>
                <a:gd name="connsiteY133" fmla="*/ 0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314950" h="2581275">
                  <a:moveTo>
                    <a:pt x="5317408" y="2587756"/>
                  </a:moveTo>
                  <a:lnTo>
                    <a:pt x="4601366" y="2587756"/>
                  </a:lnTo>
                  <a:lnTo>
                    <a:pt x="4601366" y="2557780"/>
                  </a:lnTo>
                  <a:lnTo>
                    <a:pt x="4421524" y="2557780"/>
                  </a:lnTo>
                  <a:lnTo>
                    <a:pt x="4421524" y="2511156"/>
                  </a:lnTo>
                  <a:lnTo>
                    <a:pt x="4258332" y="2511156"/>
                  </a:lnTo>
                  <a:lnTo>
                    <a:pt x="4258332" y="2467864"/>
                  </a:lnTo>
                  <a:lnTo>
                    <a:pt x="4015216" y="2467864"/>
                  </a:lnTo>
                  <a:lnTo>
                    <a:pt x="4015216" y="2427897"/>
                  </a:lnTo>
                  <a:lnTo>
                    <a:pt x="3865340" y="2427897"/>
                  </a:lnTo>
                  <a:lnTo>
                    <a:pt x="3865340" y="2401256"/>
                  </a:lnTo>
                  <a:lnTo>
                    <a:pt x="3555616" y="2401256"/>
                  </a:lnTo>
                  <a:lnTo>
                    <a:pt x="3555616" y="2374605"/>
                  </a:lnTo>
                  <a:lnTo>
                    <a:pt x="3482340" y="2374605"/>
                  </a:lnTo>
                  <a:lnTo>
                    <a:pt x="3482340" y="2347964"/>
                  </a:lnTo>
                  <a:lnTo>
                    <a:pt x="3355791" y="2347964"/>
                  </a:lnTo>
                  <a:lnTo>
                    <a:pt x="3355791" y="2321322"/>
                  </a:lnTo>
                  <a:lnTo>
                    <a:pt x="3179274" y="2321322"/>
                  </a:lnTo>
                  <a:lnTo>
                    <a:pt x="3179274" y="2298005"/>
                  </a:lnTo>
                  <a:lnTo>
                    <a:pt x="3112665" y="2298005"/>
                  </a:lnTo>
                  <a:lnTo>
                    <a:pt x="3112665" y="2268030"/>
                  </a:lnTo>
                  <a:lnTo>
                    <a:pt x="3069374" y="2268030"/>
                  </a:lnTo>
                  <a:lnTo>
                    <a:pt x="3069374" y="2241388"/>
                  </a:lnTo>
                  <a:lnTo>
                    <a:pt x="2959465" y="2241388"/>
                  </a:lnTo>
                  <a:lnTo>
                    <a:pt x="2959465" y="2204755"/>
                  </a:lnTo>
                  <a:lnTo>
                    <a:pt x="2926166" y="2204755"/>
                  </a:lnTo>
                  <a:lnTo>
                    <a:pt x="2926166" y="2181447"/>
                  </a:lnTo>
                  <a:lnTo>
                    <a:pt x="2842908" y="2181447"/>
                  </a:lnTo>
                  <a:lnTo>
                    <a:pt x="2842908" y="2134813"/>
                  </a:lnTo>
                  <a:lnTo>
                    <a:pt x="2732999" y="2134813"/>
                  </a:lnTo>
                  <a:lnTo>
                    <a:pt x="2732999" y="2108172"/>
                  </a:lnTo>
                  <a:lnTo>
                    <a:pt x="2629757" y="2108172"/>
                  </a:lnTo>
                  <a:lnTo>
                    <a:pt x="2629757" y="2081530"/>
                  </a:lnTo>
                  <a:lnTo>
                    <a:pt x="2549824" y="2081530"/>
                  </a:lnTo>
                  <a:lnTo>
                    <a:pt x="2549824" y="2018256"/>
                  </a:lnTo>
                  <a:lnTo>
                    <a:pt x="2486549" y="2018256"/>
                  </a:lnTo>
                  <a:lnTo>
                    <a:pt x="2486549" y="1984947"/>
                  </a:lnTo>
                  <a:lnTo>
                    <a:pt x="2439924" y="1984947"/>
                  </a:lnTo>
                  <a:lnTo>
                    <a:pt x="2439924" y="1921672"/>
                  </a:lnTo>
                  <a:lnTo>
                    <a:pt x="2363324" y="1921672"/>
                  </a:lnTo>
                  <a:lnTo>
                    <a:pt x="2363324" y="1888363"/>
                  </a:lnTo>
                  <a:lnTo>
                    <a:pt x="2310032" y="1888363"/>
                  </a:lnTo>
                  <a:lnTo>
                    <a:pt x="2310032" y="1858398"/>
                  </a:lnTo>
                  <a:lnTo>
                    <a:pt x="2252139" y="1858398"/>
                  </a:lnTo>
                  <a:lnTo>
                    <a:pt x="2252139" y="1825679"/>
                  </a:lnTo>
                  <a:lnTo>
                    <a:pt x="2210114" y="1825679"/>
                  </a:lnTo>
                  <a:lnTo>
                    <a:pt x="2210114" y="1799219"/>
                  </a:lnTo>
                  <a:lnTo>
                    <a:pt x="2183654" y="1799219"/>
                  </a:lnTo>
                  <a:lnTo>
                    <a:pt x="2183654" y="1783655"/>
                  </a:lnTo>
                  <a:lnTo>
                    <a:pt x="2127618" y="1783655"/>
                  </a:lnTo>
                  <a:lnTo>
                    <a:pt x="2127618" y="1768091"/>
                  </a:lnTo>
                  <a:lnTo>
                    <a:pt x="1985991" y="1768091"/>
                  </a:lnTo>
                  <a:lnTo>
                    <a:pt x="1985991" y="1749413"/>
                  </a:lnTo>
                  <a:lnTo>
                    <a:pt x="1937737" y="1749413"/>
                  </a:lnTo>
                  <a:lnTo>
                    <a:pt x="1937737" y="1688710"/>
                  </a:lnTo>
                  <a:lnTo>
                    <a:pt x="1830343" y="1688710"/>
                  </a:lnTo>
                  <a:lnTo>
                    <a:pt x="1830343" y="1662249"/>
                  </a:lnTo>
                  <a:lnTo>
                    <a:pt x="1810112" y="1662249"/>
                  </a:lnTo>
                  <a:lnTo>
                    <a:pt x="1810112" y="1642018"/>
                  </a:lnTo>
                  <a:lnTo>
                    <a:pt x="1649806" y="1642018"/>
                  </a:lnTo>
                  <a:lnTo>
                    <a:pt x="1649806" y="1629569"/>
                  </a:lnTo>
                  <a:lnTo>
                    <a:pt x="1592218" y="1629569"/>
                  </a:lnTo>
                  <a:lnTo>
                    <a:pt x="1592218" y="1561084"/>
                  </a:lnTo>
                  <a:lnTo>
                    <a:pt x="1529953" y="1561084"/>
                  </a:lnTo>
                  <a:lnTo>
                    <a:pt x="1529953" y="1477036"/>
                  </a:lnTo>
                  <a:lnTo>
                    <a:pt x="1491043" y="1477036"/>
                  </a:lnTo>
                  <a:lnTo>
                    <a:pt x="1491043" y="1455252"/>
                  </a:lnTo>
                  <a:lnTo>
                    <a:pt x="1425674" y="1455252"/>
                  </a:lnTo>
                  <a:lnTo>
                    <a:pt x="1425674" y="1397664"/>
                  </a:lnTo>
                  <a:lnTo>
                    <a:pt x="1321394" y="1397664"/>
                  </a:lnTo>
                  <a:lnTo>
                    <a:pt x="1321394" y="1357192"/>
                  </a:lnTo>
                  <a:lnTo>
                    <a:pt x="1257586" y="1357192"/>
                  </a:lnTo>
                  <a:lnTo>
                    <a:pt x="1257586" y="1336961"/>
                  </a:lnTo>
                  <a:lnTo>
                    <a:pt x="1231125" y="1336961"/>
                  </a:lnTo>
                  <a:lnTo>
                    <a:pt x="1231125" y="1285602"/>
                  </a:lnTo>
                  <a:lnTo>
                    <a:pt x="1178204" y="1285602"/>
                  </a:lnTo>
                  <a:lnTo>
                    <a:pt x="1178204" y="1228014"/>
                  </a:lnTo>
                  <a:lnTo>
                    <a:pt x="1136180" y="1228014"/>
                  </a:lnTo>
                  <a:lnTo>
                    <a:pt x="1136180" y="1201554"/>
                  </a:lnTo>
                  <a:lnTo>
                    <a:pt x="1095718" y="1201554"/>
                  </a:lnTo>
                  <a:lnTo>
                    <a:pt x="1095718" y="1159529"/>
                  </a:lnTo>
                  <a:lnTo>
                    <a:pt x="1078602" y="1159529"/>
                  </a:lnTo>
                  <a:lnTo>
                    <a:pt x="1078602" y="1080157"/>
                  </a:lnTo>
                  <a:lnTo>
                    <a:pt x="1016337" y="1080157"/>
                  </a:lnTo>
                  <a:lnTo>
                    <a:pt x="1016337" y="1014787"/>
                  </a:lnTo>
                  <a:lnTo>
                    <a:pt x="986771" y="1014787"/>
                  </a:lnTo>
                  <a:lnTo>
                    <a:pt x="986771" y="971201"/>
                  </a:lnTo>
                  <a:lnTo>
                    <a:pt x="958748" y="971201"/>
                  </a:lnTo>
                  <a:lnTo>
                    <a:pt x="958748" y="946303"/>
                  </a:lnTo>
                  <a:lnTo>
                    <a:pt x="933850" y="946303"/>
                  </a:lnTo>
                  <a:lnTo>
                    <a:pt x="933850" y="919842"/>
                  </a:lnTo>
                  <a:lnTo>
                    <a:pt x="902721" y="919842"/>
                  </a:lnTo>
                  <a:lnTo>
                    <a:pt x="902721" y="880932"/>
                  </a:lnTo>
                  <a:lnTo>
                    <a:pt x="863812" y="880932"/>
                  </a:lnTo>
                  <a:lnTo>
                    <a:pt x="863812" y="863811"/>
                  </a:lnTo>
                  <a:lnTo>
                    <a:pt x="837352" y="863811"/>
                  </a:lnTo>
                  <a:lnTo>
                    <a:pt x="837352" y="835795"/>
                  </a:lnTo>
                  <a:lnTo>
                    <a:pt x="814007" y="835795"/>
                  </a:lnTo>
                  <a:lnTo>
                    <a:pt x="814007" y="807780"/>
                  </a:lnTo>
                  <a:lnTo>
                    <a:pt x="782878" y="807780"/>
                  </a:lnTo>
                  <a:lnTo>
                    <a:pt x="782878" y="768870"/>
                  </a:lnTo>
                  <a:lnTo>
                    <a:pt x="737742" y="768870"/>
                  </a:lnTo>
                  <a:lnTo>
                    <a:pt x="737742" y="728403"/>
                  </a:lnTo>
                  <a:lnTo>
                    <a:pt x="697275" y="728403"/>
                  </a:lnTo>
                  <a:lnTo>
                    <a:pt x="697275" y="689492"/>
                  </a:lnTo>
                  <a:lnTo>
                    <a:pt x="670815" y="689492"/>
                  </a:lnTo>
                  <a:lnTo>
                    <a:pt x="670815" y="664590"/>
                  </a:lnTo>
                  <a:lnTo>
                    <a:pt x="617897" y="664590"/>
                  </a:lnTo>
                  <a:lnTo>
                    <a:pt x="617897" y="603889"/>
                  </a:lnTo>
                  <a:lnTo>
                    <a:pt x="574318" y="603889"/>
                  </a:lnTo>
                  <a:lnTo>
                    <a:pt x="574318" y="535407"/>
                  </a:lnTo>
                  <a:lnTo>
                    <a:pt x="527625" y="535407"/>
                  </a:lnTo>
                  <a:lnTo>
                    <a:pt x="527625" y="480933"/>
                  </a:lnTo>
                  <a:lnTo>
                    <a:pt x="484045" y="480933"/>
                  </a:lnTo>
                  <a:lnTo>
                    <a:pt x="484045" y="448248"/>
                  </a:lnTo>
                  <a:lnTo>
                    <a:pt x="456030" y="448248"/>
                  </a:lnTo>
                  <a:lnTo>
                    <a:pt x="456030" y="412450"/>
                  </a:lnTo>
                  <a:lnTo>
                    <a:pt x="401556" y="412450"/>
                  </a:lnTo>
                  <a:lnTo>
                    <a:pt x="401556" y="342412"/>
                  </a:lnTo>
                  <a:lnTo>
                    <a:pt x="370427" y="342412"/>
                  </a:lnTo>
                  <a:lnTo>
                    <a:pt x="370427" y="287937"/>
                  </a:lnTo>
                  <a:lnTo>
                    <a:pt x="323735" y="287937"/>
                  </a:lnTo>
                  <a:lnTo>
                    <a:pt x="323735" y="227237"/>
                  </a:lnTo>
                  <a:lnTo>
                    <a:pt x="275486" y="227237"/>
                  </a:lnTo>
                  <a:lnTo>
                    <a:pt x="275486" y="157198"/>
                  </a:lnTo>
                  <a:lnTo>
                    <a:pt x="199221" y="157198"/>
                  </a:lnTo>
                  <a:lnTo>
                    <a:pt x="199221" y="91829"/>
                  </a:lnTo>
                  <a:lnTo>
                    <a:pt x="168093" y="91829"/>
                  </a:lnTo>
                  <a:lnTo>
                    <a:pt x="168093" y="62257"/>
                  </a:lnTo>
                  <a:lnTo>
                    <a:pt x="122957" y="62257"/>
                  </a:lnTo>
                  <a:lnTo>
                    <a:pt x="122957" y="35797"/>
                  </a:lnTo>
                  <a:lnTo>
                    <a:pt x="96498" y="35797"/>
                  </a:lnTo>
                  <a:lnTo>
                    <a:pt x="96498"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2" name="Freeform: Shape 260">
              <a:extLst>
                <a:ext uri="{FF2B5EF4-FFF2-40B4-BE49-F238E27FC236}">
                  <a16:creationId xmlns:a16="http://schemas.microsoft.com/office/drawing/2014/main" xmlns="" id="{BA3B03E1-13B9-4DD1-BC97-432DC6146908}"/>
                </a:ext>
              </a:extLst>
            </p:cNvPr>
            <p:cNvSpPr/>
            <p:nvPr/>
          </p:nvSpPr>
          <p:spPr>
            <a:xfrm>
              <a:off x="1944097" y="2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3" name="Freeform: Shape 261">
              <a:extLst>
                <a:ext uri="{FF2B5EF4-FFF2-40B4-BE49-F238E27FC236}">
                  <a16:creationId xmlns:a16="http://schemas.microsoft.com/office/drawing/2014/main" xmlns="" id="{6A99E4AF-EEB7-45FB-B147-61382546F60F}"/>
                </a:ext>
              </a:extLst>
            </p:cNvPr>
            <p:cNvSpPr/>
            <p:nvPr/>
          </p:nvSpPr>
          <p:spPr>
            <a:xfrm>
              <a:off x="1963147" y="2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4" name="Freeform: Shape 262">
              <a:extLst>
                <a:ext uri="{FF2B5EF4-FFF2-40B4-BE49-F238E27FC236}">
                  <a16:creationId xmlns:a16="http://schemas.microsoft.com/office/drawing/2014/main" xmlns="" id="{F4FCCF0D-E931-455A-A425-6647BFE16EAF}"/>
                </a:ext>
              </a:extLst>
            </p:cNvPr>
            <p:cNvSpPr/>
            <p:nvPr/>
          </p:nvSpPr>
          <p:spPr>
            <a:xfrm>
              <a:off x="1982197" y="2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5" name="Freeform: Shape 263">
              <a:extLst>
                <a:ext uri="{FF2B5EF4-FFF2-40B4-BE49-F238E27FC236}">
                  <a16:creationId xmlns:a16="http://schemas.microsoft.com/office/drawing/2014/main" xmlns="" id="{2ED87863-BC9A-48F3-A027-DBA82C340A6B}"/>
                </a:ext>
              </a:extLst>
            </p:cNvPr>
            <p:cNvSpPr/>
            <p:nvPr/>
          </p:nvSpPr>
          <p:spPr>
            <a:xfrm>
              <a:off x="2001247" y="21002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6" name="Freeform: Shape 264">
              <a:extLst>
                <a:ext uri="{FF2B5EF4-FFF2-40B4-BE49-F238E27FC236}">
                  <a16:creationId xmlns:a16="http://schemas.microsoft.com/office/drawing/2014/main" xmlns="" id="{8493BD8A-AF2E-455A-9778-20D3B69AFCDC}"/>
                </a:ext>
              </a:extLst>
            </p:cNvPr>
            <p:cNvSpPr/>
            <p:nvPr/>
          </p:nvSpPr>
          <p:spPr>
            <a:xfrm>
              <a:off x="2020297" y="21193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7" name="Freeform: Shape 265">
              <a:extLst>
                <a:ext uri="{FF2B5EF4-FFF2-40B4-BE49-F238E27FC236}">
                  <a16:creationId xmlns:a16="http://schemas.microsoft.com/office/drawing/2014/main" xmlns="" id="{CB89CC36-E030-49DD-81C1-60953C16167F}"/>
                </a:ext>
              </a:extLst>
            </p:cNvPr>
            <p:cNvSpPr/>
            <p:nvPr/>
          </p:nvSpPr>
          <p:spPr>
            <a:xfrm>
              <a:off x="2039347"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8" name="Freeform: Shape 266">
              <a:extLst>
                <a:ext uri="{FF2B5EF4-FFF2-40B4-BE49-F238E27FC236}">
                  <a16:creationId xmlns:a16="http://schemas.microsoft.com/office/drawing/2014/main" xmlns="" id="{18563A85-E5B4-43EB-BB2F-15649BC5A530}"/>
                </a:ext>
              </a:extLst>
            </p:cNvPr>
            <p:cNvSpPr/>
            <p:nvPr/>
          </p:nvSpPr>
          <p:spPr>
            <a:xfrm>
              <a:off x="2058397" y="21574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9" name="Freeform: Shape 267">
              <a:extLst>
                <a:ext uri="{FF2B5EF4-FFF2-40B4-BE49-F238E27FC236}">
                  <a16:creationId xmlns:a16="http://schemas.microsoft.com/office/drawing/2014/main" xmlns="" id="{59BC66DF-583C-4780-AACD-6769D21481C7}"/>
                </a:ext>
              </a:extLst>
            </p:cNvPr>
            <p:cNvSpPr/>
            <p:nvPr/>
          </p:nvSpPr>
          <p:spPr>
            <a:xfrm>
              <a:off x="2077447" y="217646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0" name="Freeform: Shape 268">
              <a:extLst>
                <a:ext uri="{FF2B5EF4-FFF2-40B4-BE49-F238E27FC236}">
                  <a16:creationId xmlns:a16="http://schemas.microsoft.com/office/drawing/2014/main" xmlns="" id="{326455F3-EE66-4CB9-8D14-0BFC793ADE32}"/>
                </a:ext>
              </a:extLst>
            </p:cNvPr>
            <p:cNvSpPr/>
            <p:nvPr/>
          </p:nvSpPr>
          <p:spPr>
            <a:xfrm>
              <a:off x="2096498" y="217646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1" name="Freeform: Shape 269">
              <a:extLst>
                <a:ext uri="{FF2B5EF4-FFF2-40B4-BE49-F238E27FC236}">
                  <a16:creationId xmlns:a16="http://schemas.microsoft.com/office/drawing/2014/main" xmlns="" id="{8AA8B3D5-509C-4EC9-B86F-D6C4DDFDE1A4}"/>
                </a:ext>
              </a:extLst>
            </p:cNvPr>
            <p:cNvSpPr/>
            <p:nvPr/>
          </p:nvSpPr>
          <p:spPr>
            <a:xfrm>
              <a:off x="2115548"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2" name="Freeform: Shape 270">
              <a:extLst>
                <a:ext uri="{FF2B5EF4-FFF2-40B4-BE49-F238E27FC236}">
                  <a16:creationId xmlns:a16="http://schemas.microsoft.com/office/drawing/2014/main" xmlns="" id="{E047C13B-EC84-4D1D-81A7-6175E79DAADD}"/>
                </a:ext>
              </a:extLst>
            </p:cNvPr>
            <p:cNvSpPr/>
            <p:nvPr/>
          </p:nvSpPr>
          <p:spPr>
            <a:xfrm>
              <a:off x="2134598"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3" name="Freeform: Shape 271">
              <a:extLst>
                <a:ext uri="{FF2B5EF4-FFF2-40B4-BE49-F238E27FC236}">
                  <a16:creationId xmlns:a16="http://schemas.microsoft.com/office/drawing/2014/main" xmlns="" id="{794CAFDE-EDFF-437D-8E18-15B481FC6D8B}"/>
                </a:ext>
              </a:extLst>
            </p:cNvPr>
            <p:cNvSpPr/>
            <p:nvPr/>
          </p:nvSpPr>
          <p:spPr>
            <a:xfrm>
              <a:off x="2153648" y="223361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4" name="Freeform: Shape 272">
              <a:extLst>
                <a:ext uri="{FF2B5EF4-FFF2-40B4-BE49-F238E27FC236}">
                  <a16:creationId xmlns:a16="http://schemas.microsoft.com/office/drawing/2014/main" xmlns="" id="{705E8017-601C-4F96-A961-01EA2AC24161}"/>
                </a:ext>
              </a:extLst>
            </p:cNvPr>
            <p:cNvSpPr/>
            <p:nvPr/>
          </p:nvSpPr>
          <p:spPr>
            <a:xfrm>
              <a:off x="2172698" y="22526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5" name="Freeform: Shape 273">
              <a:extLst>
                <a:ext uri="{FF2B5EF4-FFF2-40B4-BE49-F238E27FC236}">
                  <a16:creationId xmlns:a16="http://schemas.microsoft.com/office/drawing/2014/main" xmlns="" id="{C02CD4F0-880D-4ED4-84FD-A2C28E42BF77}"/>
                </a:ext>
              </a:extLst>
            </p:cNvPr>
            <p:cNvSpPr/>
            <p:nvPr/>
          </p:nvSpPr>
          <p:spPr>
            <a:xfrm>
              <a:off x="2191748" y="227171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6" name="Freeform: Shape 274">
              <a:extLst>
                <a:ext uri="{FF2B5EF4-FFF2-40B4-BE49-F238E27FC236}">
                  <a16:creationId xmlns:a16="http://schemas.microsoft.com/office/drawing/2014/main" xmlns="" id="{395A0E4E-FA6F-4574-A7BC-B6BE848094E9}"/>
                </a:ext>
              </a:extLst>
            </p:cNvPr>
            <p:cNvSpPr/>
            <p:nvPr/>
          </p:nvSpPr>
          <p:spPr>
            <a:xfrm>
              <a:off x="2210798" y="2309814"/>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7" name="Freeform: Shape 275">
              <a:extLst>
                <a:ext uri="{FF2B5EF4-FFF2-40B4-BE49-F238E27FC236}">
                  <a16:creationId xmlns:a16="http://schemas.microsoft.com/office/drawing/2014/main" xmlns="" id="{9BF21307-91F7-456E-A89F-35F15A9CD545}"/>
                </a:ext>
              </a:extLst>
            </p:cNvPr>
            <p:cNvSpPr/>
            <p:nvPr/>
          </p:nvSpPr>
          <p:spPr>
            <a:xfrm>
              <a:off x="2267949" y="23860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8" name="Freeform: Shape 276">
              <a:extLst>
                <a:ext uri="{FF2B5EF4-FFF2-40B4-BE49-F238E27FC236}">
                  <a16:creationId xmlns:a16="http://schemas.microsoft.com/office/drawing/2014/main" xmlns="" id="{242D49A2-EDC7-4ED0-B848-B571FE4A5248}"/>
                </a:ext>
              </a:extLst>
            </p:cNvPr>
            <p:cNvSpPr/>
            <p:nvPr/>
          </p:nvSpPr>
          <p:spPr>
            <a:xfrm>
              <a:off x="2286999" y="23860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9" name="Freeform: Shape 277">
              <a:extLst>
                <a:ext uri="{FF2B5EF4-FFF2-40B4-BE49-F238E27FC236}">
                  <a16:creationId xmlns:a16="http://schemas.microsoft.com/office/drawing/2014/main" xmlns="" id="{4CC5C0E2-C0BF-41D6-B8E3-6CD940B79EF5}"/>
                </a:ext>
              </a:extLst>
            </p:cNvPr>
            <p:cNvSpPr/>
            <p:nvPr/>
          </p:nvSpPr>
          <p:spPr>
            <a:xfrm>
              <a:off x="2306049" y="2424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0" name="Freeform: Shape 278">
              <a:extLst>
                <a:ext uri="{FF2B5EF4-FFF2-40B4-BE49-F238E27FC236}">
                  <a16:creationId xmlns:a16="http://schemas.microsoft.com/office/drawing/2014/main" xmlns="" id="{A425278D-2897-4831-BAB0-A12B717F902F}"/>
                </a:ext>
              </a:extLst>
            </p:cNvPr>
            <p:cNvSpPr/>
            <p:nvPr/>
          </p:nvSpPr>
          <p:spPr>
            <a:xfrm>
              <a:off x="2325099" y="246221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1" name="Freeform: Shape 279">
              <a:extLst>
                <a:ext uri="{FF2B5EF4-FFF2-40B4-BE49-F238E27FC236}">
                  <a16:creationId xmlns:a16="http://schemas.microsoft.com/office/drawing/2014/main" xmlns="" id="{589CFC97-053E-4A6F-AE53-44DE3A2E6D4A}"/>
                </a:ext>
              </a:extLst>
            </p:cNvPr>
            <p:cNvSpPr/>
            <p:nvPr/>
          </p:nvSpPr>
          <p:spPr>
            <a:xfrm>
              <a:off x="2344149" y="2500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2" name="Freeform: Shape 280">
              <a:extLst>
                <a:ext uri="{FF2B5EF4-FFF2-40B4-BE49-F238E27FC236}">
                  <a16:creationId xmlns:a16="http://schemas.microsoft.com/office/drawing/2014/main" xmlns="" id="{2C016D25-5F68-4046-816B-F771A41C21AF}"/>
                </a:ext>
              </a:extLst>
            </p:cNvPr>
            <p:cNvSpPr/>
            <p:nvPr/>
          </p:nvSpPr>
          <p:spPr>
            <a:xfrm>
              <a:off x="2363199" y="2500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3" name="Freeform: Shape 281">
              <a:extLst>
                <a:ext uri="{FF2B5EF4-FFF2-40B4-BE49-F238E27FC236}">
                  <a16:creationId xmlns:a16="http://schemas.microsoft.com/office/drawing/2014/main" xmlns="" id="{DCD02A26-6B08-4AA6-A8E5-6897DFC19EB6}"/>
                </a:ext>
              </a:extLst>
            </p:cNvPr>
            <p:cNvSpPr/>
            <p:nvPr/>
          </p:nvSpPr>
          <p:spPr>
            <a:xfrm>
              <a:off x="2382249" y="25384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4" name="Freeform: Shape 282">
              <a:extLst>
                <a:ext uri="{FF2B5EF4-FFF2-40B4-BE49-F238E27FC236}">
                  <a16:creationId xmlns:a16="http://schemas.microsoft.com/office/drawing/2014/main" xmlns="" id="{E5519667-A10B-4A15-9112-C128E65BBA91}"/>
                </a:ext>
              </a:extLst>
            </p:cNvPr>
            <p:cNvSpPr/>
            <p:nvPr/>
          </p:nvSpPr>
          <p:spPr>
            <a:xfrm>
              <a:off x="2401300" y="25765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5" name="Freeform: Shape 283">
              <a:extLst>
                <a:ext uri="{FF2B5EF4-FFF2-40B4-BE49-F238E27FC236}">
                  <a16:creationId xmlns:a16="http://schemas.microsoft.com/office/drawing/2014/main" xmlns="" id="{2D758974-81C2-42DE-8A13-D6699378847A}"/>
                </a:ext>
              </a:extLst>
            </p:cNvPr>
            <p:cNvSpPr/>
            <p:nvPr/>
          </p:nvSpPr>
          <p:spPr>
            <a:xfrm>
              <a:off x="2420350" y="25765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6" name="Freeform: Shape 284">
              <a:extLst>
                <a:ext uri="{FF2B5EF4-FFF2-40B4-BE49-F238E27FC236}">
                  <a16:creationId xmlns:a16="http://schemas.microsoft.com/office/drawing/2014/main" xmlns="" id="{DD10C7AA-A627-47F8-955F-E64E260C3577}"/>
                </a:ext>
              </a:extLst>
            </p:cNvPr>
            <p:cNvSpPr/>
            <p:nvPr/>
          </p:nvSpPr>
          <p:spPr>
            <a:xfrm>
              <a:off x="2439400" y="25765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7" name="Freeform: Shape 285">
              <a:extLst>
                <a:ext uri="{FF2B5EF4-FFF2-40B4-BE49-F238E27FC236}">
                  <a16:creationId xmlns:a16="http://schemas.microsoft.com/office/drawing/2014/main" xmlns="" id="{00CAD466-5F9C-41B0-9355-416D5725FF52}"/>
                </a:ext>
              </a:extLst>
            </p:cNvPr>
            <p:cNvSpPr/>
            <p:nvPr/>
          </p:nvSpPr>
          <p:spPr>
            <a:xfrm>
              <a:off x="2458450" y="261461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8" name="Freeform: Shape 286">
              <a:extLst>
                <a:ext uri="{FF2B5EF4-FFF2-40B4-BE49-F238E27FC236}">
                  <a16:creationId xmlns:a16="http://schemas.microsoft.com/office/drawing/2014/main" xmlns="" id="{85F5155F-31BA-4BF3-8C9B-940DDB31F47E}"/>
                </a:ext>
              </a:extLst>
            </p:cNvPr>
            <p:cNvSpPr/>
            <p:nvPr/>
          </p:nvSpPr>
          <p:spPr>
            <a:xfrm>
              <a:off x="2477500" y="261461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9" name="Freeform: Shape 287">
              <a:extLst>
                <a:ext uri="{FF2B5EF4-FFF2-40B4-BE49-F238E27FC236}">
                  <a16:creationId xmlns:a16="http://schemas.microsoft.com/office/drawing/2014/main" xmlns="" id="{17C9AE74-139A-4F3E-98EB-9B1330DE99D0}"/>
                </a:ext>
              </a:extLst>
            </p:cNvPr>
            <p:cNvSpPr/>
            <p:nvPr/>
          </p:nvSpPr>
          <p:spPr>
            <a:xfrm>
              <a:off x="2515600" y="26908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0" name="Freeform: Shape 288">
              <a:extLst>
                <a:ext uri="{FF2B5EF4-FFF2-40B4-BE49-F238E27FC236}">
                  <a16:creationId xmlns:a16="http://schemas.microsoft.com/office/drawing/2014/main" xmlns="" id="{ADE7139B-51D6-4033-94C5-E5E6DA9A43A7}"/>
                </a:ext>
              </a:extLst>
            </p:cNvPr>
            <p:cNvSpPr/>
            <p:nvPr/>
          </p:nvSpPr>
          <p:spPr>
            <a:xfrm>
              <a:off x="2534650"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1" name="Freeform: Shape 289">
              <a:extLst>
                <a:ext uri="{FF2B5EF4-FFF2-40B4-BE49-F238E27FC236}">
                  <a16:creationId xmlns:a16="http://schemas.microsoft.com/office/drawing/2014/main" xmlns="" id="{18D2C2F6-0EB8-46BA-BD22-9B13510BA6B9}"/>
                </a:ext>
              </a:extLst>
            </p:cNvPr>
            <p:cNvSpPr/>
            <p:nvPr/>
          </p:nvSpPr>
          <p:spPr>
            <a:xfrm>
              <a:off x="2553701"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2" name="Freeform: Shape 290">
              <a:extLst>
                <a:ext uri="{FF2B5EF4-FFF2-40B4-BE49-F238E27FC236}">
                  <a16:creationId xmlns:a16="http://schemas.microsoft.com/office/drawing/2014/main" xmlns="" id="{94CCF071-B45C-4AE9-A982-92BC4FC8096F}"/>
                </a:ext>
              </a:extLst>
            </p:cNvPr>
            <p:cNvSpPr/>
            <p:nvPr/>
          </p:nvSpPr>
          <p:spPr>
            <a:xfrm>
              <a:off x="2572751"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3" name="Freeform: Shape 291">
              <a:extLst>
                <a:ext uri="{FF2B5EF4-FFF2-40B4-BE49-F238E27FC236}">
                  <a16:creationId xmlns:a16="http://schemas.microsoft.com/office/drawing/2014/main" xmlns="" id="{1188D8FE-F3CD-4C2C-9413-A9011A57DA00}"/>
                </a:ext>
              </a:extLst>
            </p:cNvPr>
            <p:cNvSpPr/>
            <p:nvPr/>
          </p:nvSpPr>
          <p:spPr>
            <a:xfrm>
              <a:off x="2668001" y="2862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4" name="Freeform: Shape 292">
              <a:extLst>
                <a:ext uri="{FF2B5EF4-FFF2-40B4-BE49-F238E27FC236}">
                  <a16:creationId xmlns:a16="http://schemas.microsoft.com/office/drawing/2014/main" xmlns="" id="{967C632A-866B-481E-9673-9E48A8AC2B5B}"/>
                </a:ext>
              </a:extLst>
            </p:cNvPr>
            <p:cNvSpPr/>
            <p:nvPr/>
          </p:nvSpPr>
          <p:spPr>
            <a:xfrm>
              <a:off x="2687051" y="2862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5" name="Freeform: Shape 293">
              <a:extLst>
                <a:ext uri="{FF2B5EF4-FFF2-40B4-BE49-F238E27FC236}">
                  <a16:creationId xmlns:a16="http://schemas.microsoft.com/office/drawing/2014/main" xmlns="" id="{38C2C966-618E-4266-884D-CD40E17F0E60}"/>
                </a:ext>
              </a:extLst>
            </p:cNvPr>
            <p:cNvSpPr/>
            <p:nvPr/>
          </p:nvSpPr>
          <p:spPr>
            <a:xfrm>
              <a:off x="2725152" y="29003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6" name="Freeform: Shape 294">
              <a:extLst>
                <a:ext uri="{FF2B5EF4-FFF2-40B4-BE49-F238E27FC236}">
                  <a16:creationId xmlns:a16="http://schemas.microsoft.com/office/drawing/2014/main" xmlns="" id="{6CD175F6-6896-4E2D-8EE2-82E0EBAAAD9F}"/>
                </a:ext>
              </a:extLst>
            </p:cNvPr>
            <p:cNvSpPr/>
            <p:nvPr/>
          </p:nvSpPr>
          <p:spPr>
            <a:xfrm>
              <a:off x="2744202" y="29194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7" name="Freeform: Shape 295">
              <a:extLst>
                <a:ext uri="{FF2B5EF4-FFF2-40B4-BE49-F238E27FC236}">
                  <a16:creationId xmlns:a16="http://schemas.microsoft.com/office/drawing/2014/main" xmlns="" id="{94951F4B-FB8D-4DE2-9104-306B2A75A58D}"/>
                </a:ext>
              </a:extLst>
            </p:cNvPr>
            <p:cNvSpPr/>
            <p:nvPr/>
          </p:nvSpPr>
          <p:spPr>
            <a:xfrm>
              <a:off x="2972800" y="31670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8" name="Freeform: Shape 296">
              <a:extLst>
                <a:ext uri="{FF2B5EF4-FFF2-40B4-BE49-F238E27FC236}">
                  <a16:creationId xmlns:a16="http://schemas.microsoft.com/office/drawing/2014/main" xmlns="" id="{C18BF8E3-BFEC-44EA-99A8-48B6F01F6D9D}"/>
                </a:ext>
              </a:extLst>
            </p:cNvPr>
            <p:cNvSpPr/>
            <p:nvPr/>
          </p:nvSpPr>
          <p:spPr>
            <a:xfrm>
              <a:off x="3049000" y="33194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9" name="Freeform: Shape 297">
              <a:extLst>
                <a:ext uri="{FF2B5EF4-FFF2-40B4-BE49-F238E27FC236}">
                  <a16:creationId xmlns:a16="http://schemas.microsoft.com/office/drawing/2014/main" xmlns="" id="{1654AD29-B49B-43EE-82A4-600BA9CC93FF}"/>
                </a:ext>
              </a:extLst>
            </p:cNvPr>
            <p:cNvSpPr/>
            <p:nvPr/>
          </p:nvSpPr>
          <p:spPr>
            <a:xfrm>
              <a:off x="3201400" y="34528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0" name="Freeform: Shape 298">
              <a:extLst>
                <a:ext uri="{FF2B5EF4-FFF2-40B4-BE49-F238E27FC236}">
                  <a16:creationId xmlns:a16="http://schemas.microsoft.com/office/drawing/2014/main" xmlns="" id="{B99A8807-BBD4-4493-9CED-9C29D0410C35}"/>
                </a:ext>
              </a:extLst>
            </p:cNvPr>
            <p:cNvSpPr/>
            <p:nvPr/>
          </p:nvSpPr>
          <p:spPr>
            <a:xfrm>
              <a:off x="3220450" y="34528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1" name="Freeform: Shape 299">
              <a:extLst>
                <a:ext uri="{FF2B5EF4-FFF2-40B4-BE49-F238E27FC236}">
                  <a16:creationId xmlns:a16="http://schemas.microsoft.com/office/drawing/2014/main" xmlns="" id="{7FC9D681-9CED-4DDB-B5C5-B4EE9504736C}"/>
                </a:ext>
              </a:extLst>
            </p:cNvPr>
            <p:cNvSpPr/>
            <p:nvPr/>
          </p:nvSpPr>
          <p:spPr>
            <a:xfrm>
              <a:off x="3258560" y="3490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2" name="Freeform: Shape 300">
              <a:extLst>
                <a:ext uri="{FF2B5EF4-FFF2-40B4-BE49-F238E27FC236}">
                  <a16:creationId xmlns:a16="http://schemas.microsoft.com/office/drawing/2014/main" xmlns="" id="{6C3DF071-B66A-4461-924A-ED9F1E0C7560}"/>
                </a:ext>
              </a:extLst>
            </p:cNvPr>
            <p:cNvSpPr/>
            <p:nvPr/>
          </p:nvSpPr>
          <p:spPr>
            <a:xfrm>
              <a:off x="3296660" y="3490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3" name="Freeform: Shape 301">
              <a:extLst>
                <a:ext uri="{FF2B5EF4-FFF2-40B4-BE49-F238E27FC236}">
                  <a16:creationId xmlns:a16="http://schemas.microsoft.com/office/drawing/2014/main" xmlns="" id="{492C43E0-9EC3-4190-82E2-CD975972B423}"/>
                </a:ext>
              </a:extLst>
            </p:cNvPr>
            <p:cNvSpPr/>
            <p:nvPr/>
          </p:nvSpPr>
          <p:spPr>
            <a:xfrm>
              <a:off x="3391910" y="35480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4" name="Freeform: Shape 302">
              <a:extLst>
                <a:ext uri="{FF2B5EF4-FFF2-40B4-BE49-F238E27FC236}">
                  <a16:creationId xmlns:a16="http://schemas.microsoft.com/office/drawing/2014/main" xmlns="" id="{C5D9C105-A809-4905-8E23-C5B186DD806D}"/>
                </a:ext>
              </a:extLst>
            </p:cNvPr>
            <p:cNvSpPr/>
            <p:nvPr/>
          </p:nvSpPr>
          <p:spPr>
            <a:xfrm>
              <a:off x="3430010" y="35671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5" name="Freeform: Shape 303">
              <a:extLst>
                <a:ext uri="{FF2B5EF4-FFF2-40B4-BE49-F238E27FC236}">
                  <a16:creationId xmlns:a16="http://schemas.microsoft.com/office/drawing/2014/main" xmlns="" id="{A0F50103-21D2-43CC-AA21-F0337A03D9D2}"/>
                </a:ext>
              </a:extLst>
            </p:cNvPr>
            <p:cNvSpPr/>
            <p:nvPr/>
          </p:nvSpPr>
          <p:spPr>
            <a:xfrm>
              <a:off x="3468110" y="36433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6" name="Freeform: Shape 304">
              <a:extLst>
                <a:ext uri="{FF2B5EF4-FFF2-40B4-BE49-F238E27FC236}">
                  <a16:creationId xmlns:a16="http://schemas.microsoft.com/office/drawing/2014/main" xmlns="" id="{10479583-837C-4881-8976-11DC4AD690B2}"/>
                </a:ext>
              </a:extLst>
            </p:cNvPr>
            <p:cNvSpPr/>
            <p:nvPr/>
          </p:nvSpPr>
          <p:spPr>
            <a:xfrm>
              <a:off x="3525260" y="37195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7" name="Freeform: Shape 305">
              <a:extLst>
                <a:ext uri="{FF2B5EF4-FFF2-40B4-BE49-F238E27FC236}">
                  <a16:creationId xmlns:a16="http://schemas.microsoft.com/office/drawing/2014/main" xmlns="" id="{5B8A994C-C446-4EA1-A1FD-B79DC98242FA}"/>
                </a:ext>
              </a:extLst>
            </p:cNvPr>
            <p:cNvSpPr/>
            <p:nvPr/>
          </p:nvSpPr>
          <p:spPr>
            <a:xfrm>
              <a:off x="3563360" y="37195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8" name="Freeform: Shape 306">
              <a:extLst>
                <a:ext uri="{FF2B5EF4-FFF2-40B4-BE49-F238E27FC236}">
                  <a16:creationId xmlns:a16="http://schemas.microsoft.com/office/drawing/2014/main" xmlns="" id="{4F876704-B4CD-41A4-AE04-446A2B2266F9}"/>
                </a:ext>
              </a:extLst>
            </p:cNvPr>
            <p:cNvSpPr/>
            <p:nvPr/>
          </p:nvSpPr>
          <p:spPr>
            <a:xfrm>
              <a:off x="360146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9" name="Freeform: Shape 307">
              <a:extLst>
                <a:ext uri="{FF2B5EF4-FFF2-40B4-BE49-F238E27FC236}">
                  <a16:creationId xmlns:a16="http://schemas.microsoft.com/office/drawing/2014/main" xmlns="" id="{E6142B5E-7CE7-4D85-A80F-6C8EAF0EF3D4}"/>
                </a:ext>
              </a:extLst>
            </p:cNvPr>
            <p:cNvSpPr/>
            <p:nvPr/>
          </p:nvSpPr>
          <p:spPr>
            <a:xfrm>
              <a:off x="363956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0" name="Freeform: Shape 308">
              <a:extLst>
                <a:ext uri="{FF2B5EF4-FFF2-40B4-BE49-F238E27FC236}">
                  <a16:creationId xmlns:a16="http://schemas.microsoft.com/office/drawing/2014/main" xmlns="" id="{71B16AFE-D524-486A-98B9-DB7FE012E01E}"/>
                </a:ext>
              </a:extLst>
            </p:cNvPr>
            <p:cNvSpPr/>
            <p:nvPr/>
          </p:nvSpPr>
          <p:spPr>
            <a:xfrm>
              <a:off x="365861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1" name="Freeform: Shape 309">
              <a:extLst>
                <a:ext uri="{FF2B5EF4-FFF2-40B4-BE49-F238E27FC236}">
                  <a16:creationId xmlns:a16="http://schemas.microsoft.com/office/drawing/2014/main" xmlns="" id="{C60D6973-50DD-4E50-A372-E5DFB6690359}"/>
                </a:ext>
              </a:extLst>
            </p:cNvPr>
            <p:cNvSpPr/>
            <p:nvPr/>
          </p:nvSpPr>
          <p:spPr>
            <a:xfrm>
              <a:off x="369671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2" name="Freeform: Shape 310">
              <a:extLst>
                <a:ext uri="{FF2B5EF4-FFF2-40B4-BE49-F238E27FC236}">
                  <a16:creationId xmlns:a16="http://schemas.microsoft.com/office/drawing/2014/main" xmlns="" id="{05C0E211-76A4-4634-93C9-0655CCD41A02}"/>
                </a:ext>
              </a:extLst>
            </p:cNvPr>
            <p:cNvSpPr/>
            <p:nvPr/>
          </p:nvSpPr>
          <p:spPr>
            <a:xfrm>
              <a:off x="375386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3" name="Freeform: Shape 311">
              <a:extLst>
                <a:ext uri="{FF2B5EF4-FFF2-40B4-BE49-F238E27FC236}">
                  <a16:creationId xmlns:a16="http://schemas.microsoft.com/office/drawing/2014/main" xmlns="" id="{389F7472-776D-4F01-8168-ABE71624F7B3}"/>
                </a:ext>
              </a:extLst>
            </p:cNvPr>
            <p:cNvSpPr/>
            <p:nvPr/>
          </p:nvSpPr>
          <p:spPr>
            <a:xfrm>
              <a:off x="379196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4" name="Freeform: Shape 312">
              <a:extLst>
                <a:ext uri="{FF2B5EF4-FFF2-40B4-BE49-F238E27FC236}">
                  <a16:creationId xmlns:a16="http://schemas.microsoft.com/office/drawing/2014/main" xmlns="" id="{35EE433C-FF16-4092-A515-1A6FF81B5A04}"/>
                </a:ext>
              </a:extLst>
            </p:cNvPr>
            <p:cNvSpPr/>
            <p:nvPr/>
          </p:nvSpPr>
          <p:spPr>
            <a:xfrm>
              <a:off x="383006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5" name="Freeform: Shape 313">
              <a:extLst>
                <a:ext uri="{FF2B5EF4-FFF2-40B4-BE49-F238E27FC236}">
                  <a16:creationId xmlns:a16="http://schemas.microsoft.com/office/drawing/2014/main" xmlns="" id="{5CB6A0B1-DC55-4117-8CEC-5C117693A3D8}"/>
                </a:ext>
              </a:extLst>
            </p:cNvPr>
            <p:cNvSpPr/>
            <p:nvPr/>
          </p:nvSpPr>
          <p:spPr>
            <a:xfrm>
              <a:off x="3868160" y="38338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6" name="Freeform: Shape 314">
              <a:extLst>
                <a:ext uri="{FF2B5EF4-FFF2-40B4-BE49-F238E27FC236}">
                  <a16:creationId xmlns:a16="http://schemas.microsoft.com/office/drawing/2014/main" xmlns="" id="{6ABD0A8C-D5E0-4C6F-BD0B-765273FA6647}"/>
                </a:ext>
              </a:extLst>
            </p:cNvPr>
            <p:cNvSpPr/>
            <p:nvPr/>
          </p:nvSpPr>
          <p:spPr>
            <a:xfrm>
              <a:off x="3887210" y="38338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7" name="Freeform: Shape 315">
              <a:extLst>
                <a:ext uri="{FF2B5EF4-FFF2-40B4-BE49-F238E27FC236}">
                  <a16:creationId xmlns:a16="http://schemas.microsoft.com/office/drawing/2014/main" xmlns="" id="{1B4A4882-F7E7-4C49-AFE9-F839BF38D2A8}"/>
                </a:ext>
              </a:extLst>
            </p:cNvPr>
            <p:cNvSpPr/>
            <p:nvPr/>
          </p:nvSpPr>
          <p:spPr>
            <a:xfrm>
              <a:off x="3906260" y="38338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8" name="Freeform: Shape 316">
              <a:extLst>
                <a:ext uri="{FF2B5EF4-FFF2-40B4-BE49-F238E27FC236}">
                  <a16:creationId xmlns:a16="http://schemas.microsoft.com/office/drawing/2014/main" xmlns="" id="{6F20D700-E908-499E-8C9F-3F1845440FDF}"/>
                </a:ext>
              </a:extLst>
            </p:cNvPr>
            <p:cNvSpPr/>
            <p:nvPr/>
          </p:nvSpPr>
          <p:spPr>
            <a:xfrm>
              <a:off x="3925310" y="38528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9" name="Freeform: Shape 317">
              <a:extLst>
                <a:ext uri="{FF2B5EF4-FFF2-40B4-BE49-F238E27FC236}">
                  <a16:creationId xmlns:a16="http://schemas.microsoft.com/office/drawing/2014/main" xmlns="" id="{D4E67811-CB0A-4550-BCE1-8CE2A082A23E}"/>
                </a:ext>
              </a:extLst>
            </p:cNvPr>
            <p:cNvSpPr/>
            <p:nvPr/>
          </p:nvSpPr>
          <p:spPr>
            <a:xfrm>
              <a:off x="4001510" y="38528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0" name="Freeform: Shape 318">
              <a:extLst>
                <a:ext uri="{FF2B5EF4-FFF2-40B4-BE49-F238E27FC236}">
                  <a16:creationId xmlns:a16="http://schemas.microsoft.com/office/drawing/2014/main" xmlns="" id="{4681C0F6-0B95-449F-B342-3E2D49C79BED}"/>
                </a:ext>
              </a:extLst>
            </p:cNvPr>
            <p:cNvSpPr/>
            <p:nvPr/>
          </p:nvSpPr>
          <p:spPr>
            <a:xfrm>
              <a:off x="4039610" y="3871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1" name="Freeform: Shape 319">
              <a:extLst>
                <a:ext uri="{FF2B5EF4-FFF2-40B4-BE49-F238E27FC236}">
                  <a16:creationId xmlns:a16="http://schemas.microsoft.com/office/drawing/2014/main" xmlns="" id="{8A5314EE-D739-418A-A518-A37FC2606FB5}"/>
                </a:ext>
              </a:extLst>
            </p:cNvPr>
            <p:cNvSpPr/>
            <p:nvPr/>
          </p:nvSpPr>
          <p:spPr>
            <a:xfrm>
              <a:off x="4058660" y="3871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2" name="Freeform: Shape 320">
              <a:extLst>
                <a:ext uri="{FF2B5EF4-FFF2-40B4-BE49-F238E27FC236}">
                  <a16:creationId xmlns:a16="http://schemas.microsoft.com/office/drawing/2014/main" xmlns="" id="{53491253-3809-4D27-BF1A-76A145201200}"/>
                </a:ext>
              </a:extLst>
            </p:cNvPr>
            <p:cNvSpPr/>
            <p:nvPr/>
          </p:nvSpPr>
          <p:spPr>
            <a:xfrm>
              <a:off x="4249160" y="39862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3" name="Freeform: Shape 321">
              <a:extLst>
                <a:ext uri="{FF2B5EF4-FFF2-40B4-BE49-F238E27FC236}">
                  <a16:creationId xmlns:a16="http://schemas.microsoft.com/office/drawing/2014/main" xmlns="" id="{5938A4DF-072A-4BA0-A804-5934591E2EE6}"/>
                </a:ext>
              </a:extLst>
            </p:cNvPr>
            <p:cNvSpPr/>
            <p:nvPr/>
          </p:nvSpPr>
          <p:spPr>
            <a:xfrm>
              <a:off x="4268210" y="39862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4" name="Freeform: Shape 322">
              <a:extLst>
                <a:ext uri="{FF2B5EF4-FFF2-40B4-BE49-F238E27FC236}">
                  <a16:creationId xmlns:a16="http://schemas.microsoft.com/office/drawing/2014/main" xmlns="" id="{4A6714EE-7889-4E05-97C2-62813AD05CC4}"/>
                </a:ext>
              </a:extLst>
            </p:cNvPr>
            <p:cNvSpPr/>
            <p:nvPr/>
          </p:nvSpPr>
          <p:spPr>
            <a:xfrm>
              <a:off x="430631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5" name="Freeform: Shape 323">
              <a:extLst>
                <a:ext uri="{FF2B5EF4-FFF2-40B4-BE49-F238E27FC236}">
                  <a16:creationId xmlns:a16="http://schemas.microsoft.com/office/drawing/2014/main" xmlns="" id="{EC050CD6-F421-402B-8860-4521794D694E}"/>
                </a:ext>
              </a:extLst>
            </p:cNvPr>
            <p:cNvSpPr/>
            <p:nvPr/>
          </p:nvSpPr>
          <p:spPr>
            <a:xfrm>
              <a:off x="432536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6" name="Freeform: Shape 324">
              <a:extLst>
                <a:ext uri="{FF2B5EF4-FFF2-40B4-BE49-F238E27FC236}">
                  <a16:creationId xmlns:a16="http://schemas.microsoft.com/office/drawing/2014/main" xmlns="" id="{192E0AB2-2007-4799-AA64-3F51627042B4}"/>
                </a:ext>
              </a:extLst>
            </p:cNvPr>
            <p:cNvSpPr/>
            <p:nvPr/>
          </p:nvSpPr>
          <p:spPr>
            <a:xfrm>
              <a:off x="434441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7" name="Freeform: Shape 325">
              <a:extLst>
                <a:ext uri="{FF2B5EF4-FFF2-40B4-BE49-F238E27FC236}">
                  <a16:creationId xmlns:a16="http://schemas.microsoft.com/office/drawing/2014/main" xmlns="" id="{599422A1-DDE9-4FF3-AD5C-8759D13C7CB8}"/>
                </a:ext>
              </a:extLst>
            </p:cNvPr>
            <p:cNvSpPr/>
            <p:nvPr/>
          </p:nvSpPr>
          <p:spPr>
            <a:xfrm>
              <a:off x="4382510" y="40814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8" name="Freeform: Shape 326">
              <a:extLst>
                <a:ext uri="{FF2B5EF4-FFF2-40B4-BE49-F238E27FC236}">
                  <a16:creationId xmlns:a16="http://schemas.microsoft.com/office/drawing/2014/main" xmlns="" id="{5BAFB68D-48EF-43A9-BB67-812108514CB8}"/>
                </a:ext>
              </a:extLst>
            </p:cNvPr>
            <p:cNvSpPr/>
            <p:nvPr/>
          </p:nvSpPr>
          <p:spPr>
            <a:xfrm>
              <a:off x="4420610" y="4119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9" name="Freeform: Shape 327">
              <a:extLst>
                <a:ext uri="{FF2B5EF4-FFF2-40B4-BE49-F238E27FC236}">
                  <a16:creationId xmlns:a16="http://schemas.microsoft.com/office/drawing/2014/main" xmlns="" id="{866DA0E0-B8A7-4966-8C97-7F004730305B}"/>
                </a:ext>
              </a:extLst>
            </p:cNvPr>
            <p:cNvSpPr/>
            <p:nvPr/>
          </p:nvSpPr>
          <p:spPr>
            <a:xfrm>
              <a:off x="4763519" y="42719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0" name="Freeform: Shape 328">
              <a:extLst>
                <a:ext uri="{FF2B5EF4-FFF2-40B4-BE49-F238E27FC236}">
                  <a16:creationId xmlns:a16="http://schemas.microsoft.com/office/drawing/2014/main" xmlns="" id="{8CB4779E-AD4F-41D0-A050-BE4BB1F19D8F}"/>
                </a:ext>
              </a:extLst>
            </p:cNvPr>
            <p:cNvSpPr/>
            <p:nvPr/>
          </p:nvSpPr>
          <p:spPr>
            <a:xfrm>
              <a:off x="5125469" y="4405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1" name="Freeform: Shape 329">
              <a:extLst>
                <a:ext uri="{FF2B5EF4-FFF2-40B4-BE49-F238E27FC236}">
                  <a16:creationId xmlns:a16="http://schemas.microsoft.com/office/drawing/2014/main" xmlns="" id="{BF8B163F-312A-4A6C-A6EB-CC70FB4DDEEB}"/>
                </a:ext>
              </a:extLst>
            </p:cNvPr>
            <p:cNvSpPr/>
            <p:nvPr/>
          </p:nvSpPr>
          <p:spPr>
            <a:xfrm>
              <a:off x="5163569" y="4405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2" name="Freeform: Shape 330">
              <a:extLst>
                <a:ext uri="{FF2B5EF4-FFF2-40B4-BE49-F238E27FC236}">
                  <a16:creationId xmlns:a16="http://schemas.microsoft.com/office/drawing/2014/main" xmlns="" id="{63C3917C-641F-4D5A-AFC9-D349A3F1A3BF}"/>
                </a:ext>
              </a:extLst>
            </p:cNvPr>
            <p:cNvSpPr/>
            <p:nvPr/>
          </p:nvSpPr>
          <p:spPr>
            <a:xfrm>
              <a:off x="5373119" y="44434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3" name="Freeform: Shape 331">
              <a:extLst>
                <a:ext uri="{FF2B5EF4-FFF2-40B4-BE49-F238E27FC236}">
                  <a16:creationId xmlns:a16="http://schemas.microsoft.com/office/drawing/2014/main" xmlns="" id="{71D9A3CA-DDBD-4362-BD8D-1783E62FE8F2}"/>
                </a:ext>
              </a:extLst>
            </p:cNvPr>
            <p:cNvSpPr/>
            <p:nvPr/>
          </p:nvSpPr>
          <p:spPr>
            <a:xfrm>
              <a:off x="556361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4" name="Freeform: Shape 332">
              <a:extLst>
                <a:ext uri="{FF2B5EF4-FFF2-40B4-BE49-F238E27FC236}">
                  <a16:creationId xmlns:a16="http://schemas.microsoft.com/office/drawing/2014/main" xmlns="" id="{8E71483B-9404-4C44-87C1-A581DA38081A}"/>
                </a:ext>
              </a:extLst>
            </p:cNvPr>
            <p:cNvSpPr/>
            <p:nvPr/>
          </p:nvSpPr>
          <p:spPr>
            <a:xfrm>
              <a:off x="562076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5" name="Freeform: Shape 333">
              <a:extLst>
                <a:ext uri="{FF2B5EF4-FFF2-40B4-BE49-F238E27FC236}">
                  <a16:creationId xmlns:a16="http://schemas.microsoft.com/office/drawing/2014/main" xmlns="" id="{A8D33BA7-B235-48FE-9F36-2903FC3FE11C}"/>
                </a:ext>
              </a:extLst>
            </p:cNvPr>
            <p:cNvSpPr/>
            <p:nvPr/>
          </p:nvSpPr>
          <p:spPr>
            <a:xfrm>
              <a:off x="565886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6" name="Freeform: Shape 334">
              <a:extLst>
                <a:ext uri="{FF2B5EF4-FFF2-40B4-BE49-F238E27FC236}">
                  <a16:creationId xmlns:a16="http://schemas.microsoft.com/office/drawing/2014/main" xmlns="" id="{66AB8E66-2EE5-4CE0-879F-1026F5E5608D}"/>
                </a:ext>
              </a:extLst>
            </p:cNvPr>
            <p:cNvSpPr/>
            <p:nvPr/>
          </p:nvSpPr>
          <p:spPr>
            <a:xfrm>
              <a:off x="571601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7" name="Freeform: Shape 335">
              <a:extLst>
                <a:ext uri="{FF2B5EF4-FFF2-40B4-BE49-F238E27FC236}">
                  <a16:creationId xmlns:a16="http://schemas.microsoft.com/office/drawing/2014/main" xmlns="" id="{2EEB1206-7F19-40FF-ABE7-AA259BA3117F}"/>
                </a:ext>
              </a:extLst>
            </p:cNvPr>
            <p:cNvSpPr/>
            <p:nvPr/>
          </p:nvSpPr>
          <p:spPr>
            <a:xfrm>
              <a:off x="5830319"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8" name="Freeform: Shape 336">
              <a:extLst>
                <a:ext uri="{FF2B5EF4-FFF2-40B4-BE49-F238E27FC236}">
                  <a16:creationId xmlns:a16="http://schemas.microsoft.com/office/drawing/2014/main" xmlns="" id="{5139A079-6191-444D-995D-B82474925573}"/>
                </a:ext>
              </a:extLst>
            </p:cNvPr>
            <p:cNvSpPr/>
            <p:nvPr/>
          </p:nvSpPr>
          <p:spPr>
            <a:xfrm>
              <a:off x="5906519"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9" name="Freeform: Shape 337">
              <a:extLst>
                <a:ext uri="{FF2B5EF4-FFF2-40B4-BE49-F238E27FC236}">
                  <a16:creationId xmlns:a16="http://schemas.microsoft.com/office/drawing/2014/main" xmlns="" id="{62C27AEA-06ED-41C3-BB51-ECEE7C7C38BA}"/>
                </a:ext>
              </a:extLst>
            </p:cNvPr>
            <p:cNvSpPr/>
            <p:nvPr/>
          </p:nvSpPr>
          <p:spPr>
            <a:xfrm>
              <a:off x="600176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0" name="Freeform: Shape 338">
              <a:extLst>
                <a:ext uri="{FF2B5EF4-FFF2-40B4-BE49-F238E27FC236}">
                  <a16:creationId xmlns:a16="http://schemas.microsoft.com/office/drawing/2014/main" xmlns="" id="{7B5C4A2E-BA24-43DE-B6A0-35E451757B78}"/>
                </a:ext>
              </a:extLst>
            </p:cNvPr>
            <p:cNvSpPr/>
            <p:nvPr/>
          </p:nvSpPr>
          <p:spPr>
            <a:xfrm>
              <a:off x="607796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1" name="Freeform: Shape 339">
              <a:extLst>
                <a:ext uri="{FF2B5EF4-FFF2-40B4-BE49-F238E27FC236}">
                  <a16:creationId xmlns:a16="http://schemas.microsoft.com/office/drawing/2014/main" xmlns="" id="{AFD21D71-EC9C-4EED-91C7-4DD5F542E6BF}"/>
                </a:ext>
              </a:extLst>
            </p:cNvPr>
            <p:cNvSpPr/>
            <p:nvPr/>
          </p:nvSpPr>
          <p:spPr>
            <a:xfrm>
              <a:off x="609701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2" name="Freeform: Shape 340">
              <a:extLst>
                <a:ext uri="{FF2B5EF4-FFF2-40B4-BE49-F238E27FC236}">
                  <a16:creationId xmlns:a16="http://schemas.microsoft.com/office/drawing/2014/main" xmlns="" id="{CA4BE4B7-D58A-41DE-9E80-6F3FDB5DD97D}"/>
                </a:ext>
              </a:extLst>
            </p:cNvPr>
            <p:cNvSpPr/>
            <p:nvPr/>
          </p:nvSpPr>
          <p:spPr>
            <a:xfrm>
              <a:off x="611606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3" name="Freeform: Shape 341">
              <a:extLst>
                <a:ext uri="{FF2B5EF4-FFF2-40B4-BE49-F238E27FC236}">
                  <a16:creationId xmlns:a16="http://schemas.microsoft.com/office/drawing/2014/main" xmlns="" id="{AF0A78D5-0557-4367-9161-6220C7585535}"/>
                </a:ext>
              </a:extLst>
            </p:cNvPr>
            <p:cNvSpPr/>
            <p:nvPr/>
          </p:nvSpPr>
          <p:spPr>
            <a:xfrm>
              <a:off x="6211319" y="45958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4" name="Freeform: Shape 342">
              <a:extLst>
                <a:ext uri="{FF2B5EF4-FFF2-40B4-BE49-F238E27FC236}">
                  <a16:creationId xmlns:a16="http://schemas.microsoft.com/office/drawing/2014/main" xmlns="" id="{3913CE2F-1439-4FBE-A12E-80379B3494DA}"/>
                </a:ext>
              </a:extLst>
            </p:cNvPr>
            <p:cNvSpPr/>
            <p:nvPr/>
          </p:nvSpPr>
          <p:spPr>
            <a:xfrm>
              <a:off x="6249429" y="45958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5" name="Freeform: Shape 343">
              <a:extLst>
                <a:ext uri="{FF2B5EF4-FFF2-40B4-BE49-F238E27FC236}">
                  <a16:creationId xmlns:a16="http://schemas.microsoft.com/office/drawing/2014/main" xmlns="" id="{0C8A7C5E-056B-4C99-860E-1613930A472B}"/>
                </a:ext>
              </a:extLst>
            </p:cNvPr>
            <p:cNvSpPr/>
            <p:nvPr/>
          </p:nvSpPr>
          <p:spPr>
            <a:xfrm>
              <a:off x="638277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6" name="Freeform: Shape 344">
              <a:extLst>
                <a:ext uri="{FF2B5EF4-FFF2-40B4-BE49-F238E27FC236}">
                  <a16:creationId xmlns:a16="http://schemas.microsoft.com/office/drawing/2014/main" xmlns="" id="{F908AFBE-8AB1-4619-BB2E-1A92673CE703}"/>
                </a:ext>
              </a:extLst>
            </p:cNvPr>
            <p:cNvSpPr/>
            <p:nvPr/>
          </p:nvSpPr>
          <p:spPr>
            <a:xfrm>
              <a:off x="6535179"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7" name="Freeform: Shape 345">
              <a:extLst>
                <a:ext uri="{FF2B5EF4-FFF2-40B4-BE49-F238E27FC236}">
                  <a16:creationId xmlns:a16="http://schemas.microsoft.com/office/drawing/2014/main" xmlns="" id="{7FCA0006-E295-4E01-AA50-111FE22C50C3}"/>
                </a:ext>
              </a:extLst>
            </p:cNvPr>
            <p:cNvSpPr/>
            <p:nvPr/>
          </p:nvSpPr>
          <p:spPr>
            <a:xfrm>
              <a:off x="6725679"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8" name="Freeform: Shape 346">
              <a:extLst>
                <a:ext uri="{FF2B5EF4-FFF2-40B4-BE49-F238E27FC236}">
                  <a16:creationId xmlns:a16="http://schemas.microsoft.com/office/drawing/2014/main" xmlns="" id="{5465B537-00FB-4358-AE41-8EB48EA03FCF}"/>
                </a:ext>
              </a:extLst>
            </p:cNvPr>
            <p:cNvSpPr/>
            <p:nvPr/>
          </p:nvSpPr>
          <p:spPr>
            <a:xfrm>
              <a:off x="6763779"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89" name="Freeform: Shape 347">
              <a:extLst>
                <a:ext uri="{FF2B5EF4-FFF2-40B4-BE49-F238E27FC236}">
                  <a16:creationId xmlns:a16="http://schemas.microsoft.com/office/drawing/2014/main" xmlns="" id="{31E2143E-FCE0-4978-ADC0-909F35E7BE86}"/>
                </a:ext>
              </a:extLst>
            </p:cNvPr>
            <p:cNvSpPr/>
            <p:nvPr/>
          </p:nvSpPr>
          <p:spPr>
            <a:xfrm>
              <a:off x="6801878"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90" name="Freeform: Shape 348">
              <a:extLst>
                <a:ext uri="{FF2B5EF4-FFF2-40B4-BE49-F238E27FC236}">
                  <a16:creationId xmlns:a16="http://schemas.microsoft.com/office/drawing/2014/main" xmlns="" id="{513030F6-D30E-4A4A-A051-2970B53A5A50}"/>
                </a:ext>
              </a:extLst>
            </p:cNvPr>
            <p:cNvSpPr/>
            <p:nvPr/>
          </p:nvSpPr>
          <p:spPr>
            <a:xfrm>
              <a:off x="7182878"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Tree>
    <p:extLst>
      <p:ext uri="{BB962C8B-B14F-4D97-AF65-F5344CB8AC3E}">
        <p14:creationId xmlns:p14="http://schemas.microsoft.com/office/powerpoint/2010/main" xmlns="" val="3367249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SO-9: Résultats de l’étude de phase 3 CELESTIAL évaluant cabozantinib vs placebo dans le sous-groupe de patients avec carcinome hépatocellulaire avancé et score de Child-</a:t>
            </a:r>
            <a:r>
              <a:rPr lang="fr-FR" dirty="0" err="1"/>
              <a:t>Pugh</a:t>
            </a:r>
            <a:r>
              <a:rPr lang="fr-FR" dirty="0"/>
              <a:t> B – El-</a:t>
            </a:r>
            <a:r>
              <a:rPr lang="fr-FR" dirty="0" err="1"/>
              <a:t>Khoueiry</a:t>
            </a:r>
            <a:r>
              <a:rPr lang="fr-FR" dirty="0"/>
              <a:t> A, et al</a:t>
            </a:r>
          </a:p>
        </p:txBody>
      </p:sp>
      <p:sp>
        <p:nvSpPr>
          <p:cNvPr id="3" name="Content Placeholder 2"/>
          <p:cNvSpPr>
            <a:spLocks noGrp="1"/>
          </p:cNvSpPr>
          <p:nvPr>
            <p:ph idx="1"/>
          </p:nvPr>
        </p:nvSpPr>
        <p:spPr/>
        <p:txBody>
          <a:bodyPr/>
          <a:lstStyle/>
          <a:p>
            <a:pPr marL="0" indent="0">
              <a:buNone/>
            </a:pPr>
            <a:r>
              <a:rPr lang="fr-FR" b="1" dirty="0"/>
              <a:t>Résultats</a:t>
            </a:r>
            <a:endParaRPr lang="fr-FR" dirty="0"/>
          </a:p>
          <a:p>
            <a:pPr marL="0" indent="0">
              <a:spcBef>
                <a:spcPts val="23400"/>
              </a:spcBef>
              <a:buNone/>
            </a:pPr>
            <a:r>
              <a:rPr lang="fr-FR" b="1" dirty="0"/>
              <a:t>Conclusions</a:t>
            </a:r>
          </a:p>
          <a:p>
            <a:r>
              <a:rPr lang="fr-FR" b="1" dirty="0"/>
              <a:t>Chez les patients avec CHC avancé et score de Child-</a:t>
            </a:r>
            <a:r>
              <a:rPr lang="fr-FR" b="1" dirty="0" err="1"/>
              <a:t>Pugh</a:t>
            </a:r>
            <a:r>
              <a:rPr lang="fr-FR" b="1" dirty="0"/>
              <a:t> B à la semaine 8, le cabozantinib a démontré des résultats similaires à ceux de la population totale avec un profil de toxicité gérable</a:t>
            </a:r>
          </a:p>
        </p:txBody>
      </p:sp>
      <p:sp>
        <p:nvSpPr>
          <p:cNvPr id="5" name="Text Placeholder 4"/>
          <p:cNvSpPr>
            <a:spLocks noGrp="1"/>
          </p:cNvSpPr>
          <p:nvPr>
            <p:ph type="body" sz="quarter" idx="11"/>
          </p:nvPr>
        </p:nvSpPr>
        <p:spPr/>
        <p:txBody>
          <a:bodyPr/>
          <a:lstStyle/>
          <a:p>
            <a:r>
              <a:rPr lang="fr-FR" dirty="0"/>
              <a:t>El-</a:t>
            </a:r>
            <a:r>
              <a:rPr lang="fr-FR" dirty="0" err="1"/>
              <a:t>Khoueiry</a:t>
            </a:r>
            <a:r>
              <a:rPr lang="fr-FR" dirty="0"/>
              <a:t> A, et al, Ann </a:t>
            </a:r>
            <a:r>
              <a:rPr lang="fr-FR" dirty="0" err="1"/>
              <a:t>Oncol</a:t>
            </a:r>
            <a:r>
              <a:rPr lang="fr-FR" dirty="0"/>
              <a:t> 2020;31(</a:t>
            </a:r>
            <a:r>
              <a:rPr lang="fr-FR" dirty="0" err="1"/>
              <a:t>suppl</a:t>
            </a:r>
            <a:r>
              <a:rPr lang="fr-FR" dirty="0"/>
              <a:t>):</a:t>
            </a:r>
            <a:r>
              <a:rPr lang="fr-FR" dirty="0" err="1"/>
              <a:t>abstr</a:t>
            </a:r>
            <a:r>
              <a:rPr lang="fr-FR" dirty="0"/>
              <a:t> SO-9</a:t>
            </a:r>
          </a:p>
        </p:txBody>
      </p:sp>
      <p:graphicFrame>
        <p:nvGraphicFramePr>
          <p:cNvPr id="6" name="Table 5"/>
          <p:cNvGraphicFramePr>
            <a:graphicFrameLocks noGrp="1"/>
          </p:cNvGraphicFramePr>
          <p:nvPr>
            <p:extLst>
              <p:ext uri="{D42A27DB-BD31-4B8C-83A1-F6EECF244321}">
                <p14:modId xmlns:p14="http://schemas.microsoft.com/office/powerpoint/2010/main" xmlns="" val="2822882636"/>
              </p:ext>
            </p:extLst>
          </p:nvPr>
        </p:nvGraphicFramePr>
        <p:xfrm>
          <a:off x="365124" y="1598024"/>
          <a:ext cx="8369442" cy="2734560"/>
        </p:xfrm>
        <a:graphic>
          <a:graphicData uri="http://schemas.openxmlformats.org/drawingml/2006/table">
            <a:tbl>
              <a:tblPr firstRow="1" bandRow="1">
                <a:tableStyleId>{073A0DAA-6AF3-43AB-8588-CEC1D06C72B9}</a:tableStyleId>
              </a:tblPr>
              <a:tblGrid>
                <a:gridCol w="3350076">
                  <a:extLst>
                    <a:ext uri="{9D8B030D-6E8A-4147-A177-3AD203B41FA5}">
                      <a16:colId xmlns:a16="http://schemas.microsoft.com/office/drawing/2014/main" xmlns="" val="3907006880"/>
                    </a:ext>
                  </a:extLst>
                </a:gridCol>
                <a:gridCol w="2872800">
                  <a:extLst>
                    <a:ext uri="{9D8B030D-6E8A-4147-A177-3AD203B41FA5}">
                      <a16:colId xmlns:a16="http://schemas.microsoft.com/office/drawing/2014/main" xmlns="" val="1099876523"/>
                    </a:ext>
                  </a:extLst>
                </a:gridCol>
                <a:gridCol w="2146566">
                  <a:extLst>
                    <a:ext uri="{9D8B030D-6E8A-4147-A177-3AD203B41FA5}">
                      <a16:colId xmlns:a16="http://schemas.microsoft.com/office/drawing/2014/main" xmlns="" val="2727601034"/>
                    </a:ext>
                  </a:extLst>
                </a:gridCol>
              </a:tblGrid>
              <a:tr h="370840">
                <a:tc>
                  <a:txBody>
                    <a:bodyPr/>
                    <a:lstStyle/>
                    <a:p>
                      <a:r>
                        <a:rPr lang="fr-FR" sz="1600" noProof="0" dirty="0">
                          <a:solidFill>
                            <a:schemeClr val="tx2"/>
                          </a:solidFill>
                        </a:rPr>
                        <a:t>EIs grade 3/4</a:t>
                      </a:r>
                      <a:r>
                        <a:rPr lang="fr-FR" sz="1600" baseline="0" noProof="0" dirty="0">
                          <a:solidFill>
                            <a:schemeClr val="tx2"/>
                          </a:solidFill>
                        </a:rPr>
                        <a:t>, %</a:t>
                      </a:r>
                      <a:endParaRPr lang="fr-FR" sz="1600" noProof="0" dirty="0">
                        <a:solidFill>
                          <a:schemeClr val="tx2"/>
                        </a:solidFill>
                      </a:endParaRPr>
                    </a:p>
                  </a:txBody>
                  <a:tcPr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fr-FR" sz="1600" noProof="0" dirty="0">
                          <a:solidFill>
                            <a:schemeClr val="tx2"/>
                          </a:solidFill>
                        </a:rPr>
                        <a:t>Sous-groupe Child-</a:t>
                      </a:r>
                      <a:r>
                        <a:rPr lang="fr-FR" sz="1600" noProof="0" dirty="0" err="1">
                          <a:solidFill>
                            <a:schemeClr val="tx2"/>
                          </a:solidFill>
                        </a:rPr>
                        <a:t>Pugh</a:t>
                      </a:r>
                      <a:r>
                        <a:rPr lang="fr-FR" sz="1600" baseline="0" noProof="0" dirty="0">
                          <a:solidFill>
                            <a:schemeClr val="tx2"/>
                          </a:solidFill>
                        </a:rPr>
                        <a:t> B, (n=51)</a:t>
                      </a:r>
                      <a:endParaRPr lang="fr-FR" sz="1600" noProof="0" dirty="0">
                        <a:solidFill>
                          <a:schemeClr val="tx2"/>
                        </a:solidFill>
                      </a:endParaRPr>
                    </a:p>
                  </a:txBody>
                  <a:tcPr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fr-FR" sz="1600" noProof="0" dirty="0">
                          <a:solidFill>
                            <a:schemeClr val="tx2"/>
                          </a:solidFill>
                        </a:rPr>
                        <a:t>Population totale (n=467)</a:t>
                      </a:r>
                    </a:p>
                  </a:txBody>
                  <a:tcPr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xmlns="" val="116791676"/>
                  </a:ext>
                </a:extLst>
              </a:tr>
              <a:tr h="297737">
                <a:tc>
                  <a:txBody>
                    <a:bodyPr/>
                    <a:lstStyle/>
                    <a:p>
                      <a:r>
                        <a:rPr lang="fr-FR" sz="1600" noProof="0" dirty="0">
                          <a:solidFill>
                            <a:schemeClr val="tx1"/>
                          </a:solidFill>
                        </a:rPr>
                        <a:t>Tous</a:t>
                      </a:r>
                    </a:p>
                  </a:txBody>
                  <a:tcPr marT="36000" marB="3600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a:solidFill>
                            <a:schemeClr val="tx1"/>
                          </a:solidFill>
                        </a:rPr>
                        <a:t>71</a:t>
                      </a:r>
                    </a:p>
                  </a:txBody>
                  <a:tcPr marT="36000" marB="3600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a:solidFill>
                            <a:schemeClr val="tx1"/>
                          </a:solidFill>
                        </a:rPr>
                        <a:t>68</a:t>
                      </a:r>
                    </a:p>
                  </a:txBody>
                  <a:tcPr marT="36000" marB="3600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12292395"/>
                  </a:ext>
                </a:extLst>
              </a:tr>
              <a:tr h="297737">
                <a:tc>
                  <a:txBody>
                    <a:bodyPr/>
                    <a:lstStyle/>
                    <a:p>
                      <a:r>
                        <a:rPr lang="fr-FR" sz="1600" noProof="0">
                          <a:solidFill>
                            <a:schemeClr val="tx1"/>
                          </a:solidFill>
                        </a:rPr>
                        <a:t>Fatigue</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a:solidFill>
                            <a:schemeClr val="tx1"/>
                          </a:solidFill>
                        </a:rPr>
                        <a:t>20</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a:solidFill>
                            <a:schemeClr val="tx1"/>
                          </a:solidFill>
                        </a:rPr>
                        <a:t>10</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45986391"/>
                  </a:ext>
                </a:extLst>
              </a:tr>
              <a:tr h="297737">
                <a:tc>
                  <a:txBody>
                    <a:bodyPr/>
                    <a:lstStyle/>
                    <a:p>
                      <a:r>
                        <a:rPr lang="fr-FR" sz="1600" noProof="0" dirty="0">
                          <a:solidFill>
                            <a:schemeClr val="tx1"/>
                          </a:solidFill>
                        </a:rPr>
                        <a:t>Ascite</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a:solidFill>
                            <a:schemeClr val="tx1"/>
                          </a:solidFill>
                        </a:rPr>
                        <a:t>14</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a:solidFill>
                            <a:schemeClr val="tx1"/>
                          </a:solidFill>
                        </a:rPr>
                        <a:t>4</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12283962"/>
                  </a:ext>
                </a:extLst>
              </a:tr>
              <a:tr h="297737">
                <a:tc>
                  <a:txBody>
                    <a:bodyPr/>
                    <a:lstStyle/>
                    <a:p>
                      <a:r>
                        <a:rPr lang="fr-FR" sz="1600" noProof="0" dirty="0">
                          <a:solidFill>
                            <a:schemeClr val="tx1"/>
                          </a:solidFill>
                        </a:rPr>
                        <a:t>Augmentation AST</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a:solidFill>
                            <a:schemeClr val="tx1"/>
                          </a:solidFill>
                        </a:rPr>
                        <a:t>14</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a:solidFill>
                            <a:schemeClr val="tx1"/>
                          </a:solidFill>
                        </a:rPr>
                        <a:t>12</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80749255"/>
                  </a:ext>
                </a:extLst>
              </a:tr>
              <a:tr h="297737">
                <a:tc>
                  <a:txBody>
                    <a:bodyPr/>
                    <a:lstStyle/>
                    <a:p>
                      <a:r>
                        <a:rPr lang="fr-FR" sz="1600" noProof="0" dirty="0">
                          <a:solidFill>
                            <a:schemeClr val="tx1"/>
                          </a:solidFill>
                        </a:rPr>
                        <a:t>Thrombocytopénie</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a:solidFill>
                            <a:schemeClr val="tx1"/>
                          </a:solidFill>
                        </a:rPr>
                        <a:t>12</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dirty="0">
                          <a:solidFill>
                            <a:schemeClr val="tx1"/>
                          </a:solidFill>
                        </a:rPr>
                        <a:t>3</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98311307"/>
                  </a:ext>
                </a:extLst>
              </a:tr>
              <a:tr h="297737">
                <a:tc>
                  <a:txBody>
                    <a:bodyPr/>
                    <a:lstStyle/>
                    <a:p>
                      <a:r>
                        <a:rPr lang="fr-FR" sz="1600" baseline="0" noProof="0" dirty="0">
                          <a:solidFill>
                            <a:schemeClr val="tx1"/>
                          </a:solidFill>
                        </a:rPr>
                        <a:t>Erythrodysesthésie p</a:t>
                      </a:r>
                      <a:r>
                        <a:rPr lang="fr-FR" sz="1600" noProof="0" dirty="0">
                          <a:solidFill>
                            <a:schemeClr val="tx1"/>
                          </a:solidFill>
                        </a:rPr>
                        <a:t>almoplantaire</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dirty="0">
                          <a:solidFill>
                            <a:schemeClr val="tx1"/>
                          </a:solidFill>
                        </a:rPr>
                        <a:t>8</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a:solidFill>
                            <a:schemeClr val="tx1"/>
                          </a:solidFill>
                        </a:rPr>
                        <a:t>17</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90921215"/>
                  </a:ext>
                </a:extLst>
              </a:tr>
              <a:tr h="297737">
                <a:tc>
                  <a:txBody>
                    <a:bodyPr/>
                    <a:lstStyle/>
                    <a:p>
                      <a:r>
                        <a:rPr lang="fr-FR" sz="1600" noProof="0">
                          <a:solidFill>
                            <a:schemeClr val="tx1"/>
                          </a:solidFill>
                        </a:rPr>
                        <a:t>Hypertension</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FR" sz="1600" noProof="0">
                          <a:solidFill>
                            <a:schemeClr val="tx1"/>
                          </a:solidFill>
                        </a:rPr>
                        <a:t>8</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fr-FR" sz="1600" noProof="0" dirty="0">
                          <a:solidFill>
                            <a:schemeClr val="tx1"/>
                          </a:solidFill>
                        </a:rPr>
                        <a:t>16</a:t>
                      </a: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71602499"/>
                  </a:ext>
                </a:extLst>
              </a:tr>
            </a:tbl>
          </a:graphicData>
        </a:graphic>
      </p:graphicFrame>
    </p:spTree>
    <p:extLst>
      <p:ext uri="{BB962C8B-B14F-4D97-AF65-F5344CB8AC3E}">
        <p14:creationId xmlns:p14="http://schemas.microsoft.com/office/powerpoint/2010/main" xmlns="" val="98534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Vésicule biliaire</a:t>
            </a:r>
          </a:p>
        </p:txBody>
      </p:sp>
      <p:sp>
        <p:nvSpPr>
          <p:cNvPr id="3" name="Text Placeholder 2"/>
          <p:cNvSpPr>
            <a:spLocks noGrp="1"/>
          </p:cNvSpPr>
          <p:nvPr>
            <p:ph type="body" idx="1"/>
          </p:nvPr>
        </p:nvSpPr>
        <p:spPr/>
        <p:txBody>
          <a:bodyPr/>
          <a:lstStyle/>
          <a:p>
            <a:r>
              <a:rPr lang="fr-FR" b="1" dirty="0"/>
              <a:t>Cancers du pancréas, intestin grêle et tractus hépatobiliaire</a:t>
            </a:r>
          </a:p>
        </p:txBody>
      </p:sp>
    </p:spTree>
    <p:extLst>
      <p:ext uri="{BB962C8B-B14F-4D97-AF65-F5344CB8AC3E}">
        <p14:creationId xmlns:p14="http://schemas.microsoft.com/office/powerpoint/2010/main" xmlns="" val="1829548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LBA-2: Etude prospective multicentrique randomisée de supériorité de phase II évaluant l’efficacité de capécitabine-irinotécan (CAPIRI) versus irinotécan dans le cancer de la vésicule biliaire avancé progressant sous une 1</a:t>
            </a:r>
            <a:r>
              <a:rPr lang="fr-FR" baseline="30000" dirty="0"/>
              <a:t>e</a:t>
            </a:r>
            <a:r>
              <a:rPr lang="fr-FR" dirty="0"/>
              <a:t> ligne de chimiothérapie – </a:t>
            </a:r>
            <a:r>
              <a:rPr lang="fr-FR" dirty="0" err="1"/>
              <a:t>Ramaswamy</a:t>
            </a:r>
            <a:r>
              <a:rPr lang="fr-FR" dirty="0"/>
              <a:t> A,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de capécitabine-irinotécan (CAPIRI) chez des patients avec cancer de la vésicule biliaire ayant progressé sous une 1</a:t>
            </a:r>
            <a:r>
              <a:rPr lang="fr-FR" baseline="30000" dirty="0"/>
              <a:t>e</a:t>
            </a:r>
            <a:r>
              <a:rPr lang="fr-FR" dirty="0"/>
              <a:t> ligne de chimiothérapie</a:t>
            </a:r>
          </a:p>
        </p:txBody>
      </p:sp>
      <p:sp>
        <p:nvSpPr>
          <p:cNvPr id="5" name="Text Placeholder 4"/>
          <p:cNvSpPr>
            <a:spLocks noGrp="1"/>
          </p:cNvSpPr>
          <p:nvPr>
            <p:ph type="body" sz="quarter" idx="11"/>
          </p:nvPr>
        </p:nvSpPr>
        <p:spPr/>
        <p:txBody>
          <a:bodyPr/>
          <a:lstStyle/>
          <a:p>
            <a:r>
              <a:rPr lang="fr-FR" dirty="0" err="1"/>
              <a:t>Ramaswamy</a:t>
            </a:r>
            <a:r>
              <a:rPr lang="fr-FR" dirty="0"/>
              <a:t> A, et al, Ann </a:t>
            </a:r>
            <a:r>
              <a:rPr lang="fr-FR" dirty="0" err="1"/>
              <a:t>Oncol</a:t>
            </a:r>
            <a:r>
              <a:rPr lang="fr-FR" dirty="0"/>
              <a:t> 2020;31(</a:t>
            </a:r>
            <a:r>
              <a:rPr lang="fr-FR" dirty="0" err="1"/>
              <a:t>suppl</a:t>
            </a:r>
            <a:r>
              <a:rPr lang="fr-FR" dirty="0"/>
              <a:t>):</a:t>
            </a:r>
            <a:r>
              <a:rPr lang="fr-FR" dirty="0" err="1"/>
              <a:t>abstr</a:t>
            </a:r>
            <a:r>
              <a:rPr lang="fr-FR" dirty="0"/>
              <a:t> LBA-2</a:t>
            </a:r>
          </a:p>
        </p:txBody>
      </p:sp>
      <p:sp>
        <p:nvSpPr>
          <p:cNvPr id="7" name="Oval 14"/>
          <p:cNvSpPr>
            <a:spLocks noChangeArrowheads="1"/>
          </p:cNvSpPr>
          <p:nvPr/>
        </p:nvSpPr>
        <p:spPr bwMode="auto">
          <a:xfrm>
            <a:off x="3941537" y="349826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1:1</a:t>
            </a:r>
          </a:p>
        </p:txBody>
      </p:sp>
      <p:cxnSp>
        <p:nvCxnSpPr>
          <p:cNvPr id="8" name="AutoShape 15"/>
          <p:cNvCxnSpPr>
            <a:cxnSpLocks noChangeShapeType="1"/>
            <a:stCxn id="7" idx="0"/>
            <a:endCxn id="13" idx="1"/>
          </p:cNvCxnSpPr>
          <p:nvPr/>
        </p:nvCxnSpPr>
        <p:spPr bwMode="auto">
          <a:xfrm rot="5400000" flipH="1" flipV="1">
            <a:off x="4231555" y="2864506"/>
            <a:ext cx="635535" cy="631974"/>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4" idx="3"/>
            <a:endCxn id="7" idx="2"/>
          </p:cNvCxnSpPr>
          <p:nvPr/>
        </p:nvCxnSpPr>
        <p:spPr bwMode="auto">
          <a:xfrm flipV="1">
            <a:off x="3684814" y="3790360"/>
            <a:ext cx="256723" cy="1"/>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865309" y="2236206"/>
            <a:ext cx="3237541" cy="125303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CAPIRI: capécitabine </a:t>
            </a:r>
            <a:b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1700 mg/m</a:t>
            </a:r>
            <a:r>
              <a:rPr kumimoji="0" lang="fr-FR" altLang="zh-CN" sz="18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/j J1–14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irinotécan</a:t>
            </a:r>
            <a:r>
              <a:rPr kumimoji="0" lang="fr-FR"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200 mg/m</a:t>
            </a:r>
            <a:r>
              <a:rPr kumimoji="0" lang="fr-FR" altLang="zh-CN" sz="18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/3S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(n=49)</a:t>
            </a:r>
          </a:p>
        </p:txBody>
      </p:sp>
      <p:sp>
        <p:nvSpPr>
          <p:cNvPr id="14" name="AutoShape 9"/>
          <p:cNvSpPr>
            <a:spLocks noChangeArrowheads="1"/>
          </p:cNvSpPr>
          <p:nvPr/>
        </p:nvSpPr>
        <p:spPr bwMode="auto">
          <a:xfrm>
            <a:off x="365124" y="2896013"/>
            <a:ext cx="3319690"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Critères d'inclusion</a:t>
            </a:r>
            <a:endParaRPr kumimoji="0" lang="fr-FR" altLang="zh-CN" sz="16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Cancer vésicule biliaire stade IV ou en rechute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Traitement de 1</a:t>
            </a:r>
            <a:r>
              <a:rPr kumimoji="0" lang="fr-FR"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e</a:t>
            </a: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ligne préalable à base de gemcitabine</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(n=98)</a:t>
            </a:r>
          </a:p>
        </p:txBody>
      </p:sp>
      <p:cxnSp>
        <p:nvCxnSpPr>
          <p:cNvPr id="15" name="AutoShape 16"/>
          <p:cNvCxnSpPr>
            <a:cxnSpLocks noChangeShapeType="1"/>
            <a:stCxn id="7" idx="4"/>
            <a:endCxn id="18" idx="1"/>
          </p:cNvCxnSpPr>
          <p:nvPr/>
        </p:nvCxnSpPr>
        <p:spPr bwMode="auto">
          <a:xfrm rot="16200000" flipH="1">
            <a:off x="4277834" y="4037960"/>
            <a:ext cx="542976"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865310" y="4215068"/>
            <a:ext cx="3311758"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Irinotécan 240 mg/m</a:t>
            </a:r>
            <a:r>
              <a:rPr kumimoji="0" lang="fr-FR"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2</a:t>
            </a: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/3S</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(n=49)</a:t>
            </a:r>
          </a:p>
        </p:txBody>
      </p:sp>
      <p:sp>
        <p:nvSpPr>
          <p:cNvPr id="26" name="Rectangle 9"/>
          <p:cNvSpPr txBox="1">
            <a:spLocks noChangeArrowheads="1"/>
          </p:cNvSpPr>
          <p:nvPr/>
        </p:nvSpPr>
        <p:spPr bwMode="auto">
          <a:xfrm>
            <a:off x="365124" y="5209634"/>
            <a:ext cx="4130676" cy="964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0" cap="none" spc="0" normalizeH="0" baseline="0" noProof="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0" cap="none" spc="0" normalizeH="0" baseline="0" noProof="0" dirty="0" smtClean="0">
                <a:ln>
                  <a:noFill/>
                </a:ln>
                <a:solidFill>
                  <a:srgbClr val="4D4D4D"/>
                </a:solidFill>
                <a:effectLst/>
                <a:uLnTx/>
                <a:uFillTx/>
                <a:latin typeface="Arial"/>
                <a:ea typeface="+mn-ea"/>
                <a:cs typeface="Arial"/>
              </a:rPr>
              <a:t>SG </a:t>
            </a:r>
            <a:r>
              <a:rPr kumimoji="0" lang="fr-FR" sz="1600" b="0" i="0" u="none" strike="noStrike" kern="0" cap="none" spc="0" normalizeH="0" baseline="0" noProof="0" dirty="0">
                <a:ln>
                  <a:noFill/>
                </a:ln>
                <a:solidFill>
                  <a:srgbClr val="4D4D4D"/>
                </a:solidFill>
                <a:effectLst/>
                <a:uLnTx/>
                <a:uFillTx/>
                <a:latin typeface="Arial"/>
                <a:ea typeface="+mn-ea"/>
                <a:cs typeface="Arial"/>
              </a:rPr>
              <a:t>à 6 mois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fr-FR"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8" name="Content Placeholder 26"/>
          <p:cNvSpPr txBox="1">
            <a:spLocks/>
          </p:cNvSpPr>
          <p:nvPr/>
        </p:nvSpPr>
        <p:spPr>
          <a:xfrm>
            <a:off x="4648200" y="5218687"/>
            <a:ext cx="4130675" cy="95535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0" cap="none" spc="0" normalizeH="0" baseline="0" noProof="0" dirty="0" smtClean="0">
                <a:ln>
                  <a:noFill/>
                </a:ln>
                <a:solidFill>
                  <a:srgbClr val="A0A0A0"/>
                </a:solidFill>
                <a:effectLst/>
                <a:uLnTx/>
                <a:uFillTx/>
                <a:latin typeface="Arial"/>
                <a:cs typeface="Arial"/>
              </a:rPr>
              <a:t>CRITÈRES SECONDAIRES</a:t>
            </a:r>
          </a:p>
          <a:p>
            <a:pPr>
              <a:buClr>
                <a:srgbClr val="043882"/>
              </a:buClr>
            </a:pPr>
            <a:r>
              <a:rPr kumimoji="0" lang="fr-FR" sz="1600" b="0" i="0" u="none" strike="noStrike" kern="0" cap="none" spc="0" normalizeH="0" baseline="0" noProof="0" dirty="0" smtClean="0">
                <a:ln>
                  <a:noFill/>
                </a:ln>
                <a:solidFill>
                  <a:srgbClr val="4D4D4D"/>
                </a:solidFill>
                <a:effectLst/>
                <a:uLnTx/>
                <a:uFillTx/>
                <a:latin typeface="Arial"/>
                <a:cs typeface="Arial"/>
              </a:rPr>
              <a:t>SSP </a:t>
            </a:r>
            <a:r>
              <a:rPr kumimoji="0" lang="fr-FR" sz="1600" b="0" i="0" u="none" strike="noStrike" kern="0" cap="none" spc="0" normalizeH="0" baseline="0" noProof="0" dirty="0">
                <a:ln>
                  <a:noFill/>
                </a:ln>
                <a:solidFill>
                  <a:srgbClr val="4D4D4D"/>
                </a:solidFill>
                <a:effectLst/>
                <a:uLnTx/>
                <a:uFillTx/>
                <a:latin typeface="Arial"/>
                <a:cs typeface="Arial"/>
              </a:rPr>
              <a:t>à 6 mois, taux de récidive</a:t>
            </a:r>
            <a:r>
              <a:rPr lang="fr-FR" kern="0" dirty="0"/>
              <a:t>, QoL, </a:t>
            </a:r>
            <a:r>
              <a:rPr kumimoji="0" lang="fr-FR" sz="1600" b="0" i="0" u="none" strike="noStrike" kern="0" cap="none" spc="0" normalizeH="0" baseline="0" noProof="0" dirty="0">
                <a:ln>
                  <a:noFill/>
                </a:ln>
                <a:solidFill>
                  <a:srgbClr val="4D4D4D"/>
                </a:solidFill>
                <a:effectLst/>
                <a:uLnTx/>
                <a:uFillTx/>
                <a:latin typeface="Arial"/>
                <a:cs typeface="Arial"/>
              </a:rPr>
              <a:t>tolérance</a:t>
            </a:r>
          </a:p>
        </p:txBody>
      </p:sp>
      <p:sp>
        <p:nvSpPr>
          <p:cNvPr id="16" name="Rectangle 15"/>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1</a:t>
            </a:r>
            <a:r>
              <a:rPr lang="fr-FR" sz="1000" baseline="30000" dirty="0"/>
              <a:t>e</a:t>
            </a:r>
            <a:r>
              <a:rPr lang="fr-FR" sz="1000" dirty="0"/>
              <a:t> juillet 2020 à 15H26</a:t>
            </a:r>
          </a:p>
        </p:txBody>
      </p:sp>
    </p:spTree>
    <p:extLst>
      <p:ext uri="{BB962C8B-B14F-4D97-AF65-F5344CB8AC3E}">
        <p14:creationId xmlns:p14="http://schemas.microsoft.com/office/powerpoint/2010/main" xmlns="" val="4071259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LBA-2: Etude prospective multicentrique randomisée de supériorité de phase II évaluant l’efficacité de capécitabine-irinotécan (CAPIRI) versus irinotécan dans le cancer de la vésicule biliaire avancé progressant sous une 1</a:t>
            </a:r>
            <a:r>
              <a:rPr lang="fr-FR" baseline="30000" dirty="0"/>
              <a:t>e</a:t>
            </a:r>
            <a:r>
              <a:rPr lang="fr-FR" dirty="0"/>
              <a:t> ligne de chimiothérapie – </a:t>
            </a:r>
            <a:r>
              <a:rPr lang="fr-FR" dirty="0" err="1"/>
              <a:t>Ramaswamy</a:t>
            </a:r>
            <a:r>
              <a:rPr lang="fr-FR" dirty="0"/>
              <a:t> A, et al</a:t>
            </a:r>
          </a:p>
        </p:txBody>
      </p:sp>
      <p:sp>
        <p:nvSpPr>
          <p:cNvPr id="3" name="Content Placeholder 2"/>
          <p:cNvSpPr>
            <a:spLocks noGrp="1"/>
          </p:cNvSpPr>
          <p:nvPr>
            <p:ph idx="1"/>
          </p:nvPr>
        </p:nvSpPr>
        <p:spPr>
          <a:xfrm>
            <a:off x="365124" y="1254035"/>
            <a:ext cx="8413751" cy="507776"/>
          </a:xfrm>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err="1"/>
              <a:t>Ramaswamy</a:t>
            </a:r>
            <a:r>
              <a:rPr lang="fr-FR" dirty="0"/>
              <a:t> A, et al, Ann </a:t>
            </a:r>
            <a:r>
              <a:rPr lang="fr-FR" dirty="0" err="1"/>
              <a:t>Oncol</a:t>
            </a:r>
            <a:r>
              <a:rPr lang="fr-FR" dirty="0"/>
              <a:t> 2020;31(</a:t>
            </a:r>
            <a:r>
              <a:rPr lang="fr-FR" dirty="0" err="1"/>
              <a:t>suppl</a:t>
            </a:r>
            <a:r>
              <a:rPr lang="fr-FR" dirty="0"/>
              <a:t>):</a:t>
            </a:r>
            <a:r>
              <a:rPr lang="fr-FR" dirty="0" err="1"/>
              <a:t>abstr</a:t>
            </a:r>
            <a:r>
              <a:rPr lang="fr-FR" dirty="0"/>
              <a:t> LBA-2</a:t>
            </a:r>
          </a:p>
        </p:txBody>
      </p:sp>
      <p:grpSp>
        <p:nvGrpSpPr>
          <p:cNvPr id="160" name="Group 159">
            <a:extLst>
              <a:ext uri="{FF2B5EF4-FFF2-40B4-BE49-F238E27FC236}">
                <a16:creationId xmlns:a16="http://schemas.microsoft.com/office/drawing/2014/main" xmlns="" id="{AEA4539E-90EB-4522-9F07-9AED10051A69}"/>
              </a:ext>
            </a:extLst>
          </p:cNvPr>
          <p:cNvGrpSpPr/>
          <p:nvPr/>
        </p:nvGrpSpPr>
        <p:grpSpPr>
          <a:xfrm>
            <a:off x="322072" y="1531347"/>
            <a:ext cx="7411626" cy="4468237"/>
            <a:chOff x="954082" y="1444778"/>
            <a:chExt cx="7411626" cy="4468237"/>
          </a:xfrm>
        </p:grpSpPr>
        <p:sp>
          <p:nvSpPr>
            <p:cNvPr id="10" name="Freeform 21">
              <a:extLst>
                <a:ext uri="{FF2B5EF4-FFF2-40B4-BE49-F238E27FC236}">
                  <a16:creationId xmlns:a16="http://schemas.microsoft.com/office/drawing/2014/main" xmlns="" id="{5EAEEC20-D12C-47BC-AF10-086D748BC06C}"/>
                </a:ext>
              </a:extLst>
            </p:cNvPr>
            <p:cNvSpPr>
              <a:spLocks/>
            </p:cNvSpPr>
            <p:nvPr/>
          </p:nvSpPr>
          <p:spPr bwMode="auto">
            <a:xfrm>
              <a:off x="2104777" y="2420888"/>
              <a:ext cx="5264743" cy="21602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363636"/>
                </a:solidFill>
                <a:effectLst/>
                <a:uLnTx/>
                <a:uFillTx/>
                <a:latin typeface="Arial"/>
                <a:ea typeface="+mn-ea"/>
                <a:cs typeface="Arial"/>
              </a:endParaRPr>
            </a:p>
          </p:txBody>
        </p:sp>
        <p:grpSp>
          <p:nvGrpSpPr>
            <p:cNvPr id="11" name="Group 10">
              <a:extLst>
                <a:ext uri="{FF2B5EF4-FFF2-40B4-BE49-F238E27FC236}">
                  <a16:creationId xmlns:a16="http://schemas.microsoft.com/office/drawing/2014/main" xmlns="" id="{6023FC8D-53DC-4278-82F5-F66300276A55}"/>
                </a:ext>
              </a:extLst>
            </p:cNvPr>
            <p:cNvGrpSpPr/>
            <p:nvPr/>
          </p:nvGrpSpPr>
          <p:grpSpPr>
            <a:xfrm>
              <a:off x="1268244" y="2257139"/>
              <a:ext cx="842386" cy="2415024"/>
              <a:chOff x="2533427" y="1337304"/>
              <a:chExt cx="842386" cy="2356749"/>
            </a:xfrm>
          </p:grpSpPr>
          <p:sp>
            <p:nvSpPr>
              <p:cNvPr id="12" name="Line 7">
                <a:extLst>
                  <a:ext uri="{FF2B5EF4-FFF2-40B4-BE49-F238E27FC236}">
                    <a16:creationId xmlns:a16="http://schemas.microsoft.com/office/drawing/2014/main" xmlns="" id="{D7FF528F-DF3D-4D09-9346-1C5085C8B6C3}"/>
                  </a:ext>
                </a:extLst>
              </p:cNvPr>
              <p:cNvSpPr>
                <a:spLocks noChangeShapeType="1"/>
              </p:cNvSpPr>
              <p:nvPr/>
            </p:nvSpPr>
            <p:spPr bwMode="auto">
              <a:xfrm>
                <a:off x="3289579" y="150333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13" name="Line 8">
                <a:extLst>
                  <a:ext uri="{FF2B5EF4-FFF2-40B4-BE49-F238E27FC236}">
                    <a16:creationId xmlns:a16="http://schemas.microsoft.com/office/drawing/2014/main" xmlns="" id="{608413B4-A68B-4CE0-AE75-AA840202F1C3}"/>
                  </a:ext>
                </a:extLst>
              </p:cNvPr>
              <p:cNvSpPr>
                <a:spLocks noChangeShapeType="1"/>
              </p:cNvSpPr>
              <p:nvPr/>
            </p:nvSpPr>
            <p:spPr bwMode="auto">
              <a:xfrm>
                <a:off x="3289579" y="200209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14" name="Line 9">
                <a:extLst>
                  <a:ext uri="{FF2B5EF4-FFF2-40B4-BE49-F238E27FC236}">
                    <a16:creationId xmlns:a16="http://schemas.microsoft.com/office/drawing/2014/main" xmlns="" id="{12AFDC0D-782E-4949-BCBA-A864296ED902}"/>
                  </a:ext>
                </a:extLst>
              </p:cNvPr>
              <p:cNvSpPr>
                <a:spLocks noChangeShapeType="1"/>
              </p:cNvSpPr>
              <p:nvPr/>
            </p:nvSpPr>
            <p:spPr bwMode="auto">
              <a:xfrm>
                <a:off x="3289579" y="251697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15" name="Line 10">
                <a:extLst>
                  <a:ext uri="{FF2B5EF4-FFF2-40B4-BE49-F238E27FC236}">
                    <a16:creationId xmlns:a16="http://schemas.microsoft.com/office/drawing/2014/main" xmlns="" id="{70FF3963-EEBB-4BA3-919D-FCE97D5F40EB}"/>
                  </a:ext>
                </a:extLst>
              </p:cNvPr>
              <p:cNvSpPr>
                <a:spLocks noChangeShapeType="1"/>
              </p:cNvSpPr>
              <p:nvPr/>
            </p:nvSpPr>
            <p:spPr bwMode="auto">
              <a:xfrm>
                <a:off x="3289579" y="302111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16" name="Line 11">
                <a:extLst>
                  <a:ext uri="{FF2B5EF4-FFF2-40B4-BE49-F238E27FC236}">
                    <a16:creationId xmlns:a16="http://schemas.microsoft.com/office/drawing/2014/main" xmlns="" id="{1380E647-98BD-425A-B009-BEFB76EC155B}"/>
                  </a:ext>
                </a:extLst>
              </p:cNvPr>
              <p:cNvSpPr>
                <a:spLocks noChangeShapeType="1"/>
              </p:cNvSpPr>
              <p:nvPr/>
            </p:nvSpPr>
            <p:spPr bwMode="auto">
              <a:xfrm>
                <a:off x="3289579" y="353061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xmlns="" id="{C2D9568F-4C3F-4CAC-AF6B-DAFCA5D2CF44}"/>
                  </a:ext>
                </a:extLst>
              </p:cNvPr>
              <p:cNvSpPr txBox="1"/>
              <p:nvPr/>
            </p:nvSpPr>
            <p:spPr>
              <a:xfrm rot="16200000">
                <a:off x="2322417" y="2357648"/>
                <a:ext cx="760573"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SG, %</a:t>
                </a:r>
              </a:p>
            </p:txBody>
          </p:sp>
          <p:sp>
            <p:nvSpPr>
              <p:cNvPr id="18" name="TextBox 17">
                <a:extLst>
                  <a:ext uri="{FF2B5EF4-FFF2-40B4-BE49-F238E27FC236}">
                    <a16:creationId xmlns:a16="http://schemas.microsoft.com/office/drawing/2014/main" xmlns="" id="{01942621-5D4D-44E4-85EC-D8B57647B158}"/>
                  </a:ext>
                </a:extLst>
              </p:cNvPr>
              <p:cNvSpPr txBox="1"/>
              <p:nvPr/>
            </p:nvSpPr>
            <p:spPr>
              <a:xfrm>
                <a:off x="2740693" y="1337304"/>
                <a:ext cx="526106"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100</a:t>
                </a:r>
              </a:p>
            </p:txBody>
          </p:sp>
          <p:sp>
            <p:nvSpPr>
              <p:cNvPr id="19" name="TextBox 18">
                <a:extLst>
                  <a:ext uri="{FF2B5EF4-FFF2-40B4-BE49-F238E27FC236}">
                    <a16:creationId xmlns:a16="http://schemas.microsoft.com/office/drawing/2014/main" xmlns="" id="{3C82477E-B2CC-4469-97DD-DC6ED09B1897}"/>
                  </a:ext>
                </a:extLst>
              </p:cNvPr>
              <p:cNvSpPr txBox="1"/>
              <p:nvPr/>
            </p:nvSpPr>
            <p:spPr>
              <a:xfrm>
                <a:off x="2854507" y="1835836"/>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75</a:t>
                </a:r>
              </a:p>
            </p:txBody>
          </p:sp>
          <p:sp>
            <p:nvSpPr>
              <p:cNvPr id="20" name="TextBox 19">
                <a:extLst>
                  <a:ext uri="{FF2B5EF4-FFF2-40B4-BE49-F238E27FC236}">
                    <a16:creationId xmlns:a16="http://schemas.microsoft.com/office/drawing/2014/main" xmlns="" id="{1A60694C-0FBB-4FCB-B23B-3B465EBE1341}"/>
                  </a:ext>
                </a:extLst>
              </p:cNvPr>
              <p:cNvSpPr txBox="1"/>
              <p:nvPr/>
            </p:nvSpPr>
            <p:spPr>
              <a:xfrm>
                <a:off x="2854507" y="2350488"/>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50</a:t>
                </a:r>
              </a:p>
            </p:txBody>
          </p:sp>
          <p:sp>
            <p:nvSpPr>
              <p:cNvPr id="21" name="TextBox 20">
                <a:extLst>
                  <a:ext uri="{FF2B5EF4-FFF2-40B4-BE49-F238E27FC236}">
                    <a16:creationId xmlns:a16="http://schemas.microsoft.com/office/drawing/2014/main" xmlns="" id="{385F2841-B7CE-4E2B-967F-85D1EEF4603B}"/>
                  </a:ext>
                </a:extLst>
              </p:cNvPr>
              <p:cNvSpPr txBox="1"/>
              <p:nvPr/>
            </p:nvSpPr>
            <p:spPr>
              <a:xfrm>
                <a:off x="2854507" y="2854391"/>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25</a:t>
                </a:r>
              </a:p>
            </p:txBody>
          </p:sp>
          <p:sp>
            <p:nvSpPr>
              <p:cNvPr id="22" name="TextBox 21">
                <a:extLst>
                  <a:ext uri="{FF2B5EF4-FFF2-40B4-BE49-F238E27FC236}">
                    <a16:creationId xmlns:a16="http://schemas.microsoft.com/office/drawing/2014/main" xmlns="" id="{F88B2F37-7CCD-4497-B7BF-A40755CE4565}"/>
                  </a:ext>
                </a:extLst>
              </p:cNvPr>
              <p:cNvSpPr txBox="1"/>
              <p:nvPr/>
            </p:nvSpPr>
            <p:spPr>
              <a:xfrm>
                <a:off x="2968327" y="3363668"/>
                <a:ext cx="298480"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0</a:t>
                </a:r>
              </a:p>
            </p:txBody>
          </p:sp>
        </p:grpSp>
        <p:grpSp>
          <p:nvGrpSpPr>
            <p:cNvPr id="104" name="Group 103">
              <a:extLst>
                <a:ext uri="{FF2B5EF4-FFF2-40B4-BE49-F238E27FC236}">
                  <a16:creationId xmlns:a16="http://schemas.microsoft.com/office/drawing/2014/main" xmlns="" id="{3DDFAE60-38A3-4CCD-BAA0-FDB34CE1C200}"/>
                </a:ext>
              </a:extLst>
            </p:cNvPr>
            <p:cNvGrpSpPr/>
            <p:nvPr/>
          </p:nvGrpSpPr>
          <p:grpSpPr>
            <a:xfrm>
              <a:off x="2253251" y="4576498"/>
              <a:ext cx="4930229" cy="390924"/>
              <a:chOff x="1563872" y="4771176"/>
              <a:chExt cx="2370881" cy="390924"/>
            </a:xfrm>
          </p:grpSpPr>
          <p:sp>
            <p:nvSpPr>
              <p:cNvPr id="90" name="Line 21">
                <a:extLst>
                  <a:ext uri="{FF2B5EF4-FFF2-40B4-BE49-F238E27FC236}">
                    <a16:creationId xmlns:a16="http://schemas.microsoft.com/office/drawing/2014/main" xmlns="" id="{5F64BC5E-761D-4BDC-AB11-1B4FA90A6A6E}"/>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91" name="TextBox 90">
                <a:extLst>
                  <a:ext uri="{FF2B5EF4-FFF2-40B4-BE49-F238E27FC236}">
                    <a16:creationId xmlns:a16="http://schemas.microsoft.com/office/drawing/2014/main" xmlns="" id="{22EF1F23-F46D-44DE-A4AB-3A60B4432AB3}"/>
                  </a:ext>
                </a:extLst>
              </p:cNvPr>
              <p:cNvSpPr txBox="1"/>
              <p:nvPr/>
            </p:nvSpPr>
            <p:spPr>
              <a:xfrm>
                <a:off x="3790328" y="4843176"/>
                <a:ext cx="144425"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12</a:t>
                </a:r>
              </a:p>
            </p:txBody>
          </p:sp>
          <p:sp>
            <p:nvSpPr>
              <p:cNvPr id="92" name="Line 21">
                <a:extLst>
                  <a:ext uri="{FF2B5EF4-FFF2-40B4-BE49-F238E27FC236}">
                    <a16:creationId xmlns:a16="http://schemas.microsoft.com/office/drawing/2014/main" xmlns="" id="{9F7CF596-27FC-46F9-BBBA-D0D01AA60A36}"/>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93" name="TextBox 92">
                <a:extLst>
                  <a:ext uri="{FF2B5EF4-FFF2-40B4-BE49-F238E27FC236}">
                    <a16:creationId xmlns:a16="http://schemas.microsoft.com/office/drawing/2014/main" xmlns="" id="{27B5CE3D-51EA-4CA9-81FB-8E2C78ADC912}"/>
                  </a:ext>
                </a:extLst>
              </p:cNvPr>
              <p:cNvSpPr txBox="1"/>
              <p:nvPr/>
            </p:nvSpPr>
            <p:spPr>
              <a:xfrm>
                <a:off x="3414691" y="4843176"/>
                <a:ext cx="144425"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10</a:t>
                </a:r>
              </a:p>
            </p:txBody>
          </p:sp>
          <p:sp>
            <p:nvSpPr>
              <p:cNvPr id="94" name="Line 21">
                <a:extLst>
                  <a:ext uri="{FF2B5EF4-FFF2-40B4-BE49-F238E27FC236}">
                    <a16:creationId xmlns:a16="http://schemas.microsoft.com/office/drawing/2014/main" xmlns="" id="{FF6BB528-427F-4F9E-BBA3-2F1C54800CBA}"/>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95" name="TextBox 94">
                <a:extLst>
                  <a:ext uri="{FF2B5EF4-FFF2-40B4-BE49-F238E27FC236}">
                    <a16:creationId xmlns:a16="http://schemas.microsoft.com/office/drawing/2014/main" xmlns="" id="{F9F428BE-7210-4B18-9B57-DB2521EBC0CE}"/>
                  </a:ext>
                </a:extLst>
              </p:cNvPr>
              <p:cNvSpPr txBox="1"/>
              <p:nvPr/>
            </p:nvSpPr>
            <p:spPr>
              <a:xfrm>
                <a:off x="3066419"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8</a:t>
                </a:r>
              </a:p>
            </p:txBody>
          </p:sp>
          <p:sp>
            <p:nvSpPr>
              <p:cNvPr id="96" name="Line 21">
                <a:extLst>
                  <a:ext uri="{FF2B5EF4-FFF2-40B4-BE49-F238E27FC236}">
                    <a16:creationId xmlns:a16="http://schemas.microsoft.com/office/drawing/2014/main" xmlns="" id="{E4AA2C0B-6E98-47D1-9E87-37A8C0637A42}"/>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97" name="TextBox 96">
                <a:extLst>
                  <a:ext uri="{FF2B5EF4-FFF2-40B4-BE49-F238E27FC236}">
                    <a16:creationId xmlns:a16="http://schemas.microsoft.com/office/drawing/2014/main" xmlns="" id="{88445636-01B3-40F1-8C8B-E95D06F14F85}"/>
                  </a:ext>
                </a:extLst>
              </p:cNvPr>
              <p:cNvSpPr txBox="1"/>
              <p:nvPr/>
            </p:nvSpPr>
            <p:spPr>
              <a:xfrm>
                <a:off x="2690783"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6</a:t>
                </a:r>
              </a:p>
            </p:txBody>
          </p:sp>
          <p:sp>
            <p:nvSpPr>
              <p:cNvPr id="98" name="Line 21">
                <a:extLst>
                  <a:ext uri="{FF2B5EF4-FFF2-40B4-BE49-F238E27FC236}">
                    <a16:creationId xmlns:a16="http://schemas.microsoft.com/office/drawing/2014/main" xmlns="" id="{77E3D2C8-9717-4194-926C-4C2B538DD13E}"/>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99" name="TextBox 98">
                <a:extLst>
                  <a:ext uri="{FF2B5EF4-FFF2-40B4-BE49-F238E27FC236}">
                    <a16:creationId xmlns:a16="http://schemas.microsoft.com/office/drawing/2014/main" xmlns="" id="{C05A96C9-1BF8-42EF-893A-95A85538C76D}"/>
                  </a:ext>
                </a:extLst>
              </p:cNvPr>
              <p:cNvSpPr txBox="1"/>
              <p:nvPr/>
            </p:nvSpPr>
            <p:spPr>
              <a:xfrm>
                <a:off x="2315146"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4</a:t>
                </a:r>
              </a:p>
            </p:txBody>
          </p:sp>
          <p:sp>
            <p:nvSpPr>
              <p:cNvPr id="100" name="Line 21">
                <a:extLst>
                  <a:ext uri="{FF2B5EF4-FFF2-40B4-BE49-F238E27FC236}">
                    <a16:creationId xmlns:a16="http://schemas.microsoft.com/office/drawing/2014/main" xmlns="" id="{B75329F6-7C40-48B7-9DCB-5B9E593ECF1E}"/>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101" name="TextBox 100">
                <a:extLst>
                  <a:ext uri="{FF2B5EF4-FFF2-40B4-BE49-F238E27FC236}">
                    <a16:creationId xmlns:a16="http://schemas.microsoft.com/office/drawing/2014/main" xmlns="" id="{4359940F-05CD-43A4-BDF5-F2B45FDAB030}"/>
                  </a:ext>
                </a:extLst>
              </p:cNvPr>
              <p:cNvSpPr txBox="1"/>
              <p:nvPr/>
            </p:nvSpPr>
            <p:spPr>
              <a:xfrm>
                <a:off x="1939508"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2</a:t>
                </a:r>
              </a:p>
            </p:txBody>
          </p:sp>
          <p:sp>
            <p:nvSpPr>
              <p:cNvPr id="102" name="Line 21">
                <a:extLst>
                  <a:ext uri="{FF2B5EF4-FFF2-40B4-BE49-F238E27FC236}">
                    <a16:creationId xmlns:a16="http://schemas.microsoft.com/office/drawing/2014/main" xmlns="" id="{F33A714E-7D60-4E17-A028-7C953A4AF207}"/>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103" name="TextBox 102">
                <a:extLst>
                  <a:ext uri="{FF2B5EF4-FFF2-40B4-BE49-F238E27FC236}">
                    <a16:creationId xmlns:a16="http://schemas.microsoft.com/office/drawing/2014/main" xmlns="" id="{66608903-DF3A-4BDE-8CA0-3319E0D9B70D}"/>
                  </a:ext>
                </a:extLst>
              </p:cNvPr>
              <p:cNvSpPr txBox="1"/>
              <p:nvPr/>
            </p:nvSpPr>
            <p:spPr>
              <a:xfrm>
                <a:off x="1563872"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0</a:t>
                </a:r>
              </a:p>
            </p:txBody>
          </p:sp>
        </p:grpSp>
        <p:sp>
          <p:nvSpPr>
            <p:cNvPr id="105" name="TextBox 104">
              <a:extLst>
                <a:ext uri="{FF2B5EF4-FFF2-40B4-BE49-F238E27FC236}">
                  <a16:creationId xmlns:a16="http://schemas.microsoft.com/office/drawing/2014/main" xmlns="" id="{FAD7CFCB-79F9-4943-91ED-09A9734A6C3C}"/>
                </a:ext>
              </a:extLst>
            </p:cNvPr>
            <p:cNvSpPr txBox="1"/>
            <p:nvPr/>
          </p:nvSpPr>
          <p:spPr>
            <a:xfrm>
              <a:off x="4962664" y="1444778"/>
              <a:ext cx="4812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a:ea typeface="+mn-ea"/>
                  <a:cs typeface="Arial"/>
                </a:rPr>
                <a:t>SG</a:t>
              </a:r>
            </a:p>
          </p:txBody>
        </p:sp>
        <p:sp>
          <p:nvSpPr>
            <p:cNvPr id="145" name="TextBox 144">
              <a:extLst>
                <a:ext uri="{FF2B5EF4-FFF2-40B4-BE49-F238E27FC236}">
                  <a16:creationId xmlns:a16="http://schemas.microsoft.com/office/drawing/2014/main" xmlns="" id="{31422830-62B7-4D8E-822A-FB12937C9960}"/>
                </a:ext>
              </a:extLst>
            </p:cNvPr>
            <p:cNvSpPr txBox="1"/>
            <p:nvPr/>
          </p:nvSpPr>
          <p:spPr>
            <a:xfrm>
              <a:off x="3436025" y="4915199"/>
              <a:ext cx="253306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rgbClr val="4D4D4D"/>
                  </a:solidFill>
                  <a:latin typeface="Arial"/>
                  <a:cs typeface="Arial"/>
                </a:rPr>
                <a:t>M</a:t>
              </a:r>
              <a:r>
                <a:rPr kumimoji="0" lang="fr-FR" sz="1600" b="0" i="0" u="none" strike="noStrike" kern="1200" cap="none" spc="0" normalizeH="0" baseline="0" dirty="0">
                  <a:ln>
                    <a:noFill/>
                  </a:ln>
                  <a:solidFill>
                    <a:srgbClr val="4D4D4D"/>
                  </a:solidFill>
                  <a:effectLst/>
                  <a:uLnTx/>
                  <a:uFillTx/>
                  <a:latin typeface="Arial"/>
                  <a:ea typeface="+mn-ea"/>
                  <a:cs typeface="Arial"/>
                </a:rPr>
                <a:t>ois après randomisation</a:t>
              </a:r>
            </a:p>
          </p:txBody>
        </p:sp>
        <p:sp>
          <p:nvSpPr>
            <p:cNvPr id="146" name="Rectangle 145">
              <a:extLst>
                <a:ext uri="{FF2B5EF4-FFF2-40B4-BE49-F238E27FC236}">
                  <a16:creationId xmlns:a16="http://schemas.microsoft.com/office/drawing/2014/main" xmlns="" id="{CE0A85B2-9878-4963-81FD-9FBF522E9362}"/>
                </a:ext>
              </a:extLst>
            </p:cNvPr>
            <p:cNvSpPr/>
            <p:nvPr/>
          </p:nvSpPr>
          <p:spPr>
            <a:xfrm>
              <a:off x="7280154" y="3780523"/>
              <a:ext cx="92525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a:rPr>
                <a:t>CAPIRI </a:t>
              </a:r>
            </a:p>
          </p:txBody>
        </p:sp>
        <p:sp>
          <p:nvSpPr>
            <p:cNvPr id="147" name="Rectangle 146">
              <a:extLst>
                <a:ext uri="{FF2B5EF4-FFF2-40B4-BE49-F238E27FC236}">
                  <a16:creationId xmlns:a16="http://schemas.microsoft.com/office/drawing/2014/main" xmlns="" id="{8C46D698-7511-4B40-8D46-FA40500D314F}"/>
                </a:ext>
              </a:extLst>
            </p:cNvPr>
            <p:cNvSpPr/>
            <p:nvPr/>
          </p:nvSpPr>
          <p:spPr>
            <a:xfrm>
              <a:off x="7280154" y="4056031"/>
              <a:ext cx="108555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D8"/>
                  </a:solidFill>
                  <a:effectLst/>
                  <a:uLnTx/>
                  <a:uFillTx/>
                  <a:latin typeface="Arial"/>
                  <a:ea typeface="+mn-ea"/>
                  <a:cs typeface="Arial"/>
                </a:rPr>
                <a:t>Irinotécan</a:t>
              </a:r>
            </a:p>
          </p:txBody>
        </p:sp>
        <p:sp>
          <p:nvSpPr>
            <p:cNvPr id="151" name="TextBox 150">
              <a:extLst>
                <a:ext uri="{FF2B5EF4-FFF2-40B4-BE49-F238E27FC236}">
                  <a16:creationId xmlns:a16="http://schemas.microsoft.com/office/drawing/2014/main" xmlns="" id="{260ADD9B-8B5C-4136-A858-F111A41B6474}"/>
                </a:ext>
              </a:extLst>
            </p:cNvPr>
            <p:cNvSpPr txBox="1"/>
            <p:nvPr/>
          </p:nvSpPr>
          <p:spPr>
            <a:xfrm>
              <a:off x="1639737" y="4951600"/>
              <a:ext cx="33214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a:rPr>
                <a:t>N</a:t>
              </a:r>
            </a:p>
          </p:txBody>
        </p:sp>
        <p:grpSp>
          <p:nvGrpSpPr>
            <p:cNvPr id="159" name="Group 158">
              <a:extLst>
                <a:ext uri="{FF2B5EF4-FFF2-40B4-BE49-F238E27FC236}">
                  <a16:creationId xmlns:a16="http://schemas.microsoft.com/office/drawing/2014/main" xmlns="" id="{7227E067-0BEC-4D72-BA9B-302C49F09C86}"/>
                </a:ext>
              </a:extLst>
            </p:cNvPr>
            <p:cNvGrpSpPr/>
            <p:nvPr/>
          </p:nvGrpSpPr>
          <p:grpSpPr>
            <a:xfrm>
              <a:off x="1114383" y="5222163"/>
              <a:ext cx="6012190" cy="338554"/>
              <a:chOff x="1114383" y="5222163"/>
              <a:chExt cx="6012190" cy="338554"/>
            </a:xfrm>
          </p:grpSpPr>
          <p:grpSp>
            <p:nvGrpSpPr>
              <p:cNvPr id="136" name="Group 135">
                <a:extLst>
                  <a:ext uri="{FF2B5EF4-FFF2-40B4-BE49-F238E27FC236}">
                    <a16:creationId xmlns:a16="http://schemas.microsoft.com/office/drawing/2014/main" xmlns="" id="{18E46197-817E-426F-8CBA-07B09E0F1733}"/>
                  </a:ext>
                </a:extLst>
              </p:cNvPr>
              <p:cNvGrpSpPr/>
              <p:nvPr/>
            </p:nvGrpSpPr>
            <p:grpSpPr>
              <a:xfrm>
                <a:off x="2196345" y="5231978"/>
                <a:ext cx="4930228" cy="318924"/>
                <a:chOff x="2224190" y="5239287"/>
                <a:chExt cx="4930228" cy="318924"/>
              </a:xfrm>
            </p:grpSpPr>
            <p:sp>
              <p:nvSpPr>
                <p:cNvPr id="108" name="TextBox 107">
                  <a:extLst>
                    <a:ext uri="{FF2B5EF4-FFF2-40B4-BE49-F238E27FC236}">
                      <a16:creationId xmlns:a16="http://schemas.microsoft.com/office/drawing/2014/main" xmlns="" id="{BFA0CD14-0327-4495-86FD-6FBCF300A09D}"/>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9</a:t>
                  </a:r>
                </a:p>
              </p:txBody>
            </p:sp>
            <p:sp>
              <p:nvSpPr>
                <p:cNvPr id="110" name="TextBox 109">
                  <a:extLst>
                    <a:ext uri="{FF2B5EF4-FFF2-40B4-BE49-F238E27FC236}">
                      <a16:creationId xmlns:a16="http://schemas.microsoft.com/office/drawing/2014/main" xmlns="" id="{A03D39AC-9B4A-4F37-9F84-E3F860191C64}"/>
                    </a:ext>
                  </a:extLst>
                </p:cNvPr>
                <p:cNvSpPr txBox="1"/>
                <p:nvPr/>
              </p:nvSpPr>
              <p:spPr>
                <a:xfrm>
                  <a:off x="612986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12</a:t>
                  </a:r>
                </a:p>
              </p:txBody>
            </p:sp>
            <p:sp>
              <p:nvSpPr>
                <p:cNvPr id="112" name="TextBox 111">
                  <a:extLst>
                    <a:ext uri="{FF2B5EF4-FFF2-40B4-BE49-F238E27FC236}">
                      <a16:creationId xmlns:a16="http://schemas.microsoft.com/office/drawing/2014/main" xmlns="" id="{6B1B4598-B57A-42BE-9AD8-D81DFAB7D298}"/>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14</a:t>
                  </a:r>
                </a:p>
              </p:txBody>
            </p:sp>
            <p:sp>
              <p:nvSpPr>
                <p:cNvPr id="114" name="TextBox 113">
                  <a:extLst>
                    <a:ext uri="{FF2B5EF4-FFF2-40B4-BE49-F238E27FC236}">
                      <a16:creationId xmlns:a16="http://schemas.microsoft.com/office/drawing/2014/main" xmlns="" id="{09351125-EDE9-4703-85A9-ED4091ACBF1F}"/>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15</a:t>
                  </a:r>
                </a:p>
              </p:txBody>
            </p:sp>
            <p:sp>
              <p:nvSpPr>
                <p:cNvPr id="116" name="TextBox 115">
                  <a:extLst>
                    <a:ext uri="{FF2B5EF4-FFF2-40B4-BE49-F238E27FC236}">
                      <a16:creationId xmlns:a16="http://schemas.microsoft.com/office/drawing/2014/main" xmlns="" id="{E64E306E-73FE-4665-83B1-3C5E9B389191}"/>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33</a:t>
                  </a:r>
                </a:p>
              </p:txBody>
            </p:sp>
            <p:sp>
              <p:nvSpPr>
                <p:cNvPr id="118" name="TextBox 117">
                  <a:extLst>
                    <a:ext uri="{FF2B5EF4-FFF2-40B4-BE49-F238E27FC236}">
                      <a16:creationId xmlns:a16="http://schemas.microsoft.com/office/drawing/2014/main" xmlns="" id="{9AEFB0DC-2CBA-4CEA-BA26-C06EFEA9ECD0}"/>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43</a:t>
                  </a:r>
                </a:p>
              </p:txBody>
            </p:sp>
            <p:sp>
              <p:nvSpPr>
                <p:cNvPr id="120" name="TextBox 119">
                  <a:extLst>
                    <a:ext uri="{FF2B5EF4-FFF2-40B4-BE49-F238E27FC236}">
                      <a16:creationId xmlns:a16="http://schemas.microsoft.com/office/drawing/2014/main" xmlns="" id="{6A2ED6A7-2EFE-459E-8590-B9E832BB74F3}"/>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49</a:t>
                  </a:r>
                </a:p>
              </p:txBody>
            </p:sp>
          </p:grpSp>
          <p:sp>
            <p:nvSpPr>
              <p:cNvPr id="152" name="Rectangle 151">
                <a:extLst>
                  <a:ext uri="{FF2B5EF4-FFF2-40B4-BE49-F238E27FC236}">
                    <a16:creationId xmlns:a16="http://schemas.microsoft.com/office/drawing/2014/main" xmlns="" id="{096B7E12-C71D-4BED-8B57-BCEC0281C0E0}"/>
                  </a:ext>
                </a:extLst>
              </p:cNvPr>
              <p:cNvSpPr/>
              <p:nvPr/>
            </p:nvSpPr>
            <p:spPr>
              <a:xfrm>
                <a:off x="1114383" y="5222163"/>
                <a:ext cx="925253"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a:rPr>
                  <a:t>CAPIRI </a:t>
                </a:r>
              </a:p>
            </p:txBody>
          </p:sp>
        </p:grpSp>
        <p:grpSp>
          <p:nvGrpSpPr>
            <p:cNvPr id="158" name="Group 157">
              <a:extLst>
                <a:ext uri="{FF2B5EF4-FFF2-40B4-BE49-F238E27FC236}">
                  <a16:creationId xmlns:a16="http://schemas.microsoft.com/office/drawing/2014/main" xmlns="" id="{9BD0B28C-23F0-420E-9512-CAFCD2BEB5C4}"/>
                </a:ext>
              </a:extLst>
            </p:cNvPr>
            <p:cNvGrpSpPr/>
            <p:nvPr/>
          </p:nvGrpSpPr>
          <p:grpSpPr>
            <a:xfrm>
              <a:off x="954082" y="5574461"/>
              <a:ext cx="6172491" cy="338554"/>
              <a:chOff x="954082" y="5574461"/>
              <a:chExt cx="6172491" cy="338554"/>
            </a:xfrm>
          </p:grpSpPr>
          <p:grpSp>
            <p:nvGrpSpPr>
              <p:cNvPr id="137" name="Group 136">
                <a:extLst>
                  <a:ext uri="{FF2B5EF4-FFF2-40B4-BE49-F238E27FC236}">
                    <a16:creationId xmlns:a16="http://schemas.microsoft.com/office/drawing/2014/main" xmlns="" id="{12D7CCDC-FFB6-4A96-8AB5-487C16E205BF}"/>
                  </a:ext>
                </a:extLst>
              </p:cNvPr>
              <p:cNvGrpSpPr/>
              <p:nvPr/>
            </p:nvGrpSpPr>
            <p:grpSpPr>
              <a:xfrm>
                <a:off x="2196345" y="5584276"/>
                <a:ext cx="4930228" cy="318924"/>
                <a:chOff x="2224190" y="5239287"/>
                <a:chExt cx="4930228" cy="318924"/>
              </a:xfrm>
            </p:grpSpPr>
            <p:sp>
              <p:nvSpPr>
                <p:cNvPr id="138" name="TextBox 137">
                  <a:extLst>
                    <a:ext uri="{FF2B5EF4-FFF2-40B4-BE49-F238E27FC236}">
                      <a16:creationId xmlns:a16="http://schemas.microsoft.com/office/drawing/2014/main" xmlns="" id="{D7337DEE-33E6-41DD-9BE8-14701B99491C}"/>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5</a:t>
                  </a:r>
                </a:p>
              </p:txBody>
            </p:sp>
            <p:sp>
              <p:nvSpPr>
                <p:cNvPr id="139" name="TextBox 138">
                  <a:extLst>
                    <a:ext uri="{FF2B5EF4-FFF2-40B4-BE49-F238E27FC236}">
                      <a16:creationId xmlns:a16="http://schemas.microsoft.com/office/drawing/2014/main" xmlns="" id="{363A005F-7894-44D3-9C55-E4F871FFA576}"/>
                    </a:ext>
                  </a:extLst>
                </p:cNvPr>
                <p:cNvSpPr txBox="1"/>
                <p:nvPr/>
              </p:nvSpPr>
              <p:spPr>
                <a:xfrm>
                  <a:off x="6186767"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8</a:t>
                  </a:r>
                </a:p>
              </p:txBody>
            </p:sp>
            <p:sp>
              <p:nvSpPr>
                <p:cNvPr id="140" name="TextBox 139">
                  <a:extLst>
                    <a:ext uri="{FF2B5EF4-FFF2-40B4-BE49-F238E27FC236}">
                      <a16:creationId xmlns:a16="http://schemas.microsoft.com/office/drawing/2014/main" xmlns="" id="{14D990C8-93B8-4CC4-B438-9E41D782FFFA}"/>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12</a:t>
                  </a:r>
                </a:p>
              </p:txBody>
            </p:sp>
            <p:sp>
              <p:nvSpPr>
                <p:cNvPr id="141" name="TextBox 140">
                  <a:extLst>
                    <a:ext uri="{FF2B5EF4-FFF2-40B4-BE49-F238E27FC236}">
                      <a16:creationId xmlns:a16="http://schemas.microsoft.com/office/drawing/2014/main" xmlns="" id="{3E22FE0B-2A65-4479-83CA-26A51E794BA4}"/>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20</a:t>
                  </a:r>
                </a:p>
              </p:txBody>
            </p:sp>
            <p:sp>
              <p:nvSpPr>
                <p:cNvPr id="142" name="TextBox 141">
                  <a:extLst>
                    <a:ext uri="{FF2B5EF4-FFF2-40B4-BE49-F238E27FC236}">
                      <a16:creationId xmlns:a16="http://schemas.microsoft.com/office/drawing/2014/main" xmlns="" id="{DCDD21D7-9D41-420B-AB20-CCDD13190572}"/>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31</a:t>
                  </a:r>
                </a:p>
              </p:txBody>
            </p:sp>
            <p:sp>
              <p:nvSpPr>
                <p:cNvPr id="143" name="TextBox 142">
                  <a:extLst>
                    <a:ext uri="{FF2B5EF4-FFF2-40B4-BE49-F238E27FC236}">
                      <a16:creationId xmlns:a16="http://schemas.microsoft.com/office/drawing/2014/main" xmlns="" id="{A2F9345C-ED77-4472-A182-6B2F424B25D3}"/>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43</a:t>
                  </a:r>
                </a:p>
              </p:txBody>
            </p:sp>
            <p:sp>
              <p:nvSpPr>
                <p:cNvPr id="144" name="TextBox 143">
                  <a:extLst>
                    <a:ext uri="{FF2B5EF4-FFF2-40B4-BE49-F238E27FC236}">
                      <a16:creationId xmlns:a16="http://schemas.microsoft.com/office/drawing/2014/main" xmlns="" id="{DB5E2EC3-15FA-4F82-892A-C1602C8EDA69}"/>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49</a:t>
                  </a:r>
                </a:p>
              </p:txBody>
            </p:sp>
          </p:grpSp>
          <p:sp>
            <p:nvSpPr>
              <p:cNvPr id="153" name="Rectangle 152">
                <a:extLst>
                  <a:ext uri="{FF2B5EF4-FFF2-40B4-BE49-F238E27FC236}">
                    <a16:creationId xmlns:a16="http://schemas.microsoft.com/office/drawing/2014/main" xmlns="" id="{17E3DCBC-6BAC-467C-B758-12E7BEEC3628}"/>
                  </a:ext>
                </a:extLst>
              </p:cNvPr>
              <p:cNvSpPr/>
              <p:nvPr/>
            </p:nvSpPr>
            <p:spPr>
              <a:xfrm>
                <a:off x="954082" y="5574461"/>
                <a:ext cx="1085554"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D8"/>
                    </a:solidFill>
                    <a:effectLst/>
                    <a:uLnTx/>
                    <a:uFillTx/>
                    <a:latin typeface="Arial"/>
                    <a:ea typeface="+mn-ea"/>
                    <a:cs typeface="Arial"/>
                  </a:rPr>
                  <a:t>Irinotécan</a:t>
                </a:r>
              </a:p>
            </p:txBody>
          </p:sp>
        </p:grpSp>
        <p:sp>
          <p:nvSpPr>
            <p:cNvPr id="155" name="Graphic 153">
              <a:extLst>
                <a:ext uri="{FF2B5EF4-FFF2-40B4-BE49-F238E27FC236}">
                  <a16:creationId xmlns:a16="http://schemas.microsoft.com/office/drawing/2014/main" xmlns="" id="{89D963DA-9684-4384-AB83-E38CCC0B9AA3}"/>
                </a:ext>
              </a:extLst>
            </p:cNvPr>
            <p:cNvSpPr/>
            <p:nvPr/>
          </p:nvSpPr>
          <p:spPr>
            <a:xfrm>
              <a:off x="2351227" y="2453049"/>
              <a:ext cx="4932038" cy="1710653"/>
            </a:xfrm>
            <a:custGeom>
              <a:avLst/>
              <a:gdLst>
                <a:gd name="connsiteX0" fmla="*/ 7700334 w 7696200"/>
                <a:gd name="connsiteY0" fmla="*/ 2708310 h 2705100"/>
                <a:gd name="connsiteX1" fmla="*/ 7574100 w 7696200"/>
                <a:gd name="connsiteY1" fmla="*/ 2708310 h 2705100"/>
                <a:gd name="connsiteX2" fmla="*/ 7574100 w 7696200"/>
                <a:gd name="connsiteY2" fmla="*/ 2562949 h 2705100"/>
                <a:gd name="connsiteX3" fmla="*/ 7321630 w 7696200"/>
                <a:gd name="connsiteY3" fmla="*/ 2562949 h 2705100"/>
                <a:gd name="connsiteX4" fmla="*/ 7321630 w 7696200"/>
                <a:gd name="connsiteY4" fmla="*/ 2429066 h 2705100"/>
                <a:gd name="connsiteX5" fmla="*/ 6036326 w 7696200"/>
                <a:gd name="connsiteY5" fmla="*/ 2429066 h 2705100"/>
                <a:gd name="connsiteX6" fmla="*/ 6036326 w 7696200"/>
                <a:gd name="connsiteY6" fmla="*/ 2318137 h 2705100"/>
                <a:gd name="connsiteX7" fmla="*/ 5799154 w 7696200"/>
                <a:gd name="connsiteY7" fmla="*/ 2318137 h 2705100"/>
                <a:gd name="connsiteX8" fmla="*/ 5799154 w 7696200"/>
                <a:gd name="connsiteY8" fmla="*/ 2222497 h 2705100"/>
                <a:gd name="connsiteX9" fmla="*/ 5248314 w 7696200"/>
                <a:gd name="connsiteY9" fmla="*/ 2222497 h 2705100"/>
                <a:gd name="connsiteX10" fmla="*/ 5248314 w 7696200"/>
                <a:gd name="connsiteY10" fmla="*/ 2119217 h 2705100"/>
                <a:gd name="connsiteX11" fmla="*/ 4884906 w 7696200"/>
                <a:gd name="connsiteY11" fmla="*/ 2119217 h 2705100"/>
                <a:gd name="connsiteX12" fmla="*/ 4884906 w 7696200"/>
                <a:gd name="connsiteY12" fmla="*/ 2031235 h 2705100"/>
                <a:gd name="connsiteX13" fmla="*/ 4655392 w 7696200"/>
                <a:gd name="connsiteY13" fmla="*/ 2031235 h 2705100"/>
                <a:gd name="connsiteX14" fmla="*/ 4655392 w 7696200"/>
                <a:gd name="connsiteY14" fmla="*/ 1916478 h 2705100"/>
                <a:gd name="connsiteX15" fmla="*/ 4460301 w 7696200"/>
                <a:gd name="connsiteY15" fmla="*/ 1916478 h 2705100"/>
                <a:gd name="connsiteX16" fmla="*/ 4460301 w 7696200"/>
                <a:gd name="connsiteY16" fmla="*/ 1832315 h 2705100"/>
                <a:gd name="connsiteX17" fmla="*/ 4276687 w 7696200"/>
                <a:gd name="connsiteY17" fmla="*/ 1832315 h 2705100"/>
                <a:gd name="connsiteX18" fmla="*/ 4276687 w 7696200"/>
                <a:gd name="connsiteY18" fmla="*/ 1740513 h 2705100"/>
                <a:gd name="connsiteX19" fmla="*/ 3871208 w 7696200"/>
                <a:gd name="connsiteY19" fmla="*/ 1740513 h 2705100"/>
                <a:gd name="connsiteX20" fmla="*/ 3871208 w 7696200"/>
                <a:gd name="connsiteY20" fmla="*/ 1641053 h 2705100"/>
                <a:gd name="connsiteX21" fmla="*/ 3813829 w 7696200"/>
                <a:gd name="connsiteY21" fmla="*/ 1641053 h 2705100"/>
                <a:gd name="connsiteX22" fmla="*/ 3813829 w 7696200"/>
                <a:gd name="connsiteY22" fmla="*/ 1549251 h 2705100"/>
                <a:gd name="connsiteX23" fmla="*/ 3695243 w 7696200"/>
                <a:gd name="connsiteY23" fmla="*/ 1549251 h 2705100"/>
                <a:gd name="connsiteX24" fmla="*/ 3695243 w 7696200"/>
                <a:gd name="connsiteY24" fmla="*/ 1468917 h 2705100"/>
                <a:gd name="connsiteX25" fmla="*/ 3477197 w 7696200"/>
                <a:gd name="connsiteY25" fmla="*/ 1468917 h 2705100"/>
                <a:gd name="connsiteX26" fmla="*/ 3477197 w 7696200"/>
                <a:gd name="connsiteY26" fmla="*/ 1388583 h 2705100"/>
                <a:gd name="connsiteX27" fmla="*/ 3113799 w 7696200"/>
                <a:gd name="connsiteY27" fmla="*/ 1388583 h 2705100"/>
                <a:gd name="connsiteX28" fmla="*/ 3113799 w 7696200"/>
                <a:gd name="connsiteY28" fmla="*/ 1312078 h 2705100"/>
                <a:gd name="connsiteX29" fmla="*/ 2945483 w 7696200"/>
                <a:gd name="connsiteY29" fmla="*/ 1312078 h 2705100"/>
                <a:gd name="connsiteX30" fmla="*/ 2945483 w 7696200"/>
                <a:gd name="connsiteY30" fmla="*/ 1235573 h 2705100"/>
                <a:gd name="connsiteX31" fmla="*/ 2662409 w 7696200"/>
                <a:gd name="connsiteY31" fmla="*/ 1235573 h 2705100"/>
                <a:gd name="connsiteX32" fmla="*/ 2662409 w 7696200"/>
                <a:gd name="connsiteY32" fmla="*/ 1174366 h 2705100"/>
                <a:gd name="connsiteX33" fmla="*/ 2406110 w 7696200"/>
                <a:gd name="connsiteY33" fmla="*/ 1174366 h 2705100"/>
                <a:gd name="connsiteX34" fmla="*/ 2406110 w 7696200"/>
                <a:gd name="connsiteY34" fmla="*/ 1120816 h 2705100"/>
                <a:gd name="connsiteX35" fmla="*/ 2333435 w 7696200"/>
                <a:gd name="connsiteY35" fmla="*/ 1120816 h 2705100"/>
                <a:gd name="connsiteX36" fmla="*/ 2333435 w 7696200"/>
                <a:gd name="connsiteY36" fmla="*/ 1055780 h 2705100"/>
                <a:gd name="connsiteX37" fmla="*/ 2168947 w 7696200"/>
                <a:gd name="connsiteY37" fmla="*/ 1055780 h 2705100"/>
                <a:gd name="connsiteX38" fmla="*/ 2168947 w 7696200"/>
                <a:gd name="connsiteY38" fmla="*/ 994581 h 2705100"/>
                <a:gd name="connsiteX39" fmla="*/ 2126866 w 7696200"/>
                <a:gd name="connsiteY39" fmla="*/ 994581 h 2705100"/>
                <a:gd name="connsiteX40" fmla="*/ 2126866 w 7696200"/>
                <a:gd name="connsiteY40" fmla="*/ 856868 h 2705100"/>
                <a:gd name="connsiteX41" fmla="*/ 1939423 w 7696200"/>
                <a:gd name="connsiteY41" fmla="*/ 856868 h 2705100"/>
                <a:gd name="connsiteX42" fmla="*/ 1939423 w 7696200"/>
                <a:gd name="connsiteY42" fmla="*/ 788012 h 2705100"/>
                <a:gd name="connsiteX43" fmla="*/ 1679305 w 7696200"/>
                <a:gd name="connsiteY43" fmla="*/ 788012 h 2705100"/>
                <a:gd name="connsiteX44" fmla="*/ 1679305 w 7696200"/>
                <a:gd name="connsiteY44" fmla="*/ 734458 h 2705100"/>
                <a:gd name="connsiteX45" fmla="*/ 1641053 w 7696200"/>
                <a:gd name="connsiteY45" fmla="*/ 734458 h 2705100"/>
                <a:gd name="connsiteX46" fmla="*/ 1641053 w 7696200"/>
                <a:gd name="connsiteY46" fmla="*/ 665602 h 2705100"/>
                <a:gd name="connsiteX47" fmla="*/ 1587503 w 7696200"/>
                <a:gd name="connsiteY47" fmla="*/ 665602 h 2705100"/>
                <a:gd name="connsiteX48" fmla="*/ 1587503 w 7696200"/>
                <a:gd name="connsiteY48" fmla="*/ 585271 h 2705100"/>
                <a:gd name="connsiteX49" fmla="*/ 1380935 w 7696200"/>
                <a:gd name="connsiteY49" fmla="*/ 585271 h 2705100"/>
                <a:gd name="connsiteX50" fmla="*/ 1380935 w 7696200"/>
                <a:gd name="connsiteY50" fmla="*/ 531717 h 2705100"/>
                <a:gd name="connsiteX51" fmla="*/ 1331205 w 7696200"/>
                <a:gd name="connsiteY51" fmla="*/ 531717 h 2705100"/>
                <a:gd name="connsiteX52" fmla="*/ 1331205 w 7696200"/>
                <a:gd name="connsiteY52" fmla="*/ 459036 h 2705100"/>
                <a:gd name="connsiteX53" fmla="*/ 1212618 w 7696200"/>
                <a:gd name="connsiteY53" fmla="*/ 459036 h 2705100"/>
                <a:gd name="connsiteX54" fmla="*/ 1212618 w 7696200"/>
                <a:gd name="connsiteY54" fmla="*/ 394006 h 2705100"/>
                <a:gd name="connsiteX55" fmla="*/ 1074906 w 7696200"/>
                <a:gd name="connsiteY55" fmla="*/ 394006 h 2705100"/>
                <a:gd name="connsiteX56" fmla="*/ 1074906 w 7696200"/>
                <a:gd name="connsiteY56" fmla="*/ 317501 h 2705100"/>
                <a:gd name="connsiteX57" fmla="*/ 910421 w 7696200"/>
                <a:gd name="connsiteY57" fmla="*/ 317501 h 2705100"/>
                <a:gd name="connsiteX58" fmla="*/ 910421 w 7696200"/>
                <a:gd name="connsiteY58" fmla="*/ 267772 h 2705100"/>
                <a:gd name="connsiteX59" fmla="*/ 642651 w 7696200"/>
                <a:gd name="connsiteY59" fmla="*/ 267772 h 2705100"/>
                <a:gd name="connsiteX60" fmla="*/ 642651 w 7696200"/>
                <a:gd name="connsiteY60" fmla="*/ 187440 h 2705100"/>
                <a:gd name="connsiteX61" fmla="*/ 527892 w 7696200"/>
                <a:gd name="connsiteY61" fmla="*/ 187440 h 2705100"/>
                <a:gd name="connsiteX62" fmla="*/ 527892 w 7696200"/>
                <a:gd name="connsiteY62" fmla="*/ 114759 h 2705100"/>
                <a:gd name="connsiteX63" fmla="*/ 481988 w 7696200"/>
                <a:gd name="connsiteY63" fmla="*/ 114759 h 2705100"/>
                <a:gd name="connsiteX64" fmla="*/ 481988 w 7696200"/>
                <a:gd name="connsiteY64" fmla="*/ 84157 h 2705100"/>
                <a:gd name="connsiteX65" fmla="*/ 451385 w 7696200"/>
                <a:gd name="connsiteY65" fmla="*/ 84157 h 2705100"/>
                <a:gd name="connsiteX66" fmla="*/ 451385 w 7696200"/>
                <a:gd name="connsiteY66" fmla="*/ 0 h 2705100"/>
                <a:gd name="connsiteX67" fmla="*/ 0 w 7696200"/>
                <a:gd name="connsiteY67"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696200" h="2705100">
                  <a:moveTo>
                    <a:pt x="7700334" y="2708310"/>
                  </a:moveTo>
                  <a:lnTo>
                    <a:pt x="7574100" y="2708310"/>
                  </a:lnTo>
                  <a:lnTo>
                    <a:pt x="7574100" y="2562949"/>
                  </a:lnTo>
                  <a:lnTo>
                    <a:pt x="7321630" y="2562949"/>
                  </a:lnTo>
                  <a:lnTo>
                    <a:pt x="7321630" y="2429066"/>
                  </a:lnTo>
                  <a:lnTo>
                    <a:pt x="6036326" y="2429066"/>
                  </a:lnTo>
                  <a:lnTo>
                    <a:pt x="6036326" y="2318137"/>
                  </a:lnTo>
                  <a:lnTo>
                    <a:pt x="5799154" y="2318137"/>
                  </a:lnTo>
                  <a:lnTo>
                    <a:pt x="5799154" y="2222497"/>
                  </a:lnTo>
                  <a:lnTo>
                    <a:pt x="5248314" y="2222497"/>
                  </a:lnTo>
                  <a:lnTo>
                    <a:pt x="5248314" y="2119217"/>
                  </a:lnTo>
                  <a:lnTo>
                    <a:pt x="4884906" y="2119217"/>
                  </a:lnTo>
                  <a:lnTo>
                    <a:pt x="4884906" y="2031235"/>
                  </a:lnTo>
                  <a:lnTo>
                    <a:pt x="4655392" y="2031235"/>
                  </a:lnTo>
                  <a:lnTo>
                    <a:pt x="4655392" y="1916478"/>
                  </a:lnTo>
                  <a:lnTo>
                    <a:pt x="4460301" y="1916478"/>
                  </a:lnTo>
                  <a:lnTo>
                    <a:pt x="4460301" y="1832315"/>
                  </a:lnTo>
                  <a:lnTo>
                    <a:pt x="4276687" y="1832315"/>
                  </a:lnTo>
                  <a:lnTo>
                    <a:pt x="4276687" y="1740513"/>
                  </a:lnTo>
                  <a:lnTo>
                    <a:pt x="3871208" y="1740513"/>
                  </a:lnTo>
                  <a:lnTo>
                    <a:pt x="3871208" y="1641053"/>
                  </a:lnTo>
                  <a:lnTo>
                    <a:pt x="3813829" y="1641053"/>
                  </a:lnTo>
                  <a:lnTo>
                    <a:pt x="3813829" y="1549251"/>
                  </a:lnTo>
                  <a:lnTo>
                    <a:pt x="3695243" y="1549251"/>
                  </a:lnTo>
                  <a:lnTo>
                    <a:pt x="3695243" y="1468917"/>
                  </a:lnTo>
                  <a:lnTo>
                    <a:pt x="3477197" y="1468917"/>
                  </a:lnTo>
                  <a:lnTo>
                    <a:pt x="3477197" y="1388583"/>
                  </a:lnTo>
                  <a:lnTo>
                    <a:pt x="3113799" y="1388583"/>
                  </a:lnTo>
                  <a:lnTo>
                    <a:pt x="3113799" y="1312078"/>
                  </a:lnTo>
                  <a:lnTo>
                    <a:pt x="2945483" y="1312078"/>
                  </a:lnTo>
                  <a:lnTo>
                    <a:pt x="2945483" y="1235573"/>
                  </a:lnTo>
                  <a:lnTo>
                    <a:pt x="2662409" y="1235573"/>
                  </a:lnTo>
                  <a:lnTo>
                    <a:pt x="2662409" y="1174366"/>
                  </a:lnTo>
                  <a:lnTo>
                    <a:pt x="2406110" y="1174366"/>
                  </a:lnTo>
                  <a:lnTo>
                    <a:pt x="2406110" y="1120816"/>
                  </a:lnTo>
                  <a:lnTo>
                    <a:pt x="2333435" y="1120816"/>
                  </a:lnTo>
                  <a:lnTo>
                    <a:pt x="2333435" y="1055780"/>
                  </a:lnTo>
                  <a:lnTo>
                    <a:pt x="2168947" y="1055780"/>
                  </a:lnTo>
                  <a:lnTo>
                    <a:pt x="2168947" y="994581"/>
                  </a:lnTo>
                  <a:lnTo>
                    <a:pt x="2126866" y="994581"/>
                  </a:lnTo>
                  <a:lnTo>
                    <a:pt x="2126866" y="856868"/>
                  </a:lnTo>
                  <a:lnTo>
                    <a:pt x="1939423" y="856868"/>
                  </a:lnTo>
                  <a:lnTo>
                    <a:pt x="1939423" y="788012"/>
                  </a:lnTo>
                  <a:lnTo>
                    <a:pt x="1679305" y="788012"/>
                  </a:lnTo>
                  <a:lnTo>
                    <a:pt x="1679305" y="734458"/>
                  </a:lnTo>
                  <a:lnTo>
                    <a:pt x="1641053" y="734458"/>
                  </a:lnTo>
                  <a:lnTo>
                    <a:pt x="1641053" y="665602"/>
                  </a:lnTo>
                  <a:lnTo>
                    <a:pt x="1587503" y="665602"/>
                  </a:lnTo>
                  <a:lnTo>
                    <a:pt x="1587503" y="585271"/>
                  </a:lnTo>
                  <a:lnTo>
                    <a:pt x="1380935" y="585271"/>
                  </a:lnTo>
                  <a:lnTo>
                    <a:pt x="1380935" y="531717"/>
                  </a:lnTo>
                  <a:lnTo>
                    <a:pt x="1331205" y="531717"/>
                  </a:lnTo>
                  <a:lnTo>
                    <a:pt x="1331205" y="459036"/>
                  </a:lnTo>
                  <a:lnTo>
                    <a:pt x="1212618" y="459036"/>
                  </a:lnTo>
                  <a:lnTo>
                    <a:pt x="1212618" y="394006"/>
                  </a:lnTo>
                  <a:lnTo>
                    <a:pt x="1074906" y="394006"/>
                  </a:lnTo>
                  <a:lnTo>
                    <a:pt x="1074906" y="317501"/>
                  </a:lnTo>
                  <a:lnTo>
                    <a:pt x="910421" y="317501"/>
                  </a:lnTo>
                  <a:lnTo>
                    <a:pt x="910421" y="267772"/>
                  </a:lnTo>
                  <a:lnTo>
                    <a:pt x="642651" y="267772"/>
                  </a:lnTo>
                  <a:lnTo>
                    <a:pt x="642651" y="187440"/>
                  </a:lnTo>
                  <a:lnTo>
                    <a:pt x="527892" y="187440"/>
                  </a:lnTo>
                  <a:lnTo>
                    <a:pt x="527892" y="114759"/>
                  </a:lnTo>
                  <a:lnTo>
                    <a:pt x="481988" y="114759"/>
                  </a:lnTo>
                  <a:lnTo>
                    <a:pt x="481988" y="84157"/>
                  </a:lnTo>
                  <a:lnTo>
                    <a:pt x="451385" y="84157"/>
                  </a:lnTo>
                  <a:lnTo>
                    <a:pt x="451385"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157" name="Graphic 155">
              <a:extLst>
                <a:ext uri="{FF2B5EF4-FFF2-40B4-BE49-F238E27FC236}">
                  <a16:creationId xmlns:a16="http://schemas.microsoft.com/office/drawing/2014/main" xmlns="" id="{285FACA6-CA1D-45EC-B173-1524C8AE535A}"/>
                </a:ext>
              </a:extLst>
            </p:cNvPr>
            <p:cNvSpPr/>
            <p:nvPr/>
          </p:nvSpPr>
          <p:spPr>
            <a:xfrm>
              <a:off x="2351226" y="2453050"/>
              <a:ext cx="4932000" cy="1548000"/>
            </a:xfrm>
            <a:custGeom>
              <a:avLst/>
              <a:gdLst>
                <a:gd name="connsiteX0" fmla="*/ 7715631 w 7715250"/>
                <a:gd name="connsiteY0" fmla="*/ 2474966 h 2466975"/>
                <a:gd name="connsiteX1" fmla="*/ 7566451 w 7715250"/>
                <a:gd name="connsiteY1" fmla="*/ 2474966 h 2466975"/>
                <a:gd name="connsiteX2" fmla="*/ 7566451 w 7715250"/>
                <a:gd name="connsiteY2" fmla="*/ 2375516 h 2466975"/>
                <a:gd name="connsiteX3" fmla="*/ 7455513 w 7715250"/>
                <a:gd name="connsiteY3" fmla="*/ 2375516 h 2466975"/>
                <a:gd name="connsiteX4" fmla="*/ 7455513 w 7715250"/>
                <a:gd name="connsiteY4" fmla="*/ 2272227 h 2466975"/>
                <a:gd name="connsiteX5" fmla="*/ 6292625 w 7715250"/>
                <a:gd name="connsiteY5" fmla="*/ 2272227 h 2466975"/>
                <a:gd name="connsiteX6" fmla="*/ 6292625 w 7715250"/>
                <a:gd name="connsiteY6" fmla="*/ 2161299 h 2466975"/>
                <a:gd name="connsiteX7" fmla="*/ 6124308 w 7715250"/>
                <a:gd name="connsiteY7" fmla="*/ 2161299 h 2466975"/>
                <a:gd name="connsiteX8" fmla="*/ 6124308 w 7715250"/>
                <a:gd name="connsiteY8" fmla="*/ 2065658 h 2466975"/>
                <a:gd name="connsiteX9" fmla="*/ 5527558 w 7715250"/>
                <a:gd name="connsiteY9" fmla="*/ 2065658 h 2466975"/>
                <a:gd name="connsiteX10" fmla="*/ 5527558 w 7715250"/>
                <a:gd name="connsiteY10" fmla="*/ 1981505 h 2466975"/>
                <a:gd name="connsiteX11" fmla="*/ 3664639 w 7715250"/>
                <a:gd name="connsiteY11" fmla="*/ 1981505 h 2466975"/>
                <a:gd name="connsiteX12" fmla="*/ 3664639 w 7715250"/>
                <a:gd name="connsiteY12" fmla="*/ 1897352 h 2466975"/>
                <a:gd name="connsiteX13" fmla="*/ 3561359 w 7715250"/>
                <a:gd name="connsiteY13" fmla="*/ 1897352 h 2466975"/>
                <a:gd name="connsiteX14" fmla="*/ 3561359 w 7715250"/>
                <a:gd name="connsiteY14" fmla="*/ 1801720 h 2466975"/>
                <a:gd name="connsiteX15" fmla="*/ 3458070 w 7715250"/>
                <a:gd name="connsiteY15" fmla="*/ 1801720 h 2466975"/>
                <a:gd name="connsiteX16" fmla="*/ 3458070 w 7715250"/>
                <a:gd name="connsiteY16" fmla="*/ 1725206 h 2466975"/>
                <a:gd name="connsiteX17" fmla="*/ 3262979 w 7715250"/>
                <a:gd name="connsiteY17" fmla="*/ 1725206 h 2466975"/>
                <a:gd name="connsiteX18" fmla="*/ 3262979 w 7715250"/>
                <a:gd name="connsiteY18" fmla="*/ 1644882 h 2466975"/>
                <a:gd name="connsiteX19" fmla="*/ 3155871 w 7715250"/>
                <a:gd name="connsiteY19" fmla="*/ 1644882 h 2466975"/>
                <a:gd name="connsiteX20" fmla="*/ 3155871 w 7715250"/>
                <a:gd name="connsiteY20" fmla="*/ 1587503 h 2466975"/>
                <a:gd name="connsiteX21" fmla="*/ 3056420 w 7715250"/>
                <a:gd name="connsiteY21" fmla="*/ 1587503 h 2466975"/>
                <a:gd name="connsiteX22" fmla="*/ 3056420 w 7715250"/>
                <a:gd name="connsiteY22" fmla="*/ 1503340 h 2466975"/>
                <a:gd name="connsiteX23" fmla="*/ 3029636 w 7715250"/>
                <a:gd name="connsiteY23" fmla="*/ 1503340 h 2466975"/>
                <a:gd name="connsiteX24" fmla="*/ 3029636 w 7715250"/>
                <a:gd name="connsiteY24" fmla="*/ 1384764 h 2466975"/>
                <a:gd name="connsiteX25" fmla="*/ 2953131 w 7715250"/>
                <a:gd name="connsiteY25" fmla="*/ 1384764 h 2466975"/>
                <a:gd name="connsiteX26" fmla="*/ 2953131 w 7715250"/>
                <a:gd name="connsiteY26" fmla="*/ 1315907 h 2466975"/>
                <a:gd name="connsiteX27" fmla="*/ 2895752 w 7715250"/>
                <a:gd name="connsiteY27" fmla="*/ 1315907 h 2466975"/>
                <a:gd name="connsiteX28" fmla="*/ 2895752 w 7715250"/>
                <a:gd name="connsiteY28" fmla="*/ 1250871 h 2466975"/>
                <a:gd name="connsiteX29" fmla="*/ 2846023 w 7715250"/>
                <a:gd name="connsiteY29" fmla="*/ 1250871 h 2466975"/>
                <a:gd name="connsiteX30" fmla="*/ 2846023 w 7715250"/>
                <a:gd name="connsiteY30" fmla="*/ 1185844 h 2466975"/>
                <a:gd name="connsiteX31" fmla="*/ 2750392 w 7715250"/>
                <a:gd name="connsiteY31" fmla="*/ 1185844 h 2466975"/>
                <a:gd name="connsiteX32" fmla="*/ 2750392 w 7715250"/>
                <a:gd name="connsiteY32" fmla="*/ 1116987 h 2466975"/>
                <a:gd name="connsiteX33" fmla="*/ 2551471 w 7715250"/>
                <a:gd name="connsiteY33" fmla="*/ 1116987 h 2466975"/>
                <a:gd name="connsiteX34" fmla="*/ 2551471 w 7715250"/>
                <a:gd name="connsiteY34" fmla="*/ 1032834 h 2466975"/>
                <a:gd name="connsiteX35" fmla="*/ 2386984 w 7715250"/>
                <a:gd name="connsiteY35" fmla="*/ 1032834 h 2466975"/>
                <a:gd name="connsiteX36" fmla="*/ 2386984 w 7715250"/>
                <a:gd name="connsiteY36" fmla="*/ 979275 h 2466975"/>
                <a:gd name="connsiteX37" fmla="*/ 2344912 w 7715250"/>
                <a:gd name="connsiteY37" fmla="*/ 979275 h 2466975"/>
                <a:gd name="connsiteX38" fmla="*/ 2344912 w 7715250"/>
                <a:gd name="connsiteY38" fmla="*/ 921898 h 2466975"/>
                <a:gd name="connsiteX39" fmla="*/ 2107740 w 7715250"/>
                <a:gd name="connsiteY39" fmla="*/ 921898 h 2466975"/>
                <a:gd name="connsiteX40" fmla="*/ 2107740 w 7715250"/>
                <a:gd name="connsiteY40" fmla="*/ 772711 h 2466975"/>
                <a:gd name="connsiteX41" fmla="*/ 2015938 w 7715250"/>
                <a:gd name="connsiteY41" fmla="*/ 772711 h 2466975"/>
                <a:gd name="connsiteX42" fmla="*/ 2015938 w 7715250"/>
                <a:gd name="connsiteY42" fmla="*/ 722982 h 2466975"/>
                <a:gd name="connsiteX43" fmla="*/ 1866748 w 7715250"/>
                <a:gd name="connsiteY43" fmla="*/ 722982 h 2466975"/>
                <a:gd name="connsiteX44" fmla="*/ 1866748 w 7715250"/>
                <a:gd name="connsiteY44" fmla="*/ 654127 h 2466975"/>
                <a:gd name="connsiteX45" fmla="*/ 1774936 w 7715250"/>
                <a:gd name="connsiteY45" fmla="*/ 654127 h 2466975"/>
                <a:gd name="connsiteX46" fmla="*/ 1774936 w 7715250"/>
                <a:gd name="connsiteY46" fmla="*/ 592922 h 2466975"/>
                <a:gd name="connsiteX47" fmla="*/ 1667828 w 7715250"/>
                <a:gd name="connsiteY47" fmla="*/ 592922 h 2466975"/>
                <a:gd name="connsiteX48" fmla="*/ 1667828 w 7715250"/>
                <a:gd name="connsiteY48" fmla="*/ 531717 h 2466975"/>
                <a:gd name="connsiteX49" fmla="*/ 1633404 w 7715250"/>
                <a:gd name="connsiteY49" fmla="*/ 531717 h 2466975"/>
                <a:gd name="connsiteX50" fmla="*/ 1633404 w 7715250"/>
                <a:gd name="connsiteY50" fmla="*/ 455211 h 2466975"/>
                <a:gd name="connsiteX51" fmla="*/ 1357979 w 7715250"/>
                <a:gd name="connsiteY51" fmla="*/ 455211 h 2466975"/>
                <a:gd name="connsiteX52" fmla="*/ 1357979 w 7715250"/>
                <a:gd name="connsiteY52" fmla="*/ 378704 h 2466975"/>
                <a:gd name="connsiteX53" fmla="*/ 1105510 w 7715250"/>
                <a:gd name="connsiteY53" fmla="*/ 378704 h 2466975"/>
                <a:gd name="connsiteX54" fmla="*/ 1105510 w 7715250"/>
                <a:gd name="connsiteY54" fmla="*/ 325150 h 2466975"/>
                <a:gd name="connsiteX55" fmla="*/ 963978 w 7715250"/>
                <a:gd name="connsiteY55" fmla="*/ 325150 h 2466975"/>
                <a:gd name="connsiteX56" fmla="*/ 963978 w 7715250"/>
                <a:gd name="connsiteY56" fmla="*/ 275422 h 2466975"/>
                <a:gd name="connsiteX57" fmla="*/ 895120 w 7715250"/>
                <a:gd name="connsiteY57" fmla="*/ 275422 h 2466975"/>
                <a:gd name="connsiteX58" fmla="*/ 895120 w 7715250"/>
                <a:gd name="connsiteY58" fmla="*/ 206566 h 2466975"/>
                <a:gd name="connsiteX59" fmla="*/ 589097 w 7715250"/>
                <a:gd name="connsiteY59" fmla="*/ 206566 h 2466975"/>
                <a:gd name="connsiteX60" fmla="*/ 589097 w 7715250"/>
                <a:gd name="connsiteY60" fmla="*/ 122410 h 2466975"/>
                <a:gd name="connsiteX61" fmla="*/ 432259 w 7715250"/>
                <a:gd name="connsiteY61" fmla="*/ 122410 h 2466975"/>
                <a:gd name="connsiteX62" fmla="*/ 432259 w 7715250"/>
                <a:gd name="connsiteY62" fmla="*/ 72681 h 2466975"/>
                <a:gd name="connsiteX63" fmla="*/ 371054 w 7715250"/>
                <a:gd name="connsiteY63" fmla="*/ 72681 h 2466975"/>
                <a:gd name="connsiteX64" fmla="*/ 371054 w 7715250"/>
                <a:gd name="connsiteY64" fmla="*/ 0 h 2466975"/>
                <a:gd name="connsiteX65" fmla="*/ 0 w 7715250"/>
                <a:gd name="connsiteY65" fmla="*/ 0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715250" h="2466975">
                  <a:moveTo>
                    <a:pt x="7715631" y="2474966"/>
                  </a:moveTo>
                  <a:lnTo>
                    <a:pt x="7566451" y="2474966"/>
                  </a:lnTo>
                  <a:lnTo>
                    <a:pt x="7566451" y="2375516"/>
                  </a:lnTo>
                  <a:lnTo>
                    <a:pt x="7455513" y="2375516"/>
                  </a:lnTo>
                  <a:lnTo>
                    <a:pt x="7455513" y="2272227"/>
                  </a:lnTo>
                  <a:lnTo>
                    <a:pt x="6292625" y="2272227"/>
                  </a:lnTo>
                  <a:lnTo>
                    <a:pt x="6292625" y="2161299"/>
                  </a:lnTo>
                  <a:lnTo>
                    <a:pt x="6124308" y="2161299"/>
                  </a:lnTo>
                  <a:lnTo>
                    <a:pt x="6124308" y="2065658"/>
                  </a:lnTo>
                  <a:lnTo>
                    <a:pt x="5527558" y="2065658"/>
                  </a:lnTo>
                  <a:lnTo>
                    <a:pt x="5527558" y="1981505"/>
                  </a:lnTo>
                  <a:lnTo>
                    <a:pt x="3664639" y="1981505"/>
                  </a:lnTo>
                  <a:lnTo>
                    <a:pt x="3664639" y="1897352"/>
                  </a:lnTo>
                  <a:lnTo>
                    <a:pt x="3561359" y="1897352"/>
                  </a:lnTo>
                  <a:lnTo>
                    <a:pt x="3561359" y="1801720"/>
                  </a:lnTo>
                  <a:lnTo>
                    <a:pt x="3458070" y="1801720"/>
                  </a:lnTo>
                  <a:lnTo>
                    <a:pt x="3458070" y="1725206"/>
                  </a:lnTo>
                  <a:lnTo>
                    <a:pt x="3262979" y="1725206"/>
                  </a:lnTo>
                  <a:lnTo>
                    <a:pt x="3262979" y="1644882"/>
                  </a:lnTo>
                  <a:lnTo>
                    <a:pt x="3155871" y="1644882"/>
                  </a:lnTo>
                  <a:lnTo>
                    <a:pt x="3155871" y="1587503"/>
                  </a:lnTo>
                  <a:lnTo>
                    <a:pt x="3056420" y="1587503"/>
                  </a:lnTo>
                  <a:lnTo>
                    <a:pt x="3056420" y="1503340"/>
                  </a:lnTo>
                  <a:lnTo>
                    <a:pt x="3029636" y="1503340"/>
                  </a:lnTo>
                  <a:lnTo>
                    <a:pt x="3029636" y="1384764"/>
                  </a:lnTo>
                  <a:lnTo>
                    <a:pt x="2953131" y="1384764"/>
                  </a:lnTo>
                  <a:lnTo>
                    <a:pt x="2953131" y="1315907"/>
                  </a:lnTo>
                  <a:lnTo>
                    <a:pt x="2895752" y="1315907"/>
                  </a:lnTo>
                  <a:lnTo>
                    <a:pt x="2895752" y="1250871"/>
                  </a:lnTo>
                  <a:lnTo>
                    <a:pt x="2846023" y="1250871"/>
                  </a:lnTo>
                  <a:lnTo>
                    <a:pt x="2846023" y="1185844"/>
                  </a:lnTo>
                  <a:lnTo>
                    <a:pt x="2750392" y="1185844"/>
                  </a:lnTo>
                  <a:lnTo>
                    <a:pt x="2750392" y="1116987"/>
                  </a:lnTo>
                  <a:lnTo>
                    <a:pt x="2551471" y="1116987"/>
                  </a:lnTo>
                  <a:lnTo>
                    <a:pt x="2551471" y="1032834"/>
                  </a:lnTo>
                  <a:lnTo>
                    <a:pt x="2386984" y="1032834"/>
                  </a:lnTo>
                  <a:lnTo>
                    <a:pt x="2386984" y="979275"/>
                  </a:lnTo>
                  <a:lnTo>
                    <a:pt x="2344912" y="979275"/>
                  </a:lnTo>
                  <a:lnTo>
                    <a:pt x="2344912" y="921898"/>
                  </a:lnTo>
                  <a:lnTo>
                    <a:pt x="2107740" y="921898"/>
                  </a:lnTo>
                  <a:lnTo>
                    <a:pt x="2107740" y="772711"/>
                  </a:lnTo>
                  <a:lnTo>
                    <a:pt x="2015938" y="772711"/>
                  </a:lnTo>
                  <a:lnTo>
                    <a:pt x="2015938" y="722982"/>
                  </a:lnTo>
                  <a:lnTo>
                    <a:pt x="1866748" y="722982"/>
                  </a:lnTo>
                  <a:lnTo>
                    <a:pt x="1866748" y="654127"/>
                  </a:lnTo>
                  <a:lnTo>
                    <a:pt x="1774936" y="654127"/>
                  </a:lnTo>
                  <a:lnTo>
                    <a:pt x="1774936" y="592922"/>
                  </a:lnTo>
                  <a:lnTo>
                    <a:pt x="1667828" y="592922"/>
                  </a:lnTo>
                  <a:lnTo>
                    <a:pt x="1667828" y="531717"/>
                  </a:lnTo>
                  <a:lnTo>
                    <a:pt x="1633404" y="531717"/>
                  </a:lnTo>
                  <a:lnTo>
                    <a:pt x="1633404" y="455211"/>
                  </a:lnTo>
                  <a:lnTo>
                    <a:pt x="1357979" y="455211"/>
                  </a:lnTo>
                  <a:lnTo>
                    <a:pt x="1357979" y="378704"/>
                  </a:lnTo>
                  <a:lnTo>
                    <a:pt x="1105510" y="378704"/>
                  </a:lnTo>
                  <a:lnTo>
                    <a:pt x="1105510" y="325150"/>
                  </a:lnTo>
                  <a:lnTo>
                    <a:pt x="963978" y="325150"/>
                  </a:lnTo>
                  <a:lnTo>
                    <a:pt x="963978" y="275422"/>
                  </a:lnTo>
                  <a:lnTo>
                    <a:pt x="895120" y="275422"/>
                  </a:lnTo>
                  <a:lnTo>
                    <a:pt x="895120" y="206566"/>
                  </a:lnTo>
                  <a:lnTo>
                    <a:pt x="589097" y="206566"/>
                  </a:lnTo>
                  <a:lnTo>
                    <a:pt x="589097" y="122410"/>
                  </a:lnTo>
                  <a:lnTo>
                    <a:pt x="432259" y="122410"/>
                  </a:lnTo>
                  <a:lnTo>
                    <a:pt x="432259" y="72681"/>
                  </a:lnTo>
                  <a:lnTo>
                    <a:pt x="371054" y="72681"/>
                  </a:lnTo>
                  <a:lnTo>
                    <a:pt x="371054"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grpSp>
      <p:graphicFrame>
        <p:nvGraphicFramePr>
          <p:cNvPr id="70" name="Table 69">
            <a:extLst>
              <a:ext uri="{FF2B5EF4-FFF2-40B4-BE49-F238E27FC236}">
                <a16:creationId xmlns:a16="http://schemas.microsoft.com/office/drawing/2014/main" xmlns="" id="{D31F13CF-9373-4CE3-828E-443DCF7F02C8}"/>
              </a:ext>
            </a:extLst>
          </p:cNvPr>
          <p:cNvGraphicFramePr>
            <a:graphicFrameLocks noGrp="1"/>
          </p:cNvGraphicFramePr>
          <p:nvPr>
            <p:extLst>
              <p:ext uri="{D42A27DB-BD31-4B8C-83A1-F6EECF244321}">
                <p14:modId xmlns:p14="http://schemas.microsoft.com/office/powerpoint/2010/main" xmlns="" val="3370756317"/>
              </p:ext>
            </p:extLst>
          </p:nvPr>
        </p:nvGraphicFramePr>
        <p:xfrm>
          <a:off x="4442399" y="2202695"/>
          <a:ext cx="4336475" cy="692640"/>
        </p:xfrm>
        <a:graphic>
          <a:graphicData uri="http://schemas.openxmlformats.org/drawingml/2006/table">
            <a:tbl>
              <a:tblPr firstRow="1" bandRow="1">
                <a:tableStyleId>{5C22544A-7EE6-4342-B048-85BDC9FD1C3A}</a:tableStyleId>
              </a:tblPr>
              <a:tblGrid>
                <a:gridCol w="1493145">
                  <a:extLst>
                    <a:ext uri="{9D8B030D-6E8A-4147-A177-3AD203B41FA5}">
                      <a16:colId xmlns:a16="http://schemas.microsoft.com/office/drawing/2014/main" xmlns="" val="1355162333"/>
                    </a:ext>
                  </a:extLst>
                </a:gridCol>
                <a:gridCol w="1127801">
                  <a:extLst>
                    <a:ext uri="{9D8B030D-6E8A-4147-A177-3AD203B41FA5}">
                      <a16:colId xmlns:a16="http://schemas.microsoft.com/office/drawing/2014/main" xmlns="" val="3541236192"/>
                    </a:ext>
                  </a:extLst>
                </a:gridCol>
                <a:gridCol w="1119859">
                  <a:extLst>
                    <a:ext uri="{9D8B030D-6E8A-4147-A177-3AD203B41FA5}">
                      <a16:colId xmlns:a16="http://schemas.microsoft.com/office/drawing/2014/main" xmlns="" val="20003"/>
                    </a:ext>
                  </a:extLst>
                </a:gridCol>
                <a:gridCol w="595670">
                  <a:extLst>
                    <a:ext uri="{9D8B030D-6E8A-4147-A177-3AD203B41FA5}">
                      <a16:colId xmlns:a16="http://schemas.microsoft.com/office/drawing/2014/main" xmlns="" val="3985806612"/>
                    </a:ext>
                  </a:extLst>
                </a:gridCol>
              </a:tblGrid>
              <a:tr h="0">
                <a:tc>
                  <a:txBody>
                    <a:bodyPr/>
                    <a:lstStyle/>
                    <a:p>
                      <a:endParaRPr lang="fr-FR" sz="1000" noProof="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chemeClr val="accent3"/>
                          </a:solidFill>
                        </a:rPr>
                        <a:t>CAPIRI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chemeClr val="accent2"/>
                          </a:solidFill>
                        </a:rPr>
                        <a:t>Irinotécan</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dirty="0">
                          <a:solidFill>
                            <a:schemeClr val="tx1"/>
                          </a:solidFill>
                        </a:rPr>
                        <a:t>p</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fr-FR" sz="1000" noProof="0" dirty="0">
                          <a:solidFill>
                            <a:schemeClr val="tx1"/>
                          </a:solidFill>
                        </a:rPr>
                        <a:t>SGm,</a:t>
                      </a:r>
                      <a:r>
                        <a:rPr lang="fr-FR" sz="1000" baseline="0" noProof="0" dirty="0">
                          <a:solidFill>
                            <a:schemeClr val="tx1"/>
                          </a:solidFill>
                        </a:rPr>
                        <a:t> mois (</a:t>
                      </a:r>
                      <a:r>
                        <a:rPr lang="fr-FR" sz="1000" noProof="0" dirty="0">
                          <a:solidFill>
                            <a:schemeClr val="tx1"/>
                          </a:solidFill>
                        </a:rPr>
                        <a:t>IC95%)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000" noProof="0" dirty="0">
                          <a:solidFill>
                            <a:schemeClr val="tx1"/>
                          </a:solidFill>
                        </a:rPr>
                        <a:t>5,16 (4,26 -</a:t>
                      </a:r>
                      <a:r>
                        <a:rPr lang="fr-FR" sz="1000" baseline="0" noProof="0" dirty="0">
                          <a:solidFill>
                            <a:schemeClr val="tx1"/>
                          </a:solidFill>
                        </a:rPr>
                        <a:t> 6,06)</a:t>
                      </a:r>
                      <a:endParaRPr lang="fr-FR" sz="1000" noProof="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dirty="0">
                          <a:solidFill>
                            <a:schemeClr val="tx1"/>
                          </a:solidFill>
                        </a:rPr>
                        <a:t>6,28 (4,25 - 8,30)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noProof="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fr-FR" sz="1000" noProof="0" dirty="0">
                          <a:solidFill>
                            <a:schemeClr val="tx1"/>
                          </a:solidFill>
                        </a:rPr>
                        <a:t>SG à</a:t>
                      </a:r>
                      <a:r>
                        <a:rPr lang="fr-FR" sz="1000" baseline="0" noProof="0" dirty="0">
                          <a:solidFill>
                            <a:schemeClr val="tx1"/>
                          </a:solidFill>
                        </a:rPr>
                        <a:t> 6 mois, %</a:t>
                      </a:r>
                      <a:endParaRPr lang="fr-FR" sz="1000" noProof="0" dirty="0">
                        <a:solidFill>
                          <a:schemeClr val="tx1"/>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chemeClr val="tx1"/>
                          </a:solidFill>
                        </a:rPr>
                        <a:t>38,4</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chemeClr val="tx1"/>
                          </a:solidFill>
                        </a:rPr>
                        <a:t>54,2</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dirty="0">
                          <a:solidFill>
                            <a:schemeClr val="tx1"/>
                          </a:solidFill>
                        </a:rPr>
                        <a:t>0,93</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bl>
          </a:graphicData>
        </a:graphic>
      </p:graphicFrame>
    </p:spTree>
    <p:extLst>
      <p:ext uri="{BB962C8B-B14F-4D97-AF65-F5344CB8AC3E}">
        <p14:creationId xmlns:p14="http://schemas.microsoft.com/office/powerpoint/2010/main" xmlns="" val="2334721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LBA-2: Etude prospective multicentrique randomisée de supériorité de phase II évaluant l’efficacité de capécitabine-</a:t>
            </a:r>
            <a:r>
              <a:rPr lang="fr-FR" dirty="0" err="1"/>
              <a:t>irinotécan</a:t>
            </a:r>
            <a:r>
              <a:rPr lang="fr-FR" dirty="0"/>
              <a:t> (CAPIRI) versus </a:t>
            </a:r>
            <a:r>
              <a:rPr lang="fr-FR" dirty="0" err="1"/>
              <a:t>irinotécan</a:t>
            </a:r>
            <a:r>
              <a:rPr lang="fr-FR" dirty="0"/>
              <a:t> dans le cancer de la vésicule biliaire avancé progressant sous une 1</a:t>
            </a:r>
            <a:r>
              <a:rPr lang="fr-FR" baseline="30000" dirty="0"/>
              <a:t>e</a:t>
            </a:r>
            <a:r>
              <a:rPr lang="fr-FR" dirty="0"/>
              <a:t> ligne de chimiothérapie – Ramaswamy A, et al</a:t>
            </a:r>
          </a:p>
        </p:txBody>
      </p:sp>
      <p:sp>
        <p:nvSpPr>
          <p:cNvPr id="3" name="Content Placeholder 2"/>
          <p:cNvSpPr>
            <a:spLocks noGrp="1"/>
          </p:cNvSpPr>
          <p:nvPr>
            <p:ph idx="1"/>
          </p:nvPr>
        </p:nvSpPr>
        <p:spPr/>
        <p:txBody>
          <a:bodyPr/>
          <a:lstStyle/>
          <a:p>
            <a:pPr marL="0" indent="0">
              <a:buNone/>
            </a:pPr>
            <a:r>
              <a:rPr lang="fr-FR" b="1" dirty="0"/>
              <a:t>Résultats </a:t>
            </a:r>
          </a:p>
          <a:p>
            <a:pPr marL="0" indent="0">
              <a:buNone/>
            </a:pPr>
            <a:endParaRPr lang="fr-FR" dirty="0"/>
          </a:p>
        </p:txBody>
      </p:sp>
      <p:sp>
        <p:nvSpPr>
          <p:cNvPr id="5" name="Text Placeholder 4"/>
          <p:cNvSpPr>
            <a:spLocks noGrp="1"/>
          </p:cNvSpPr>
          <p:nvPr>
            <p:ph type="body" sz="quarter" idx="11"/>
          </p:nvPr>
        </p:nvSpPr>
        <p:spPr/>
        <p:txBody>
          <a:bodyPr/>
          <a:lstStyle/>
          <a:p>
            <a:r>
              <a:rPr lang="fr-FR" dirty="0" err="1"/>
              <a:t>Ramaswamy</a:t>
            </a:r>
            <a:r>
              <a:rPr lang="fr-FR" dirty="0"/>
              <a:t> A, et al, Ann </a:t>
            </a:r>
            <a:r>
              <a:rPr lang="fr-FR" dirty="0" err="1"/>
              <a:t>Oncol</a:t>
            </a:r>
            <a:r>
              <a:rPr lang="fr-FR" dirty="0"/>
              <a:t> 2020;31(</a:t>
            </a:r>
            <a:r>
              <a:rPr lang="fr-FR" dirty="0" err="1"/>
              <a:t>suppl</a:t>
            </a:r>
            <a:r>
              <a:rPr lang="fr-FR" dirty="0"/>
              <a:t>):</a:t>
            </a:r>
            <a:r>
              <a:rPr lang="fr-FR" dirty="0" err="1"/>
              <a:t>abstr</a:t>
            </a:r>
            <a:r>
              <a:rPr lang="fr-FR" dirty="0"/>
              <a:t> LBA-2</a:t>
            </a:r>
          </a:p>
        </p:txBody>
      </p:sp>
      <p:grpSp>
        <p:nvGrpSpPr>
          <p:cNvPr id="10" name="Group 9">
            <a:extLst>
              <a:ext uri="{FF2B5EF4-FFF2-40B4-BE49-F238E27FC236}">
                <a16:creationId xmlns:a16="http://schemas.microsoft.com/office/drawing/2014/main" xmlns="" id="{B9434FC5-9F11-4F0E-A739-81B8C9485671}"/>
              </a:ext>
            </a:extLst>
          </p:cNvPr>
          <p:cNvGrpSpPr/>
          <p:nvPr/>
        </p:nvGrpSpPr>
        <p:grpSpPr>
          <a:xfrm>
            <a:off x="655333" y="2257139"/>
            <a:ext cx="6406730" cy="3655876"/>
            <a:chOff x="954082" y="2257139"/>
            <a:chExt cx="6406730" cy="3655876"/>
          </a:xfrm>
        </p:grpSpPr>
        <p:sp>
          <p:nvSpPr>
            <p:cNvPr id="11" name="Freeform 21">
              <a:extLst>
                <a:ext uri="{FF2B5EF4-FFF2-40B4-BE49-F238E27FC236}">
                  <a16:creationId xmlns:a16="http://schemas.microsoft.com/office/drawing/2014/main" xmlns="" id="{295A396F-143E-4711-9531-FFE1467104D6}"/>
                </a:ext>
              </a:extLst>
            </p:cNvPr>
            <p:cNvSpPr>
              <a:spLocks/>
            </p:cNvSpPr>
            <p:nvPr/>
          </p:nvSpPr>
          <p:spPr bwMode="auto">
            <a:xfrm>
              <a:off x="2096069" y="2420888"/>
              <a:ext cx="5264743" cy="21602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363636"/>
                </a:solidFill>
                <a:effectLst/>
                <a:uLnTx/>
                <a:uFillTx/>
                <a:latin typeface="Arial"/>
                <a:ea typeface="+mn-ea"/>
                <a:cs typeface="Arial"/>
              </a:endParaRPr>
            </a:p>
          </p:txBody>
        </p:sp>
        <p:grpSp>
          <p:nvGrpSpPr>
            <p:cNvPr id="12" name="Group 11">
              <a:extLst>
                <a:ext uri="{FF2B5EF4-FFF2-40B4-BE49-F238E27FC236}">
                  <a16:creationId xmlns:a16="http://schemas.microsoft.com/office/drawing/2014/main" xmlns="" id="{C7DE9159-F0FB-43FA-A626-7BC3110EFC3E}"/>
                </a:ext>
              </a:extLst>
            </p:cNvPr>
            <p:cNvGrpSpPr/>
            <p:nvPr/>
          </p:nvGrpSpPr>
          <p:grpSpPr>
            <a:xfrm>
              <a:off x="1268249" y="2257139"/>
              <a:ext cx="842381" cy="2415022"/>
              <a:chOff x="2533432" y="1337304"/>
              <a:chExt cx="842381" cy="2356749"/>
            </a:xfrm>
          </p:grpSpPr>
          <p:sp>
            <p:nvSpPr>
              <p:cNvPr id="57" name="Line 7">
                <a:extLst>
                  <a:ext uri="{FF2B5EF4-FFF2-40B4-BE49-F238E27FC236}">
                    <a16:creationId xmlns:a16="http://schemas.microsoft.com/office/drawing/2014/main" xmlns="" id="{C49D7A2F-65C6-4128-89D1-EFD771B68696}"/>
                  </a:ext>
                </a:extLst>
              </p:cNvPr>
              <p:cNvSpPr>
                <a:spLocks noChangeShapeType="1"/>
              </p:cNvSpPr>
              <p:nvPr/>
            </p:nvSpPr>
            <p:spPr bwMode="auto">
              <a:xfrm>
                <a:off x="3289579" y="150333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58" name="Line 8">
                <a:extLst>
                  <a:ext uri="{FF2B5EF4-FFF2-40B4-BE49-F238E27FC236}">
                    <a16:creationId xmlns:a16="http://schemas.microsoft.com/office/drawing/2014/main" xmlns="" id="{498B66FA-C684-4AF9-B785-609099E9F83D}"/>
                  </a:ext>
                </a:extLst>
              </p:cNvPr>
              <p:cNvSpPr>
                <a:spLocks noChangeShapeType="1"/>
              </p:cNvSpPr>
              <p:nvPr/>
            </p:nvSpPr>
            <p:spPr bwMode="auto">
              <a:xfrm>
                <a:off x="3289579" y="200209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59" name="Line 9">
                <a:extLst>
                  <a:ext uri="{FF2B5EF4-FFF2-40B4-BE49-F238E27FC236}">
                    <a16:creationId xmlns:a16="http://schemas.microsoft.com/office/drawing/2014/main" xmlns="" id="{E9461C10-3650-4ED4-B314-1E7AF3E6292E}"/>
                  </a:ext>
                </a:extLst>
              </p:cNvPr>
              <p:cNvSpPr>
                <a:spLocks noChangeShapeType="1"/>
              </p:cNvSpPr>
              <p:nvPr/>
            </p:nvSpPr>
            <p:spPr bwMode="auto">
              <a:xfrm>
                <a:off x="3289579" y="251697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60" name="Line 10">
                <a:extLst>
                  <a:ext uri="{FF2B5EF4-FFF2-40B4-BE49-F238E27FC236}">
                    <a16:creationId xmlns:a16="http://schemas.microsoft.com/office/drawing/2014/main" xmlns="" id="{0D70C8FB-E06F-4612-8642-BDDF1882C0D0}"/>
                  </a:ext>
                </a:extLst>
              </p:cNvPr>
              <p:cNvSpPr>
                <a:spLocks noChangeShapeType="1"/>
              </p:cNvSpPr>
              <p:nvPr/>
            </p:nvSpPr>
            <p:spPr bwMode="auto">
              <a:xfrm>
                <a:off x="3289579" y="302111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61" name="Line 11">
                <a:extLst>
                  <a:ext uri="{FF2B5EF4-FFF2-40B4-BE49-F238E27FC236}">
                    <a16:creationId xmlns:a16="http://schemas.microsoft.com/office/drawing/2014/main" xmlns="" id="{6645AD21-F84F-407E-B259-C4874BF7F425}"/>
                  </a:ext>
                </a:extLst>
              </p:cNvPr>
              <p:cNvSpPr>
                <a:spLocks noChangeShapeType="1"/>
              </p:cNvSpPr>
              <p:nvPr/>
            </p:nvSpPr>
            <p:spPr bwMode="auto">
              <a:xfrm>
                <a:off x="3289579" y="353061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62" name="TextBox 61">
                <a:extLst>
                  <a:ext uri="{FF2B5EF4-FFF2-40B4-BE49-F238E27FC236}">
                    <a16:creationId xmlns:a16="http://schemas.microsoft.com/office/drawing/2014/main" xmlns="" id="{F44770D3-AA2D-4F1B-BD31-4E299DB5B4E4}"/>
                  </a:ext>
                </a:extLst>
              </p:cNvPr>
              <p:cNvSpPr txBox="1"/>
              <p:nvPr/>
            </p:nvSpPr>
            <p:spPr>
              <a:xfrm rot="16200000">
                <a:off x="2273146" y="2357648"/>
                <a:ext cx="85912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SSP, %</a:t>
                </a:r>
              </a:p>
            </p:txBody>
          </p:sp>
          <p:sp>
            <p:nvSpPr>
              <p:cNvPr id="63" name="TextBox 62">
                <a:extLst>
                  <a:ext uri="{FF2B5EF4-FFF2-40B4-BE49-F238E27FC236}">
                    <a16:creationId xmlns:a16="http://schemas.microsoft.com/office/drawing/2014/main" xmlns="" id="{964FAE00-CE13-44A2-A36A-330F3976B9B5}"/>
                  </a:ext>
                </a:extLst>
              </p:cNvPr>
              <p:cNvSpPr txBox="1"/>
              <p:nvPr/>
            </p:nvSpPr>
            <p:spPr>
              <a:xfrm>
                <a:off x="2740693" y="1337304"/>
                <a:ext cx="526106"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100</a:t>
                </a:r>
              </a:p>
            </p:txBody>
          </p:sp>
          <p:sp>
            <p:nvSpPr>
              <p:cNvPr id="64" name="TextBox 63">
                <a:extLst>
                  <a:ext uri="{FF2B5EF4-FFF2-40B4-BE49-F238E27FC236}">
                    <a16:creationId xmlns:a16="http://schemas.microsoft.com/office/drawing/2014/main" xmlns="" id="{8E8CAE0D-959B-45FB-8BFC-5AD0FF1B997B}"/>
                  </a:ext>
                </a:extLst>
              </p:cNvPr>
              <p:cNvSpPr txBox="1"/>
              <p:nvPr/>
            </p:nvSpPr>
            <p:spPr>
              <a:xfrm>
                <a:off x="2854507" y="1835836"/>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75</a:t>
                </a:r>
              </a:p>
            </p:txBody>
          </p:sp>
          <p:sp>
            <p:nvSpPr>
              <p:cNvPr id="65" name="TextBox 64">
                <a:extLst>
                  <a:ext uri="{FF2B5EF4-FFF2-40B4-BE49-F238E27FC236}">
                    <a16:creationId xmlns:a16="http://schemas.microsoft.com/office/drawing/2014/main" xmlns="" id="{F5E2C0ED-7C2F-47D8-8C2E-0078DBCBCDBB}"/>
                  </a:ext>
                </a:extLst>
              </p:cNvPr>
              <p:cNvSpPr txBox="1"/>
              <p:nvPr/>
            </p:nvSpPr>
            <p:spPr>
              <a:xfrm>
                <a:off x="2854507" y="2350488"/>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50</a:t>
                </a:r>
              </a:p>
            </p:txBody>
          </p:sp>
          <p:sp>
            <p:nvSpPr>
              <p:cNvPr id="66" name="TextBox 65">
                <a:extLst>
                  <a:ext uri="{FF2B5EF4-FFF2-40B4-BE49-F238E27FC236}">
                    <a16:creationId xmlns:a16="http://schemas.microsoft.com/office/drawing/2014/main" xmlns="" id="{ECA702F0-8FED-4B54-A526-6A7099B2EA0A}"/>
                  </a:ext>
                </a:extLst>
              </p:cNvPr>
              <p:cNvSpPr txBox="1"/>
              <p:nvPr/>
            </p:nvSpPr>
            <p:spPr>
              <a:xfrm>
                <a:off x="2854507" y="2854391"/>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25</a:t>
                </a:r>
              </a:p>
            </p:txBody>
          </p:sp>
          <p:sp>
            <p:nvSpPr>
              <p:cNvPr id="67" name="TextBox 66">
                <a:extLst>
                  <a:ext uri="{FF2B5EF4-FFF2-40B4-BE49-F238E27FC236}">
                    <a16:creationId xmlns:a16="http://schemas.microsoft.com/office/drawing/2014/main" xmlns="" id="{EEF71226-3FB0-4E51-8518-868BF4F357E9}"/>
                  </a:ext>
                </a:extLst>
              </p:cNvPr>
              <p:cNvSpPr txBox="1"/>
              <p:nvPr/>
            </p:nvSpPr>
            <p:spPr>
              <a:xfrm>
                <a:off x="2968327" y="3363668"/>
                <a:ext cx="298480"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0</a:t>
                </a:r>
              </a:p>
            </p:txBody>
          </p:sp>
        </p:grpSp>
        <p:grpSp>
          <p:nvGrpSpPr>
            <p:cNvPr id="13" name="Group 12">
              <a:extLst>
                <a:ext uri="{FF2B5EF4-FFF2-40B4-BE49-F238E27FC236}">
                  <a16:creationId xmlns:a16="http://schemas.microsoft.com/office/drawing/2014/main" xmlns="" id="{C88BC8F8-C49A-4EA4-8F02-197F69DE59B2}"/>
                </a:ext>
              </a:extLst>
            </p:cNvPr>
            <p:cNvGrpSpPr/>
            <p:nvPr/>
          </p:nvGrpSpPr>
          <p:grpSpPr>
            <a:xfrm>
              <a:off x="2253251" y="4576498"/>
              <a:ext cx="4873324" cy="390924"/>
              <a:chOff x="1563872" y="4771176"/>
              <a:chExt cx="2343516" cy="390924"/>
            </a:xfrm>
          </p:grpSpPr>
          <p:sp>
            <p:nvSpPr>
              <p:cNvPr id="43" name="Line 21">
                <a:extLst>
                  <a:ext uri="{FF2B5EF4-FFF2-40B4-BE49-F238E27FC236}">
                    <a16:creationId xmlns:a16="http://schemas.microsoft.com/office/drawing/2014/main" xmlns="" id="{6B796AAE-0424-4A4E-9C7C-E7F0A30C04F4}"/>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44" name="TextBox 43">
                <a:extLst>
                  <a:ext uri="{FF2B5EF4-FFF2-40B4-BE49-F238E27FC236}">
                    <a16:creationId xmlns:a16="http://schemas.microsoft.com/office/drawing/2014/main" xmlns="" id="{27166A67-B6D1-4221-B014-3F667A92B045}"/>
                  </a:ext>
                </a:extLst>
              </p:cNvPr>
              <p:cNvSpPr txBox="1"/>
              <p:nvPr/>
            </p:nvSpPr>
            <p:spPr>
              <a:xfrm>
                <a:off x="3817694"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6</a:t>
                </a:r>
              </a:p>
            </p:txBody>
          </p:sp>
          <p:sp>
            <p:nvSpPr>
              <p:cNvPr id="45" name="Line 21">
                <a:extLst>
                  <a:ext uri="{FF2B5EF4-FFF2-40B4-BE49-F238E27FC236}">
                    <a16:creationId xmlns:a16="http://schemas.microsoft.com/office/drawing/2014/main" xmlns="" id="{FCDBCDD6-EA81-49E6-8A30-794916133C07}"/>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46" name="TextBox 45">
                <a:extLst>
                  <a:ext uri="{FF2B5EF4-FFF2-40B4-BE49-F238E27FC236}">
                    <a16:creationId xmlns:a16="http://schemas.microsoft.com/office/drawing/2014/main" xmlns="" id="{8FF2C42B-2AAC-4ED7-ABD0-EC9E37E7557E}"/>
                  </a:ext>
                </a:extLst>
              </p:cNvPr>
              <p:cNvSpPr txBox="1"/>
              <p:nvPr/>
            </p:nvSpPr>
            <p:spPr>
              <a:xfrm>
                <a:off x="3442057"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5</a:t>
                </a:r>
              </a:p>
            </p:txBody>
          </p:sp>
          <p:sp>
            <p:nvSpPr>
              <p:cNvPr id="47" name="Line 21">
                <a:extLst>
                  <a:ext uri="{FF2B5EF4-FFF2-40B4-BE49-F238E27FC236}">
                    <a16:creationId xmlns:a16="http://schemas.microsoft.com/office/drawing/2014/main" xmlns="" id="{41CFFDCF-31D1-4FA4-9CD0-805CDC415571}"/>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48" name="TextBox 47">
                <a:extLst>
                  <a:ext uri="{FF2B5EF4-FFF2-40B4-BE49-F238E27FC236}">
                    <a16:creationId xmlns:a16="http://schemas.microsoft.com/office/drawing/2014/main" xmlns="" id="{152E6881-7349-4465-B3C6-6558F23C4DB3}"/>
                  </a:ext>
                </a:extLst>
              </p:cNvPr>
              <p:cNvSpPr txBox="1"/>
              <p:nvPr/>
            </p:nvSpPr>
            <p:spPr>
              <a:xfrm>
                <a:off x="3066419"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4</a:t>
                </a:r>
              </a:p>
            </p:txBody>
          </p:sp>
          <p:sp>
            <p:nvSpPr>
              <p:cNvPr id="49" name="Line 21">
                <a:extLst>
                  <a:ext uri="{FF2B5EF4-FFF2-40B4-BE49-F238E27FC236}">
                    <a16:creationId xmlns:a16="http://schemas.microsoft.com/office/drawing/2014/main" xmlns="" id="{C4C59239-5D01-4A16-8C6B-DEC8B1A99F81}"/>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50" name="TextBox 49">
                <a:extLst>
                  <a:ext uri="{FF2B5EF4-FFF2-40B4-BE49-F238E27FC236}">
                    <a16:creationId xmlns:a16="http://schemas.microsoft.com/office/drawing/2014/main" xmlns="" id="{1FAF1C0E-FA1B-43A6-AFDE-34759CAC6584}"/>
                  </a:ext>
                </a:extLst>
              </p:cNvPr>
              <p:cNvSpPr txBox="1"/>
              <p:nvPr/>
            </p:nvSpPr>
            <p:spPr>
              <a:xfrm>
                <a:off x="2690783"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3</a:t>
                </a:r>
              </a:p>
            </p:txBody>
          </p:sp>
          <p:sp>
            <p:nvSpPr>
              <p:cNvPr id="51" name="Line 21">
                <a:extLst>
                  <a:ext uri="{FF2B5EF4-FFF2-40B4-BE49-F238E27FC236}">
                    <a16:creationId xmlns:a16="http://schemas.microsoft.com/office/drawing/2014/main" xmlns="" id="{84DE562E-5278-4BDA-B70F-07C3FC27CAC4}"/>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52" name="TextBox 51">
                <a:extLst>
                  <a:ext uri="{FF2B5EF4-FFF2-40B4-BE49-F238E27FC236}">
                    <a16:creationId xmlns:a16="http://schemas.microsoft.com/office/drawing/2014/main" xmlns="" id="{F66C23DB-B6A8-4A58-BC72-2552678C636A}"/>
                  </a:ext>
                </a:extLst>
              </p:cNvPr>
              <p:cNvSpPr txBox="1"/>
              <p:nvPr/>
            </p:nvSpPr>
            <p:spPr>
              <a:xfrm>
                <a:off x="2315146"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2</a:t>
                </a:r>
              </a:p>
            </p:txBody>
          </p:sp>
          <p:sp>
            <p:nvSpPr>
              <p:cNvPr id="53" name="Line 21">
                <a:extLst>
                  <a:ext uri="{FF2B5EF4-FFF2-40B4-BE49-F238E27FC236}">
                    <a16:creationId xmlns:a16="http://schemas.microsoft.com/office/drawing/2014/main" xmlns="" id="{450A2397-256E-4ECC-AE17-468A26E35100}"/>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54" name="TextBox 53">
                <a:extLst>
                  <a:ext uri="{FF2B5EF4-FFF2-40B4-BE49-F238E27FC236}">
                    <a16:creationId xmlns:a16="http://schemas.microsoft.com/office/drawing/2014/main" xmlns="" id="{833A4C46-3D8D-460F-B8AD-4BC97C4EBF6C}"/>
                  </a:ext>
                </a:extLst>
              </p:cNvPr>
              <p:cNvSpPr txBox="1"/>
              <p:nvPr/>
            </p:nvSpPr>
            <p:spPr>
              <a:xfrm>
                <a:off x="1939508"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1</a:t>
                </a:r>
              </a:p>
            </p:txBody>
          </p:sp>
          <p:sp>
            <p:nvSpPr>
              <p:cNvPr id="55" name="Line 21">
                <a:extLst>
                  <a:ext uri="{FF2B5EF4-FFF2-40B4-BE49-F238E27FC236}">
                    <a16:creationId xmlns:a16="http://schemas.microsoft.com/office/drawing/2014/main" xmlns="" id="{B5B4EDE5-7A7C-490C-883E-EDBDF180C529}"/>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endParaRPr>
              </a:p>
            </p:txBody>
          </p:sp>
          <p:sp>
            <p:nvSpPr>
              <p:cNvPr id="56" name="TextBox 55">
                <a:extLst>
                  <a:ext uri="{FF2B5EF4-FFF2-40B4-BE49-F238E27FC236}">
                    <a16:creationId xmlns:a16="http://schemas.microsoft.com/office/drawing/2014/main" xmlns="" id="{2856DFD8-B157-4C8B-8FA9-3F7CAA82F983}"/>
                  </a:ext>
                </a:extLst>
              </p:cNvPr>
              <p:cNvSpPr txBox="1"/>
              <p:nvPr/>
            </p:nvSpPr>
            <p:spPr>
              <a:xfrm>
                <a:off x="1563872"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panose="020B0604020202020204" pitchFamily="34" charset="0"/>
                  </a:rPr>
                  <a:t>0</a:t>
                </a:r>
              </a:p>
            </p:txBody>
          </p:sp>
        </p:grpSp>
        <p:sp>
          <p:nvSpPr>
            <p:cNvPr id="15" name="TextBox 14">
              <a:extLst>
                <a:ext uri="{FF2B5EF4-FFF2-40B4-BE49-F238E27FC236}">
                  <a16:creationId xmlns:a16="http://schemas.microsoft.com/office/drawing/2014/main" xmlns="" id="{5DD236E2-6E91-4385-8764-2DE28368F3F9}"/>
                </a:ext>
              </a:extLst>
            </p:cNvPr>
            <p:cNvSpPr txBox="1"/>
            <p:nvPr/>
          </p:nvSpPr>
          <p:spPr>
            <a:xfrm>
              <a:off x="3401561" y="4915199"/>
              <a:ext cx="260199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rgbClr val="4D4D4D"/>
                  </a:solidFill>
                  <a:latin typeface="Arial"/>
                  <a:cs typeface="Arial"/>
                </a:rPr>
                <a:t>M</a:t>
              </a:r>
              <a:r>
                <a:rPr kumimoji="0" lang="fr-FR" sz="1600" b="0" i="0" u="none" strike="noStrike" kern="1200" cap="none" spc="0" normalizeH="0" baseline="0" dirty="0">
                  <a:ln>
                    <a:noFill/>
                  </a:ln>
                  <a:solidFill>
                    <a:srgbClr val="4D4D4D"/>
                  </a:solidFill>
                  <a:effectLst/>
                  <a:uLnTx/>
                  <a:uFillTx/>
                  <a:latin typeface="Arial"/>
                  <a:ea typeface="+mn-ea"/>
                  <a:cs typeface="Arial"/>
                </a:rPr>
                <a:t>ois après randomisation</a:t>
              </a:r>
            </a:p>
          </p:txBody>
        </p:sp>
        <p:sp>
          <p:nvSpPr>
            <p:cNvPr id="20" name="TextBox 19">
              <a:extLst>
                <a:ext uri="{FF2B5EF4-FFF2-40B4-BE49-F238E27FC236}">
                  <a16:creationId xmlns:a16="http://schemas.microsoft.com/office/drawing/2014/main" xmlns="" id="{009D0697-72BA-4827-8C15-1C42F8E18F19}"/>
                </a:ext>
              </a:extLst>
            </p:cNvPr>
            <p:cNvSpPr txBox="1"/>
            <p:nvPr/>
          </p:nvSpPr>
          <p:spPr>
            <a:xfrm>
              <a:off x="1638967" y="4974138"/>
              <a:ext cx="33214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a:ea typeface="+mn-ea"/>
                  <a:cs typeface="Arial"/>
                </a:rPr>
                <a:t>N</a:t>
              </a:r>
            </a:p>
          </p:txBody>
        </p:sp>
        <p:grpSp>
          <p:nvGrpSpPr>
            <p:cNvPr id="21" name="Group 20">
              <a:extLst>
                <a:ext uri="{FF2B5EF4-FFF2-40B4-BE49-F238E27FC236}">
                  <a16:creationId xmlns:a16="http://schemas.microsoft.com/office/drawing/2014/main" xmlns="" id="{FC5FEEE4-33E4-42FD-B5AA-F14A0F0FF9D0}"/>
                </a:ext>
              </a:extLst>
            </p:cNvPr>
            <p:cNvGrpSpPr/>
            <p:nvPr/>
          </p:nvGrpSpPr>
          <p:grpSpPr>
            <a:xfrm>
              <a:off x="1114383" y="5222163"/>
              <a:ext cx="6012190" cy="338554"/>
              <a:chOff x="1114383" y="5222163"/>
              <a:chExt cx="6012190" cy="338554"/>
            </a:xfrm>
          </p:grpSpPr>
          <p:grpSp>
            <p:nvGrpSpPr>
              <p:cNvPr id="34" name="Group 33">
                <a:extLst>
                  <a:ext uri="{FF2B5EF4-FFF2-40B4-BE49-F238E27FC236}">
                    <a16:creationId xmlns:a16="http://schemas.microsoft.com/office/drawing/2014/main" xmlns="" id="{30895AAF-4FE8-4131-A306-0D1288BE03A7}"/>
                  </a:ext>
                </a:extLst>
              </p:cNvPr>
              <p:cNvGrpSpPr/>
              <p:nvPr/>
            </p:nvGrpSpPr>
            <p:grpSpPr>
              <a:xfrm>
                <a:off x="2196345" y="5231978"/>
                <a:ext cx="4930228" cy="318924"/>
                <a:chOff x="2224190" y="5239287"/>
                <a:chExt cx="4930228" cy="318924"/>
              </a:xfrm>
            </p:grpSpPr>
            <p:sp>
              <p:nvSpPr>
                <p:cNvPr id="36" name="TextBox 35">
                  <a:extLst>
                    <a:ext uri="{FF2B5EF4-FFF2-40B4-BE49-F238E27FC236}">
                      <a16:creationId xmlns:a16="http://schemas.microsoft.com/office/drawing/2014/main" xmlns="" id="{6FC37CC3-BF23-4DCC-847E-242996CB618B}"/>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9</a:t>
                  </a:r>
                </a:p>
              </p:txBody>
            </p:sp>
            <p:sp>
              <p:nvSpPr>
                <p:cNvPr id="37" name="TextBox 36">
                  <a:extLst>
                    <a:ext uri="{FF2B5EF4-FFF2-40B4-BE49-F238E27FC236}">
                      <a16:creationId xmlns:a16="http://schemas.microsoft.com/office/drawing/2014/main" xmlns="" id="{990D6B5B-D41A-4CD0-8B86-C1AA790FE65B}"/>
                    </a:ext>
                  </a:extLst>
                </p:cNvPr>
                <p:cNvSpPr txBox="1"/>
                <p:nvPr/>
              </p:nvSpPr>
              <p:spPr>
                <a:xfrm>
                  <a:off x="6137491" y="5239287"/>
                  <a:ext cx="285069"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11</a:t>
                  </a:r>
                </a:p>
              </p:txBody>
            </p:sp>
            <p:sp>
              <p:nvSpPr>
                <p:cNvPr id="38" name="TextBox 37">
                  <a:extLst>
                    <a:ext uri="{FF2B5EF4-FFF2-40B4-BE49-F238E27FC236}">
                      <a16:creationId xmlns:a16="http://schemas.microsoft.com/office/drawing/2014/main" xmlns="" id="{C5467A1E-B2C6-4BB1-9756-CFDE938823AE}"/>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18</a:t>
                  </a:r>
                </a:p>
              </p:txBody>
            </p:sp>
            <p:sp>
              <p:nvSpPr>
                <p:cNvPr id="39" name="TextBox 38">
                  <a:extLst>
                    <a:ext uri="{FF2B5EF4-FFF2-40B4-BE49-F238E27FC236}">
                      <a16:creationId xmlns:a16="http://schemas.microsoft.com/office/drawing/2014/main" xmlns="" id="{C4227C3F-2AEC-43EB-AF21-529922F4A21F}"/>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20</a:t>
                  </a:r>
                </a:p>
              </p:txBody>
            </p:sp>
            <p:sp>
              <p:nvSpPr>
                <p:cNvPr id="40" name="TextBox 39">
                  <a:extLst>
                    <a:ext uri="{FF2B5EF4-FFF2-40B4-BE49-F238E27FC236}">
                      <a16:creationId xmlns:a16="http://schemas.microsoft.com/office/drawing/2014/main" xmlns="" id="{ADE8BA3A-BCFF-42C3-A516-E1D288D30916}"/>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37</a:t>
                  </a:r>
                </a:p>
              </p:txBody>
            </p:sp>
            <p:sp>
              <p:nvSpPr>
                <p:cNvPr id="41" name="TextBox 40">
                  <a:extLst>
                    <a:ext uri="{FF2B5EF4-FFF2-40B4-BE49-F238E27FC236}">
                      <a16:creationId xmlns:a16="http://schemas.microsoft.com/office/drawing/2014/main" xmlns="" id="{BEABDFC4-868D-48E6-9917-755435135568}"/>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46</a:t>
                  </a:r>
                </a:p>
              </p:txBody>
            </p:sp>
            <p:sp>
              <p:nvSpPr>
                <p:cNvPr id="42" name="TextBox 41">
                  <a:extLst>
                    <a:ext uri="{FF2B5EF4-FFF2-40B4-BE49-F238E27FC236}">
                      <a16:creationId xmlns:a16="http://schemas.microsoft.com/office/drawing/2014/main" xmlns="" id="{09AD8E27-0C6D-4F41-80C0-196D0FCC0127}"/>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panose="020B0604020202020204" pitchFamily="34" charset="0"/>
                    </a:rPr>
                    <a:t>49</a:t>
                  </a:r>
                </a:p>
              </p:txBody>
            </p:sp>
          </p:grpSp>
          <p:sp>
            <p:nvSpPr>
              <p:cNvPr id="35" name="Rectangle 34">
                <a:extLst>
                  <a:ext uri="{FF2B5EF4-FFF2-40B4-BE49-F238E27FC236}">
                    <a16:creationId xmlns:a16="http://schemas.microsoft.com/office/drawing/2014/main" xmlns="" id="{7AD538FF-342D-409F-8D94-691CD9BBC46F}"/>
                  </a:ext>
                </a:extLst>
              </p:cNvPr>
              <p:cNvSpPr/>
              <p:nvPr/>
            </p:nvSpPr>
            <p:spPr>
              <a:xfrm>
                <a:off x="1114383" y="5222163"/>
                <a:ext cx="925253"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a:rPr>
                  <a:t>CAPIRI </a:t>
                </a:r>
              </a:p>
            </p:txBody>
          </p:sp>
        </p:grpSp>
        <p:grpSp>
          <p:nvGrpSpPr>
            <p:cNvPr id="22" name="Group 21">
              <a:extLst>
                <a:ext uri="{FF2B5EF4-FFF2-40B4-BE49-F238E27FC236}">
                  <a16:creationId xmlns:a16="http://schemas.microsoft.com/office/drawing/2014/main" xmlns="" id="{DD6A74C1-2A69-487A-9713-F3E1F80AA113}"/>
                </a:ext>
              </a:extLst>
            </p:cNvPr>
            <p:cNvGrpSpPr/>
            <p:nvPr/>
          </p:nvGrpSpPr>
          <p:grpSpPr>
            <a:xfrm>
              <a:off x="954082" y="5574461"/>
              <a:ext cx="6172491" cy="338554"/>
              <a:chOff x="954082" y="5574461"/>
              <a:chExt cx="6172491" cy="338554"/>
            </a:xfrm>
          </p:grpSpPr>
          <p:grpSp>
            <p:nvGrpSpPr>
              <p:cNvPr id="25" name="Group 24">
                <a:extLst>
                  <a:ext uri="{FF2B5EF4-FFF2-40B4-BE49-F238E27FC236}">
                    <a16:creationId xmlns:a16="http://schemas.microsoft.com/office/drawing/2014/main" xmlns="" id="{D8EDA59D-DC92-45F5-BE93-CDD5A2986CD6}"/>
                  </a:ext>
                </a:extLst>
              </p:cNvPr>
              <p:cNvGrpSpPr/>
              <p:nvPr/>
            </p:nvGrpSpPr>
            <p:grpSpPr>
              <a:xfrm>
                <a:off x="2196345" y="5584276"/>
                <a:ext cx="4930228" cy="318924"/>
                <a:chOff x="2224190" y="5239287"/>
                <a:chExt cx="4930228" cy="318924"/>
              </a:xfrm>
            </p:grpSpPr>
            <p:sp>
              <p:nvSpPr>
                <p:cNvPr id="27" name="TextBox 26">
                  <a:extLst>
                    <a:ext uri="{FF2B5EF4-FFF2-40B4-BE49-F238E27FC236}">
                      <a16:creationId xmlns:a16="http://schemas.microsoft.com/office/drawing/2014/main" xmlns="" id="{0583B1B1-1A65-4FA7-B51B-467A8E063115}"/>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rgbClr val="B2C0EC"/>
                      </a:solidFill>
                      <a:latin typeface="Arial"/>
                      <a:cs typeface="Arial" panose="020B0604020202020204" pitchFamily="34" charset="0"/>
                    </a:rPr>
                    <a:t>6</a:t>
                  </a:r>
                  <a:endParaRPr kumimoji="0" lang="fr-FR" sz="1600" b="0" i="0" u="none" strike="noStrike" kern="1200" cap="none" spc="0" normalizeH="0" baseline="0" dirty="0">
                    <a:ln>
                      <a:noFill/>
                    </a:ln>
                    <a:solidFill>
                      <a:srgbClr val="B2C0EC"/>
                    </a:solidFill>
                    <a:effectLst/>
                    <a:uLnTx/>
                    <a:uFillTx/>
                    <a:latin typeface="Arial"/>
                    <a:cs typeface="Arial" panose="020B0604020202020204" pitchFamily="34" charset="0"/>
                  </a:endParaRPr>
                </a:p>
              </p:txBody>
            </p:sp>
            <p:sp>
              <p:nvSpPr>
                <p:cNvPr id="28" name="TextBox 27">
                  <a:extLst>
                    <a:ext uri="{FF2B5EF4-FFF2-40B4-BE49-F238E27FC236}">
                      <a16:creationId xmlns:a16="http://schemas.microsoft.com/office/drawing/2014/main" xmlns="" id="{D645DC40-0C4F-4A62-94BD-8A4A3FE056A3}"/>
                    </a:ext>
                  </a:extLst>
                </p:cNvPr>
                <p:cNvSpPr txBox="1"/>
                <p:nvPr/>
              </p:nvSpPr>
              <p:spPr>
                <a:xfrm>
                  <a:off x="612986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10</a:t>
                  </a:r>
                </a:p>
              </p:txBody>
            </p:sp>
            <p:sp>
              <p:nvSpPr>
                <p:cNvPr id="29" name="TextBox 28">
                  <a:extLst>
                    <a:ext uri="{FF2B5EF4-FFF2-40B4-BE49-F238E27FC236}">
                      <a16:creationId xmlns:a16="http://schemas.microsoft.com/office/drawing/2014/main" xmlns="" id="{9F36CF2D-2645-475F-B599-8B31AE59B900}"/>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22</a:t>
                  </a:r>
                </a:p>
              </p:txBody>
            </p:sp>
            <p:sp>
              <p:nvSpPr>
                <p:cNvPr id="30" name="TextBox 29">
                  <a:extLst>
                    <a:ext uri="{FF2B5EF4-FFF2-40B4-BE49-F238E27FC236}">
                      <a16:creationId xmlns:a16="http://schemas.microsoft.com/office/drawing/2014/main" xmlns="" id="{08957E29-8278-4E8A-8350-BA20A8E9FC40}"/>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26</a:t>
                  </a:r>
                </a:p>
              </p:txBody>
            </p:sp>
            <p:sp>
              <p:nvSpPr>
                <p:cNvPr id="31" name="TextBox 30">
                  <a:extLst>
                    <a:ext uri="{FF2B5EF4-FFF2-40B4-BE49-F238E27FC236}">
                      <a16:creationId xmlns:a16="http://schemas.microsoft.com/office/drawing/2014/main" xmlns="" id="{6604D463-FE9F-44B2-85F9-79AFE2DE3B62}"/>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34</a:t>
                  </a:r>
                </a:p>
              </p:txBody>
            </p:sp>
            <p:sp>
              <p:nvSpPr>
                <p:cNvPr id="32" name="TextBox 31">
                  <a:extLst>
                    <a:ext uri="{FF2B5EF4-FFF2-40B4-BE49-F238E27FC236}">
                      <a16:creationId xmlns:a16="http://schemas.microsoft.com/office/drawing/2014/main" xmlns="" id="{06748577-9514-43FA-852C-A91C0308A202}"/>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43</a:t>
                  </a:r>
                </a:p>
              </p:txBody>
            </p:sp>
            <p:sp>
              <p:nvSpPr>
                <p:cNvPr id="33" name="TextBox 32">
                  <a:extLst>
                    <a:ext uri="{FF2B5EF4-FFF2-40B4-BE49-F238E27FC236}">
                      <a16:creationId xmlns:a16="http://schemas.microsoft.com/office/drawing/2014/main" xmlns="" id="{7E2DB2A6-EEE0-42C2-BCDB-4BD93E9E1C9C}"/>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dirty="0">
                      <a:ln>
                        <a:noFill/>
                      </a:ln>
                      <a:solidFill>
                        <a:srgbClr val="B2C0EC"/>
                      </a:solidFill>
                      <a:effectLst/>
                      <a:uLnTx/>
                      <a:uFillTx/>
                      <a:latin typeface="Arial"/>
                      <a:ea typeface="+mn-ea"/>
                      <a:cs typeface="Arial" panose="020B0604020202020204" pitchFamily="34" charset="0"/>
                    </a:rPr>
                    <a:t>48</a:t>
                  </a:r>
                </a:p>
              </p:txBody>
            </p:sp>
          </p:grpSp>
          <p:sp>
            <p:nvSpPr>
              <p:cNvPr id="26" name="Rectangle 25">
                <a:extLst>
                  <a:ext uri="{FF2B5EF4-FFF2-40B4-BE49-F238E27FC236}">
                    <a16:creationId xmlns:a16="http://schemas.microsoft.com/office/drawing/2014/main" xmlns="" id="{DB2FADDC-DEF7-4C6F-8E06-F5F2E23C506F}"/>
                  </a:ext>
                </a:extLst>
              </p:cNvPr>
              <p:cNvSpPr/>
              <p:nvPr/>
            </p:nvSpPr>
            <p:spPr>
              <a:xfrm>
                <a:off x="954082" y="5574461"/>
                <a:ext cx="1085554"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D8"/>
                    </a:solidFill>
                    <a:effectLst/>
                    <a:uLnTx/>
                    <a:uFillTx/>
                    <a:latin typeface="Arial"/>
                    <a:ea typeface="+mn-ea"/>
                    <a:cs typeface="Arial"/>
                  </a:rPr>
                  <a:t>Irinotécan</a:t>
                </a:r>
              </a:p>
            </p:txBody>
          </p:sp>
        </p:grpSp>
      </p:grpSp>
      <p:sp>
        <p:nvSpPr>
          <p:cNvPr id="7" name="Graphic 5">
            <a:extLst>
              <a:ext uri="{FF2B5EF4-FFF2-40B4-BE49-F238E27FC236}">
                <a16:creationId xmlns:a16="http://schemas.microsoft.com/office/drawing/2014/main" xmlns="" id="{772C242A-A22E-489A-861D-65AE4093A4CD}"/>
              </a:ext>
            </a:extLst>
          </p:cNvPr>
          <p:cNvSpPr/>
          <p:nvPr/>
        </p:nvSpPr>
        <p:spPr>
          <a:xfrm>
            <a:off x="2009682" y="2430710"/>
            <a:ext cx="5004000" cy="1713600"/>
          </a:xfrm>
          <a:custGeom>
            <a:avLst/>
            <a:gdLst>
              <a:gd name="connsiteX0" fmla="*/ 7752255 w 7743825"/>
              <a:gd name="connsiteY0" fmla="*/ 2641111 h 2638425"/>
              <a:gd name="connsiteX1" fmla="*/ 6208481 w 7743825"/>
              <a:gd name="connsiteY1" fmla="*/ 2641111 h 2638425"/>
              <a:gd name="connsiteX2" fmla="*/ 6208481 w 7743825"/>
              <a:gd name="connsiteY2" fmla="*/ 2574351 h 2638425"/>
              <a:gd name="connsiteX3" fmla="*/ 6116689 w 7743825"/>
              <a:gd name="connsiteY3" fmla="*/ 2574351 h 2638425"/>
              <a:gd name="connsiteX4" fmla="*/ 6116689 w 7743825"/>
              <a:gd name="connsiteY4" fmla="*/ 2515934 h 2638425"/>
              <a:gd name="connsiteX5" fmla="*/ 5916416 w 7743825"/>
              <a:gd name="connsiteY5" fmla="*/ 2515934 h 2638425"/>
              <a:gd name="connsiteX6" fmla="*/ 5916416 w 7743825"/>
              <a:gd name="connsiteY6" fmla="*/ 2440839 h 2638425"/>
              <a:gd name="connsiteX7" fmla="*/ 5782904 w 7743825"/>
              <a:gd name="connsiteY7" fmla="*/ 2440839 h 2638425"/>
              <a:gd name="connsiteX8" fmla="*/ 5782904 w 7743825"/>
              <a:gd name="connsiteY8" fmla="*/ 2369906 h 2638425"/>
              <a:gd name="connsiteX9" fmla="*/ 5703628 w 7743825"/>
              <a:gd name="connsiteY9" fmla="*/ 2369906 h 2638425"/>
              <a:gd name="connsiteX10" fmla="*/ 5703628 w 7743825"/>
              <a:gd name="connsiteY10" fmla="*/ 2311489 h 2638425"/>
              <a:gd name="connsiteX11" fmla="*/ 5657726 w 7743825"/>
              <a:gd name="connsiteY11" fmla="*/ 2311489 h 2638425"/>
              <a:gd name="connsiteX12" fmla="*/ 5657726 w 7743825"/>
              <a:gd name="connsiteY12" fmla="*/ 2236384 h 2638425"/>
              <a:gd name="connsiteX13" fmla="*/ 5399037 w 7743825"/>
              <a:gd name="connsiteY13" fmla="*/ 2236384 h 2638425"/>
              <a:gd name="connsiteX14" fmla="*/ 5399037 w 7743825"/>
              <a:gd name="connsiteY14" fmla="*/ 2165461 h 2638425"/>
              <a:gd name="connsiteX15" fmla="*/ 5182076 w 7743825"/>
              <a:gd name="connsiteY15" fmla="*/ 2165461 h 2638425"/>
              <a:gd name="connsiteX16" fmla="*/ 5182076 w 7743825"/>
              <a:gd name="connsiteY16" fmla="*/ 2094528 h 2638425"/>
              <a:gd name="connsiteX17" fmla="*/ 4518670 w 7743825"/>
              <a:gd name="connsiteY17" fmla="*/ 2094528 h 2638425"/>
              <a:gd name="connsiteX18" fmla="*/ 4518670 w 7743825"/>
              <a:gd name="connsiteY18" fmla="*/ 2036112 h 2638425"/>
              <a:gd name="connsiteX19" fmla="*/ 3896992 w 7743825"/>
              <a:gd name="connsiteY19" fmla="*/ 2036112 h 2638425"/>
              <a:gd name="connsiteX20" fmla="*/ 3896992 w 7743825"/>
              <a:gd name="connsiteY20" fmla="*/ 1965189 h 2638425"/>
              <a:gd name="connsiteX21" fmla="*/ 3642474 w 7743825"/>
              <a:gd name="connsiteY21" fmla="*/ 1965189 h 2638425"/>
              <a:gd name="connsiteX22" fmla="*/ 3642474 w 7743825"/>
              <a:gd name="connsiteY22" fmla="*/ 1898428 h 2638425"/>
              <a:gd name="connsiteX23" fmla="*/ 3538166 w 7743825"/>
              <a:gd name="connsiteY23" fmla="*/ 1898428 h 2638425"/>
              <a:gd name="connsiteX24" fmla="*/ 3538166 w 7743825"/>
              <a:gd name="connsiteY24" fmla="*/ 1831667 h 2638425"/>
              <a:gd name="connsiteX25" fmla="*/ 3412998 w 7743825"/>
              <a:gd name="connsiteY25" fmla="*/ 1831667 h 2638425"/>
              <a:gd name="connsiteX26" fmla="*/ 3412998 w 7743825"/>
              <a:gd name="connsiteY26" fmla="*/ 1752390 h 2638425"/>
              <a:gd name="connsiteX27" fmla="*/ 2791311 w 7743825"/>
              <a:gd name="connsiteY27" fmla="*/ 1752390 h 2638425"/>
              <a:gd name="connsiteX28" fmla="*/ 2791311 w 7743825"/>
              <a:gd name="connsiteY28" fmla="*/ 1635566 h 2638425"/>
              <a:gd name="connsiteX29" fmla="*/ 2682831 w 7743825"/>
              <a:gd name="connsiteY29" fmla="*/ 1635566 h 2638425"/>
              <a:gd name="connsiteX30" fmla="*/ 2682831 w 7743825"/>
              <a:gd name="connsiteY30" fmla="*/ 1502054 h 2638425"/>
              <a:gd name="connsiteX31" fmla="*/ 2616070 w 7743825"/>
              <a:gd name="connsiteY31" fmla="*/ 1502054 h 2638425"/>
              <a:gd name="connsiteX32" fmla="*/ 2616070 w 7743825"/>
              <a:gd name="connsiteY32" fmla="*/ 1285085 h 2638425"/>
              <a:gd name="connsiteX33" fmla="*/ 2566007 w 7743825"/>
              <a:gd name="connsiteY33" fmla="*/ 1285085 h 2638425"/>
              <a:gd name="connsiteX34" fmla="*/ 2566007 w 7743825"/>
              <a:gd name="connsiteY34" fmla="*/ 1126541 h 2638425"/>
              <a:gd name="connsiteX35" fmla="*/ 2540975 w 7743825"/>
              <a:gd name="connsiteY35" fmla="*/ 1126541 h 2638425"/>
              <a:gd name="connsiteX36" fmla="*/ 2540975 w 7743825"/>
              <a:gd name="connsiteY36" fmla="*/ 942955 h 2638425"/>
              <a:gd name="connsiteX37" fmla="*/ 2499246 w 7743825"/>
              <a:gd name="connsiteY37" fmla="*/ 942955 h 2638425"/>
              <a:gd name="connsiteX38" fmla="*/ 2499246 w 7743825"/>
              <a:gd name="connsiteY38" fmla="*/ 809439 h 2638425"/>
              <a:gd name="connsiteX39" fmla="*/ 2419969 w 7743825"/>
              <a:gd name="connsiteY39" fmla="*/ 809439 h 2638425"/>
              <a:gd name="connsiteX40" fmla="*/ 2419969 w 7743825"/>
              <a:gd name="connsiteY40" fmla="*/ 675924 h 2638425"/>
              <a:gd name="connsiteX41" fmla="*/ 2344874 w 7743825"/>
              <a:gd name="connsiteY41" fmla="*/ 675924 h 2638425"/>
              <a:gd name="connsiteX42" fmla="*/ 2344874 w 7743825"/>
              <a:gd name="connsiteY42" fmla="*/ 604994 h 2638425"/>
              <a:gd name="connsiteX43" fmla="*/ 2294801 w 7743825"/>
              <a:gd name="connsiteY43" fmla="*/ 604994 h 2638425"/>
              <a:gd name="connsiteX44" fmla="*/ 2294801 w 7743825"/>
              <a:gd name="connsiteY44" fmla="*/ 534063 h 2638425"/>
              <a:gd name="connsiteX45" fmla="*/ 2265598 w 7743825"/>
              <a:gd name="connsiteY45" fmla="*/ 534063 h 2638425"/>
              <a:gd name="connsiteX46" fmla="*/ 2265598 w 7743825"/>
              <a:gd name="connsiteY46" fmla="*/ 463133 h 2638425"/>
              <a:gd name="connsiteX47" fmla="*/ 2023596 w 7743825"/>
              <a:gd name="connsiteY47" fmla="*/ 463133 h 2638425"/>
              <a:gd name="connsiteX48" fmla="*/ 2023596 w 7743825"/>
              <a:gd name="connsiteY48" fmla="*/ 400547 h 2638425"/>
              <a:gd name="connsiteX49" fmla="*/ 1948491 w 7743825"/>
              <a:gd name="connsiteY49" fmla="*/ 400547 h 2638425"/>
              <a:gd name="connsiteX50" fmla="*/ 1948491 w 7743825"/>
              <a:gd name="connsiteY50" fmla="*/ 337962 h 2638425"/>
              <a:gd name="connsiteX51" fmla="*/ 1885912 w 7743825"/>
              <a:gd name="connsiteY51" fmla="*/ 337962 h 2638425"/>
              <a:gd name="connsiteX52" fmla="*/ 1885912 w 7743825"/>
              <a:gd name="connsiteY52" fmla="*/ 275376 h 2638425"/>
              <a:gd name="connsiteX53" fmla="*/ 1777432 w 7743825"/>
              <a:gd name="connsiteY53" fmla="*/ 275376 h 2638425"/>
              <a:gd name="connsiteX54" fmla="*/ 1777432 w 7743825"/>
              <a:gd name="connsiteY54" fmla="*/ 196102 h 2638425"/>
              <a:gd name="connsiteX55" fmla="*/ 1159916 w 7743825"/>
              <a:gd name="connsiteY55" fmla="*/ 196102 h 2638425"/>
              <a:gd name="connsiteX56" fmla="*/ 1159916 w 7743825"/>
              <a:gd name="connsiteY56" fmla="*/ 133516 h 2638425"/>
              <a:gd name="connsiteX57" fmla="*/ 684268 w 7743825"/>
              <a:gd name="connsiteY57" fmla="*/ 133516 h 2638425"/>
              <a:gd name="connsiteX58" fmla="*/ 684268 w 7743825"/>
              <a:gd name="connsiteY58" fmla="*/ 70930 h 2638425"/>
              <a:gd name="connsiteX59" fmla="*/ 563269 w 7743825"/>
              <a:gd name="connsiteY59" fmla="*/ 70930 h 2638425"/>
              <a:gd name="connsiteX60" fmla="*/ 563269 w 7743825"/>
              <a:gd name="connsiteY60" fmla="*/ 0 h 2638425"/>
              <a:gd name="connsiteX61" fmla="*/ 0 w 7743825"/>
              <a:gd name="connsiteY61"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743825" h="2638425">
                <a:moveTo>
                  <a:pt x="7752255" y="2641111"/>
                </a:moveTo>
                <a:lnTo>
                  <a:pt x="6208481" y="2641111"/>
                </a:lnTo>
                <a:lnTo>
                  <a:pt x="6208481" y="2574351"/>
                </a:lnTo>
                <a:lnTo>
                  <a:pt x="6116689" y="2574351"/>
                </a:lnTo>
                <a:lnTo>
                  <a:pt x="6116689" y="2515934"/>
                </a:lnTo>
                <a:lnTo>
                  <a:pt x="5916416" y="2515934"/>
                </a:lnTo>
                <a:lnTo>
                  <a:pt x="5916416" y="2440839"/>
                </a:lnTo>
                <a:lnTo>
                  <a:pt x="5782904" y="2440839"/>
                </a:lnTo>
                <a:lnTo>
                  <a:pt x="5782904" y="2369906"/>
                </a:lnTo>
                <a:lnTo>
                  <a:pt x="5703628" y="2369906"/>
                </a:lnTo>
                <a:lnTo>
                  <a:pt x="5703628" y="2311489"/>
                </a:lnTo>
                <a:lnTo>
                  <a:pt x="5657726" y="2311489"/>
                </a:lnTo>
                <a:lnTo>
                  <a:pt x="5657726" y="2236384"/>
                </a:lnTo>
                <a:lnTo>
                  <a:pt x="5399037" y="2236384"/>
                </a:lnTo>
                <a:lnTo>
                  <a:pt x="5399037" y="2165461"/>
                </a:lnTo>
                <a:lnTo>
                  <a:pt x="5182076" y="2165461"/>
                </a:lnTo>
                <a:lnTo>
                  <a:pt x="5182076" y="2094528"/>
                </a:lnTo>
                <a:lnTo>
                  <a:pt x="4518670" y="2094528"/>
                </a:lnTo>
                <a:lnTo>
                  <a:pt x="4518670" y="2036112"/>
                </a:lnTo>
                <a:lnTo>
                  <a:pt x="3896992" y="2036112"/>
                </a:lnTo>
                <a:lnTo>
                  <a:pt x="3896992" y="1965189"/>
                </a:lnTo>
                <a:lnTo>
                  <a:pt x="3642474" y="1965189"/>
                </a:lnTo>
                <a:lnTo>
                  <a:pt x="3642474" y="1898428"/>
                </a:lnTo>
                <a:lnTo>
                  <a:pt x="3538166" y="1898428"/>
                </a:lnTo>
                <a:lnTo>
                  <a:pt x="3538166" y="1831667"/>
                </a:lnTo>
                <a:lnTo>
                  <a:pt x="3412998" y="1831667"/>
                </a:lnTo>
                <a:lnTo>
                  <a:pt x="3412998" y="1752390"/>
                </a:lnTo>
                <a:lnTo>
                  <a:pt x="2791311" y="1752390"/>
                </a:lnTo>
                <a:lnTo>
                  <a:pt x="2791311" y="1635566"/>
                </a:lnTo>
                <a:lnTo>
                  <a:pt x="2682831" y="1635566"/>
                </a:lnTo>
                <a:lnTo>
                  <a:pt x="2682831" y="1502054"/>
                </a:lnTo>
                <a:lnTo>
                  <a:pt x="2616070" y="1502054"/>
                </a:lnTo>
                <a:lnTo>
                  <a:pt x="2616070" y="1285085"/>
                </a:lnTo>
                <a:lnTo>
                  <a:pt x="2566007" y="1285085"/>
                </a:lnTo>
                <a:lnTo>
                  <a:pt x="2566007" y="1126541"/>
                </a:lnTo>
                <a:lnTo>
                  <a:pt x="2540975" y="1126541"/>
                </a:lnTo>
                <a:lnTo>
                  <a:pt x="2540975" y="942955"/>
                </a:lnTo>
                <a:lnTo>
                  <a:pt x="2499246" y="942955"/>
                </a:lnTo>
                <a:lnTo>
                  <a:pt x="2499246" y="809439"/>
                </a:lnTo>
                <a:lnTo>
                  <a:pt x="2419969" y="809439"/>
                </a:lnTo>
                <a:lnTo>
                  <a:pt x="2419969" y="675924"/>
                </a:lnTo>
                <a:lnTo>
                  <a:pt x="2344874" y="675924"/>
                </a:lnTo>
                <a:lnTo>
                  <a:pt x="2344874" y="604994"/>
                </a:lnTo>
                <a:lnTo>
                  <a:pt x="2294801" y="604994"/>
                </a:lnTo>
                <a:lnTo>
                  <a:pt x="2294801" y="534063"/>
                </a:lnTo>
                <a:lnTo>
                  <a:pt x="2265598" y="534063"/>
                </a:lnTo>
                <a:lnTo>
                  <a:pt x="2265598" y="463133"/>
                </a:lnTo>
                <a:lnTo>
                  <a:pt x="2023596" y="463133"/>
                </a:lnTo>
                <a:lnTo>
                  <a:pt x="2023596" y="400547"/>
                </a:lnTo>
                <a:lnTo>
                  <a:pt x="1948491" y="400547"/>
                </a:lnTo>
                <a:lnTo>
                  <a:pt x="1948491" y="337962"/>
                </a:lnTo>
                <a:lnTo>
                  <a:pt x="1885912" y="337962"/>
                </a:lnTo>
                <a:lnTo>
                  <a:pt x="1885912" y="275376"/>
                </a:lnTo>
                <a:lnTo>
                  <a:pt x="1777432" y="275376"/>
                </a:lnTo>
                <a:lnTo>
                  <a:pt x="1777432" y="196102"/>
                </a:lnTo>
                <a:lnTo>
                  <a:pt x="1159916" y="196102"/>
                </a:lnTo>
                <a:lnTo>
                  <a:pt x="1159916" y="133516"/>
                </a:lnTo>
                <a:lnTo>
                  <a:pt x="684268" y="133516"/>
                </a:lnTo>
                <a:lnTo>
                  <a:pt x="684268" y="70930"/>
                </a:lnTo>
                <a:lnTo>
                  <a:pt x="563269" y="70930"/>
                </a:lnTo>
                <a:lnTo>
                  <a:pt x="563269"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69" name="Graphic 67">
            <a:extLst>
              <a:ext uri="{FF2B5EF4-FFF2-40B4-BE49-F238E27FC236}">
                <a16:creationId xmlns:a16="http://schemas.microsoft.com/office/drawing/2014/main" xmlns="" id="{5B53F67E-1BA5-47AA-A7D8-F484117A48D0}"/>
              </a:ext>
            </a:extLst>
          </p:cNvPr>
          <p:cNvSpPr/>
          <p:nvPr/>
        </p:nvSpPr>
        <p:spPr>
          <a:xfrm>
            <a:off x="1806029" y="2425030"/>
            <a:ext cx="5220000" cy="1836000"/>
          </a:xfrm>
          <a:custGeom>
            <a:avLst/>
            <a:gdLst>
              <a:gd name="connsiteX0" fmla="*/ 8090221 w 8086725"/>
              <a:gd name="connsiteY0" fmla="*/ 2891447 h 2886075"/>
              <a:gd name="connsiteX1" fmla="*/ 7710535 w 8086725"/>
              <a:gd name="connsiteY1" fmla="*/ 2891447 h 2886075"/>
              <a:gd name="connsiteX2" fmla="*/ 7710535 w 8086725"/>
              <a:gd name="connsiteY2" fmla="*/ 2795483 h 2886075"/>
              <a:gd name="connsiteX3" fmla="*/ 7335022 w 8086725"/>
              <a:gd name="connsiteY3" fmla="*/ 2795483 h 2886075"/>
              <a:gd name="connsiteX4" fmla="*/ 7335022 w 8086725"/>
              <a:gd name="connsiteY4" fmla="*/ 2695347 h 2886075"/>
              <a:gd name="connsiteX5" fmla="*/ 6984540 w 8086725"/>
              <a:gd name="connsiteY5" fmla="*/ 2695347 h 2886075"/>
              <a:gd name="connsiteX6" fmla="*/ 6984540 w 8086725"/>
              <a:gd name="connsiteY6" fmla="*/ 2599382 h 2886075"/>
              <a:gd name="connsiteX7" fmla="*/ 6337821 w 8086725"/>
              <a:gd name="connsiteY7" fmla="*/ 2599382 h 2886075"/>
              <a:gd name="connsiteX8" fmla="*/ 6337821 w 8086725"/>
              <a:gd name="connsiteY8" fmla="*/ 2532621 h 2886075"/>
              <a:gd name="connsiteX9" fmla="*/ 6262726 w 8086725"/>
              <a:gd name="connsiteY9" fmla="*/ 2532621 h 2886075"/>
              <a:gd name="connsiteX10" fmla="*/ 6262726 w 8086725"/>
              <a:gd name="connsiteY10" fmla="*/ 2470042 h 2886075"/>
              <a:gd name="connsiteX11" fmla="*/ 5949792 w 8086725"/>
              <a:gd name="connsiteY11" fmla="*/ 2470042 h 2886075"/>
              <a:gd name="connsiteX12" fmla="*/ 5949792 w 8086725"/>
              <a:gd name="connsiteY12" fmla="*/ 2394938 h 2886075"/>
              <a:gd name="connsiteX13" fmla="*/ 5774551 w 8086725"/>
              <a:gd name="connsiteY13" fmla="*/ 2394938 h 2886075"/>
              <a:gd name="connsiteX14" fmla="*/ 5774551 w 8086725"/>
              <a:gd name="connsiteY14" fmla="*/ 2324005 h 2886075"/>
              <a:gd name="connsiteX15" fmla="*/ 5711971 w 8086725"/>
              <a:gd name="connsiteY15" fmla="*/ 2324005 h 2886075"/>
              <a:gd name="connsiteX16" fmla="*/ 5711971 w 8086725"/>
              <a:gd name="connsiteY16" fmla="*/ 2253082 h 2886075"/>
              <a:gd name="connsiteX17" fmla="*/ 5641038 w 8086725"/>
              <a:gd name="connsiteY17" fmla="*/ 2253082 h 2886075"/>
              <a:gd name="connsiteX18" fmla="*/ 5641038 w 8086725"/>
              <a:gd name="connsiteY18" fmla="*/ 2161289 h 2886075"/>
              <a:gd name="connsiteX19" fmla="*/ 5520042 w 8086725"/>
              <a:gd name="connsiteY19" fmla="*/ 2161289 h 2886075"/>
              <a:gd name="connsiteX20" fmla="*/ 5520042 w 8086725"/>
              <a:gd name="connsiteY20" fmla="*/ 2102872 h 2886075"/>
              <a:gd name="connsiteX21" fmla="*/ 5444938 w 8086725"/>
              <a:gd name="connsiteY21" fmla="*/ 2102872 h 2886075"/>
              <a:gd name="connsiteX22" fmla="*/ 5444938 w 8086725"/>
              <a:gd name="connsiteY22" fmla="*/ 1906772 h 2886075"/>
              <a:gd name="connsiteX23" fmla="*/ 5357317 w 8086725"/>
              <a:gd name="connsiteY23" fmla="*/ 1906772 h 2886075"/>
              <a:gd name="connsiteX24" fmla="*/ 5357317 w 8086725"/>
              <a:gd name="connsiteY24" fmla="*/ 1835839 h 2886075"/>
              <a:gd name="connsiteX25" fmla="*/ 4614634 w 8086725"/>
              <a:gd name="connsiteY25" fmla="*/ 1835839 h 2886075"/>
              <a:gd name="connsiteX26" fmla="*/ 4614634 w 8086725"/>
              <a:gd name="connsiteY26" fmla="*/ 1769078 h 2886075"/>
              <a:gd name="connsiteX27" fmla="*/ 4305881 w 8086725"/>
              <a:gd name="connsiteY27" fmla="*/ 1769078 h 2886075"/>
              <a:gd name="connsiteX28" fmla="*/ 4305881 w 8086725"/>
              <a:gd name="connsiteY28" fmla="*/ 1702327 h 2886075"/>
              <a:gd name="connsiteX29" fmla="*/ 4184885 w 8086725"/>
              <a:gd name="connsiteY29" fmla="*/ 1702327 h 2886075"/>
              <a:gd name="connsiteX30" fmla="*/ 4184885 w 8086725"/>
              <a:gd name="connsiteY30" fmla="*/ 1648082 h 2886075"/>
              <a:gd name="connsiteX31" fmla="*/ 4105609 w 8086725"/>
              <a:gd name="connsiteY31" fmla="*/ 1648082 h 2886075"/>
              <a:gd name="connsiteX32" fmla="*/ 4105609 w 8086725"/>
              <a:gd name="connsiteY32" fmla="*/ 1564634 h 2886075"/>
              <a:gd name="connsiteX33" fmla="*/ 3442202 w 8086725"/>
              <a:gd name="connsiteY33" fmla="*/ 1564634 h 2886075"/>
              <a:gd name="connsiteX34" fmla="*/ 3442202 w 8086725"/>
              <a:gd name="connsiteY34" fmla="*/ 1493711 h 2886075"/>
              <a:gd name="connsiteX35" fmla="*/ 3125105 w 8086725"/>
              <a:gd name="connsiteY35" fmla="*/ 1493711 h 2886075"/>
              <a:gd name="connsiteX36" fmla="*/ 3125105 w 8086725"/>
              <a:gd name="connsiteY36" fmla="*/ 1431122 h 2886075"/>
              <a:gd name="connsiteX37" fmla="*/ 3079204 w 8086725"/>
              <a:gd name="connsiteY37" fmla="*/ 1431122 h 2886075"/>
              <a:gd name="connsiteX38" fmla="*/ 3079204 w 8086725"/>
              <a:gd name="connsiteY38" fmla="*/ 1372705 h 2886075"/>
              <a:gd name="connsiteX39" fmla="*/ 2966552 w 8086725"/>
              <a:gd name="connsiteY39" fmla="*/ 1372705 h 2886075"/>
              <a:gd name="connsiteX40" fmla="*/ 2966552 w 8086725"/>
              <a:gd name="connsiteY40" fmla="*/ 1297610 h 2886075"/>
              <a:gd name="connsiteX41" fmla="*/ 2895619 w 8086725"/>
              <a:gd name="connsiteY41" fmla="*/ 1297610 h 2886075"/>
              <a:gd name="connsiteX42" fmla="*/ 2895619 w 8086725"/>
              <a:gd name="connsiteY42" fmla="*/ 1093156 h 2886075"/>
              <a:gd name="connsiteX43" fmla="*/ 2799655 w 8086725"/>
              <a:gd name="connsiteY43" fmla="*/ 1093156 h 2886075"/>
              <a:gd name="connsiteX44" fmla="*/ 2799655 w 8086725"/>
              <a:gd name="connsiteY44" fmla="*/ 1009717 h 2886075"/>
              <a:gd name="connsiteX45" fmla="*/ 2699518 w 8086725"/>
              <a:gd name="connsiteY45" fmla="*/ 1009717 h 2886075"/>
              <a:gd name="connsiteX46" fmla="*/ 2699518 w 8086725"/>
              <a:gd name="connsiteY46" fmla="*/ 955472 h 2886075"/>
              <a:gd name="connsiteX47" fmla="*/ 2115388 w 8086725"/>
              <a:gd name="connsiteY47" fmla="*/ 955472 h 2886075"/>
              <a:gd name="connsiteX48" fmla="*/ 2115388 w 8086725"/>
              <a:gd name="connsiteY48" fmla="*/ 884541 h 2886075"/>
              <a:gd name="connsiteX49" fmla="*/ 1998564 w 8086725"/>
              <a:gd name="connsiteY49" fmla="*/ 884541 h 2886075"/>
              <a:gd name="connsiteX50" fmla="*/ 1998564 w 8086725"/>
              <a:gd name="connsiteY50" fmla="*/ 805266 h 2886075"/>
              <a:gd name="connsiteX51" fmla="*/ 1919288 w 8086725"/>
              <a:gd name="connsiteY51" fmla="*/ 805266 h 2886075"/>
              <a:gd name="connsiteX52" fmla="*/ 1919288 w 8086725"/>
              <a:gd name="connsiteY52" fmla="*/ 621683 h 2886075"/>
              <a:gd name="connsiteX53" fmla="*/ 1860871 w 8086725"/>
              <a:gd name="connsiteY53" fmla="*/ 621683 h 2886075"/>
              <a:gd name="connsiteX54" fmla="*/ 1860871 w 8086725"/>
              <a:gd name="connsiteY54" fmla="*/ 538235 h 2886075"/>
              <a:gd name="connsiteX55" fmla="*/ 1673124 w 8086725"/>
              <a:gd name="connsiteY55" fmla="*/ 538235 h 2886075"/>
              <a:gd name="connsiteX56" fmla="*/ 1673124 w 8086725"/>
              <a:gd name="connsiteY56" fmla="*/ 483995 h 2886075"/>
              <a:gd name="connsiteX57" fmla="*/ 1618879 w 8086725"/>
              <a:gd name="connsiteY57" fmla="*/ 483995 h 2886075"/>
              <a:gd name="connsiteX58" fmla="*/ 1618879 w 8086725"/>
              <a:gd name="connsiteY58" fmla="*/ 413064 h 2886075"/>
              <a:gd name="connsiteX59" fmla="*/ 1422778 w 8086725"/>
              <a:gd name="connsiteY59" fmla="*/ 413064 h 2886075"/>
              <a:gd name="connsiteX60" fmla="*/ 1422778 w 8086725"/>
              <a:gd name="connsiteY60" fmla="*/ 346306 h 2886075"/>
              <a:gd name="connsiteX61" fmla="*/ 1322642 w 8086725"/>
              <a:gd name="connsiteY61" fmla="*/ 346306 h 2886075"/>
              <a:gd name="connsiteX62" fmla="*/ 1322642 w 8086725"/>
              <a:gd name="connsiteY62" fmla="*/ 287893 h 2886075"/>
              <a:gd name="connsiteX63" fmla="*/ 1109853 w 8086725"/>
              <a:gd name="connsiteY63" fmla="*/ 287893 h 2886075"/>
              <a:gd name="connsiteX64" fmla="*/ 1109853 w 8086725"/>
              <a:gd name="connsiteY64" fmla="*/ 200274 h 2886075"/>
              <a:gd name="connsiteX65" fmla="*/ 834473 w 8086725"/>
              <a:gd name="connsiteY65" fmla="*/ 200274 h 2886075"/>
              <a:gd name="connsiteX66" fmla="*/ 834473 w 8086725"/>
              <a:gd name="connsiteY66" fmla="*/ 133516 h 2886075"/>
              <a:gd name="connsiteX67" fmla="*/ 746853 w 8086725"/>
              <a:gd name="connsiteY67" fmla="*/ 133516 h 2886075"/>
              <a:gd name="connsiteX68" fmla="*/ 746853 w 8086725"/>
              <a:gd name="connsiteY68" fmla="*/ 0 h 2886075"/>
              <a:gd name="connsiteX69" fmla="*/ 325445 w 8086725"/>
              <a:gd name="connsiteY69" fmla="*/ 0 h 2886075"/>
              <a:gd name="connsiteX70" fmla="*/ 325445 w 8086725"/>
              <a:gd name="connsiteY70" fmla="*/ 83447 h 2886075"/>
              <a:gd name="connsiteX71" fmla="*/ 0 w 8086725"/>
              <a:gd name="connsiteY71" fmla="*/ 83447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086725" h="2886075">
                <a:moveTo>
                  <a:pt x="8090221" y="2891447"/>
                </a:moveTo>
                <a:lnTo>
                  <a:pt x="7710535" y="2891447"/>
                </a:lnTo>
                <a:lnTo>
                  <a:pt x="7710535" y="2795483"/>
                </a:lnTo>
                <a:lnTo>
                  <a:pt x="7335022" y="2795483"/>
                </a:lnTo>
                <a:lnTo>
                  <a:pt x="7335022" y="2695347"/>
                </a:lnTo>
                <a:lnTo>
                  <a:pt x="6984540" y="2695347"/>
                </a:lnTo>
                <a:lnTo>
                  <a:pt x="6984540" y="2599382"/>
                </a:lnTo>
                <a:lnTo>
                  <a:pt x="6337821" y="2599382"/>
                </a:lnTo>
                <a:lnTo>
                  <a:pt x="6337821" y="2532621"/>
                </a:lnTo>
                <a:lnTo>
                  <a:pt x="6262726" y="2532621"/>
                </a:lnTo>
                <a:lnTo>
                  <a:pt x="6262726" y="2470042"/>
                </a:lnTo>
                <a:lnTo>
                  <a:pt x="5949792" y="2470042"/>
                </a:lnTo>
                <a:lnTo>
                  <a:pt x="5949792" y="2394938"/>
                </a:lnTo>
                <a:lnTo>
                  <a:pt x="5774551" y="2394938"/>
                </a:lnTo>
                <a:lnTo>
                  <a:pt x="5774551" y="2324005"/>
                </a:lnTo>
                <a:lnTo>
                  <a:pt x="5711971" y="2324005"/>
                </a:lnTo>
                <a:lnTo>
                  <a:pt x="5711971" y="2253082"/>
                </a:lnTo>
                <a:lnTo>
                  <a:pt x="5641038" y="2253082"/>
                </a:lnTo>
                <a:lnTo>
                  <a:pt x="5641038" y="2161289"/>
                </a:lnTo>
                <a:lnTo>
                  <a:pt x="5520042" y="2161289"/>
                </a:lnTo>
                <a:lnTo>
                  <a:pt x="5520042" y="2102872"/>
                </a:lnTo>
                <a:lnTo>
                  <a:pt x="5444938" y="2102872"/>
                </a:lnTo>
                <a:lnTo>
                  <a:pt x="5444938" y="1906772"/>
                </a:lnTo>
                <a:lnTo>
                  <a:pt x="5357317" y="1906772"/>
                </a:lnTo>
                <a:lnTo>
                  <a:pt x="5357317" y="1835839"/>
                </a:lnTo>
                <a:lnTo>
                  <a:pt x="4614634" y="1835839"/>
                </a:lnTo>
                <a:lnTo>
                  <a:pt x="4614634" y="1769078"/>
                </a:lnTo>
                <a:lnTo>
                  <a:pt x="4305881" y="1769078"/>
                </a:lnTo>
                <a:lnTo>
                  <a:pt x="4305881" y="1702327"/>
                </a:lnTo>
                <a:lnTo>
                  <a:pt x="4184885" y="1702327"/>
                </a:lnTo>
                <a:lnTo>
                  <a:pt x="4184885" y="1648082"/>
                </a:lnTo>
                <a:lnTo>
                  <a:pt x="4105609" y="1648082"/>
                </a:lnTo>
                <a:lnTo>
                  <a:pt x="4105609" y="1564634"/>
                </a:lnTo>
                <a:lnTo>
                  <a:pt x="3442202" y="1564634"/>
                </a:lnTo>
                <a:lnTo>
                  <a:pt x="3442202" y="1493711"/>
                </a:lnTo>
                <a:lnTo>
                  <a:pt x="3125105" y="1493711"/>
                </a:lnTo>
                <a:lnTo>
                  <a:pt x="3125105" y="1431122"/>
                </a:lnTo>
                <a:lnTo>
                  <a:pt x="3079204" y="1431122"/>
                </a:lnTo>
                <a:lnTo>
                  <a:pt x="3079204" y="1372705"/>
                </a:lnTo>
                <a:lnTo>
                  <a:pt x="2966552" y="1372705"/>
                </a:lnTo>
                <a:lnTo>
                  <a:pt x="2966552" y="1297610"/>
                </a:lnTo>
                <a:lnTo>
                  <a:pt x="2895619" y="1297610"/>
                </a:lnTo>
                <a:lnTo>
                  <a:pt x="2895619" y="1093156"/>
                </a:lnTo>
                <a:lnTo>
                  <a:pt x="2799655" y="1093156"/>
                </a:lnTo>
                <a:lnTo>
                  <a:pt x="2799655" y="1009717"/>
                </a:lnTo>
                <a:lnTo>
                  <a:pt x="2699518" y="1009717"/>
                </a:lnTo>
                <a:lnTo>
                  <a:pt x="2699518" y="955472"/>
                </a:lnTo>
                <a:lnTo>
                  <a:pt x="2115388" y="955472"/>
                </a:lnTo>
                <a:lnTo>
                  <a:pt x="2115388" y="884541"/>
                </a:lnTo>
                <a:lnTo>
                  <a:pt x="1998564" y="884541"/>
                </a:lnTo>
                <a:lnTo>
                  <a:pt x="1998564" y="805266"/>
                </a:lnTo>
                <a:lnTo>
                  <a:pt x="1919288" y="805266"/>
                </a:lnTo>
                <a:lnTo>
                  <a:pt x="1919288" y="621683"/>
                </a:lnTo>
                <a:lnTo>
                  <a:pt x="1860871" y="621683"/>
                </a:lnTo>
                <a:lnTo>
                  <a:pt x="1860871" y="538235"/>
                </a:lnTo>
                <a:lnTo>
                  <a:pt x="1673124" y="538235"/>
                </a:lnTo>
                <a:lnTo>
                  <a:pt x="1673124" y="483995"/>
                </a:lnTo>
                <a:lnTo>
                  <a:pt x="1618879" y="483995"/>
                </a:lnTo>
                <a:lnTo>
                  <a:pt x="1618879" y="413064"/>
                </a:lnTo>
                <a:lnTo>
                  <a:pt x="1422778" y="413064"/>
                </a:lnTo>
                <a:lnTo>
                  <a:pt x="1422778" y="346306"/>
                </a:lnTo>
                <a:lnTo>
                  <a:pt x="1322642" y="346306"/>
                </a:lnTo>
                <a:lnTo>
                  <a:pt x="1322642" y="287893"/>
                </a:lnTo>
                <a:lnTo>
                  <a:pt x="1109853" y="287893"/>
                </a:lnTo>
                <a:lnTo>
                  <a:pt x="1109853" y="200274"/>
                </a:lnTo>
                <a:lnTo>
                  <a:pt x="834473" y="200274"/>
                </a:lnTo>
                <a:lnTo>
                  <a:pt x="834473" y="133516"/>
                </a:lnTo>
                <a:lnTo>
                  <a:pt x="746853" y="133516"/>
                </a:lnTo>
                <a:lnTo>
                  <a:pt x="746853" y="0"/>
                </a:lnTo>
                <a:lnTo>
                  <a:pt x="325445" y="0"/>
                </a:lnTo>
                <a:lnTo>
                  <a:pt x="325445" y="83447"/>
                </a:lnTo>
                <a:lnTo>
                  <a:pt x="0" y="83447"/>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68" name="TextBox 67">
            <a:extLst>
              <a:ext uri="{FF2B5EF4-FFF2-40B4-BE49-F238E27FC236}">
                <a16:creationId xmlns:a16="http://schemas.microsoft.com/office/drawing/2014/main" xmlns="" id="{FAD7CFCB-79F9-4943-91ED-09A9734A6C3C}"/>
              </a:ext>
            </a:extLst>
          </p:cNvPr>
          <p:cNvSpPr txBox="1"/>
          <p:nvPr/>
        </p:nvSpPr>
        <p:spPr>
          <a:xfrm>
            <a:off x="4279937" y="1569719"/>
            <a:ext cx="5934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a:ea typeface="+mn-ea"/>
                <a:cs typeface="Arial"/>
              </a:rPr>
              <a:t>SSP</a:t>
            </a:r>
          </a:p>
        </p:txBody>
      </p:sp>
      <p:sp>
        <p:nvSpPr>
          <p:cNvPr id="71" name="Rectangle 70">
            <a:extLst>
              <a:ext uri="{FF2B5EF4-FFF2-40B4-BE49-F238E27FC236}">
                <a16:creationId xmlns:a16="http://schemas.microsoft.com/office/drawing/2014/main" xmlns="" id="{CE0A85B2-9878-4963-81FD-9FBF522E9362}"/>
              </a:ext>
            </a:extLst>
          </p:cNvPr>
          <p:cNvSpPr/>
          <p:nvPr/>
        </p:nvSpPr>
        <p:spPr>
          <a:xfrm>
            <a:off x="7026029" y="3902003"/>
            <a:ext cx="92525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60D27"/>
                </a:solidFill>
                <a:effectLst/>
                <a:uLnTx/>
                <a:uFillTx/>
                <a:latin typeface="Arial"/>
                <a:ea typeface="+mn-ea"/>
                <a:cs typeface="Arial"/>
              </a:rPr>
              <a:t>CAPIRI </a:t>
            </a:r>
          </a:p>
        </p:txBody>
      </p:sp>
      <p:sp>
        <p:nvSpPr>
          <p:cNvPr id="72" name="Rectangle 71">
            <a:extLst>
              <a:ext uri="{FF2B5EF4-FFF2-40B4-BE49-F238E27FC236}">
                <a16:creationId xmlns:a16="http://schemas.microsoft.com/office/drawing/2014/main" xmlns="" id="{8C46D698-7511-4B40-8D46-FA40500D314F}"/>
              </a:ext>
            </a:extLst>
          </p:cNvPr>
          <p:cNvSpPr/>
          <p:nvPr/>
        </p:nvSpPr>
        <p:spPr>
          <a:xfrm>
            <a:off x="7026029" y="4125870"/>
            <a:ext cx="108555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B2C0D8"/>
                </a:solidFill>
                <a:effectLst/>
                <a:uLnTx/>
                <a:uFillTx/>
                <a:latin typeface="Arial"/>
                <a:ea typeface="+mn-ea"/>
                <a:cs typeface="Arial"/>
              </a:rPr>
              <a:t>Irinotécan</a:t>
            </a:r>
          </a:p>
        </p:txBody>
      </p:sp>
      <p:graphicFrame>
        <p:nvGraphicFramePr>
          <p:cNvPr id="73" name="Table 72">
            <a:extLst>
              <a:ext uri="{FF2B5EF4-FFF2-40B4-BE49-F238E27FC236}">
                <a16:creationId xmlns:a16="http://schemas.microsoft.com/office/drawing/2014/main" xmlns="" id="{D31F13CF-9373-4CE3-828E-443DCF7F02C8}"/>
              </a:ext>
            </a:extLst>
          </p:cNvPr>
          <p:cNvGraphicFramePr>
            <a:graphicFrameLocks noGrp="1"/>
          </p:cNvGraphicFramePr>
          <p:nvPr>
            <p:extLst>
              <p:ext uri="{D42A27DB-BD31-4B8C-83A1-F6EECF244321}">
                <p14:modId xmlns:p14="http://schemas.microsoft.com/office/powerpoint/2010/main" xmlns="" val="1679850719"/>
              </p:ext>
            </p:extLst>
          </p:nvPr>
        </p:nvGraphicFramePr>
        <p:xfrm>
          <a:off x="4370399" y="2202695"/>
          <a:ext cx="4431255" cy="692640"/>
        </p:xfrm>
        <a:graphic>
          <a:graphicData uri="http://schemas.openxmlformats.org/drawingml/2006/table">
            <a:tbl>
              <a:tblPr firstRow="1" bandRow="1">
                <a:tableStyleId>{5C22544A-7EE6-4342-B048-85BDC9FD1C3A}</a:tableStyleId>
              </a:tblPr>
              <a:tblGrid>
                <a:gridCol w="1578037">
                  <a:extLst>
                    <a:ext uri="{9D8B030D-6E8A-4147-A177-3AD203B41FA5}">
                      <a16:colId xmlns:a16="http://schemas.microsoft.com/office/drawing/2014/main" xmlns="" val="1355162333"/>
                    </a:ext>
                  </a:extLst>
                </a:gridCol>
                <a:gridCol w="1131723">
                  <a:extLst>
                    <a:ext uri="{9D8B030D-6E8A-4147-A177-3AD203B41FA5}">
                      <a16:colId xmlns:a16="http://schemas.microsoft.com/office/drawing/2014/main" xmlns="" val="3541236192"/>
                    </a:ext>
                  </a:extLst>
                </a:gridCol>
                <a:gridCol w="1123754">
                  <a:extLst>
                    <a:ext uri="{9D8B030D-6E8A-4147-A177-3AD203B41FA5}">
                      <a16:colId xmlns:a16="http://schemas.microsoft.com/office/drawing/2014/main" xmlns="" val="20003"/>
                    </a:ext>
                  </a:extLst>
                </a:gridCol>
                <a:gridCol w="597741">
                  <a:extLst>
                    <a:ext uri="{9D8B030D-6E8A-4147-A177-3AD203B41FA5}">
                      <a16:colId xmlns:a16="http://schemas.microsoft.com/office/drawing/2014/main" xmlns="" val="3985806612"/>
                    </a:ext>
                  </a:extLst>
                </a:gridCol>
              </a:tblGrid>
              <a:tr h="0">
                <a:tc>
                  <a:txBody>
                    <a:bodyPr/>
                    <a:lstStyle/>
                    <a:p>
                      <a:endParaRPr lang="fr-FR" sz="1000" noProof="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chemeClr val="accent3"/>
                          </a:solidFill>
                        </a:rPr>
                        <a:t>CAPIRI</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chemeClr val="accent2"/>
                          </a:solidFill>
                        </a:rPr>
                        <a:t>Irinotécan</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000" noProof="0">
                          <a:solidFill>
                            <a:schemeClr val="tx1"/>
                          </a:solidFill>
                        </a:rPr>
                        <a:t>p</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fr-FR" sz="1000" noProof="0">
                          <a:solidFill>
                            <a:schemeClr val="tx1"/>
                          </a:solidFill>
                        </a:rPr>
                        <a:t>SSPm,</a:t>
                      </a:r>
                      <a:r>
                        <a:rPr lang="fr-FR" sz="1000" baseline="0" noProof="0">
                          <a:solidFill>
                            <a:schemeClr val="tx1"/>
                          </a:solidFill>
                        </a:rPr>
                        <a:t> mois (</a:t>
                      </a:r>
                      <a:r>
                        <a:rPr lang="fr-FR" sz="1000" noProof="0">
                          <a:solidFill>
                            <a:schemeClr val="tx1"/>
                          </a:solidFill>
                        </a:rPr>
                        <a:t>IC95%)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000" noProof="0">
                          <a:solidFill>
                            <a:schemeClr val="tx1"/>
                          </a:solidFill>
                        </a:rPr>
                        <a:t>2,27 (1,37 -</a:t>
                      </a:r>
                      <a:r>
                        <a:rPr lang="fr-FR" sz="1000" baseline="0" noProof="0">
                          <a:solidFill>
                            <a:schemeClr val="tx1"/>
                          </a:solidFill>
                        </a:rPr>
                        <a:t> 3,17)</a:t>
                      </a:r>
                      <a:endParaRPr lang="fr-FR" sz="1000" noProof="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chemeClr val="tx1"/>
                          </a:solidFill>
                        </a:rPr>
                        <a:t>3,12 (1,04 - 5,20)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000" noProof="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fr-FR" sz="1000" noProof="0">
                          <a:solidFill>
                            <a:schemeClr val="tx1"/>
                          </a:solidFill>
                        </a:rPr>
                        <a:t>SSP</a:t>
                      </a:r>
                      <a:r>
                        <a:rPr lang="fr-FR" sz="1000" baseline="0" noProof="0">
                          <a:solidFill>
                            <a:schemeClr val="tx1"/>
                          </a:solidFill>
                        </a:rPr>
                        <a:t> à 6 mois, %</a:t>
                      </a:r>
                      <a:endParaRPr lang="fr-FR" sz="1000" noProof="0">
                        <a:solidFill>
                          <a:schemeClr val="tx1"/>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chemeClr val="tx1"/>
                          </a:solidFill>
                        </a:rPr>
                        <a:t>20,4</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a:solidFill>
                            <a:schemeClr val="tx1"/>
                          </a:solidFill>
                        </a:rPr>
                        <a:t>16,5</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noProof="0" dirty="0">
                          <a:solidFill>
                            <a:schemeClr val="tx1"/>
                          </a:solidFill>
                        </a:rPr>
                        <a:t>0,56</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bl>
          </a:graphicData>
        </a:graphic>
      </p:graphicFrame>
    </p:spTree>
    <p:extLst>
      <p:ext uri="{BB962C8B-B14F-4D97-AF65-F5344CB8AC3E}">
        <p14:creationId xmlns:p14="http://schemas.microsoft.com/office/powerpoint/2010/main" xmlns="" val="1155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fr-FR" dirty="0"/>
              <a:t>Sommaire</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fr-FR" sz="1800" dirty="0">
                <a:solidFill>
                  <a:schemeClr val="accent1"/>
                </a:solidFill>
              </a:rPr>
              <a:t>Cancers de l’œsophage et de l’estomac</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3" action="ppaction://hlinksldjump"/>
              </a:rPr>
              <a:t>6</a:t>
            </a:r>
            <a:endParaRPr lang="fr-FR" sz="1800" dirty="0">
              <a:solidFill>
                <a:schemeClr val="accent1"/>
              </a:solidFill>
            </a:endParaRPr>
          </a:p>
          <a:p>
            <a:pPr>
              <a:spcAft>
                <a:spcPts val="1200"/>
              </a:spcAft>
              <a:tabLst>
                <a:tab pos="8256588" algn="r"/>
              </a:tabLst>
            </a:pPr>
            <a:r>
              <a:rPr lang="fr-FR" sz="1800" dirty="0">
                <a:solidFill>
                  <a:schemeClr val="accent1"/>
                </a:solidFill>
              </a:rPr>
              <a:t>Cancers du pancréas, intestin grêle et tractus hépatobiliaire</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4" action="ppaction://hlinksldjump"/>
              </a:rPr>
              <a:t>15</a:t>
            </a:r>
            <a:endParaRPr lang="fr-FR" sz="1800" u="sng" dirty="0">
              <a:solidFill>
                <a:schemeClr val="accent1"/>
              </a:solidFill>
              <a:uFill>
                <a:solidFill>
                  <a:schemeClr val="accent1"/>
                </a:solidFill>
              </a:uFill>
            </a:endParaRPr>
          </a:p>
          <a:p>
            <a:pPr lvl="1">
              <a:spcAft>
                <a:spcPts val="1200"/>
              </a:spcAft>
              <a:tabLst>
                <a:tab pos="8256588" algn="r"/>
              </a:tabLst>
            </a:pPr>
            <a:r>
              <a:rPr lang="fr-FR" sz="1800" dirty="0">
                <a:solidFill>
                  <a:schemeClr val="accent1"/>
                </a:solidFill>
                <a:uFill>
                  <a:solidFill>
                    <a:schemeClr val="accent1"/>
                  </a:solidFill>
                </a:uFill>
              </a:rPr>
              <a:t>Cancer du pancréas</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5" action="ppaction://hlinksldjump"/>
              </a:rPr>
              <a:t>16</a:t>
            </a:r>
            <a:endParaRPr lang="fr-FR" sz="1800" u="sng" dirty="0">
              <a:solidFill>
                <a:schemeClr val="accent1"/>
              </a:solidFill>
            </a:endParaRPr>
          </a:p>
          <a:p>
            <a:pPr lvl="1">
              <a:spcAft>
                <a:spcPts val="1200"/>
              </a:spcAft>
              <a:tabLst>
                <a:tab pos="8256588" algn="r"/>
              </a:tabLst>
            </a:pPr>
            <a:r>
              <a:rPr lang="fr-FR" sz="1800" dirty="0">
                <a:solidFill>
                  <a:schemeClr val="accent1"/>
                </a:solidFill>
                <a:uFill>
                  <a:solidFill>
                    <a:schemeClr val="accent1"/>
                  </a:solidFill>
                </a:uFill>
              </a:rPr>
              <a:t>Carcinome hépatocellulaire</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6" action="ppaction://hlinksldjump"/>
              </a:rPr>
              <a:t>27</a:t>
            </a:r>
            <a:endParaRPr lang="fr-FR" sz="1800" dirty="0">
              <a:solidFill>
                <a:schemeClr val="accent1"/>
              </a:solidFill>
              <a:uFill>
                <a:solidFill>
                  <a:schemeClr val="accent1"/>
                </a:solidFill>
              </a:uFill>
            </a:endParaRPr>
          </a:p>
          <a:p>
            <a:pPr lvl="1">
              <a:spcAft>
                <a:spcPts val="1200"/>
              </a:spcAft>
              <a:tabLst>
                <a:tab pos="8256588" algn="r"/>
              </a:tabLst>
            </a:pPr>
            <a:r>
              <a:rPr lang="fr-FR" sz="1800" dirty="0">
                <a:solidFill>
                  <a:schemeClr val="accent1"/>
                </a:solidFill>
                <a:uFill>
                  <a:solidFill>
                    <a:schemeClr val="accent1"/>
                  </a:solidFill>
                </a:uFill>
              </a:rPr>
              <a:t>Cancer de la vésicule biliaire</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7" action="ppaction://hlinksldjump"/>
              </a:rPr>
              <a:t>46</a:t>
            </a:r>
            <a:endParaRPr lang="fr-FR" sz="1800" dirty="0">
              <a:solidFill>
                <a:schemeClr val="accent1"/>
              </a:solidFill>
            </a:endParaRPr>
          </a:p>
          <a:p>
            <a:pPr>
              <a:spcAft>
                <a:spcPts val="1200"/>
              </a:spcAft>
              <a:tabLst>
                <a:tab pos="8256588" algn="r"/>
              </a:tabLst>
            </a:pPr>
            <a:r>
              <a:rPr lang="fr-FR" sz="1800" dirty="0">
                <a:solidFill>
                  <a:schemeClr val="accent1"/>
                </a:solidFill>
              </a:rPr>
              <a:t>Cancers du côlon, rectum et anus</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8" action="ppaction://hlinksldjump"/>
              </a:rPr>
              <a:t>52</a:t>
            </a:r>
            <a:endParaRPr lang="fr-FR" sz="1800" u="dotted" dirty="0">
              <a:solidFill>
                <a:schemeClr val="accent1"/>
              </a:solidFill>
              <a:uFill>
                <a:solidFill>
                  <a:schemeClr val="accent1"/>
                </a:solidFill>
              </a:uFill>
            </a:endParaRPr>
          </a:p>
          <a:p>
            <a:pPr>
              <a:spcAft>
                <a:spcPts val="1200"/>
              </a:spcAft>
              <a:tabLst>
                <a:tab pos="8256588" algn="r"/>
              </a:tabLst>
            </a:pPr>
            <a:r>
              <a:rPr lang="fr-FR" sz="1800" dirty="0">
                <a:solidFill>
                  <a:schemeClr val="accent1"/>
                </a:solidFill>
                <a:uFill>
                  <a:solidFill>
                    <a:schemeClr val="accent1"/>
                  </a:solidFill>
                </a:uFill>
              </a:rPr>
              <a:t>Cancer gastro-intestinal</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9" action="ppaction://hlinksldjump"/>
              </a:rPr>
              <a:t>92</a:t>
            </a:r>
            <a:endParaRPr lang="fr-FR" sz="1800" u="dotted" dirty="0">
              <a:solidFill>
                <a:schemeClr val="accent1"/>
              </a:solidFill>
              <a:uFill>
                <a:solidFill>
                  <a:schemeClr val="accent1"/>
                </a:solidFill>
              </a:uFill>
            </a:endParaRPr>
          </a:p>
          <a:p>
            <a:pPr>
              <a:spcAft>
                <a:spcPts val="1200"/>
              </a:spcAft>
              <a:tabLst>
                <a:tab pos="8256588" algn="r"/>
              </a:tabLst>
            </a:pPr>
            <a:r>
              <a:rPr lang="fr-FR" sz="1800" dirty="0">
                <a:solidFill>
                  <a:schemeClr val="accent1"/>
                </a:solidFill>
                <a:uFill>
                  <a:solidFill>
                    <a:schemeClr val="accent1"/>
                  </a:solidFill>
                </a:uFill>
              </a:rPr>
              <a:t>GIST</a:t>
            </a:r>
            <a:r>
              <a:rPr lang="fr-FR" sz="1800" u="dotted" dirty="0">
                <a:solidFill>
                  <a:schemeClr val="accent1"/>
                </a:solidFill>
                <a:uFill>
                  <a:solidFill>
                    <a:schemeClr val="accent1"/>
                  </a:solidFill>
                </a:uFill>
              </a:rPr>
              <a:t>	</a:t>
            </a:r>
            <a:r>
              <a:rPr lang="fr-FR" sz="1800" u="dotted" dirty="0">
                <a:solidFill>
                  <a:schemeClr val="accent1"/>
                </a:solidFill>
                <a:uFill>
                  <a:solidFill>
                    <a:schemeClr val="accent1"/>
                  </a:solidFill>
                </a:uFill>
                <a:hlinkClick r:id="rId10" action="ppaction://hlinksldjump"/>
              </a:rPr>
              <a:t>96</a:t>
            </a:r>
            <a:endParaRPr lang="fr-FR" sz="1800" u="sng" dirty="0">
              <a:solidFill>
                <a:schemeClr val="accent1"/>
              </a:solidFill>
              <a:uFill>
                <a:solidFill>
                  <a:schemeClr val="accent1"/>
                </a:solidFill>
              </a:uFill>
            </a:endParaRPr>
          </a:p>
        </p:txBody>
      </p:sp>
      <p:sp>
        <p:nvSpPr>
          <p:cNvPr id="6" name="Text Placeholder 6">
            <a:extLst>
              <a:ext uri="{FF2B5EF4-FFF2-40B4-BE49-F238E27FC236}">
                <a16:creationId xmlns:a16="http://schemas.microsoft.com/office/drawing/2014/main" xmlns="" id="{372CD049-E2D0-7643-970F-76650EB53D0D}"/>
              </a:ext>
            </a:extLst>
          </p:cNvPr>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fr-FR" sz="1100" dirty="0">
                <a:solidFill>
                  <a:srgbClr val="363636"/>
                </a:solidFill>
              </a:rPr>
              <a:t>Note: pour aller à une section, faire un clic droit sur le chiffre correspondant puis cliquer sur « lien hypertexte »</a:t>
            </a:r>
          </a:p>
        </p:txBody>
      </p:sp>
    </p:spTree>
    <p:custDataLst>
      <p:tags r:id="rId1"/>
    </p:custDataLst>
    <p:extLst>
      <p:ext uri="{BB962C8B-B14F-4D97-AF65-F5344CB8AC3E}">
        <p14:creationId xmlns:p14="http://schemas.microsoft.com/office/powerpoint/2010/main" xmlns="" val="2309526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LBA-2: Etude prospective multicentrique randomisée de supériorité de phase II évaluant l’efficacité de capécitabine-irinotécan (CAPIRI) versus irinotécan dans le cancer de la vésicule biliaire avancé progressant sous une 1</a:t>
            </a:r>
            <a:r>
              <a:rPr lang="fr-FR" baseline="30000" dirty="0"/>
              <a:t>e</a:t>
            </a:r>
            <a:r>
              <a:rPr lang="fr-FR" dirty="0"/>
              <a:t> ligne de chimiothérapie – </a:t>
            </a:r>
            <a:r>
              <a:rPr lang="fr-FR" dirty="0" err="1"/>
              <a:t>Ramaswamy</a:t>
            </a:r>
            <a:r>
              <a:rPr lang="fr-FR" dirty="0"/>
              <a:t> A, et al</a:t>
            </a:r>
          </a:p>
        </p:txBody>
      </p:sp>
      <p:sp>
        <p:nvSpPr>
          <p:cNvPr id="3" name="Content Placeholder 2"/>
          <p:cNvSpPr>
            <a:spLocks noGrp="1"/>
          </p:cNvSpPr>
          <p:nvPr>
            <p:ph idx="1"/>
          </p:nvPr>
        </p:nvSpPr>
        <p:spPr/>
        <p:txBody>
          <a:bodyPr/>
          <a:lstStyle/>
          <a:p>
            <a:pPr marL="0" indent="0">
              <a:buNone/>
            </a:pPr>
            <a:r>
              <a:rPr lang="fr-FR" b="1" dirty="0"/>
              <a:t>Résultats </a:t>
            </a:r>
          </a:p>
          <a:p>
            <a:pPr>
              <a:spcBef>
                <a:spcPts val="26400"/>
              </a:spcBef>
            </a:pPr>
            <a:r>
              <a:rPr lang="fr-FR" dirty="0"/>
              <a:t>QoL: pas de différence du delta des scores HEP – F(1, 21) = 0,805; p=0,38</a:t>
            </a:r>
          </a:p>
          <a:p>
            <a:r>
              <a:rPr lang="fr-FR" dirty="0"/>
              <a:t>Fréquence plus élevée des modifications de dose avec CAPIRI (27%) vs. irinotécan (9%); p=0,03</a:t>
            </a:r>
          </a:p>
          <a:p>
            <a:pPr lvl="1"/>
            <a:endParaRPr lang="fr-FR" dirty="0"/>
          </a:p>
        </p:txBody>
      </p:sp>
      <p:sp>
        <p:nvSpPr>
          <p:cNvPr id="5" name="Text Placeholder 4"/>
          <p:cNvSpPr>
            <a:spLocks noGrp="1"/>
          </p:cNvSpPr>
          <p:nvPr>
            <p:ph type="body" sz="quarter" idx="11"/>
          </p:nvPr>
        </p:nvSpPr>
        <p:spPr/>
        <p:txBody>
          <a:bodyPr/>
          <a:lstStyle/>
          <a:p>
            <a:r>
              <a:rPr lang="fr-FR" dirty="0" err="1"/>
              <a:t>Ramaswamy</a:t>
            </a:r>
            <a:r>
              <a:rPr lang="fr-FR" dirty="0"/>
              <a:t> A, et al, Ann </a:t>
            </a:r>
            <a:r>
              <a:rPr lang="fr-FR" dirty="0" err="1"/>
              <a:t>Oncol</a:t>
            </a:r>
            <a:r>
              <a:rPr lang="fr-FR" dirty="0"/>
              <a:t> 2020;31(</a:t>
            </a:r>
            <a:r>
              <a:rPr lang="fr-FR" dirty="0" err="1"/>
              <a:t>suppl</a:t>
            </a:r>
            <a:r>
              <a:rPr lang="fr-FR" dirty="0"/>
              <a:t>):</a:t>
            </a:r>
            <a:r>
              <a:rPr lang="fr-FR" dirty="0" err="1"/>
              <a:t>abstr</a:t>
            </a:r>
            <a:r>
              <a:rPr lang="fr-FR" dirty="0"/>
              <a:t> LBA-2</a:t>
            </a:r>
          </a:p>
        </p:txBody>
      </p:sp>
      <p:graphicFrame>
        <p:nvGraphicFramePr>
          <p:cNvPr id="6" name="Group 88"/>
          <p:cNvGraphicFramePr>
            <a:graphicFrameLocks noGrp="1"/>
          </p:cNvGraphicFramePr>
          <p:nvPr>
            <p:extLst>
              <p:ext uri="{D42A27DB-BD31-4B8C-83A1-F6EECF244321}">
                <p14:modId xmlns:p14="http://schemas.microsoft.com/office/powerpoint/2010/main" xmlns="" val="1756198005"/>
              </p:ext>
            </p:extLst>
          </p:nvPr>
        </p:nvGraphicFramePr>
        <p:xfrm>
          <a:off x="725557" y="1687750"/>
          <a:ext cx="7294829" cy="3042649"/>
        </p:xfrm>
        <a:graphic>
          <a:graphicData uri="http://schemas.openxmlformats.org/drawingml/2006/table">
            <a:tbl>
              <a:tblPr firstRow="1" bandRow="1">
                <a:tableStyleId>{5202B0CA-FC54-4496-8BCA-5EF66A818D29}</a:tableStyleId>
              </a:tblPr>
              <a:tblGrid>
                <a:gridCol w="2840604">
                  <a:extLst>
                    <a:ext uri="{9D8B030D-6E8A-4147-A177-3AD203B41FA5}">
                      <a16:colId xmlns:a16="http://schemas.microsoft.com/office/drawing/2014/main" xmlns="" val="20000"/>
                    </a:ext>
                  </a:extLst>
                </a:gridCol>
                <a:gridCol w="2061599">
                  <a:extLst>
                    <a:ext uri="{9D8B030D-6E8A-4147-A177-3AD203B41FA5}">
                      <a16:colId xmlns:a16="http://schemas.microsoft.com/office/drawing/2014/main" xmlns="" val="20001"/>
                    </a:ext>
                  </a:extLst>
                </a:gridCol>
                <a:gridCol w="2392626">
                  <a:extLst>
                    <a:ext uri="{9D8B030D-6E8A-4147-A177-3AD203B41FA5}">
                      <a16:colId xmlns:a16="http://schemas.microsoft.com/office/drawing/2014/main" xmlns="" val="20002"/>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CAPIRI </a:t>
                      </a:r>
                      <a:br>
                        <a:rPr kumimoji="0" lang="fr-FR" sz="1400" u="none" strike="noStrike" cap="none" normalizeH="0" baseline="0" noProof="0">
                          <a:ln>
                            <a:noFill/>
                          </a:ln>
                          <a:solidFill>
                            <a:schemeClr val="tx2"/>
                          </a:solidFill>
                          <a:effectLst/>
                        </a:rPr>
                      </a:br>
                      <a:r>
                        <a:rPr kumimoji="0" lang="fr-FR" sz="1400" u="none" strike="noStrike" cap="none" normalizeH="0" baseline="0" noProof="0">
                          <a:ln>
                            <a:noFill/>
                          </a:ln>
                          <a:solidFill>
                            <a:schemeClr val="tx2"/>
                          </a:solidFill>
                          <a:effectLst/>
                        </a:rPr>
                        <a:t>(n=49)</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Irinotécan </a:t>
                      </a:r>
                      <a:br>
                        <a:rPr kumimoji="0" lang="fr-FR" sz="1400" u="none" strike="noStrike" cap="none" normalizeH="0" baseline="0" noProof="0">
                          <a:ln>
                            <a:noFill/>
                          </a:ln>
                          <a:solidFill>
                            <a:schemeClr val="tx2"/>
                          </a:solidFill>
                          <a:effectLst/>
                        </a:rPr>
                      </a:br>
                      <a:r>
                        <a:rPr kumimoji="0" lang="fr-FR" sz="1400" u="none" strike="noStrike" cap="none" normalizeH="0" baseline="0" noProof="0">
                          <a:ln>
                            <a:noFill/>
                          </a:ln>
                          <a:solidFill>
                            <a:schemeClr val="tx2"/>
                          </a:solidFill>
                          <a:effectLst/>
                        </a:rPr>
                        <a:t>(n=49)</a:t>
                      </a:r>
                      <a:endParaRPr kumimoji="0" lang="fr-FR" sz="1400" b="1" i="0" u="none" strike="noStrike" cap="none" normalizeH="0" baseline="0" noProof="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Meilleure réponse, n (%)</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RC</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RP</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MS</a:t>
                      </a:r>
                      <a:endParaRPr kumimoji="0" lang="fr-FR" sz="1400" b="0" i="0" u="none" strike="noStrike" cap="none" normalizeH="0" baseline="0" noProof="0" dirty="0">
                        <a:ln>
                          <a:noFill/>
                        </a:ln>
                        <a:solidFill>
                          <a:schemeClr val="tx1"/>
                        </a:solidFill>
                        <a:effectLst/>
                        <a:latin typeface="+mn-lt"/>
                        <a:cs typeface="+mn-cs"/>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 (4)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1 (2)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17 (35)</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23 (47)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Taux de réponse, n (%)</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3 (6)</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Taux de bénéfice clinique, n (%)</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20 (41)</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23 (47)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Nombre de cycles, moyenne </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3</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4</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Traitement en cours, n (%)</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6 (12)</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6 (12)</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181412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LBA-2: Etude prospective multicentrique randomisée de supériorité de phase II évaluant l’efficacité de capécitabine-irinotécan (CAPIRI) versus irinotécan dans le cancer de la vésicule biliaire avancé progressant sous une 1</a:t>
            </a:r>
            <a:r>
              <a:rPr lang="fr-FR" baseline="30000" dirty="0"/>
              <a:t>e</a:t>
            </a:r>
            <a:r>
              <a:rPr lang="fr-FR" dirty="0"/>
              <a:t> ligne de chimiothérapie – </a:t>
            </a:r>
            <a:r>
              <a:rPr lang="fr-FR" dirty="0" err="1"/>
              <a:t>Ramaswamy</a:t>
            </a:r>
            <a:r>
              <a:rPr lang="fr-FR" dirty="0"/>
              <a:t> A, et al</a:t>
            </a:r>
          </a:p>
        </p:txBody>
      </p:sp>
      <p:sp>
        <p:nvSpPr>
          <p:cNvPr id="3" name="Content Placeholder 2"/>
          <p:cNvSpPr>
            <a:spLocks noGrp="1"/>
          </p:cNvSpPr>
          <p:nvPr>
            <p:ph idx="1"/>
          </p:nvPr>
        </p:nvSpPr>
        <p:spPr/>
        <p:txBody>
          <a:bodyPr/>
          <a:lstStyle/>
          <a:p>
            <a:pPr marL="0" indent="0">
              <a:buNone/>
            </a:pPr>
            <a:r>
              <a:rPr lang="fr-FR" b="1" dirty="0"/>
              <a:t>Résultats </a:t>
            </a:r>
            <a:endParaRPr lang="fr-FR" dirty="0"/>
          </a:p>
          <a:p>
            <a:pPr marL="0" indent="0">
              <a:spcBef>
                <a:spcPts val="25200"/>
              </a:spcBef>
              <a:buNone/>
            </a:pPr>
            <a:r>
              <a:rPr lang="fr-FR" b="1" dirty="0"/>
              <a:t>Conclusions</a:t>
            </a:r>
          </a:p>
          <a:p>
            <a:r>
              <a:rPr lang="fr-FR" b="1" dirty="0"/>
              <a:t>Chez ces patients avec cancer de la vésicule biliaire avancé progressant sous une 1</a:t>
            </a:r>
            <a:r>
              <a:rPr lang="fr-FR" b="1" baseline="30000" dirty="0"/>
              <a:t>e</a:t>
            </a:r>
            <a:r>
              <a:rPr lang="fr-FR" b="1" dirty="0"/>
              <a:t> ligne de chimiothérapie, le bénéfice clinique était similaire entre CAPIRI et irinotécan en monothérapie; cependant, il y a eu une augmentation des modifications de dose et des EIs avec la bithérapie CAPIRI</a:t>
            </a:r>
          </a:p>
        </p:txBody>
      </p:sp>
      <p:sp>
        <p:nvSpPr>
          <p:cNvPr id="5" name="Text Placeholder 4"/>
          <p:cNvSpPr>
            <a:spLocks noGrp="1"/>
          </p:cNvSpPr>
          <p:nvPr>
            <p:ph type="body" sz="quarter" idx="11"/>
          </p:nvPr>
        </p:nvSpPr>
        <p:spPr/>
        <p:txBody>
          <a:bodyPr/>
          <a:lstStyle/>
          <a:p>
            <a:r>
              <a:rPr lang="fr-FR" dirty="0" err="1"/>
              <a:t>Ramaswamy</a:t>
            </a:r>
            <a:r>
              <a:rPr lang="fr-FR" dirty="0"/>
              <a:t> A, et al, Ann </a:t>
            </a:r>
            <a:r>
              <a:rPr lang="fr-FR" dirty="0" err="1"/>
              <a:t>Oncol</a:t>
            </a:r>
            <a:r>
              <a:rPr lang="fr-FR" dirty="0"/>
              <a:t> 2020;31(</a:t>
            </a:r>
            <a:r>
              <a:rPr lang="fr-FR" dirty="0" err="1"/>
              <a:t>suppl</a:t>
            </a:r>
            <a:r>
              <a:rPr lang="fr-FR" dirty="0"/>
              <a:t>):</a:t>
            </a:r>
            <a:r>
              <a:rPr lang="fr-FR" dirty="0" err="1"/>
              <a:t>abstr</a:t>
            </a:r>
            <a:r>
              <a:rPr lang="fr-FR" dirty="0"/>
              <a:t> LBA-2</a:t>
            </a:r>
          </a:p>
        </p:txBody>
      </p:sp>
      <p:graphicFrame>
        <p:nvGraphicFramePr>
          <p:cNvPr id="6" name="Group 88"/>
          <p:cNvGraphicFramePr>
            <a:graphicFrameLocks noGrp="1"/>
          </p:cNvGraphicFramePr>
          <p:nvPr>
            <p:extLst>
              <p:ext uri="{D42A27DB-BD31-4B8C-83A1-F6EECF244321}">
                <p14:modId xmlns:p14="http://schemas.microsoft.com/office/powerpoint/2010/main" xmlns="" val="172908778"/>
              </p:ext>
            </p:extLst>
          </p:nvPr>
        </p:nvGraphicFramePr>
        <p:xfrm>
          <a:off x="399654" y="1587331"/>
          <a:ext cx="8344693" cy="3064320"/>
        </p:xfrm>
        <a:graphic>
          <a:graphicData uri="http://schemas.openxmlformats.org/drawingml/2006/table">
            <a:tbl>
              <a:tblPr firstRow="1" bandRow="1">
                <a:tableStyleId>{5202B0CA-FC54-4496-8BCA-5EF66A818D29}</a:tableStyleId>
              </a:tblPr>
              <a:tblGrid>
                <a:gridCol w="3312537">
                  <a:extLst>
                    <a:ext uri="{9D8B030D-6E8A-4147-A177-3AD203B41FA5}">
                      <a16:colId xmlns:a16="http://schemas.microsoft.com/office/drawing/2014/main" xmlns="" val="20000"/>
                    </a:ext>
                  </a:extLst>
                </a:gridCol>
                <a:gridCol w="2516078">
                  <a:extLst>
                    <a:ext uri="{9D8B030D-6E8A-4147-A177-3AD203B41FA5}">
                      <a16:colId xmlns:a16="http://schemas.microsoft.com/office/drawing/2014/main" xmlns="" val="3397994981"/>
                    </a:ext>
                  </a:extLst>
                </a:gridCol>
                <a:gridCol w="2516078">
                  <a:extLst>
                    <a:ext uri="{9D8B030D-6E8A-4147-A177-3AD203B41FA5}">
                      <a16:colId xmlns:a16="http://schemas.microsoft.com/office/drawing/2014/main" xmlns=""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2"/>
                          </a:solidFill>
                          <a:effectLst/>
                        </a:rPr>
                        <a:t>EIs grade 3/4, n (%)</a:t>
                      </a:r>
                      <a:endParaRPr kumimoji="0" lang="fr-FR"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2"/>
                          </a:solidFill>
                          <a:effectLst/>
                        </a:rPr>
                        <a:t>CAPIRI</a:t>
                      </a:r>
                      <a:br>
                        <a:rPr kumimoji="0" lang="fr-FR" sz="1400" u="none" strike="noStrike" cap="none" normalizeH="0" baseline="0" noProof="0">
                          <a:ln>
                            <a:noFill/>
                          </a:ln>
                          <a:solidFill>
                            <a:schemeClr val="tx2"/>
                          </a:solidFill>
                          <a:effectLst/>
                        </a:rPr>
                      </a:br>
                      <a:r>
                        <a:rPr kumimoji="0" lang="fr-FR" sz="1400" u="none" strike="noStrike" cap="none" normalizeH="0" baseline="0" noProof="0">
                          <a:ln>
                            <a:noFill/>
                          </a:ln>
                          <a:solidFill>
                            <a:schemeClr val="tx2"/>
                          </a:solidFill>
                          <a:effectLst/>
                        </a:rPr>
                        <a:t>(n=49)</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2"/>
                          </a:solidFill>
                          <a:effectLst/>
                        </a:rPr>
                        <a:t>Irinotécan</a:t>
                      </a:r>
                      <a:br>
                        <a:rPr kumimoji="0" lang="fr-FR" sz="1400" u="none" strike="noStrike" cap="none" normalizeH="0" baseline="0" noProof="0">
                          <a:ln>
                            <a:noFill/>
                          </a:ln>
                          <a:solidFill>
                            <a:schemeClr val="tx2"/>
                          </a:solidFill>
                          <a:effectLst/>
                        </a:rPr>
                      </a:br>
                      <a:r>
                        <a:rPr kumimoji="0" lang="fr-FR" sz="1400" u="none" strike="noStrike" cap="none" normalizeH="0" baseline="0" noProof="0">
                          <a:ln>
                            <a:noFill/>
                          </a:ln>
                          <a:solidFill>
                            <a:schemeClr val="tx2"/>
                          </a:solidFill>
                          <a:effectLst/>
                        </a:rPr>
                        <a:t>(n=49)</a:t>
                      </a:r>
                      <a:endParaRPr kumimoji="0" lang="fr-FR" sz="1400" b="1" i="0" u="none" strike="noStrike" cap="none" normalizeH="0" baseline="0" noProof="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Fatigue</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10 (20)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7 (14)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Diarrhée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8 (16)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5 (10)</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rPr>
                        <a:t>Constipation</a:t>
                      </a:r>
                      <a:endParaRPr kumimoji="0" lang="fr-FR" sz="1400" b="0" i="0" u="none" strike="noStrike" cap="none" normalizeH="0" baseline="0" noProof="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4 (8)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kern="1200" cap="none" normalizeH="0" baseline="0" noProof="0">
                          <a:ln>
                            <a:noFill/>
                          </a:ln>
                          <a:solidFill>
                            <a:schemeClr val="tx1"/>
                          </a:solidFill>
                          <a:effectLst/>
                        </a:rPr>
                        <a:t>2 (4)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rPr>
                        <a:t>Nausées/vomissements</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4 (8)</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514043010"/>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Hyponatrémie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(4)</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3 (6)</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Hématologiques</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Anémie</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Neutropénie fébrile</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Thrombocytopénie</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Neutropénie</a:t>
                      </a:r>
                      <a:endParaRPr kumimoji="0" lang="fr-FR" sz="14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u="none" strike="noStrike" kern="1200" cap="none" normalizeH="0" baseline="0" noProof="0">
                        <a:ln>
                          <a:noFill/>
                        </a:ln>
                        <a:solidFill>
                          <a:schemeClr val="tx1"/>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a:ln>
                            <a:noFill/>
                          </a:ln>
                          <a:solidFill>
                            <a:schemeClr val="tx1"/>
                          </a:solidFill>
                          <a:effectLst/>
                        </a:rPr>
                        <a:t>1 (2)</a:t>
                      </a:r>
                      <a:endParaRPr kumimoji="0" lang="fr-FR" sz="1400" b="0" i="0" u="none" strike="noStrike" kern="1200" cap="none" normalizeH="0" baseline="0" noProof="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400" u="none" strike="noStrike" kern="1200"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400" u="none" strike="noStrike" kern="1200" cap="none" normalizeH="0" baseline="0" noProof="0" dirty="0">
                          <a:ln>
                            <a:noFill/>
                          </a:ln>
                          <a:solidFill>
                            <a:schemeClr val="tx1"/>
                          </a:solidFill>
                          <a:effectLst/>
                        </a:rPr>
                        <a:t>4 (8)</a:t>
                      </a:r>
                      <a:endParaRPr kumimoji="0" lang="fr-FR"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113027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FR" dirty="0"/>
              <a:t>Cancers du côlon, du rectum et de l’anus</a:t>
            </a:r>
          </a:p>
        </p:txBody>
      </p:sp>
    </p:spTree>
    <p:extLst>
      <p:ext uri="{BB962C8B-B14F-4D97-AF65-F5344CB8AC3E}">
        <p14:creationId xmlns:p14="http://schemas.microsoft.com/office/powerpoint/2010/main" xmlns="" val="21042958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LBA-5: ANCHOR CRC: étude de phase 2 monobras évaluant encorafénib, binimétinib plus cétuximab dans le cancer colorectal métastatique muté BRAF V600E non prétraité – </a:t>
            </a:r>
            <a:r>
              <a:rPr lang="fr-FR" dirty="0" err="1"/>
              <a:t>Grothey</a:t>
            </a:r>
            <a:r>
              <a:rPr lang="fr-FR" dirty="0"/>
              <a:t> A,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de encorafénib + binimétinib + cétuximab en traitement de 1</a:t>
            </a:r>
            <a:r>
              <a:rPr lang="fr-FR" baseline="30000" dirty="0"/>
              <a:t>e</a:t>
            </a:r>
            <a:r>
              <a:rPr lang="fr-FR" dirty="0"/>
              <a:t> ligne chez des patients avec CCR muté BRAF V600E</a:t>
            </a:r>
          </a:p>
        </p:txBody>
      </p:sp>
      <p:sp>
        <p:nvSpPr>
          <p:cNvPr id="4" name="Text Placeholder 3"/>
          <p:cNvSpPr>
            <a:spLocks noGrp="1"/>
          </p:cNvSpPr>
          <p:nvPr>
            <p:ph type="body" sz="quarter" idx="10"/>
          </p:nvPr>
        </p:nvSpPr>
        <p:spPr/>
        <p:txBody>
          <a:bodyPr/>
          <a:lstStyle/>
          <a:p>
            <a:r>
              <a:rPr lang="fr-FR" dirty="0"/>
              <a:t>*Enrôlement après que ≥12 réponses ont été rapportées au au stade 1</a:t>
            </a:r>
          </a:p>
        </p:txBody>
      </p:sp>
      <p:sp>
        <p:nvSpPr>
          <p:cNvPr id="5" name="Text Placeholder 4"/>
          <p:cNvSpPr>
            <a:spLocks noGrp="1"/>
          </p:cNvSpPr>
          <p:nvPr>
            <p:ph type="body" sz="quarter" idx="11"/>
          </p:nvPr>
        </p:nvSpPr>
        <p:spPr/>
        <p:txBody>
          <a:bodyPr/>
          <a:lstStyle/>
          <a:p>
            <a:r>
              <a:rPr lang="fr-FR" dirty="0" err="1"/>
              <a:t>Grothey</a:t>
            </a:r>
            <a:r>
              <a:rPr lang="fr-FR" dirty="0"/>
              <a:t> A, et al, Ann </a:t>
            </a:r>
            <a:r>
              <a:rPr lang="fr-FR" dirty="0" err="1"/>
              <a:t>Oncol</a:t>
            </a:r>
            <a:r>
              <a:rPr lang="fr-FR" dirty="0"/>
              <a:t> 2020;31(</a:t>
            </a:r>
            <a:r>
              <a:rPr lang="fr-FR" dirty="0" err="1"/>
              <a:t>suppl</a:t>
            </a:r>
            <a:r>
              <a:rPr lang="fr-FR" dirty="0"/>
              <a:t>):</a:t>
            </a:r>
            <a:r>
              <a:rPr lang="fr-FR" dirty="0" err="1"/>
              <a:t>abstr</a:t>
            </a:r>
            <a:r>
              <a:rPr lang="fr-FR" dirty="0"/>
              <a:t> LBA-5</a:t>
            </a:r>
          </a:p>
        </p:txBody>
      </p:sp>
      <p:sp>
        <p:nvSpPr>
          <p:cNvPr id="7" name="AutoShape 12"/>
          <p:cNvSpPr>
            <a:spLocks noChangeArrowheads="1"/>
          </p:cNvSpPr>
          <p:nvPr/>
        </p:nvSpPr>
        <p:spPr bwMode="auto">
          <a:xfrm>
            <a:off x="4344273" y="2904069"/>
            <a:ext cx="2697933" cy="1475715"/>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FFFFFF"/>
                </a:solidFill>
                <a:ea typeface="SimSun" pitchFamily="2" charset="-122"/>
              </a:rPr>
              <a:t>E</a:t>
            </a: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ncorafénib + binimétinib + cétuximab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(stade 1 n=41; </a:t>
            </a:r>
            <a:b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stade 2* n=54)</a:t>
            </a:r>
          </a:p>
        </p:txBody>
      </p:sp>
      <p:cxnSp>
        <p:nvCxnSpPr>
          <p:cNvPr id="8" name="AutoShape 19"/>
          <p:cNvCxnSpPr>
            <a:cxnSpLocks noChangeShapeType="1"/>
            <a:stCxn id="11" idx="3"/>
            <a:endCxn id="7" idx="1"/>
          </p:cNvCxnSpPr>
          <p:nvPr/>
        </p:nvCxnSpPr>
        <p:spPr bwMode="auto">
          <a:xfrm>
            <a:off x="3969971" y="3641926"/>
            <a:ext cx="374302" cy="1"/>
          </a:xfrm>
          <a:prstGeom prst="straightConnector1">
            <a:avLst/>
          </a:prstGeom>
          <a:noFill/>
          <a:ln w="57150">
            <a:solidFill>
              <a:schemeClr val="bg2">
                <a:lumMod val="60000"/>
                <a:lumOff val="40000"/>
              </a:schemeClr>
            </a:solidFill>
            <a:round/>
            <a:headEnd/>
            <a:tailEnd type="triangle" w="med" len="med"/>
          </a:ln>
        </p:spPr>
      </p:cxnSp>
      <p:cxnSp>
        <p:nvCxnSpPr>
          <p:cNvPr id="9" name="AutoShape 21"/>
          <p:cNvCxnSpPr>
            <a:cxnSpLocks noChangeShapeType="1"/>
            <a:stCxn id="7" idx="3"/>
            <a:endCxn id="10" idx="1"/>
          </p:cNvCxnSpPr>
          <p:nvPr/>
        </p:nvCxnSpPr>
        <p:spPr bwMode="auto">
          <a:xfrm>
            <a:off x="7042206" y="3641927"/>
            <a:ext cx="374303" cy="0"/>
          </a:xfrm>
          <a:prstGeom prst="straightConnector1">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416509" y="3086020"/>
            <a:ext cx="1362366" cy="1111813"/>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i="0" u="none" strike="noStrike" kern="1200" cap="none" spc="0" normalizeH="0" baseline="0" dirty="0">
                <a:ln>
                  <a:noFill/>
                </a:ln>
                <a:solidFill>
                  <a:srgbClr val="FFFFFF"/>
                </a:solidFill>
                <a:effectLst/>
                <a:uLnTx/>
                <a:uFillTx/>
                <a:latin typeface="Arial" charset="0"/>
                <a:ea typeface="SimSun" pitchFamily="2" charset="-122"/>
                <a:cs typeface="Arial" charset="0"/>
              </a:rPr>
              <a:t>Prog/</a:t>
            </a:r>
            <a:br>
              <a:rPr kumimoji="0" lang="fr-FR" altLang="zh-CN" sz="180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fr-FR" altLang="zh-CN" sz="1800" i="0" u="none" strike="noStrike" kern="1200" cap="none" spc="0" normalizeH="0" baseline="0" dirty="0">
                <a:ln>
                  <a:noFill/>
                </a:ln>
                <a:solidFill>
                  <a:srgbClr val="FFFFFF"/>
                </a:solidFill>
                <a:effectLst/>
                <a:uLnTx/>
                <a:uFillTx/>
                <a:latin typeface="Arial" charset="0"/>
                <a:ea typeface="SimSun" pitchFamily="2" charset="-122"/>
                <a:cs typeface="Arial" charset="0"/>
              </a:rPr>
              <a:t>toxicité/</a:t>
            </a:r>
            <a:br>
              <a:rPr kumimoji="0" lang="fr-FR" altLang="zh-CN" sz="1800" i="0" u="none" strike="noStrike" kern="1200" cap="none" spc="0" normalizeH="0" baseline="0" dirty="0">
                <a:ln>
                  <a:noFill/>
                </a:ln>
                <a:solidFill>
                  <a:srgbClr val="FFFFFF"/>
                </a:solidFill>
                <a:effectLst/>
                <a:uLnTx/>
                <a:uFillTx/>
                <a:latin typeface="Arial" charset="0"/>
                <a:ea typeface="SimSun" pitchFamily="2" charset="-122"/>
                <a:cs typeface="Arial" charset="0"/>
              </a:rPr>
            </a:br>
            <a:r>
              <a:rPr lang="fr-FR" altLang="zh-CN" dirty="0">
                <a:solidFill>
                  <a:srgbClr val="FFFFFF"/>
                </a:solidFill>
                <a:ea typeface="SimSun" pitchFamily="2" charset="-122"/>
              </a:rPr>
              <a:t>arrêt</a:t>
            </a:r>
            <a:endParaRPr kumimoji="0" lang="fr-FR" altLang="zh-CN" sz="180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1" name="AutoShape 9"/>
          <p:cNvSpPr>
            <a:spLocks noChangeArrowheads="1"/>
          </p:cNvSpPr>
          <p:nvPr/>
        </p:nvSpPr>
        <p:spPr bwMode="auto">
          <a:xfrm>
            <a:off x="365124" y="2427491"/>
            <a:ext cx="3604847"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CCRm avec mutation BRAF</a:t>
            </a:r>
            <a:r>
              <a:rPr kumimoji="0" lang="fr-FR" altLang="zh-CN" sz="1600" b="0" i="0" u="none" strike="noStrike" kern="1200" cap="none" spc="0" normalizeH="0" dirty="0">
                <a:ln>
                  <a:noFill/>
                </a:ln>
                <a:solidFill>
                  <a:srgbClr val="FFFFFF"/>
                </a:solidFill>
                <a:effectLst/>
                <a:uLnTx/>
                <a:uFillTx/>
                <a:latin typeface="Arial" charset="0"/>
                <a:ea typeface="SimSun" pitchFamily="2" charset="-122"/>
                <a:cs typeface="Arial" charset="0"/>
              </a:rPr>
              <a:t> </a:t>
            </a: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V600E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Non prétraité au stade métastatique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Pas d’inhibiteurs préalables de RAF, MEK ou EGFR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(n=95)</a:t>
            </a:r>
          </a:p>
        </p:txBody>
      </p:sp>
      <p:sp>
        <p:nvSpPr>
          <p:cNvPr id="38" name="Rectangle 9"/>
          <p:cNvSpPr txBox="1">
            <a:spLocks noChangeArrowheads="1"/>
          </p:cNvSpPr>
          <p:nvPr/>
        </p:nvSpPr>
        <p:spPr bwMode="auto">
          <a:xfrm>
            <a:off x="365124" y="5317004"/>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0" cap="none" spc="0" normalizeH="0" baseline="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0" cap="none" spc="0" normalizeH="0" baseline="0" dirty="0" smtClean="0">
                <a:ln>
                  <a:noFill/>
                </a:ln>
                <a:solidFill>
                  <a:srgbClr val="4D4D4D"/>
                </a:solidFill>
                <a:effectLst/>
                <a:uLnTx/>
                <a:uFillTx/>
                <a:latin typeface="Arial"/>
                <a:ea typeface="+mn-ea"/>
                <a:cs typeface="Arial"/>
              </a:rPr>
              <a:t>TRO </a:t>
            </a:r>
            <a:r>
              <a:rPr kumimoji="0" lang="fr-FR" sz="1600" b="0" i="0" u="none" strike="noStrike" kern="0" cap="none" spc="0" normalizeH="0" baseline="0" dirty="0">
                <a:ln>
                  <a:noFill/>
                </a:ln>
                <a:solidFill>
                  <a:srgbClr val="4D4D4D"/>
                </a:solidFill>
                <a:effectLst/>
                <a:uLnTx/>
                <a:uFillTx/>
                <a:latin typeface="Arial"/>
                <a:ea typeface="+mn-ea"/>
                <a:cs typeface="Arial"/>
              </a:rPr>
              <a:t>(évaluée par l’investigateur)</a:t>
            </a:r>
          </a:p>
        </p:txBody>
      </p:sp>
      <p:sp>
        <p:nvSpPr>
          <p:cNvPr id="39" name="Content Placeholder 26"/>
          <p:cNvSpPr txBox="1">
            <a:spLocks/>
          </p:cNvSpPr>
          <p:nvPr/>
        </p:nvSpPr>
        <p:spPr>
          <a:xfrm>
            <a:off x="4648200" y="5317004"/>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0" cap="none" spc="0" normalizeH="0" baseline="0" dirty="0" smtClean="0">
                <a:ln>
                  <a:noFill/>
                </a:ln>
                <a:solidFill>
                  <a:srgbClr val="4D4D4D"/>
                </a:solidFill>
                <a:effectLst/>
                <a:uLnTx/>
                <a:uFillTx/>
                <a:latin typeface="Arial"/>
                <a:ea typeface="+mn-ea"/>
                <a:cs typeface="Arial"/>
              </a:rPr>
              <a:t>SSP</a:t>
            </a:r>
            <a:r>
              <a:rPr kumimoji="0" lang="fr-FR" sz="1600" b="0" i="0" u="none" strike="noStrike" kern="0" cap="none" spc="0" normalizeH="0" baseline="0" dirty="0">
                <a:ln>
                  <a:noFill/>
                </a:ln>
                <a:solidFill>
                  <a:srgbClr val="4D4D4D"/>
                </a:solidFill>
                <a:effectLst/>
                <a:uLnTx/>
                <a:uFillTx/>
                <a:latin typeface="Arial"/>
                <a:ea typeface="+mn-ea"/>
                <a:cs typeface="Arial"/>
              </a:rPr>
              <a:t>, SG, PK, QoL, tolérance</a:t>
            </a:r>
          </a:p>
        </p:txBody>
      </p:sp>
      <p:sp>
        <p:nvSpPr>
          <p:cNvPr id="13" name="Rectangle 12"/>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3 juillet 2020 à 15H06</a:t>
            </a:r>
          </a:p>
        </p:txBody>
      </p:sp>
    </p:spTree>
    <p:extLst>
      <p:ext uri="{BB962C8B-B14F-4D97-AF65-F5344CB8AC3E}">
        <p14:creationId xmlns:p14="http://schemas.microsoft.com/office/powerpoint/2010/main" xmlns="" val="685256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LBA-5: ANCHOR CRC: étude de phase 2 monobras évaluant encorafénib, binimétinib plus cétuximab dans le cancer colorectal métastatique muté BRAF V600E non prétraité – </a:t>
            </a:r>
            <a:r>
              <a:rPr lang="fr-FR" dirty="0" err="1"/>
              <a:t>Grothey</a:t>
            </a:r>
            <a:r>
              <a:rPr lang="fr-FR" dirty="0"/>
              <a:t> A,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4" name="Text Placeholder 3"/>
          <p:cNvSpPr>
            <a:spLocks noGrp="1"/>
          </p:cNvSpPr>
          <p:nvPr>
            <p:ph type="body" sz="quarter" idx="10"/>
          </p:nvPr>
        </p:nvSpPr>
        <p:spPr>
          <a:xfrm>
            <a:off x="365126" y="6096000"/>
            <a:ext cx="4021000" cy="487363"/>
          </a:xfrm>
        </p:spPr>
        <p:txBody>
          <a:bodyPr/>
          <a:lstStyle/>
          <a:p>
            <a:r>
              <a:rPr lang="fr-FR" dirty="0"/>
              <a:t>Durée médiane de traitement: 4,9 mois; *MS confirmée; </a:t>
            </a:r>
            <a:r>
              <a:rPr lang="fr-FR" baseline="30000" dirty="0">
                <a:latin typeface="Arial" panose="020B0604020202020204" pitchFamily="34" charset="0"/>
                <a:cs typeface="Arial" panose="020B0604020202020204" pitchFamily="34" charset="0"/>
              </a:rPr>
              <a:t>†</a:t>
            </a:r>
            <a:r>
              <a:rPr lang="fr-FR" dirty="0"/>
              <a:t>RC pour les lésions cibles mais lésions non cibles toujours présentes; </a:t>
            </a:r>
            <a:r>
              <a:rPr lang="fr-FR" baseline="30000" dirty="0"/>
              <a:t>#</a:t>
            </a:r>
            <a:r>
              <a:rPr lang="fr-FR" dirty="0"/>
              <a:t>RC non confirmée</a:t>
            </a:r>
          </a:p>
        </p:txBody>
      </p:sp>
      <p:sp>
        <p:nvSpPr>
          <p:cNvPr id="5" name="Text Placeholder 4"/>
          <p:cNvSpPr>
            <a:spLocks noGrp="1"/>
          </p:cNvSpPr>
          <p:nvPr>
            <p:ph type="body" sz="quarter" idx="11"/>
          </p:nvPr>
        </p:nvSpPr>
        <p:spPr/>
        <p:txBody>
          <a:bodyPr/>
          <a:lstStyle/>
          <a:p>
            <a:r>
              <a:rPr lang="fr-FR" dirty="0" err="1"/>
              <a:t>Grothey</a:t>
            </a:r>
            <a:r>
              <a:rPr lang="fr-FR" dirty="0"/>
              <a:t> A, et al, Ann </a:t>
            </a:r>
            <a:r>
              <a:rPr lang="fr-FR" dirty="0" err="1"/>
              <a:t>Oncol</a:t>
            </a:r>
            <a:r>
              <a:rPr lang="fr-FR" dirty="0"/>
              <a:t> 2020;31(</a:t>
            </a:r>
            <a:r>
              <a:rPr lang="fr-FR" dirty="0" err="1"/>
              <a:t>suppl</a:t>
            </a:r>
            <a:r>
              <a:rPr lang="fr-FR" dirty="0"/>
              <a:t>):</a:t>
            </a:r>
            <a:r>
              <a:rPr lang="fr-FR" dirty="0" err="1"/>
              <a:t>abstr</a:t>
            </a:r>
            <a:r>
              <a:rPr lang="fr-FR" dirty="0"/>
              <a:t> LBA-5</a:t>
            </a:r>
          </a:p>
        </p:txBody>
      </p:sp>
      <p:graphicFrame>
        <p:nvGraphicFramePr>
          <p:cNvPr id="9" name="Group 88"/>
          <p:cNvGraphicFramePr>
            <a:graphicFrameLocks noGrp="1"/>
          </p:cNvGraphicFramePr>
          <p:nvPr>
            <p:extLst>
              <p:ext uri="{D42A27DB-BD31-4B8C-83A1-F6EECF244321}">
                <p14:modId xmlns:p14="http://schemas.microsoft.com/office/powerpoint/2010/main" xmlns="" val="3718314674"/>
              </p:ext>
            </p:extLst>
          </p:nvPr>
        </p:nvGraphicFramePr>
        <p:xfrm>
          <a:off x="137819" y="2036149"/>
          <a:ext cx="2836290" cy="3087388"/>
        </p:xfrm>
        <a:graphic>
          <a:graphicData uri="http://schemas.openxmlformats.org/drawingml/2006/table">
            <a:tbl>
              <a:tblPr firstRow="1" bandRow="1">
                <a:tableStyleId>{5202B0CA-FC54-4496-8BCA-5EF66A818D29}</a:tableStyleId>
              </a:tblPr>
              <a:tblGrid>
                <a:gridCol w="1338181">
                  <a:extLst>
                    <a:ext uri="{9D8B030D-6E8A-4147-A177-3AD203B41FA5}">
                      <a16:colId xmlns:a16="http://schemas.microsoft.com/office/drawing/2014/main" xmlns="" val="20000"/>
                    </a:ext>
                  </a:extLst>
                </a:gridCol>
                <a:gridCol w="1498109">
                  <a:extLst>
                    <a:ext uri="{9D8B030D-6E8A-4147-A177-3AD203B41FA5}">
                      <a16:colId xmlns:a16="http://schemas.microsoft.com/office/drawing/2014/main" xmlns="" val="20001"/>
                    </a:ext>
                  </a:extLst>
                </a:gridCol>
              </a:tblGrid>
              <a:tr h="50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2"/>
                          </a:solidFill>
                          <a:effectLst/>
                        </a:rPr>
                        <a:t>Stade 1 </a:t>
                      </a:r>
                      <a:br>
                        <a:rPr kumimoji="0" lang="fr-FR" sz="1400" u="none" strike="noStrike" cap="none" normalizeH="0" baseline="0" noProof="0">
                          <a:ln>
                            <a:noFill/>
                          </a:ln>
                          <a:solidFill>
                            <a:schemeClr val="tx2"/>
                          </a:solidFill>
                          <a:effectLst/>
                        </a:rPr>
                      </a:br>
                      <a:r>
                        <a:rPr kumimoji="0" lang="fr-FR" sz="1400" u="none" strike="noStrike" cap="none" normalizeH="0" baseline="0" noProof="0">
                          <a:ln>
                            <a:noFill/>
                          </a:ln>
                          <a:solidFill>
                            <a:schemeClr val="tx2"/>
                          </a:solidFill>
                          <a:effectLst/>
                        </a:rPr>
                        <a:t>(n=40)</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tc>
                <a:extLst>
                  <a:ext uri="{0D108BD9-81ED-4DB2-BD59-A6C34878D82A}">
                    <a16:rowId xmlns:a16="http://schemas.microsoft.com/office/drawing/2014/main" xmlns="" val="10000"/>
                  </a:ext>
                </a:extLst>
              </a:tr>
              <a:tr h="5088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Meilleure réponse, n (%)</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RC</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RP</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MS</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Progression</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NE</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20 (50)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14 (35)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4 (10)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(5)</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50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TRO, n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[IC95%]</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20 (50) [34 - 66]</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50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TCM, n (%)</a:t>
                      </a:r>
                      <a:endParaRPr kumimoji="0" lang="fr-FR" sz="1200" b="0" i="0" u="none" strike="noStrike" cap="none" normalizeH="0" baseline="0" noProof="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34 (85)</a:t>
                      </a:r>
                      <a:endParaRPr kumimoji="0" lang="fr-FR" sz="1200" b="0" i="0" u="none" strike="noStrike" cap="none" normalizeH="0" baseline="0" noProof="0" dirty="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3"/>
                  </a:ext>
                </a:extLst>
              </a:tr>
            </a:tbl>
          </a:graphicData>
        </a:graphic>
      </p:graphicFrame>
      <p:grpSp>
        <p:nvGrpSpPr>
          <p:cNvPr id="10" name="Group 9"/>
          <p:cNvGrpSpPr/>
          <p:nvPr/>
        </p:nvGrpSpPr>
        <p:grpSpPr>
          <a:xfrm>
            <a:off x="3253420" y="2030149"/>
            <a:ext cx="5821440" cy="3433262"/>
            <a:chOff x="2751773" y="1772590"/>
            <a:chExt cx="6072662" cy="3516151"/>
          </a:xfrm>
        </p:grpSpPr>
        <p:sp>
          <p:nvSpPr>
            <p:cNvPr id="17" name="Rectangle 16">
              <a:extLst>
                <a:ext uri="{FF2B5EF4-FFF2-40B4-BE49-F238E27FC236}">
                  <a16:creationId xmlns:a16="http://schemas.microsoft.com/office/drawing/2014/main" xmlns="" id="{2BB118DE-B02D-48C4-8592-5F9F22F13E85}"/>
                </a:ext>
              </a:extLst>
            </p:cNvPr>
            <p:cNvSpPr/>
            <p:nvPr/>
          </p:nvSpPr>
          <p:spPr>
            <a:xfrm rot="10800000">
              <a:off x="3464469" y="2504633"/>
              <a:ext cx="108000" cy="360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1" name="Straight Connector 10">
              <a:extLst>
                <a:ext uri="{FF2B5EF4-FFF2-40B4-BE49-F238E27FC236}">
                  <a16:creationId xmlns:a16="http://schemas.microsoft.com/office/drawing/2014/main" xmlns="" id="{64EED178-315B-4E1F-9E9A-9E3A30487444}"/>
                </a:ext>
              </a:extLst>
            </p:cNvPr>
            <p:cNvCxnSpPr>
              <a:cxnSpLocks/>
            </p:cNvCxnSpPr>
            <p:nvPr/>
          </p:nvCxnSpPr>
          <p:spPr>
            <a:xfrm rot="5400000">
              <a:off x="6124435" y="-164658"/>
              <a:ext cx="0" cy="540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21A84BB5-2D05-40BC-8BB0-677B55753499}"/>
                </a:ext>
              </a:extLst>
            </p:cNvPr>
            <p:cNvCxnSpPr>
              <a:cxnSpLocks/>
            </p:cNvCxnSpPr>
            <p:nvPr/>
          </p:nvCxnSpPr>
          <p:spPr>
            <a:xfrm flipH="1">
              <a:off x="3424435" y="2051535"/>
              <a:ext cx="5901" cy="2888913"/>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124FECA-E7CD-41D2-9C4A-D48A6E7EE8A5}"/>
                </a:ext>
              </a:extLst>
            </p:cNvPr>
            <p:cNvCxnSpPr/>
            <p:nvPr/>
          </p:nvCxnSpPr>
          <p:spPr>
            <a:xfrm>
              <a:off x="3371753" y="2052682"/>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1407AB4-E8A4-49E6-9F3B-A282D4FADAF2}"/>
                </a:ext>
              </a:extLst>
            </p:cNvPr>
            <p:cNvCxnSpPr/>
            <p:nvPr/>
          </p:nvCxnSpPr>
          <p:spPr>
            <a:xfrm>
              <a:off x="3371753" y="2291233"/>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720D16DD-4568-40CB-8E6E-91AF3CB3746E}"/>
                </a:ext>
              </a:extLst>
            </p:cNvPr>
            <p:cNvCxnSpPr/>
            <p:nvPr/>
          </p:nvCxnSpPr>
          <p:spPr>
            <a:xfrm>
              <a:off x="3371753" y="3255191"/>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3E9B9658-B7D0-4557-B7AE-E1E8BA45478E}"/>
                </a:ext>
              </a:extLst>
            </p:cNvPr>
            <p:cNvCxnSpPr/>
            <p:nvPr/>
          </p:nvCxnSpPr>
          <p:spPr>
            <a:xfrm>
              <a:off x="3371753" y="374042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762E619F-5FC1-439F-86BE-28D7BE10FA93}"/>
                </a:ext>
              </a:extLst>
            </p:cNvPr>
            <p:cNvSpPr/>
            <p:nvPr/>
          </p:nvSpPr>
          <p:spPr>
            <a:xfrm>
              <a:off x="4003743" y="2548877"/>
              <a:ext cx="108000" cy="162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9" name="Rectangle 18">
              <a:extLst>
                <a:ext uri="{FF2B5EF4-FFF2-40B4-BE49-F238E27FC236}">
                  <a16:creationId xmlns:a16="http://schemas.microsoft.com/office/drawing/2014/main" xmlns="" id="{0F7F5FA1-DF72-4AA4-9657-1029DA0B6D1A}"/>
                </a:ext>
              </a:extLst>
            </p:cNvPr>
            <p:cNvSpPr/>
            <p:nvPr/>
          </p:nvSpPr>
          <p:spPr>
            <a:xfrm>
              <a:off x="4147897" y="2548877"/>
              <a:ext cx="108000" cy="252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 name="Rectangle 19">
              <a:extLst>
                <a:ext uri="{FF2B5EF4-FFF2-40B4-BE49-F238E27FC236}">
                  <a16:creationId xmlns:a16="http://schemas.microsoft.com/office/drawing/2014/main" xmlns="" id="{304CF5EE-35C0-41C1-9CDF-CA3E8DF93C6E}"/>
                </a:ext>
              </a:extLst>
            </p:cNvPr>
            <p:cNvSpPr/>
            <p:nvPr/>
          </p:nvSpPr>
          <p:spPr>
            <a:xfrm>
              <a:off x="4281163" y="2548877"/>
              <a:ext cx="108000" cy="288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 name="Rectangle 20">
              <a:extLst>
                <a:ext uri="{FF2B5EF4-FFF2-40B4-BE49-F238E27FC236}">
                  <a16:creationId xmlns:a16="http://schemas.microsoft.com/office/drawing/2014/main" xmlns="" id="{87FE5DC5-6876-4622-8742-11BB31867ED1}"/>
                </a:ext>
              </a:extLst>
            </p:cNvPr>
            <p:cNvSpPr/>
            <p:nvPr/>
          </p:nvSpPr>
          <p:spPr>
            <a:xfrm>
              <a:off x="4418059" y="2548877"/>
              <a:ext cx="108000" cy="30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2" name="Rectangle 21">
              <a:extLst>
                <a:ext uri="{FF2B5EF4-FFF2-40B4-BE49-F238E27FC236}">
                  <a16:creationId xmlns:a16="http://schemas.microsoft.com/office/drawing/2014/main" xmlns="" id="{7C23AB0B-DE16-4671-8178-61B0EF8CAA5D}"/>
                </a:ext>
              </a:extLst>
            </p:cNvPr>
            <p:cNvSpPr/>
            <p:nvPr/>
          </p:nvSpPr>
          <p:spPr>
            <a:xfrm>
              <a:off x="4551325" y="2548877"/>
              <a:ext cx="108000" cy="39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3" name="Rectangle 22">
              <a:extLst>
                <a:ext uri="{FF2B5EF4-FFF2-40B4-BE49-F238E27FC236}">
                  <a16:creationId xmlns:a16="http://schemas.microsoft.com/office/drawing/2014/main" xmlns="" id="{37D03D9B-C14F-4A31-9468-9CCA64C276C8}"/>
                </a:ext>
              </a:extLst>
            </p:cNvPr>
            <p:cNvSpPr/>
            <p:nvPr/>
          </p:nvSpPr>
          <p:spPr>
            <a:xfrm>
              <a:off x="4688221" y="2548877"/>
              <a:ext cx="108000" cy="414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4" name="Rectangle 23">
              <a:extLst>
                <a:ext uri="{FF2B5EF4-FFF2-40B4-BE49-F238E27FC236}">
                  <a16:creationId xmlns:a16="http://schemas.microsoft.com/office/drawing/2014/main" xmlns="" id="{F697039E-F72A-480D-8592-A4BF13A4BE3C}"/>
                </a:ext>
              </a:extLst>
            </p:cNvPr>
            <p:cNvSpPr/>
            <p:nvPr/>
          </p:nvSpPr>
          <p:spPr>
            <a:xfrm>
              <a:off x="4821488" y="2548877"/>
              <a:ext cx="108000" cy="432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 name="Rectangle 24">
              <a:extLst>
                <a:ext uri="{FF2B5EF4-FFF2-40B4-BE49-F238E27FC236}">
                  <a16:creationId xmlns:a16="http://schemas.microsoft.com/office/drawing/2014/main" xmlns="" id="{D291EE5E-3F1C-42C9-95F1-4965BAED07B6}"/>
                </a:ext>
              </a:extLst>
            </p:cNvPr>
            <p:cNvSpPr/>
            <p:nvPr/>
          </p:nvSpPr>
          <p:spPr>
            <a:xfrm>
              <a:off x="4954754" y="2548877"/>
              <a:ext cx="108000" cy="468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 name="Rectangle 25">
              <a:extLst>
                <a:ext uri="{FF2B5EF4-FFF2-40B4-BE49-F238E27FC236}">
                  <a16:creationId xmlns:a16="http://schemas.microsoft.com/office/drawing/2014/main" xmlns="" id="{E56F8432-94D0-4B55-9EDA-1595FCF4F747}"/>
                </a:ext>
              </a:extLst>
            </p:cNvPr>
            <p:cNvSpPr/>
            <p:nvPr/>
          </p:nvSpPr>
          <p:spPr>
            <a:xfrm>
              <a:off x="5091650" y="2548877"/>
              <a:ext cx="108000" cy="57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 name="Rectangle 26">
              <a:extLst>
                <a:ext uri="{FF2B5EF4-FFF2-40B4-BE49-F238E27FC236}">
                  <a16:creationId xmlns:a16="http://schemas.microsoft.com/office/drawing/2014/main" xmlns="" id="{F8462DAD-0284-4600-B868-F1718AC566D5}"/>
                </a:ext>
              </a:extLst>
            </p:cNvPr>
            <p:cNvSpPr/>
            <p:nvPr/>
          </p:nvSpPr>
          <p:spPr>
            <a:xfrm>
              <a:off x="5221287" y="2548877"/>
              <a:ext cx="108000" cy="586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8" name="TextBox 27">
              <a:extLst>
                <a:ext uri="{FF2B5EF4-FFF2-40B4-BE49-F238E27FC236}">
                  <a16:creationId xmlns:a16="http://schemas.microsoft.com/office/drawing/2014/main" xmlns="" id="{5F2804A7-F869-4B4B-B944-356AB8606D43}"/>
                </a:ext>
              </a:extLst>
            </p:cNvPr>
            <p:cNvSpPr txBox="1"/>
            <p:nvPr/>
          </p:nvSpPr>
          <p:spPr>
            <a:xfrm>
              <a:off x="3112643" y="1886385"/>
              <a:ext cx="253091"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charset="0"/>
                </a:rPr>
                <a:t>20</a:t>
              </a:r>
            </a:p>
          </p:txBody>
        </p:sp>
        <p:grpSp>
          <p:nvGrpSpPr>
            <p:cNvPr id="30" name="Group 29">
              <a:extLst>
                <a:ext uri="{FF2B5EF4-FFF2-40B4-BE49-F238E27FC236}">
                  <a16:creationId xmlns:a16="http://schemas.microsoft.com/office/drawing/2014/main" xmlns="" id="{1B31E0FA-F82A-4DC7-A619-6179F92DF8B7}"/>
                </a:ext>
              </a:extLst>
            </p:cNvPr>
            <p:cNvGrpSpPr/>
            <p:nvPr/>
          </p:nvGrpSpPr>
          <p:grpSpPr>
            <a:xfrm>
              <a:off x="3201268" y="2373519"/>
              <a:ext cx="229068" cy="263583"/>
              <a:chOff x="3142276" y="2362089"/>
              <a:chExt cx="229068" cy="263583"/>
            </a:xfrm>
          </p:grpSpPr>
          <p:cxnSp>
            <p:nvCxnSpPr>
              <p:cNvPr id="95" name="Straight Connector 94">
                <a:extLst>
                  <a:ext uri="{FF2B5EF4-FFF2-40B4-BE49-F238E27FC236}">
                    <a16:creationId xmlns:a16="http://schemas.microsoft.com/office/drawing/2014/main" xmlns="" id="{883CFB88-AA16-40C4-9774-3E2E920CCD9D}"/>
                  </a:ext>
                </a:extLst>
              </p:cNvPr>
              <p:cNvCxnSpPr/>
              <p:nvPr/>
            </p:nvCxnSpPr>
            <p:spPr>
              <a:xfrm>
                <a:off x="3312761" y="2531624"/>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xmlns="" id="{7003EA6F-1094-4145-9F37-190FDDE5BCFD}"/>
                  </a:ext>
                </a:extLst>
              </p:cNvPr>
              <p:cNvSpPr txBox="1"/>
              <p:nvPr/>
            </p:nvSpPr>
            <p:spPr>
              <a:xfrm>
                <a:off x="3142276" y="2362089"/>
                <a:ext cx="164467"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charset="0"/>
                  </a:rPr>
                  <a:t>0</a:t>
                </a:r>
              </a:p>
            </p:txBody>
          </p:sp>
        </p:grpSp>
        <p:cxnSp>
          <p:nvCxnSpPr>
            <p:cNvPr id="31" name="Straight Connector 30">
              <a:extLst>
                <a:ext uri="{FF2B5EF4-FFF2-40B4-BE49-F238E27FC236}">
                  <a16:creationId xmlns:a16="http://schemas.microsoft.com/office/drawing/2014/main" xmlns="" id="{129C9A24-FE5F-43BA-B3B3-4BF42E7C1228}"/>
                </a:ext>
              </a:extLst>
            </p:cNvPr>
            <p:cNvCxnSpPr/>
            <p:nvPr/>
          </p:nvCxnSpPr>
          <p:spPr>
            <a:xfrm>
              <a:off x="3371753" y="3012083"/>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328E5431-BE81-47B6-B7BC-CCDB94ABA806}"/>
                </a:ext>
              </a:extLst>
            </p:cNvPr>
            <p:cNvSpPr txBox="1"/>
            <p:nvPr/>
          </p:nvSpPr>
          <p:spPr>
            <a:xfrm>
              <a:off x="3024018" y="2846933"/>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charset="0"/>
                </a:rPr>
                <a:t>–20</a:t>
              </a:r>
            </a:p>
          </p:txBody>
        </p:sp>
        <p:grpSp>
          <p:nvGrpSpPr>
            <p:cNvPr id="35" name="Group 34">
              <a:extLst>
                <a:ext uri="{FF2B5EF4-FFF2-40B4-BE49-F238E27FC236}">
                  <a16:creationId xmlns:a16="http://schemas.microsoft.com/office/drawing/2014/main" xmlns="" id="{CE3CDBAC-649F-44FD-9D51-2B4CB4068BDB}"/>
                </a:ext>
              </a:extLst>
            </p:cNvPr>
            <p:cNvGrpSpPr/>
            <p:nvPr/>
          </p:nvGrpSpPr>
          <p:grpSpPr>
            <a:xfrm>
              <a:off x="3024018" y="4299075"/>
              <a:ext cx="406318" cy="263583"/>
              <a:chOff x="2965026" y="4478145"/>
              <a:chExt cx="406318" cy="263583"/>
            </a:xfrm>
          </p:grpSpPr>
          <p:cxnSp>
            <p:nvCxnSpPr>
              <p:cNvPr id="93" name="Straight Connector 92">
                <a:extLst>
                  <a:ext uri="{FF2B5EF4-FFF2-40B4-BE49-F238E27FC236}">
                    <a16:creationId xmlns:a16="http://schemas.microsoft.com/office/drawing/2014/main" xmlns="" id="{06DB1DA5-488D-46BC-AE91-9045165B8158}"/>
                  </a:ext>
                </a:extLst>
              </p:cNvPr>
              <p:cNvCxnSpPr/>
              <p:nvPr/>
            </p:nvCxnSpPr>
            <p:spPr>
              <a:xfrm>
                <a:off x="3312761" y="464329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xmlns="" id="{0C20DFB9-D26D-4E4C-B3C3-2FA405D3FE6C}"/>
                  </a:ext>
                </a:extLst>
              </p:cNvPr>
              <p:cNvSpPr txBox="1"/>
              <p:nvPr/>
            </p:nvSpPr>
            <p:spPr>
              <a:xfrm>
                <a:off x="2965026" y="4478145"/>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charset="0"/>
                  </a:rPr>
                  <a:t>–80</a:t>
                </a:r>
              </a:p>
            </p:txBody>
          </p:sp>
        </p:grpSp>
        <p:sp>
          <p:nvSpPr>
            <p:cNvPr id="36" name="TextBox 35">
              <a:extLst>
                <a:ext uri="{FF2B5EF4-FFF2-40B4-BE49-F238E27FC236}">
                  <a16:creationId xmlns:a16="http://schemas.microsoft.com/office/drawing/2014/main" xmlns="" id="{B2F2AF86-43A4-4EAE-9402-2BF0283D1CD6}"/>
                </a:ext>
              </a:extLst>
            </p:cNvPr>
            <p:cNvSpPr txBox="1"/>
            <p:nvPr/>
          </p:nvSpPr>
          <p:spPr>
            <a:xfrm rot="16200000">
              <a:off x="1192916" y="3331447"/>
              <a:ext cx="3406668" cy="2889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Variation maximale par</a:t>
              </a:r>
              <a:r>
                <a:rPr lang="fr-FR" sz="1200" dirty="0">
                  <a:solidFill>
                    <a:srgbClr val="4D4D4D"/>
                  </a:solidFill>
                  <a:latin typeface="Arial" panose="020B0604020202020204" pitchFamily="34" charset="0"/>
                  <a:cs typeface="Arial" panose="020B0604020202020204" pitchFamily="34" charset="0"/>
                </a:rPr>
                <a:t> rapport à l’inclusion</a:t>
              </a:r>
              <a:r>
                <a:rPr kumimoji="0" lang="fr-FR"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 %</a:t>
              </a:r>
            </a:p>
          </p:txBody>
        </p:sp>
        <p:cxnSp>
          <p:nvCxnSpPr>
            <p:cNvPr id="37" name="Straight Connector 36">
              <a:extLst>
                <a:ext uri="{FF2B5EF4-FFF2-40B4-BE49-F238E27FC236}">
                  <a16:creationId xmlns:a16="http://schemas.microsoft.com/office/drawing/2014/main" xmlns="" id="{6B3560FF-436A-4831-812C-DE254295BD69}"/>
                </a:ext>
              </a:extLst>
            </p:cNvPr>
            <p:cNvCxnSpPr/>
            <p:nvPr/>
          </p:nvCxnSpPr>
          <p:spPr>
            <a:xfrm>
              <a:off x="3424435" y="3255191"/>
              <a:ext cx="5400000" cy="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D96D7A6F-9A3A-4703-A2C5-1CA83B22BABF}"/>
                </a:ext>
              </a:extLst>
            </p:cNvPr>
            <p:cNvCxnSpPr/>
            <p:nvPr/>
          </p:nvCxnSpPr>
          <p:spPr>
            <a:xfrm>
              <a:off x="3360897" y="2766639"/>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xmlns="" id="{83DFA489-6DB4-4AF2-A595-EA81D1B0B51A}"/>
                </a:ext>
              </a:extLst>
            </p:cNvPr>
            <p:cNvGrpSpPr/>
            <p:nvPr/>
          </p:nvGrpSpPr>
          <p:grpSpPr>
            <a:xfrm>
              <a:off x="3015654" y="3328379"/>
              <a:ext cx="406318" cy="263583"/>
              <a:chOff x="2965026" y="2362089"/>
              <a:chExt cx="406318" cy="263583"/>
            </a:xfrm>
          </p:grpSpPr>
          <p:cxnSp>
            <p:nvCxnSpPr>
              <p:cNvPr id="89" name="Straight Connector 88">
                <a:extLst>
                  <a:ext uri="{FF2B5EF4-FFF2-40B4-BE49-F238E27FC236}">
                    <a16:creationId xmlns:a16="http://schemas.microsoft.com/office/drawing/2014/main" xmlns="" id="{47EA6581-EA27-4AF8-A770-7FBD76C1CFEF}"/>
                  </a:ext>
                </a:extLst>
              </p:cNvPr>
              <p:cNvCxnSpPr/>
              <p:nvPr/>
            </p:nvCxnSpPr>
            <p:spPr>
              <a:xfrm>
                <a:off x="3312761" y="2531624"/>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xmlns="" id="{F4F5A60F-84CD-44F7-951B-1095FB60C80B}"/>
                  </a:ext>
                </a:extLst>
              </p:cNvPr>
              <p:cNvSpPr txBox="1"/>
              <p:nvPr/>
            </p:nvSpPr>
            <p:spPr>
              <a:xfrm>
                <a:off x="2965026" y="2362089"/>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charset="0"/>
                  </a:rPr>
                  <a:t>–40</a:t>
                </a:r>
              </a:p>
            </p:txBody>
          </p:sp>
        </p:grpSp>
        <p:grpSp>
          <p:nvGrpSpPr>
            <p:cNvPr id="40" name="Group 39">
              <a:extLst>
                <a:ext uri="{FF2B5EF4-FFF2-40B4-BE49-F238E27FC236}">
                  <a16:creationId xmlns:a16="http://schemas.microsoft.com/office/drawing/2014/main" xmlns="" id="{81162C30-AF67-486B-81F0-FA98AFA24955}"/>
                </a:ext>
              </a:extLst>
            </p:cNvPr>
            <p:cNvGrpSpPr/>
            <p:nvPr/>
          </p:nvGrpSpPr>
          <p:grpSpPr>
            <a:xfrm>
              <a:off x="3024017" y="3815740"/>
              <a:ext cx="406318" cy="263583"/>
              <a:chOff x="2965025" y="3815740"/>
              <a:chExt cx="406318" cy="263583"/>
            </a:xfrm>
          </p:grpSpPr>
          <p:cxnSp>
            <p:nvCxnSpPr>
              <p:cNvPr id="87" name="Straight Connector 86">
                <a:extLst>
                  <a:ext uri="{FF2B5EF4-FFF2-40B4-BE49-F238E27FC236}">
                    <a16:creationId xmlns:a16="http://schemas.microsoft.com/office/drawing/2014/main" xmlns="" id="{407380CF-9D08-4A18-83E7-C7E8BBD8A36F}"/>
                  </a:ext>
                </a:extLst>
              </p:cNvPr>
              <p:cNvCxnSpPr/>
              <p:nvPr/>
            </p:nvCxnSpPr>
            <p:spPr>
              <a:xfrm>
                <a:off x="3312760" y="3980890"/>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xmlns="" id="{D1128EB1-9705-4DD9-BF16-66182BEA8AEA}"/>
                  </a:ext>
                </a:extLst>
              </p:cNvPr>
              <p:cNvSpPr txBox="1"/>
              <p:nvPr/>
            </p:nvSpPr>
            <p:spPr>
              <a:xfrm>
                <a:off x="2965025" y="3815740"/>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charset="0"/>
                  </a:rPr>
                  <a:t>–60</a:t>
                </a:r>
              </a:p>
            </p:txBody>
          </p:sp>
        </p:grpSp>
        <p:cxnSp>
          <p:nvCxnSpPr>
            <p:cNvPr id="85" name="Straight Connector 84">
              <a:extLst>
                <a:ext uri="{FF2B5EF4-FFF2-40B4-BE49-F238E27FC236}">
                  <a16:creationId xmlns:a16="http://schemas.microsoft.com/office/drawing/2014/main" xmlns="" id="{969A0D3A-E5C4-4906-B716-E665B192A551}"/>
                </a:ext>
              </a:extLst>
            </p:cNvPr>
            <p:cNvCxnSpPr/>
            <p:nvPr/>
          </p:nvCxnSpPr>
          <p:spPr>
            <a:xfrm>
              <a:off x="3369043" y="4705098"/>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xmlns="" id="{DC9D5E62-6EE8-4073-B296-082AFD848A61}"/>
                </a:ext>
              </a:extLst>
            </p:cNvPr>
            <p:cNvGrpSpPr/>
            <p:nvPr/>
          </p:nvGrpSpPr>
          <p:grpSpPr>
            <a:xfrm>
              <a:off x="2932681" y="4767043"/>
              <a:ext cx="494944" cy="263583"/>
              <a:chOff x="2876400" y="4478145"/>
              <a:chExt cx="494944" cy="263583"/>
            </a:xfrm>
          </p:grpSpPr>
          <p:cxnSp>
            <p:nvCxnSpPr>
              <p:cNvPr id="83" name="Straight Connector 82">
                <a:extLst>
                  <a:ext uri="{FF2B5EF4-FFF2-40B4-BE49-F238E27FC236}">
                    <a16:creationId xmlns:a16="http://schemas.microsoft.com/office/drawing/2014/main" xmlns="" id="{7B0C16B0-AE5C-43FE-B80B-0B1ADF57EB8D}"/>
                  </a:ext>
                </a:extLst>
              </p:cNvPr>
              <p:cNvCxnSpPr/>
              <p:nvPr/>
            </p:nvCxnSpPr>
            <p:spPr>
              <a:xfrm>
                <a:off x="3312761" y="464329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0F4F352F-6364-409F-B9D9-DBCB15F6E9B9}"/>
                  </a:ext>
                </a:extLst>
              </p:cNvPr>
              <p:cNvSpPr txBox="1"/>
              <p:nvPr/>
            </p:nvSpPr>
            <p:spPr>
              <a:xfrm>
                <a:off x="2876400" y="4478145"/>
                <a:ext cx="430343"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4D4D4D"/>
                    </a:solidFill>
                    <a:effectLst/>
                    <a:uLnTx/>
                    <a:uFillTx/>
                    <a:latin typeface="Arial" charset="0"/>
                    <a:ea typeface="+mn-ea"/>
                    <a:cs typeface="Arial" charset="0"/>
                  </a:rPr>
                  <a:t>–100</a:t>
                </a:r>
              </a:p>
            </p:txBody>
          </p:sp>
        </p:grpSp>
        <p:cxnSp>
          <p:nvCxnSpPr>
            <p:cNvPr id="82" name="Straight Connector 81">
              <a:extLst>
                <a:ext uri="{FF2B5EF4-FFF2-40B4-BE49-F238E27FC236}">
                  <a16:creationId xmlns:a16="http://schemas.microsoft.com/office/drawing/2014/main" xmlns="" id="{A0850230-4725-4459-BF2F-E7DCD27F21ED}"/>
                </a:ext>
              </a:extLst>
            </p:cNvPr>
            <p:cNvCxnSpPr/>
            <p:nvPr/>
          </p:nvCxnSpPr>
          <p:spPr>
            <a:xfrm>
              <a:off x="3371752" y="422379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xmlns="" id="{FE3277B9-22F5-4BAF-BCCA-B93F194DBDDD}"/>
                </a:ext>
              </a:extLst>
            </p:cNvPr>
            <p:cNvSpPr/>
            <p:nvPr/>
          </p:nvSpPr>
          <p:spPr>
            <a:xfrm>
              <a:off x="5360195" y="2548877"/>
              <a:ext cx="108000" cy="630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5" name="Rectangle 44">
              <a:extLst>
                <a:ext uri="{FF2B5EF4-FFF2-40B4-BE49-F238E27FC236}">
                  <a16:creationId xmlns:a16="http://schemas.microsoft.com/office/drawing/2014/main" xmlns="" id="{CEF51325-B6A7-4266-A303-941891E93D1A}"/>
                </a:ext>
              </a:extLst>
            </p:cNvPr>
            <p:cNvSpPr/>
            <p:nvPr/>
          </p:nvSpPr>
          <p:spPr>
            <a:xfrm>
              <a:off x="5504349" y="2548877"/>
              <a:ext cx="108000" cy="72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6" name="Rectangle 45">
              <a:extLst>
                <a:ext uri="{FF2B5EF4-FFF2-40B4-BE49-F238E27FC236}">
                  <a16:creationId xmlns:a16="http://schemas.microsoft.com/office/drawing/2014/main" xmlns="" id="{A0ACEC02-A4B3-48B0-9D1E-2D16B8D7709E}"/>
                </a:ext>
              </a:extLst>
            </p:cNvPr>
            <p:cNvSpPr/>
            <p:nvPr/>
          </p:nvSpPr>
          <p:spPr>
            <a:xfrm>
              <a:off x="5637615" y="2548877"/>
              <a:ext cx="108000" cy="75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7" name="Rectangle 46">
              <a:extLst>
                <a:ext uri="{FF2B5EF4-FFF2-40B4-BE49-F238E27FC236}">
                  <a16:creationId xmlns:a16="http://schemas.microsoft.com/office/drawing/2014/main" xmlns="" id="{FA9EB843-8DDC-4940-BA8D-16F65FF7E82E}"/>
                </a:ext>
              </a:extLst>
            </p:cNvPr>
            <p:cNvSpPr/>
            <p:nvPr/>
          </p:nvSpPr>
          <p:spPr>
            <a:xfrm>
              <a:off x="5774511" y="2548877"/>
              <a:ext cx="108000" cy="79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8" name="Rectangle 47">
              <a:extLst>
                <a:ext uri="{FF2B5EF4-FFF2-40B4-BE49-F238E27FC236}">
                  <a16:creationId xmlns:a16="http://schemas.microsoft.com/office/drawing/2014/main" xmlns="" id="{474330AE-738B-4C82-8D62-6BF76EA4C941}"/>
                </a:ext>
              </a:extLst>
            </p:cNvPr>
            <p:cNvSpPr/>
            <p:nvPr/>
          </p:nvSpPr>
          <p:spPr>
            <a:xfrm>
              <a:off x="5907777" y="2548877"/>
              <a:ext cx="108000" cy="81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49" name="Rectangle 48">
              <a:extLst>
                <a:ext uri="{FF2B5EF4-FFF2-40B4-BE49-F238E27FC236}">
                  <a16:creationId xmlns:a16="http://schemas.microsoft.com/office/drawing/2014/main" xmlns="" id="{F5609848-9409-4D3B-99AE-CD498612314C}"/>
                </a:ext>
              </a:extLst>
            </p:cNvPr>
            <p:cNvSpPr/>
            <p:nvPr/>
          </p:nvSpPr>
          <p:spPr>
            <a:xfrm>
              <a:off x="6044673" y="2548877"/>
              <a:ext cx="108000" cy="846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50" name="Rectangle 49">
              <a:extLst>
                <a:ext uri="{FF2B5EF4-FFF2-40B4-BE49-F238E27FC236}">
                  <a16:creationId xmlns:a16="http://schemas.microsoft.com/office/drawing/2014/main" xmlns="" id="{B66936F3-8EC5-42A0-A3BB-99C80DB98CEA}"/>
                </a:ext>
              </a:extLst>
            </p:cNvPr>
            <p:cNvSpPr/>
            <p:nvPr/>
          </p:nvSpPr>
          <p:spPr>
            <a:xfrm>
              <a:off x="6177940" y="2548877"/>
              <a:ext cx="108000" cy="90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51" name="Rectangle 50">
              <a:extLst>
                <a:ext uri="{FF2B5EF4-FFF2-40B4-BE49-F238E27FC236}">
                  <a16:creationId xmlns:a16="http://schemas.microsoft.com/office/drawing/2014/main" xmlns="" id="{7F803833-95BE-4FD3-AFC1-D8116EDDDF6D}"/>
                </a:ext>
              </a:extLst>
            </p:cNvPr>
            <p:cNvSpPr/>
            <p:nvPr/>
          </p:nvSpPr>
          <p:spPr>
            <a:xfrm>
              <a:off x="6311206" y="2548877"/>
              <a:ext cx="108000" cy="936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52" name="Rectangle 51">
              <a:extLst>
                <a:ext uri="{FF2B5EF4-FFF2-40B4-BE49-F238E27FC236}">
                  <a16:creationId xmlns:a16="http://schemas.microsoft.com/office/drawing/2014/main" xmlns="" id="{19B3B73F-76C4-4564-ABCD-C5777DB492D8}"/>
                </a:ext>
              </a:extLst>
            </p:cNvPr>
            <p:cNvSpPr/>
            <p:nvPr/>
          </p:nvSpPr>
          <p:spPr>
            <a:xfrm>
              <a:off x="6448102" y="2548877"/>
              <a:ext cx="108000" cy="115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53" name="Rectangle 52">
              <a:extLst>
                <a:ext uri="{FF2B5EF4-FFF2-40B4-BE49-F238E27FC236}">
                  <a16:creationId xmlns:a16="http://schemas.microsoft.com/office/drawing/2014/main" xmlns="" id="{B90F3CAF-3394-48A4-8E4A-6229F677538C}"/>
                </a:ext>
              </a:extLst>
            </p:cNvPr>
            <p:cNvSpPr/>
            <p:nvPr/>
          </p:nvSpPr>
          <p:spPr>
            <a:xfrm>
              <a:off x="6577739" y="2548877"/>
              <a:ext cx="108000" cy="115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54" name="Rectangle 53">
              <a:extLst>
                <a:ext uri="{FF2B5EF4-FFF2-40B4-BE49-F238E27FC236}">
                  <a16:creationId xmlns:a16="http://schemas.microsoft.com/office/drawing/2014/main" xmlns="" id="{352E2730-5331-4CD6-8548-FA8237996C07}"/>
                </a:ext>
              </a:extLst>
            </p:cNvPr>
            <p:cNvSpPr/>
            <p:nvPr/>
          </p:nvSpPr>
          <p:spPr>
            <a:xfrm>
              <a:off x="6716647" y="2548877"/>
              <a:ext cx="108000" cy="118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55" name="Rectangle 54">
              <a:extLst>
                <a:ext uri="{FF2B5EF4-FFF2-40B4-BE49-F238E27FC236}">
                  <a16:creationId xmlns:a16="http://schemas.microsoft.com/office/drawing/2014/main" xmlns="" id="{979289D2-EF92-4FCD-8DA4-A8E2B7DDB9BA}"/>
                </a:ext>
              </a:extLst>
            </p:cNvPr>
            <p:cNvSpPr/>
            <p:nvPr/>
          </p:nvSpPr>
          <p:spPr>
            <a:xfrm>
              <a:off x="6860801" y="2548877"/>
              <a:ext cx="108000" cy="135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56" name="Rectangle 55">
              <a:extLst>
                <a:ext uri="{FF2B5EF4-FFF2-40B4-BE49-F238E27FC236}">
                  <a16:creationId xmlns:a16="http://schemas.microsoft.com/office/drawing/2014/main" xmlns="" id="{4728D6BF-3E7E-4FD8-AC22-BB9D32FFE73E}"/>
                </a:ext>
              </a:extLst>
            </p:cNvPr>
            <p:cNvSpPr/>
            <p:nvPr/>
          </p:nvSpPr>
          <p:spPr>
            <a:xfrm>
              <a:off x="6994067" y="2548877"/>
              <a:ext cx="108000" cy="136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57" name="Rectangle 56">
              <a:extLst>
                <a:ext uri="{FF2B5EF4-FFF2-40B4-BE49-F238E27FC236}">
                  <a16:creationId xmlns:a16="http://schemas.microsoft.com/office/drawing/2014/main" xmlns="" id="{4502FCD9-FDEF-447A-AE81-762274962BF8}"/>
                </a:ext>
              </a:extLst>
            </p:cNvPr>
            <p:cNvSpPr/>
            <p:nvPr/>
          </p:nvSpPr>
          <p:spPr>
            <a:xfrm>
              <a:off x="7130963" y="2548877"/>
              <a:ext cx="108000" cy="1404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58" name="Rectangle 57">
              <a:extLst>
                <a:ext uri="{FF2B5EF4-FFF2-40B4-BE49-F238E27FC236}">
                  <a16:creationId xmlns:a16="http://schemas.microsoft.com/office/drawing/2014/main" xmlns="" id="{AB151B88-491B-48A3-BB56-656426F2E142}"/>
                </a:ext>
              </a:extLst>
            </p:cNvPr>
            <p:cNvSpPr/>
            <p:nvPr/>
          </p:nvSpPr>
          <p:spPr>
            <a:xfrm>
              <a:off x="7264229" y="2548877"/>
              <a:ext cx="108000" cy="142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59" name="Rectangle 58">
              <a:extLst>
                <a:ext uri="{FF2B5EF4-FFF2-40B4-BE49-F238E27FC236}">
                  <a16:creationId xmlns:a16="http://schemas.microsoft.com/office/drawing/2014/main" xmlns="" id="{973B4E78-12AC-421C-9E97-19925ED73646}"/>
                </a:ext>
              </a:extLst>
            </p:cNvPr>
            <p:cNvSpPr/>
            <p:nvPr/>
          </p:nvSpPr>
          <p:spPr>
            <a:xfrm>
              <a:off x="7401125" y="2548877"/>
              <a:ext cx="108000" cy="144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60" name="Rectangle 59">
              <a:extLst>
                <a:ext uri="{FF2B5EF4-FFF2-40B4-BE49-F238E27FC236}">
                  <a16:creationId xmlns:a16="http://schemas.microsoft.com/office/drawing/2014/main" xmlns="" id="{781A8550-4A80-4591-BDE1-9E000637338E}"/>
                </a:ext>
              </a:extLst>
            </p:cNvPr>
            <p:cNvSpPr/>
            <p:nvPr/>
          </p:nvSpPr>
          <p:spPr>
            <a:xfrm>
              <a:off x="7534392" y="2548877"/>
              <a:ext cx="108000" cy="151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61" name="Rectangle 60">
              <a:extLst>
                <a:ext uri="{FF2B5EF4-FFF2-40B4-BE49-F238E27FC236}">
                  <a16:creationId xmlns:a16="http://schemas.microsoft.com/office/drawing/2014/main" xmlns="" id="{08BED502-B449-4E50-A574-3EB3D337F4F1}"/>
                </a:ext>
              </a:extLst>
            </p:cNvPr>
            <p:cNvSpPr/>
            <p:nvPr/>
          </p:nvSpPr>
          <p:spPr>
            <a:xfrm>
              <a:off x="7667658" y="2548877"/>
              <a:ext cx="108000" cy="162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62" name="Rectangle 61">
              <a:extLst>
                <a:ext uri="{FF2B5EF4-FFF2-40B4-BE49-F238E27FC236}">
                  <a16:creationId xmlns:a16="http://schemas.microsoft.com/office/drawing/2014/main" xmlns="" id="{53DBA9F5-A292-419A-A3E6-1C4F7C2D9804}"/>
                </a:ext>
              </a:extLst>
            </p:cNvPr>
            <p:cNvSpPr/>
            <p:nvPr/>
          </p:nvSpPr>
          <p:spPr>
            <a:xfrm>
              <a:off x="7804554" y="2548877"/>
              <a:ext cx="108000" cy="1656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63" name="Rectangle 62">
              <a:extLst>
                <a:ext uri="{FF2B5EF4-FFF2-40B4-BE49-F238E27FC236}">
                  <a16:creationId xmlns:a16="http://schemas.microsoft.com/office/drawing/2014/main" xmlns="" id="{FBAAA891-0719-4E9A-8B59-5523AD3F1065}"/>
                </a:ext>
              </a:extLst>
            </p:cNvPr>
            <p:cNvSpPr/>
            <p:nvPr/>
          </p:nvSpPr>
          <p:spPr>
            <a:xfrm>
              <a:off x="7934191" y="2548877"/>
              <a:ext cx="108000" cy="1674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64" name="Rectangle 63">
              <a:extLst>
                <a:ext uri="{FF2B5EF4-FFF2-40B4-BE49-F238E27FC236}">
                  <a16:creationId xmlns:a16="http://schemas.microsoft.com/office/drawing/2014/main" xmlns="" id="{4038D0DB-F905-460E-BF72-A3DD27774E79}"/>
                </a:ext>
              </a:extLst>
            </p:cNvPr>
            <p:cNvSpPr/>
            <p:nvPr/>
          </p:nvSpPr>
          <p:spPr>
            <a:xfrm>
              <a:off x="8073099" y="2548877"/>
              <a:ext cx="108000" cy="172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65" name="Rectangle 64">
              <a:extLst>
                <a:ext uri="{FF2B5EF4-FFF2-40B4-BE49-F238E27FC236}">
                  <a16:creationId xmlns:a16="http://schemas.microsoft.com/office/drawing/2014/main" xmlns="" id="{D80D26C0-13B0-4A79-A8A3-B2BE8EA08848}"/>
                </a:ext>
              </a:extLst>
            </p:cNvPr>
            <p:cNvSpPr/>
            <p:nvPr/>
          </p:nvSpPr>
          <p:spPr>
            <a:xfrm>
              <a:off x="8217253" y="2548877"/>
              <a:ext cx="108000" cy="180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66" name="Rectangle 65">
              <a:extLst>
                <a:ext uri="{FF2B5EF4-FFF2-40B4-BE49-F238E27FC236}">
                  <a16:creationId xmlns:a16="http://schemas.microsoft.com/office/drawing/2014/main" xmlns="" id="{087A9D71-C6FA-4829-A290-F3FF78BEA1EE}"/>
                </a:ext>
              </a:extLst>
            </p:cNvPr>
            <p:cNvSpPr/>
            <p:nvPr/>
          </p:nvSpPr>
          <p:spPr>
            <a:xfrm>
              <a:off x="8350519" y="2548877"/>
              <a:ext cx="108000" cy="241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67" name="Rectangle 66">
              <a:extLst>
                <a:ext uri="{FF2B5EF4-FFF2-40B4-BE49-F238E27FC236}">
                  <a16:creationId xmlns:a16="http://schemas.microsoft.com/office/drawing/2014/main" xmlns="" id="{03404546-2F93-4310-A17D-A91EC4E22A3D}"/>
                </a:ext>
              </a:extLst>
            </p:cNvPr>
            <p:cNvSpPr/>
            <p:nvPr/>
          </p:nvSpPr>
          <p:spPr>
            <a:xfrm>
              <a:off x="8487415" y="2548877"/>
              <a:ext cx="108000" cy="241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1" name="TextBox 70">
              <a:extLst>
                <a:ext uri="{FF2B5EF4-FFF2-40B4-BE49-F238E27FC236}">
                  <a16:creationId xmlns:a16="http://schemas.microsoft.com/office/drawing/2014/main" xmlns="" id="{66EEE30F-8228-4C7E-97FE-A82A1410A2F9}"/>
                </a:ext>
              </a:extLst>
            </p:cNvPr>
            <p:cNvSpPr txBox="1"/>
            <p:nvPr/>
          </p:nvSpPr>
          <p:spPr>
            <a:xfrm>
              <a:off x="8228509" y="4984041"/>
              <a:ext cx="291295" cy="304700"/>
            </a:xfrm>
            <a:prstGeom prst="rect">
              <a:avLst/>
            </a:prstGeom>
            <a:noFill/>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30000" noProof="0" dirty="0">
                  <a:ln>
                    <a:noFill/>
                  </a:ln>
                  <a:solidFill>
                    <a:srgbClr val="4D4D4D"/>
                  </a:solidFill>
                  <a:effectLst/>
                  <a:uLnTx/>
                  <a:uFillTx/>
                  <a:latin typeface="Arial" panose="020B0604020202020204" pitchFamily="34" charset="0"/>
                  <a:cs typeface="Arial" panose="020B0604020202020204" pitchFamily="34" charset="0"/>
                </a:rPr>
                <a:t>†</a:t>
              </a:r>
              <a:endParaRPr kumimoji="0" lang="fr-FR" sz="2000" b="0" i="0" u="none" strike="noStrike" kern="1200" cap="none" spc="0" normalizeH="0" baseline="30000" noProof="0" dirty="0">
                <a:ln>
                  <a:noFill/>
                </a:ln>
                <a:solidFill>
                  <a:srgbClr val="4D4D4D"/>
                </a:solidFill>
                <a:effectLst/>
                <a:uLnTx/>
                <a:uFillTx/>
              </a:endParaRPr>
            </a:p>
          </p:txBody>
        </p:sp>
        <p:sp>
          <p:nvSpPr>
            <p:cNvPr id="72" name="TextBox 71">
              <a:extLst>
                <a:ext uri="{FF2B5EF4-FFF2-40B4-BE49-F238E27FC236}">
                  <a16:creationId xmlns:a16="http://schemas.microsoft.com/office/drawing/2014/main" xmlns="" id="{1F42C4D8-BE3D-493C-9C69-FE90171A7A50}"/>
                </a:ext>
              </a:extLst>
            </p:cNvPr>
            <p:cNvSpPr txBox="1"/>
            <p:nvPr/>
          </p:nvSpPr>
          <p:spPr>
            <a:xfrm>
              <a:off x="8380909" y="4978787"/>
              <a:ext cx="291295" cy="304700"/>
            </a:xfrm>
            <a:prstGeom prst="rect">
              <a:avLst/>
            </a:prstGeom>
            <a:noFill/>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30000" noProof="0" dirty="0">
                  <a:ln>
                    <a:noFill/>
                  </a:ln>
                  <a:solidFill>
                    <a:srgbClr val="4D4D4D"/>
                  </a:solidFill>
                  <a:effectLst/>
                  <a:uLnTx/>
                  <a:uFillTx/>
                  <a:latin typeface="Arial" charset="0"/>
                  <a:ea typeface="+mn-ea"/>
                  <a:cs typeface="Arial" charset="0"/>
                </a:rPr>
                <a:t>#</a:t>
              </a:r>
            </a:p>
          </p:txBody>
        </p:sp>
        <p:sp>
          <p:nvSpPr>
            <p:cNvPr id="73" name="TextBox 72">
              <a:extLst>
                <a:ext uri="{FF2B5EF4-FFF2-40B4-BE49-F238E27FC236}">
                  <a16:creationId xmlns:a16="http://schemas.microsoft.com/office/drawing/2014/main" xmlns="" id="{A8459EA2-F9C9-4C3F-AB15-A2D5ABCBF8FC}"/>
                </a:ext>
              </a:extLst>
            </p:cNvPr>
            <p:cNvSpPr txBox="1"/>
            <p:nvPr/>
          </p:nvSpPr>
          <p:spPr>
            <a:xfrm>
              <a:off x="3795475" y="3480498"/>
              <a:ext cx="488612"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charset="0"/>
                  <a:ea typeface="+mn-ea"/>
                  <a:cs typeface="Arial" charset="0"/>
                </a:rPr>
                <a:t>RP</a:t>
              </a:r>
            </a:p>
          </p:txBody>
        </p:sp>
        <p:sp>
          <p:nvSpPr>
            <p:cNvPr id="74" name="TextBox 73">
              <a:extLst>
                <a:ext uri="{FF2B5EF4-FFF2-40B4-BE49-F238E27FC236}">
                  <a16:creationId xmlns:a16="http://schemas.microsoft.com/office/drawing/2014/main" xmlns="" id="{FF2AC503-DE38-4DEF-B94E-47D75FDFB357}"/>
                </a:ext>
              </a:extLst>
            </p:cNvPr>
            <p:cNvSpPr txBox="1"/>
            <p:nvPr/>
          </p:nvSpPr>
          <p:spPr>
            <a:xfrm>
              <a:off x="3795475" y="3744659"/>
              <a:ext cx="513694"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charset="0"/>
                  <a:ea typeface="+mn-ea"/>
                  <a:cs typeface="Arial" charset="0"/>
                </a:rPr>
                <a:t>MS</a:t>
              </a:r>
            </a:p>
          </p:txBody>
        </p:sp>
        <p:sp>
          <p:nvSpPr>
            <p:cNvPr id="75" name="TextBox 74">
              <a:extLst>
                <a:ext uri="{FF2B5EF4-FFF2-40B4-BE49-F238E27FC236}">
                  <a16:creationId xmlns:a16="http://schemas.microsoft.com/office/drawing/2014/main" xmlns="" id="{666B6F32-4613-408C-BB12-92365436E3D1}"/>
                </a:ext>
              </a:extLst>
            </p:cNvPr>
            <p:cNvSpPr txBox="1"/>
            <p:nvPr/>
          </p:nvSpPr>
          <p:spPr>
            <a:xfrm>
              <a:off x="3795475" y="4008818"/>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charset="0"/>
                  <a:ea typeface="+mn-ea"/>
                  <a:cs typeface="Arial" charset="0"/>
                </a:rPr>
                <a:t>NE</a:t>
              </a:r>
            </a:p>
          </p:txBody>
        </p:sp>
        <p:sp>
          <p:nvSpPr>
            <p:cNvPr id="76" name="TextBox 75">
              <a:extLst>
                <a:ext uri="{FF2B5EF4-FFF2-40B4-BE49-F238E27FC236}">
                  <a16:creationId xmlns:a16="http://schemas.microsoft.com/office/drawing/2014/main" xmlns="" id="{9FA6C8B9-B665-42F9-BEB2-B15F1B9C5AF6}"/>
                </a:ext>
              </a:extLst>
            </p:cNvPr>
            <p:cNvSpPr txBox="1"/>
            <p:nvPr/>
          </p:nvSpPr>
          <p:spPr>
            <a:xfrm>
              <a:off x="3795475" y="4272978"/>
              <a:ext cx="1333062"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charset="0"/>
                  <a:ea typeface="+mn-ea"/>
                  <a:cs typeface="Arial" charset="0"/>
                </a:rPr>
                <a:t>Progression</a:t>
              </a:r>
            </a:p>
          </p:txBody>
        </p:sp>
        <p:sp>
          <p:nvSpPr>
            <p:cNvPr id="77" name="Rectangle 76">
              <a:extLst>
                <a:ext uri="{FF2B5EF4-FFF2-40B4-BE49-F238E27FC236}">
                  <a16:creationId xmlns:a16="http://schemas.microsoft.com/office/drawing/2014/main" xmlns="" id="{39BF1845-464C-4F4B-BC3A-73C128A52780}"/>
                </a:ext>
              </a:extLst>
            </p:cNvPr>
            <p:cNvSpPr>
              <a:spLocks noChangeAspect="1"/>
            </p:cNvSpPr>
            <p:nvPr/>
          </p:nvSpPr>
          <p:spPr>
            <a:xfrm>
              <a:off x="3589874" y="3567329"/>
              <a:ext cx="180000" cy="18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8" name="Rectangle 77">
              <a:extLst>
                <a:ext uri="{FF2B5EF4-FFF2-40B4-BE49-F238E27FC236}">
                  <a16:creationId xmlns:a16="http://schemas.microsoft.com/office/drawing/2014/main" xmlns="" id="{9702E0A8-8C90-4243-89D8-23FC87BBD030}"/>
                </a:ext>
              </a:extLst>
            </p:cNvPr>
            <p:cNvSpPr>
              <a:spLocks noChangeAspect="1"/>
            </p:cNvSpPr>
            <p:nvPr/>
          </p:nvSpPr>
          <p:spPr>
            <a:xfrm>
              <a:off x="3589874" y="3838034"/>
              <a:ext cx="180000" cy="18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79" name="Rectangle 78">
              <a:extLst>
                <a:ext uri="{FF2B5EF4-FFF2-40B4-BE49-F238E27FC236}">
                  <a16:creationId xmlns:a16="http://schemas.microsoft.com/office/drawing/2014/main" xmlns="" id="{C9C1ABD4-E200-42CA-B45F-84112F35FE35}"/>
                </a:ext>
              </a:extLst>
            </p:cNvPr>
            <p:cNvSpPr>
              <a:spLocks noChangeAspect="1"/>
            </p:cNvSpPr>
            <p:nvPr/>
          </p:nvSpPr>
          <p:spPr>
            <a:xfrm>
              <a:off x="3589874" y="4108739"/>
              <a:ext cx="180000" cy="1800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0" name="Rectangle 79">
              <a:extLst>
                <a:ext uri="{FF2B5EF4-FFF2-40B4-BE49-F238E27FC236}">
                  <a16:creationId xmlns:a16="http://schemas.microsoft.com/office/drawing/2014/main" xmlns="" id="{1D41BED4-09E2-478C-98BA-8A62A6169806}"/>
                </a:ext>
              </a:extLst>
            </p:cNvPr>
            <p:cNvSpPr>
              <a:spLocks noChangeAspect="1"/>
            </p:cNvSpPr>
            <p:nvPr/>
          </p:nvSpPr>
          <p:spPr>
            <a:xfrm>
              <a:off x="3589874" y="4379444"/>
              <a:ext cx="180000" cy="180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a:ea typeface="+mn-ea"/>
                <a:cs typeface="Arial"/>
              </a:endParaRPr>
            </a:p>
          </p:txBody>
        </p:sp>
      </p:grpSp>
      <p:sp>
        <p:nvSpPr>
          <p:cNvPr id="7" name="TextBox 6"/>
          <p:cNvSpPr txBox="1"/>
          <p:nvPr/>
        </p:nvSpPr>
        <p:spPr>
          <a:xfrm>
            <a:off x="4634905" y="1819694"/>
            <a:ext cx="3890586"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400" b="1" dirty="0">
                <a:solidFill>
                  <a:srgbClr val="4D4D4D"/>
                </a:solidFill>
              </a:rPr>
              <a:t>Variation maximale de la taille tumorale (</a:t>
            </a:r>
            <a:r>
              <a:rPr kumimoji="0" lang="fr-FR" sz="1400" b="1" i="0" u="none" strike="noStrike" kern="1200" cap="none" spc="0" normalizeH="0" baseline="0" noProof="0" dirty="0">
                <a:ln>
                  <a:noFill/>
                </a:ln>
                <a:solidFill>
                  <a:srgbClr val="4D4D4D"/>
                </a:solidFill>
                <a:effectLst/>
                <a:uLnTx/>
                <a:uFillTx/>
              </a:rPr>
              <a:t>%)</a:t>
            </a:r>
          </a:p>
        </p:txBody>
      </p:sp>
      <p:sp>
        <p:nvSpPr>
          <p:cNvPr id="97" name="TextBox 96">
            <a:extLst>
              <a:ext uri="{FF2B5EF4-FFF2-40B4-BE49-F238E27FC236}">
                <a16:creationId xmlns:a16="http://schemas.microsoft.com/office/drawing/2014/main" xmlns="" id="{66EEE30F-8228-4C7E-97FE-A82A1410A2F9}"/>
              </a:ext>
            </a:extLst>
          </p:cNvPr>
          <p:cNvSpPr txBox="1"/>
          <p:nvPr/>
        </p:nvSpPr>
        <p:spPr>
          <a:xfrm>
            <a:off x="3983803" y="2550499"/>
            <a:ext cx="28405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4D4D4D"/>
                </a:solidFill>
                <a:effectLst/>
                <a:uLnTx/>
                <a:uFillTx/>
                <a:latin typeface="Arial" charset="0"/>
                <a:ea typeface="+mn-ea"/>
                <a:cs typeface="Arial" charset="0"/>
              </a:rPr>
              <a:t>*</a:t>
            </a:r>
          </a:p>
        </p:txBody>
      </p:sp>
      <p:sp>
        <p:nvSpPr>
          <p:cNvPr id="98" name="TextBox 97">
            <a:extLst>
              <a:ext uri="{FF2B5EF4-FFF2-40B4-BE49-F238E27FC236}">
                <a16:creationId xmlns:a16="http://schemas.microsoft.com/office/drawing/2014/main" xmlns="" id="{66EEE30F-8228-4C7E-97FE-A82A1410A2F9}"/>
              </a:ext>
            </a:extLst>
          </p:cNvPr>
          <p:cNvSpPr txBox="1"/>
          <p:nvPr/>
        </p:nvSpPr>
        <p:spPr>
          <a:xfrm>
            <a:off x="4102073" y="2550499"/>
            <a:ext cx="28405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4D4D4D"/>
                </a:solidFill>
                <a:effectLst/>
                <a:uLnTx/>
                <a:uFillTx/>
                <a:latin typeface="Arial" charset="0"/>
                <a:ea typeface="+mn-ea"/>
                <a:cs typeface="Arial" charset="0"/>
              </a:rPr>
              <a:t>*</a:t>
            </a:r>
          </a:p>
        </p:txBody>
      </p:sp>
      <p:sp>
        <p:nvSpPr>
          <p:cNvPr id="99" name="TextBox 98">
            <a:extLst>
              <a:ext uri="{FF2B5EF4-FFF2-40B4-BE49-F238E27FC236}">
                <a16:creationId xmlns:a16="http://schemas.microsoft.com/office/drawing/2014/main" xmlns="" id="{66EEE30F-8228-4C7E-97FE-A82A1410A2F9}"/>
              </a:ext>
            </a:extLst>
          </p:cNvPr>
          <p:cNvSpPr txBox="1"/>
          <p:nvPr/>
        </p:nvSpPr>
        <p:spPr>
          <a:xfrm>
            <a:off x="4220344" y="2550499"/>
            <a:ext cx="28405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4D4D4D"/>
                </a:solidFill>
                <a:effectLst/>
                <a:uLnTx/>
                <a:uFillTx/>
                <a:latin typeface="Arial" charset="0"/>
                <a:ea typeface="+mn-ea"/>
                <a:cs typeface="Arial" charset="0"/>
              </a:rPr>
              <a:t>*</a:t>
            </a:r>
          </a:p>
        </p:txBody>
      </p:sp>
    </p:spTree>
    <p:extLst>
      <p:ext uri="{BB962C8B-B14F-4D97-AF65-F5344CB8AC3E}">
        <p14:creationId xmlns:p14="http://schemas.microsoft.com/office/powerpoint/2010/main" xmlns="" val="810679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LBA-5: ANCHOR CRC: étude de phase 2 monobras évaluant encorafénib, binimétinib plus cétuximab dans le cancer colorectal métastatique muté BRAF V600E non prétraité – </a:t>
            </a:r>
            <a:r>
              <a:rPr lang="fr-FR" dirty="0" err="1"/>
              <a:t>Grothey</a:t>
            </a:r>
            <a:r>
              <a:rPr lang="fr-FR" dirty="0"/>
              <a:t> A, et al</a:t>
            </a:r>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err="1"/>
              <a:t>Grothey</a:t>
            </a:r>
            <a:r>
              <a:rPr lang="fr-FR" dirty="0"/>
              <a:t> A, et al, Ann </a:t>
            </a:r>
            <a:r>
              <a:rPr lang="fr-FR" dirty="0" err="1"/>
              <a:t>Oncol</a:t>
            </a:r>
            <a:r>
              <a:rPr lang="fr-FR" dirty="0"/>
              <a:t> 2020;31(</a:t>
            </a:r>
            <a:r>
              <a:rPr lang="fr-FR" dirty="0" err="1"/>
              <a:t>suppl</a:t>
            </a:r>
            <a:r>
              <a:rPr lang="fr-FR" dirty="0"/>
              <a:t>):</a:t>
            </a:r>
            <a:r>
              <a:rPr lang="fr-FR" dirty="0" err="1"/>
              <a:t>abstr</a:t>
            </a:r>
            <a:r>
              <a:rPr lang="fr-FR" dirty="0"/>
              <a:t> LBA-5</a:t>
            </a:r>
          </a:p>
        </p:txBody>
      </p:sp>
      <p:sp>
        <p:nvSpPr>
          <p:cNvPr id="9" name="TextBox 8">
            <a:extLst>
              <a:ext uri="{FF2B5EF4-FFF2-40B4-BE49-F238E27FC236}">
                <a16:creationId xmlns:a16="http://schemas.microsoft.com/office/drawing/2014/main" xmlns="" id="{BCAA1F21-489D-4041-83DE-758E35511741}"/>
              </a:ext>
            </a:extLst>
          </p:cNvPr>
          <p:cNvSpPr txBox="1"/>
          <p:nvPr/>
        </p:nvSpPr>
        <p:spPr>
          <a:xfrm>
            <a:off x="6699524" y="3346958"/>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dirty="0">
                <a:ln>
                  <a:noFill/>
                </a:ln>
                <a:solidFill>
                  <a:srgbClr val="4D4D4D"/>
                </a:solidFill>
                <a:effectLst/>
                <a:uLnTx/>
                <a:uFillTx/>
                <a:latin typeface="Arial" charset="0"/>
                <a:ea typeface="+mn-ea"/>
                <a:cs typeface="Arial" charset="0"/>
              </a:rPr>
              <a:t>RP</a:t>
            </a:r>
          </a:p>
        </p:txBody>
      </p:sp>
      <p:sp>
        <p:nvSpPr>
          <p:cNvPr id="10" name="TextBox 9">
            <a:extLst>
              <a:ext uri="{FF2B5EF4-FFF2-40B4-BE49-F238E27FC236}">
                <a16:creationId xmlns:a16="http://schemas.microsoft.com/office/drawing/2014/main" xmlns="" id="{CC189D7A-67EC-4D8E-95E2-60C3C286A2ED}"/>
              </a:ext>
            </a:extLst>
          </p:cNvPr>
          <p:cNvSpPr txBox="1"/>
          <p:nvPr/>
        </p:nvSpPr>
        <p:spPr>
          <a:xfrm>
            <a:off x="6699524" y="3639111"/>
            <a:ext cx="53091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dirty="0">
                <a:ln>
                  <a:noFill/>
                </a:ln>
                <a:solidFill>
                  <a:srgbClr val="4D4D4D"/>
                </a:solidFill>
                <a:effectLst/>
                <a:uLnTx/>
                <a:uFillTx/>
                <a:latin typeface="Arial" charset="0"/>
                <a:ea typeface="+mn-ea"/>
                <a:cs typeface="Arial" charset="0"/>
              </a:rPr>
              <a:t>MS</a:t>
            </a:r>
          </a:p>
        </p:txBody>
      </p:sp>
      <p:sp>
        <p:nvSpPr>
          <p:cNvPr id="11" name="TextBox 10">
            <a:extLst>
              <a:ext uri="{FF2B5EF4-FFF2-40B4-BE49-F238E27FC236}">
                <a16:creationId xmlns:a16="http://schemas.microsoft.com/office/drawing/2014/main" xmlns="" id="{0CDBCD0B-C012-491F-8F3E-EDC192AB4E88}"/>
              </a:ext>
            </a:extLst>
          </p:cNvPr>
          <p:cNvSpPr txBox="1"/>
          <p:nvPr/>
        </p:nvSpPr>
        <p:spPr>
          <a:xfrm>
            <a:off x="6699524" y="3940595"/>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dirty="0">
                <a:ln>
                  <a:noFill/>
                </a:ln>
                <a:solidFill>
                  <a:srgbClr val="4D4D4D"/>
                </a:solidFill>
                <a:effectLst/>
                <a:uLnTx/>
                <a:uFillTx/>
                <a:latin typeface="Arial" charset="0"/>
                <a:ea typeface="+mn-ea"/>
                <a:cs typeface="Arial" charset="0"/>
              </a:rPr>
              <a:t>NE</a:t>
            </a:r>
          </a:p>
        </p:txBody>
      </p:sp>
      <p:sp>
        <p:nvSpPr>
          <p:cNvPr id="12" name="TextBox 11">
            <a:extLst>
              <a:ext uri="{FF2B5EF4-FFF2-40B4-BE49-F238E27FC236}">
                <a16:creationId xmlns:a16="http://schemas.microsoft.com/office/drawing/2014/main" xmlns="" id="{6A1F9BBF-0905-4F42-8341-6A5074954675}"/>
              </a:ext>
            </a:extLst>
          </p:cNvPr>
          <p:cNvSpPr txBox="1"/>
          <p:nvPr/>
        </p:nvSpPr>
        <p:spPr>
          <a:xfrm>
            <a:off x="6699524" y="4223417"/>
            <a:ext cx="141577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dirty="0">
                <a:ln>
                  <a:noFill/>
                </a:ln>
                <a:solidFill>
                  <a:srgbClr val="4D4D4D"/>
                </a:solidFill>
                <a:effectLst/>
                <a:uLnTx/>
                <a:uFillTx/>
                <a:latin typeface="Arial" charset="0"/>
                <a:ea typeface="+mn-ea"/>
                <a:cs typeface="Arial" charset="0"/>
              </a:rPr>
              <a:t>Progression</a:t>
            </a:r>
          </a:p>
        </p:txBody>
      </p:sp>
      <p:sp>
        <p:nvSpPr>
          <p:cNvPr id="13" name="Rectangle 12">
            <a:extLst>
              <a:ext uri="{FF2B5EF4-FFF2-40B4-BE49-F238E27FC236}">
                <a16:creationId xmlns:a16="http://schemas.microsoft.com/office/drawing/2014/main" xmlns="" id="{85BC24CA-E4AF-4F61-BF1E-1BED111C784E}"/>
              </a:ext>
            </a:extLst>
          </p:cNvPr>
          <p:cNvSpPr>
            <a:spLocks noChangeAspect="1"/>
          </p:cNvSpPr>
          <p:nvPr/>
        </p:nvSpPr>
        <p:spPr>
          <a:xfrm>
            <a:off x="6496431" y="3441624"/>
            <a:ext cx="180000" cy="18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14" name="Rectangle 13">
            <a:extLst>
              <a:ext uri="{FF2B5EF4-FFF2-40B4-BE49-F238E27FC236}">
                <a16:creationId xmlns:a16="http://schemas.microsoft.com/office/drawing/2014/main" xmlns="" id="{7BDAB201-462F-4EBC-816B-BE021C3439FE}"/>
              </a:ext>
            </a:extLst>
          </p:cNvPr>
          <p:cNvSpPr>
            <a:spLocks noChangeAspect="1"/>
          </p:cNvSpPr>
          <p:nvPr/>
        </p:nvSpPr>
        <p:spPr>
          <a:xfrm>
            <a:off x="6496431" y="3733777"/>
            <a:ext cx="180000" cy="18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15" name="Rectangle 14">
            <a:extLst>
              <a:ext uri="{FF2B5EF4-FFF2-40B4-BE49-F238E27FC236}">
                <a16:creationId xmlns:a16="http://schemas.microsoft.com/office/drawing/2014/main" xmlns="" id="{719FDCC8-159B-457F-BEEE-1A16FB1BFE6B}"/>
              </a:ext>
            </a:extLst>
          </p:cNvPr>
          <p:cNvSpPr>
            <a:spLocks noChangeAspect="1"/>
          </p:cNvSpPr>
          <p:nvPr/>
        </p:nvSpPr>
        <p:spPr>
          <a:xfrm>
            <a:off x="6496431" y="4035261"/>
            <a:ext cx="180000" cy="1800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16" name="Rectangle 15">
            <a:extLst>
              <a:ext uri="{FF2B5EF4-FFF2-40B4-BE49-F238E27FC236}">
                <a16:creationId xmlns:a16="http://schemas.microsoft.com/office/drawing/2014/main" xmlns="" id="{B0F30512-D816-473B-A9D6-4EC4E1261DBD}"/>
              </a:ext>
            </a:extLst>
          </p:cNvPr>
          <p:cNvSpPr>
            <a:spLocks noChangeAspect="1"/>
          </p:cNvSpPr>
          <p:nvPr/>
        </p:nvSpPr>
        <p:spPr>
          <a:xfrm>
            <a:off x="6496431" y="4318083"/>
            <a:ext cx="180000" cy="180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xmlns="" id="{42F36143-BE46-4821-AC79-948660EDC136}"/>
              </a:ext>
            </a:extLst>
          </p:cNvPr>
          <p:cNvSpPr txBox="1"/>
          <p:nvPr/>
        </p:nvSpPr>
        <p:spPr>
          <a:xfrm>
            <a:off x="6699524" y="4465808"/>
            <a:ext cx="129554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dirty="0">
                <a:ln>
                  <a:noFill/>
                </a:ln>
                <a:solidFill>
                  <a:srgbClr val="4D4D4D"/>
                </a:solidFill>
                <a:effectLst/>
                <a:uLnTx/>
                <a:uFillTx/>
                <a:latin typeface="Arial" charset="0"/>
                <a:ea typeface="+mn-ea"/>
                <a:cs typeface="Arial" charset="0"/>
              </a:rPr>
              <a:t>1</a:t>
            </a:r>
            <a:r>
              <a:rPr kumimoji="0" lang="fr-FR" sz="1800" b="0" i="0" u="none" strike="noStrike" kern="1200" cap="none" spc="0" normalizeH="0" baseline="30000" dirty="0">
                <a:ln>
                  <a:noFill/>
                </a:ln>
                <a:solidFill>
                  <a:srgbClr val="4D4D4D"/>
                </a:solidFill>
                <a:effectLst/>
                <a:uLnTx/>
                <a:uFillTx/>
                <a:latin typeface="Arial" charset="0"/>
                <a:ea typeface="+mn-ea"/>
                <a:cs typeface="Arial" charset="0"/>
              </a:rPr>
              <a:t>e</a:t>
            </a:r>
            <a:r>
              <a:rPr kumimoji="0" lang="fr-FR" sz="1800" b="0" i="0" u="none" strike="noStrike" kern="1200" cap="none" spc="0" normalizeH="0" baseline="0" dirty="0">
                <a:ln>
                  <a:noFill/>
                </a:ln>
                <a:solidFill>
                  <a:srgbClr val="4D4D4D"/>
                </a:solidFill>
                <a:effectLst/>
                <a:uLnTx/>
                <a:uFillTx/>
                <a:latin typeface="Arial" charset="0"/>
                <a:ea typeface="+mn-ea"/>
                <a:cs typeface="Arial" charset="0"/>
              </a:rPr>
              <a:t> réponse</a:t>
            </a:r>
          </a:p>
        </p:txBody>
      </p:sp>
      <p:sp>
        <p:nvSpPr>
          <p:cNvPr id="18" name="Rectangle 17">
            <a:extLst>
              <a:ext uri="{FF2B5EF4-FFF2-40B4-BE49-F238E27FC236}">
                <a16:creationId xmlns:a16="http://schemas.microsoft.com/office/drawing/2014/main" xmlns="" id="{A34B255B-F626-4621-A789-7B1E364479CC}"/>
              </a:ext>
            </a:extLst>
          </p:cNvPr>
          <p:cNvSpPr>
            <a:spLocks/>
          </p:cNvSpPr>
          <p:nvPr/>
        </p:nvSpPr>
        <p:spPr>
          <a:xfrm>
            <a:off x="837135" y="5418880"/>
            <a:ext cx="198000" cy="648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19" name="Rectangle 18">
            <a:extLst>
              <a:ext uri="{FF2B5EF4-FFF2-40B4-BE49-F238E27FC236}">
                <a16:creationId xmlns:a16="http://schemas.microsoft.com/office/drawing/2014/main" xmlns="" id="{630D850F-979F-4674-AC1B-0750A1C394DE}"/>
              </a:ext>
            </a:extLst>
          </p:cNvPr>
          <p:cNvSpPr>
            <a:spLocks/>
          </p:cNvSpPr>
          <p:nvPr/>
        </p:nvSpPr>
        <p:spPr>
          <a:xfrm>
            <a:off x="837135" y="5329102"/>
            <a:ext cx="198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0" name="Rectangle 19">
            <a:extLst>
              <a:ext uri="{FF2B5EF4-FFF2-40B4-BE49-F238E27FC236}">
                <a16:creationId xmlns:a16="http://schemas.microsoft.com/office/drawing/2014/main" xmlns="" id="{27854C7C-EBF7-40A6-A786-84A124CDDDFB}"/>
              </a:ext>
            </a:extLst>
          </p:cNvPr>
          <p:cNvSpPr>
            <a:spLocks/>
          </p:cNvSpPr>
          <p:nvPr/>
        </p:nvSpPr>
        <p:spPr>
          <a:xfrm>
            <a:off x="837135" y="5241329"/>
            <a:ext cx="396000" cy="648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1" name="Rectangle 20">
            <a:extLst>
              <a:ext uri="{FF2B5EF4-FFF2-40B4-BE49-F238E27FC236}">
                <a16:creationId xmlns:a16="http://schemas.microsoft.com/office/drawing/2014/main" xmlns="" id="{12CF6C3F-7E96-4BD8-A51B-0E41F4C85A15}"/>
              </a:ext>
            </a:extLst>
          </p:cNvPr>
          <p:cNvSpPr>
            <a:spLocks/>
          </p:cNvSpPr>
          <p:nvPr/>
        </p:nvSpPr>
        <p:spPr>
          <a:xfrm>
            <a:off x="837135" y="5153556"/>
            <a:ext cx="396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2" name="Rectangle 21">
            <a:extLst>
              <a:ext uri="{FF2B5EF4-FFF2-40B4-BE49-F238E27FC236}">
                <a16:creationId xmlns:a16="http://schemas.microsoft.com/office/drawing/2014/main" xmlns="" id="{0551AB44-F9ED-44B7-9D8F-568CF257700C}"/>
              </a:ext>
            </a:extLst>
          </p:cNvPr>
          <p:cNvSpPr>
            <a:spLocks/>
          </p:cNvSpPr>
          <p:nvPr/>
        </p:nvSpPr>
        <p:spPr>
          <a:xfrm>
            <a:off x="837135" y="5065783"/>
            <a:ext cx="612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3" name="Rectangle 22">
            <a:extLst>
              <a:ext uri="{FF2B5EF4-FFF2-40B4-BE49-F238E27FC236}">
                <a16:creationId xmlns:a16="http://schemas.microsoft.com/office/drawing/2014/main" xmlns="" id="{BBF75BF5-07C6-4937-844B-9D2A006BD257}"/>
              </a:ext>
            </a:extLst>
          </p:cNvPr>
          <p:cNvSpPr>
            <a:spLocks/>
          </p:cNvSpPr>
          <p:nvPr/>
        </p:nvSpPr>
        <p:spPr>
          <a:xfrm>
            <a:off x="837135" y="4978010"/>
            <a:ext cx="828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4" name="Rectangle 23">
            <a:extLst>
              <a:ext uri="{FF2B5EF4-FFF2-40B4-BE49-F238E27FC236}">
                <a16:creationId xmlns:a16="http://schemas.microsoft.com/office/drawing/2014/main" xmlns="" id="{4E91DC48-7070-4A5B-B5DB-E1AD24882EEC}"/>
              </a:ext>
            </a:extLst>
          </p:cNvPr>
          <p:cNvSpPr>
            <a:spLocks/>
          </p:cNvSpPr>
          <p:nvPr/>
        </p:nvSpPr>
        <p:spPr>
          <a:xfrm>
            <a:off x="837135" y="4890237"/>
            <a:ext cx="828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5" name="Rectangle 24">
            <a:extLst>
              <a:ext uri="{FF2B5EF4-FFF2-40B4-BE49-F238E27FC236}">
                <a16:creationId xmlns:a16="http://schemas.microsoft.com/office/drawing/2014/main" xmlns="" id="{7100F282-5143-4DAF-8E60-E458015168CD}"/>
              </a:ext>
            </a:extLst>
          </p:cNvPr>
          <p:cNvSpPr>
            <a:spLocks/>
          </p:cNvSpPr>
          <p:nvPr/>
        </p:nvSpPr>
        <p:spPr>
          <a:xfrm>
            <a:off x="837135" y="4802464"/>
            <a:ext cx="104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6" name="Rectangle 25">
            <a:extLst>
              <a:ext uri="{FF2B5EF4-FFF2-40B4-BE49-F238E27FC236}">
                <a16:creationId xmlns:a16="http://schemas.microsoft.com/office/drawing/2014/main" xmlns="" id="{6161E7F5-C7EC-42F0-B00A-80D875E8A9BC}"/>
              </a:ext>
            </a:extLst>
          </p:cNvPr>
          <p:cNvSpPr>
            <a:spLocks/>
          </p:cNvSpPr>
          <p:nvPr/>
        </p:nvSpPr>
        <p:spPr>
          <a:xfrm>
            <a:off x="837135" y="4714691"/>
            <a:ext cx="1260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7" name="Rectangle 26">
            <a:extLst>
              <a:ext uri="{FF2B5EF4-FFF2-40B4-BE49-F238E27FC236}">
                <a16:creationId xmlns:a16="http://schemas.microsoft.com/office/drawing/2014/main" xmlns="" id="{B79BD297-32B0-4518-B523-AF57B3E21378}"/>
              </a:ext>
            </a:extLst>
          </p:cNvPr>
          <p:cNvSpPr>
            <a:spLocks/>
          </p:cNvSpPr>
          <p:nvPr/>
        </p:nvSpPr>
        <p:spPr>
          <a:xfrm>
            <a:off x="837135" y="4626918"/>
            <a:ext cx="126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8" name="Rectangle 27">
            <a:extLst>
              <a:ext uri="{FF2B5EF4-FFF2-40B4-BE49-F238E27FC236}">
                <a16:creationId xmlns:a16="http://schemas.microsoft.com/office/drawing/2014/main" xmlns="" id="{5FCDC43C-E0E6-458A-B36D-0C6190810B2B}"/>
              </a:ext>
            </a:extLst>
          </p:cNvPr>
          <p:cNvSpPr>
            <a:spLocks/>
          </p:cNvSpPr>
          <p:nvPr/>
        </p:nvSpPr>
        <p:spPr>
          <a:xfrm>
            <a:off x="837135" y="4537140"/>
            <a:ext cx="144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9" name="Rectangle 28">
            <a:extLst>
              <a:ext uri="{FF2B5EF4-FFF2-40B4-BE49-F238E27FC236}">
                <a16:creationId xmlns:a16="http://schemas.microsoft.com/office/drawing/2014/main" xmlns="" id="{0DFEC83F-2D43-4CD9-BAC8-2114903B84C1}"/>
              </a:ext>
            </a:extLst>
          </p:cNvPr>
          <p:cNvSpPr>
            <a:spLocks/>
          </p:cNvSpPr>
          <p:nvPr/>
        </p:nvSpPr>
        <p:spPr>
          <a:xfrm>
            <a:off x="837135" y="4447362"/>
            <a:ext cx="165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0" name="Rectangle 29">
            <a:extLst>
              <a:ext uri="{FF2B5EF4-FFF2-40B4-BE49-F238E27FC236}">
                <a16:creationId xmlns:a16="http://schemas.microsoft.com/office/drawing/2014/main" xmlns="" id="{F6098FA2-DB16-4375-ACC8-FC91C22BECC4}"/>
              </a:ext>
            </a:extLst>
          </p:cNvPr>
          <p:cNvSpPr>
            <a:spLocks/>
          </p:cNvSpPr>
          <p:nvPr/>
        </p:nvSpPr>
        <p:spPr>
          <a:xfrm>
            <a:off x="837135" y="4357584"/>
            <a:ext cx="165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1" name="Rectangle 30">
            <a:extLst>
              <a:ext uri="{FF2B5EF4-FFF2-40B4-BE49-F238E27FC236}">
                <a16:creationId xmlns:a16="http://schemas.microsoft.com/office/drawing/2014/main" xmlns="" id="{9BBF86D1-7053-42D9-A934-4EF2D2EDBA63}"/>
              </a:ext>
            </a:extLst>
          </p:cNvPr>
          <p:cNvSpPr>
            <a:spLocks/>
          </p:cNvSpPr>
          <p:nvPr/>
        </p:nvSpPr>
        <p:spPr>
          <a:xfrm>
            <a:off x="837135" y="4267806"/>
            <a:ext cx="165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2" name="Rectangle 31">
            <a:extLst>
              <a:ext uri="{FF2B5EF4-FFF2-40B4-BE49-F238E27FC236}">
                <a16:creationId xmlns:a16="http://schemas.microsoft.com/office/drawing/2014/main" xmlns="" id="{36C62EA7-1AAA-4263-9283-974FEA64979C}"/>
              </a:ext>
            </a:extLst>
          </p:cNvPr>
          <p:cNvSpPr>
            <a:spLocks/>
          </p:cNvSpPr>
          <p:nvPr/>
        </p:nvSpPr>
        <p:spPr>
          <a:xfrm>
            <a:off x="837135" y="4178028"/>
            <a:ext cx="187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3" name="Rectangle 32">
            <a:extLst>
              <a:ext uri="{FF2B5EF4-FFF2-40B4-BE49-F238E27FC236}">
                <a16:creationId xmlns:a16="http://schemas.microsoft.com/office/drawing/2014/main" xmlns="" id="{5F21AB99-AFDB-4B35-AA3F-8691CFBDB702}"/>
              </a:ext>
            </a:extLst>
          </p:cNvPr>
          <p:cNvSpPr>
            <a:spLocks/>
          </p:cNvSpPr>
          <p:nvPr/>
        </p:nvSpPr>
        <p:spPr>
          <a:xfrm>
            <a:off x="837135" y="4088250"/>
            <a:ext cx="187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4" name="Rectangle 33">
            <a:extLst>
              <a:ext uri="{FF2B5EF4-FFF2-40B4-BE49-F238E27FC236}">
                <a16:creationId xmlns:a16="http://schemas.microsoft.com/office/drawing/2014/main" xmlns="" id="{2434E6EF-8981-4F3F-ACA8-15D639121EF5}"/>
              </a:ext>
            </a:extLst>
          </p:cNvPr>
          <p:cNvSpPr>
            <a:spLocks/>
          </p:cNvSpPr>
          <p:nvPr/>
        </p:nvSpPr>
        <p:spPr>
          <a:xfrm>
            <a:off x="837135" y="3998472"/>
            <a:ext cx="1872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5" name="Rectangle 34">
            <a:extLst>
              <a:ext uri="{FF2B5EF4-FFF2-40B4-BE49-F238E27FC236}">
                <a16:creationId xmlns:a16="http://schemas.microsoft.com/office/drawing/2014/main" xmlns="" id="{D4210774-D63E-459E-AFD2-A365FE8712C3}"/>
              </a:ext>
            </a:extLst>
          </p:cNvPr>
          <p:cNvSpPr>
            <a:spLocks/>
          </p:cNvSpPr>
          <p:nvPr/>
        </p:nvSpPr>
        <p:spPr>
          <a:xfrm>
            <a:off x="837135" y="3908694"/>
            <a:ext cx="1872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6" name="Rectangle 35">
            <a:extLst>
              <a:ext uri="{FF2B5EF4-FFF2-40B4-BE49-F238E27FC236}">
                <a16:creationId xmlns:a16="http://schemas.microsoft.com/office/drawing/2014/main" xmlns="" id="{5A750F9C-F1AB-48C4-B178-6F6D6CDFAB03}"/>
              </a:ext>
            </a:extLst>
          </p:cNvPr>
          <p:cNvSpPr>
            <a:spLocks/>
          </p:cNvSpPr>
          <p:nvPr/>
        </p:nvSpPr>
        <p:spPr>
          <a:xfrm>
            <a:off x="837135" y="3818916"/>
            <a:ext cx="205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7" name="Rectangle 36">
            <a:extLst>
              <a:ext uri="{FF2B5EF4-FFF2-40B4-BE49-F238E27FC236}">
                <a16:creationId xmlns:a16="http://schemas.microsoft.com/office/drawing/2014/main" xmlns="" id="{293694E2-B354-4363-BEC3-350441C5123E}"/>
              </a:ext>
            </a:extLst>
          </p:cNvPr>
          <p:cNvSpPr>
            <a:spLocks/>
          </p:cNvSpPr>
          <p:nvPr/>
        </p:nvSpPr>
        <p:spPr>
          <a:xfrm>
            <a:off x="837135" y="3729138"/>
            <a:ext cx="205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8" name="Rectangle 37">
            <a:extLst>
              <a:ext uri="{FF2B5EF4-FFF2-40B4-BE49-F238E27FC236}">
                <a16:creationId xmlns:a16="http://schemas.microsoft.com/office/drawing/2014/main" xmlns="" id="{B2B017A8-30A8-4572-AD84-BCEDDC306AD3}"/>
              </a:ext>
            </a:extLst>
          </p:cNvPr>
          <p:cNvSpPr>
            <a:spLocks/>
          </p:cNvSpPr>
          <p:nvPr/>
        </p:nvSpPr>
        <p:spPr>
          <a:xfrm>
            <a:off x="837135" y="3639360"/>
            <a:ext cx="230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9" name="Rectangle 38">
            <a:extLst>
              <a:ext uri="{FF2B5EF4-FFF2-40B4-BE49-F238E27FC236}">
                <a16:creationId xmlns:a16="http://schemas.microsoft.com/office/drawing/2014/main" xmlns="" id="{A00D271A-AE14-44D3-8AFF-D91CB526F996}"/>
              </a:ext>
            </a:extLst>
          </p:cNvPr>
          <p:cNvSpPr>
            <a:spLocks/>
          </p:cNvSpPr>
          <p:nvPr/>
        </p:nvSpPr>
        <p:spPr>
          <a:xfrm>
            <a:off x="837135" y="3549582"/>
            <a:ext cx="2304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0" name="Rectangle 39">
            <a:extLst>
              <a:ext uri="{FF2B5EF4-FFF2-40B4-BE49-F238E27FC236}">
                <a16:creationId xmlns:a16="http://schemas.microsoft.com/office/drawing/2014/main" xmlns="" id="{5ED23962-595D-47F6-9225-C17052E38D85}"/>
              </a:ext>
            </a:extLst>
          </p:cNvPr>
          <p:cNvSpPr>
            <a:spLocks/>
          </p:cNvSpPr>
          <p:nvPr/>
        </p:nvSpPr>
        <p:spPr>
          <a:xfrm>
            <a:off x="837135" y="3461809"/>
            <a:ext cx="230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1" name="Rectangle 40">
            <a:extLst>
              <a:ext uri="{FF2B5EF4-FFF2-40B4-BE49-F238E27FC236}">
                <a16:creationId xmlns:a16="http://schemas.microsoft.com/office/drawing/2014/main" xmlns="" id="{6B1EA389-6F82-4424-8A4F-733A9F1842BB}"/>
              </a:ext>
            </a:extLst>
          </p:cNvPr>
          <p:cNvSpPr>
            <a:spLocks/>
          </p:cNvSpPr>
          <p:nvPr/>
        </p:nvSpPr>
        <p:spPr>
          <a:xfrm>
            <a:off x="837135" y="3374036"/>
            <a:ext cx="248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xmlns="" id="{B30EDFCF-D084-4897-AAF5-D8757A378485}"/>
              </a:ext>
            </a:extLst>
          </p:cNvPr>
          <p:cNvSpPr>
            <a:spLocks/>
          </p:cNvSpPr>
          <p:nvPr/>
        </p:nvSpPr>
        <p:spPr>
          <a:xfrm>
            <a:off x="837135" y="3286263"/>
            <a:ext cx="2700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3" name="Rectangle 42">
            <a:extLst>
              <a:ext uri="{FF2B5EF4-FFF2-40B4-BE49-F238E27FC236}">
                <a16:creationId xmlns:a16="http://schemas.microsoft.com/office/drawing/2014/main" xmlns="" id="{55D8DABF-5AD4-452A-B09C-18A832507B2E}"/>
              </a:ext>
            </a:extLst>
          </p:cNvPr>
          <p:cNvSpPr>
            <a:spLocks/>
          </p:cNvSpPr>
          <p:nvPr/>
        </p:nvSpPr>
        <p:spPr>
          <a:xfrm>
            <a:off x="837135" y="3198490"/>
            <a:ext cx="270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4" name="Rectangle 43">
            <a:extLst>
              <a:ext uri="{FF2B5EF4-FFF2-40B4-BE49-F238E27FC236}">
                <a16:creationId xmlns:a16="http://schemas.microsoft.com/office/drawing/2014/main" xmlns="" id="{172A7F0D-8328-4D22-95E2-7D7872A53CF7}"/>
              </a:ext>
            </a:extLst>
          </p:cNvPr>
          <p:cNvSpPr>
            <a:spLocks/>
          </p:cNvSpPr>
          <p:nvPr/>
        </p:nvSpPr>
        <p:spPr>
          <a:xfrm>
            <a:off x="837135" y="3110717"/>
            <a:ext cx="270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5" name="Rectangle 44">
            <a:extLst>
              <a:ext uri="{FF2B5EF4-FFF2-40B4-BE49-F238E27FC236}">
                <a16:creationId xmlns:a16="http://schemas.microsoft.com/office/drawing/2014/main" xmlns="" id="{A876862B-2D98-4C18-BD3E-168D93D416D1}"/>
              </a:ext>
            </a:extLst>
          </p:cNvPr>
          <p:cNvSpPr>
            <a:spLocks/>
          </p:cNvSpPr>
          <p:nvPr/>
        </p:nvSpPr>
        <p:spPr>
          <a:xfrm>
            <a:off x="837135" y="3022944"/>
            <a:ext cx="291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6" name="Rectangle 45">
            <a:extLst>
              <a:ext uri="{FF2B5EF4-FFF2-40B4-BE49-F238E27FC236}">
                <a16:creationId xmlns:a16="http://schemas.microsoft.com/office/drawing/2014/main" xmlns="" id="{9D06F25E-A687-4465-8E6F-D101EC79190B}"/>
              </a:ext>
            </a:extLst>
          </p:cNvPr>
          <p:cNvSpPr>
            <a:spLocks/>
          </p:cNvSpPr>
          <p:nvPr/>
        </p:nvSpPr>
        <p:spPr>
          <a:xfrm>
            <a:off x="837135" y="2935171"/>
            <a:ext cx="2916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7" name="Rectangle 46">
            <a:extLst>
              <a:ext uri="{FF2B5EF4-FFF2-40B4-BE49-F238E27FC236}">
                <a16:creationId xmlns:a16="http://schemas.microsoft.com/office/drawing/2014/main" xmlns="" id="{C24E160C-66FC-4F81-846D-F068D99992FB}"/>
              </a:ext>
            </a:extLst>
          </p:cNvPr>
          <p:cNvSpPr>
            <a:spLocks/>
          </p:cNvSpPr>
          <p:nvPr/>
        </p:nvSpPr>
        <p:spPr>
          <a:xfrm>
            <a:off x="837135" y="2847398"/>
            <a:ext cx="2916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8" name="Rectangle 47">
            <a:extLst>
              <a:ext uri="{FF2B5EF4-FFF2-40B4-BE49-F238E27FC236}">
                <a16:creationId xmlns:a16="http://schemas.microsoft.com/office/drawing/2014/main" xmlns="" id="{00106162-1855-4E6B-9A95-ABC0E4EBC599}"/>
              </a:ext>
            </a:extLst>
          </p:cNvPr>
          <p:cNvSpPr>
            <a:spLocks/>
          </p:cNvSpPr>
          <p:nvPr/>
        </p:nvSpPr>
        <p:spPr>
          <a:xfrm>
            <a:off x="837135" y="2759625"/>
            <a:ext cx="291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9" name="Rectangle 48">
            <a:extLst>
              <a:ext uri="{FF2B5EF4-FFF2-40B4-BE49-F238E27FC236}">
                <a16:creationId xmlns:a16="http://schemas.microsoft.com/office/drawing/2014/main" xmlns="" id="{1879E8DB-B32D-4F8E-BB72-85DA7FCB9CB0}"/>
              </a:ext>
            </a:extLst>
          </p:cNvPr>
          <p:cNvSpPr>
            <a:spLocks/>
          </p:cNvSpPr>
          <p:nvPr/>
        </p:nvSpPr>
        <p:spPr>
          <a:xfrm>
            <a:off x="837135" y="2671852"/>
            <a:ext cx="334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0" name="Rectangle 49">
            <a:extLst>
              <a:ext uri="{FF2B5EF4-FFF2-40B4-BE49-F238E27FC236}">
                <a16:creationId xmlns:a16="http://schemas.microsoft.com/office/drawing/2014/main" xmlns="" id="{255E7758-8CAA-45F8-9C68-3C38E28F722D}"/>
              </a:ext>
            </a:extLst>
          </p:cNvPr>
          <p:cNvSpPr>
            <a:spLocks/>
          </p:cNvSpPr>
          <p:nvPr/>
        </p:nvSpPr>
        <p:spPr>
          <a:xfrm>
            <a:off x="837135" y="2582074"/>
            <a:ext cx="3348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1" name="Rectangle 50">
            <a:extLst>
              <a:ext uri="{FF2B5EF4-FFF2-40B4-BE49-F238E27FC236}">
                <a16:creationId xmlns:a16="http://schemas.microsoft.com/office/drawing/2014/main" xmlns="" id="{79C3FFCA-4CC3-4524-B4D2-FC5C34DA6DA9}"/>
              </a:ext>
            </a:extLst>
          </p:cNvPr>
          <p:cNvSpPr>
            <a:spLocks/>
          </p:cNvSpPr>
          <p:nvPr/>
        </p:nvSpPr>
        <p:spPr>
          <a:xfrm>
            <a:off x="837135" y="2492296"/>
            <a:ext cx="334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2" name="Rectangle 51">
            <a:extLst>
              <a:ext uri="{FF2B5EF4-FFF2-40B4-BE49-F238E27FC236}">
                <a16:creationId xmlns:a16="http://schemas.microsoft.com/office/drawing/2014/main" xmlns="" id="{1B672FB4-B87E-4481-8A68-C12B1CE53CCB}"/>
              </a:ext>
            </a:extLst>
          </p:cNvPr>
          <p:cNvSpPr>
            <a:spLocks/>
          </p:cNvSpPr>
          <p:nvPr/>
        </p:nvSpPr>
        <p:spPr>
          <a:xfrm>
            <a:off x="837135" y="2402518"/>
            <a:ext cx="352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3" name="Rectangle 52">
            <a:extLst>
              <a:ext uri="{FF2B5EF4-FFF2-40B4-BE49-F238E27FC236}">
                <a16:creationId xmlns:a16="http://schemas.microsoft.com/office/drawing/2014/main" xmlns="" id="{BF7227C1-7310-43F0-8DA7-40FAFC54C574}"/>
              </a:ext>
            </a:extLst>
          </p:cNvPr>
          <p:cNvSpPr>
            <a:spLocks/>
          </p:cNvSpPr>
          <p:nvPr/>
        </p:nvSpPr>
        <p:spPr>
          <a:xfrm>
            <a:off x="837135" y="2310735"/>
            <a:ext cx="374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4" name="Rectangle 53">
            <a:extLst>
              <a:ext uri="{FF2B5EF4-FFF2-40B4-BE49-F238E27FC236}">
                <a16:creationId xmlns:a16="http://schemas.microsoft.com/office/drawing/2014/main" xmlns="" id="{DFD673F4-BCC4-4A87-B2F0-5D048D7CCAAA}"/>
              </a:ext>
            </a:extLst>
          </p:cNvPr>
          <p:cNvSpPr>
            <a:spLocks/>
          </p:cNvSpPr>
          <p:nvPr/>
        </p:nvSpPr>
        <p:spPr>
          <a:xfrm>
            <a:off x="837135" y="2218952"/>
            <a:ext cx="4176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5" name="Rectangle 54">
            <a:extLst>
              <a:ext uri="{FF2B5EF4-FFF2-40B4-BE49-F238E27FC236}">
                <a16:creationId xmlns:a16="http://schemas.microsoft.com/office/drawing/2014/main" xmlns="" id="{669A67BC-296A-4095-A048-573318C4FDE7}"/>
              </a:ext>
            </a:extLst>
          </p:cNvPr>
          <p:cNvSpPr>
            <a:spLocks/>
          </p:cNvSpPr>
          <p:nvPr/>
        </p:nvSpPr>
        <p:spPr>
          <a:xfrm>
            <a:off x="837135" y="2127169"/>
            <a:ext cx="4176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6" name="Rectangle 55">
            <a:extLst>
              <a:ext uri="{FF2B5EF4-FFF2-40B4-BE49-F238E27FC236}">
                <a16:creationId xmlns:a16="http://schemas.microsoft.com/office/drawing/2014/main" xmlns="" id="{56896B3D-D198-4711-BDEE-B9BEB1AF06DF}"/>
              </a:ext>
            </a:extLst>
          </p:cNvPr>
          <p:cNvSpPr>
            <a:spLocks/>
          </p:cNvSpPr>
          <p:nvPr/>
        </p:nvSpPr>
        <p:spPr>
          <a:xfrm>
            <a:off x="837135" y="2035386"/>
            <a:ext cx="4392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7" name="Rectangle 56">
            <a:extLst>
              <a:ext uri="{FF2B5EF4-FFF2-40B4-BE49-F238E27FC236}">
                <a16:creationId xmlns:a16="http://schemas.microsoft.com/office/drawing/2014/main" xmlns="" id="{C35C54A9-8B87-49F8-813B-09BF1B7351B6}"/>
              </a:ext>
            </a:extLst>
          </p:cNvPr>
          <p:cNvSpPr>
            <a:spLocks/>
          </p:cNvSpPr>
          <p:nvPr/>
        </p:nvSpPr>
        <p:spPr>
          <a:xfrm>
            <a:off x="837135" y="1943603"/>
            <a:ext cx="550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grpSp>
        <p:nvGrpSpPr>
          <p:cNvPr id="58" name="Group 57">
            <a:extLst>
              <a:ext uri="{FF2B5EF4-FFF2-40B4-BE49-F238E27FC236}">
                <a16:creationId xmlns:a16="http://schemas.microsoft.com/office/drawing/2014/main" xmlns="" id="{507218DD-C801-4BDF-89D2-558C3606EE2E}"/>
              </a:ext>
            </a:extLst>
          </p:cNvPr>
          <p:cNvGrpSpPr/>
          <p:nvPr/>
        </p:nvGrpSpPr>
        <p:grpSpPr>
          <a:xfrm>
            <a:off x="742032" y="5526971"/>
            <a:ext cx="6081228" cy="390924"/>
            <a:chOff x="1515373" y="4188565"/>
            <a:chExt cx="5478203" cy="390924"/>
          </a:xfrm>
        </p:grpSpPr>
        <p:sp>
          <p:nvSpPr>
            <p:cNvPr id="92" name="Line 21">
              <a:extLst>
                <a:ext uri="{FF2B5EF4-FFF2-40B4-BE49-F238E27FC236}">
                  <a16:creationId xmlns:a16="http://schemas.microsoft.com/office/drawing/2014/main" xmlns="" id="{300469B6-B564-49E5-9DE2-04D562DE8353}"/>
                </a:ext>
              </a:extLst>
            </p:cNvPr>
            <p:cNvSpPr>
              <a:spLocks noChangeShapeType="1"/>
            </p:cNvSpPr>
            <p:nvPr/>
          </p:nvSpPr>
          <p:spPr bwMode="auto">
            <a:xfrm>
              <a:off x="686141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3" name="TextBox 92">
              <a:extLst>
                <a:ext uri="{FF2B5EF4-FFF2-40B4-BE49-F238E27FC236}">
                  <a16:creationId xmlns:a16="http://schemas.microsoft.com/office/drawing/2014/main" xmlns="" id="{ED9BEC0D-6524-43AE-A256-4320CADE1319}"/>
                </a:ext>
              </a:extLst>
            </p:cNvPr>
            <p:cNvSpPr txBox="1"/>
            <p:nvPr/>
          </p:nvSpPr>
          <p:spPr>
            <a:xfrm>
              <a:off x="6723027" y="4260565"/>
              <a:ext cx="27054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14</a:t>
              </a:r>
            </a:p>
          </p:txBody>
        </p:sp>
        <p:sp>
          <p:nvSpPr>
            <p:cNvPr id="94" name="Line 21">
              <a:extLst>
                <a:ext uri="{FF2B5EF4-FFF2-40B4-BE49-F238E27FC236}">
                  <a16:creationId xmlns:a16="http://schemas.microsoft.com/office/drawing/2014/main" xmlns="" id="{47027800-427E-4ABA-BE5A-F22B68A108E0}"/>
                </a:ext>
              </a:extLst>
            </p:cNvPr>
            <p:cNvSpPr>
              <a:spLocks noChangeShapeType="1"/>
            </p:cNvSpPr>
            <p:nvPr/>
          </p:nvSpPr>
          <p:spPr bwMode="auto">
            <a:xfrm>
              <a:off x="6485776"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6" name="Line 21">
              <a:extLst>
                <a:ext uri="{FF2B5EF4-FFF2-40B4-BE49-F238E27FC236}">
                  <a16:creationId xmlns:a16="http://schemas.microsoft.com/office/drawing/2014/main" xmlns="" id="{69B47960-748F-4527-854A-07D301ACC978}"/>
                </a:ext>
              </a:extLst>
            </p:cNvPr>
            <p:cNvSpPr>
              <a:spLocks noChangeShapeType="1"/>
            </p:cNvSpPr>
            <p:nvPr/>
          </p:nvSpPr>
          <p:spPr bwMode="auto">
            <a:xfrm>
              <a:off x="611013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7" name="TextBox 96">
              <a:extLst>
                <a:ext uri="{FF2B5EF4-FFF2-40B4-BE49-F238E27FC236}">
                  <a16:creationId xmlns:a16="http://schemas.microsoft.com/office/drawing/2014/main" xmlns="" id="{81FFF584-5291-499E-8C30-13BCEA241A58}"/>
                </a:ext>
              </a:extLst>
            </p:cNvPr>
            <p:cNvSpPr txBox="1"/>
            <p:nvPr/>
          </p:nvSpPr>
          <p:spPr>
            <a:xfrm>
              <a:off x="5971753" y="4260565"/>
              <a:ext cx="27054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98" name="Line 21">
              <a:extLst>
                <a:ext uri="{FF2B5EF4-FFF2-40B4-BE49-F238E27FC236}">
                  <a16:creationId xmlns:a16="http://schemas.microsoft.com/office/drawing/2014/main" xmlns="" id="{1F2A657F-C30A-40B3-8FFC-BE2DDDB4D99D}"/>
                </a:ext>
              </a:extLst>
            </p:cNvPr>
            <p:cNvSpPr>
              <a:spLocks noChangeShapeType="1"/>
            </p:cNvSpPr>
            <p:nvPr/>
          </p:nvSpPr>
          <p:spPr bwMode="auto">
            <a:xfrm>
              <a:off x="573450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0" name="Line 21">
              <a:extLst>
                <a:ext uri="{FF2B5EF4-FFF2-40B4-BE49-F238E27FC236}">
                  <a16:creationId xmlns:a16="http://schemas.microsoft.com/office/drawing/2014/main" xmlns="" id="{73BABA43-5E0E-481E-BCF9-A8FEC14C073B}"/>
                </a:ext>
              </a:extLst>
            </p:cNvPr>
            <p:cNvSpPr>
              <a:spLocks noChangeShapeType="1"/>
            </p:cNvSpPr>
            <p:nvPr/>
          </p:nvSpPr>
          <p:spPr bwMode="auto">
            <a:xfrm>
              <a:off x="535886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xmlns="" id="{B1B4ED31-E01B-4D34-9A88-E7A634C64524}"/>
                </a:ext>
              </a:extLst>
            </p:cNvPr>
            <p:cNvSpPr txBox="1"/>
            <p:nvPr/>
          </p:nvSpPr>
          <p:spPr>
            <a:xfrm>
              <a:off x="5220479" y="4260565"/>
              <a:ext cx="27054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102" name="Line 21">
              <a:extLst>
                <a:ext uri="{FF2B5EF4-FFF2-40B4-BE49-F238E27FC236}">
                  <a16:creationId xmlns:a16="http://schemas.microsoft.com/office/drawing/2014/main" xmlns="" id="{26222B2D-B61A-4F2E-9054-D7579AF4AAA7}"/>
                </a:ext>
              </a:extLst>
            </p:cNvPr>
            <p:cNvSpPr>
              <a:spLocks noChangeShapeType="1"/>
            </p:cNvSpPr>
            <p:nvPr/>
          </p:nvSpPr>
          <p:spPr bwMode="auto">
            <a:xfrm>
              <a:off x="4983228"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4" name="Line 21">
              <a:extLst>
                <a:ext uri="{FF2B5EF4-FFF2-40B4-BE49-F238E27FC236}">
                  <a16:creationId xmlns:a16="http://schemas.microsoft.com/office/drawing/2014/main" xmlns="" id="{A5CAE049-F968-43A6-B7C6-AEFE3C370942}"/>
                </a:ext>
              </a:extLst>
            </p:cNvPr>
            <p:cNvSpPr>
              <a:spLocks noChangeShapeType="1"/>
            </p:cNvSpPr>
            <p:nvPr/>
          </p:nvSpPr>
          <p:spPr bwMode="auto">
            <a:xfrm>
              <a:off x="4607591"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5" name="TextBox 104">
              <a:extLst>
                <a:ext uri="{FF2B5EF4-FFF2-40B4-BE49-F238E27FC236}">
                  <a16:creationId xmlns:a16="http://schemas.microsoft.com/office/drawing/2014/main" xmlns="" id="{4F6A5415-DFB8-4DB6-BBBC-53D285909934}"/>
                </a:ext>
              </a:extLst>
            </p:cNvPr>
            <p:cNvSpPr txBox="1"/>
            <p:nvPr/>
          </p:nvSpPr>
          <p:spPr>
            <a:xfrm>
              <a:off x="4520469"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106" name="Line 21">
              <a:extLst>
                <a:ext uri="{FF2B5EF4-FFF2-40B4-BE49-F238E27FC236}">
                  <a16:creationId xmlns:a16="http://schemas.microsoft.com/office/drawing/2014/main" xmlns="" id="{019F811B-579F-4DF6-8BA0-E4C551782949}"/>
                </a:ext>
              </a:extLst>
            </p:cNvPr>
            <p:cNvSpPr>
              <a:spLocks noChangeShapeType="1"/>
            </p:cNvSpPr>
            <p:nvPr/>
          </p:nvSpPr>
          <p:spPr bwMode="auto">
            <a:xfrm>
              <a:off x="4231954"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8" name="Line 21">
              <a:extLst>
                <a:ext uri="{FF2B5EF4-FFF2-40B4-BE49-F238E27FC236}">
                  <a16:creationId xmlns:a16="http://schemas.microsoft.com/office/drawing/2014/main" xmlns="" id="{2EB14CB9-4D50-41C7-8641-92CC7DA7F291}"/>
                </a:ext>
              </a:extLst>
            </p:cNvPr>
            <p:cNvSpPr>
              <a:spLocks noChangeShapeType="1"/>
            </p:cNvSpPr>
            <p:nvPr/>
          </p:nvSpPr>
          <p:spPr bwMode="auto">
            <a:xfrm>
              <a:off x="3856317"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9" name="TextBox 108">
              <a:extLst>
                <a:ext uri="{FF2B5EF4-FFF2-40B4-BE49-F238E27FC236}">
                  <a16:creationId xmlns:a16="http://schemas.microsoft.com/office/drawing/2014/main" xmlns="" id="{D3AEC465-7E0C-46C3-BFBB-6C7261F1ED1A}"/>
                </a:ext>
              </a:extLst>
            </p:cNvPr>
            <p:cNvSpPr txBox="1"/>
            <p:nvPr/>
          </p:nvSpPr>
          <p:spPr>
            <a:xfrm>
              <a:off x="3769195"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110" name="Line 21">
              <a:extLst>
                <a:ext uri="{FF2B5EF4-FFF2-40B4-BE49-F238E27FC236}">
                  <a16:creationId xmlns:a16="http://schemas.microsoft.com/office/drawing/2014/main" xmlns="" id="{10C9578A-FED5-4954-B19E-F8D63CCBBEA2}"/>
                </a:ext>
              </a:extLst>
            </p:cNvPr>
            <p:cNvSpPr>
              <a:spLocks noChangeShapeType="1"/>
            </p:cNvSpPr>
            <p:nvPr/>
          </p:nvSpPr>
          <p:spPr bwMode="auto">
            <a:xfrm>
              <a:off x="3480680"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2" name="Line 21">
              <a:extLst>
                <a:ext uri="{FF2B5EF4-FFF2-40B4-BE49-F238E27FC236}">
                  <a16:creationId xmlns:a16="http://schemas.microsoft.com/office/drawing/2014/main" xmlns="" id="{CE4E8553-BFAD-436C-80F3-47C34EE79E84}"/>
                </a:ext>
              </a:extLst>
            </p:cNvPr>
            <p:cNvSpPr>
              <a:spLocks noChangeShapeType="1"/>
            </p:cNvSpPr>
            <p:nvPr/>
          </p:nvSpPr>
          <p:spPr bwMode="auto">
            <a:xfrm>
              <a:off x="310504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3" name="TextBox 112">
              <a:extLst>
                <a:ext uri="{FF2B5EF4-FFF2-40B4-BE49-F238E27FC236}">
                  <a16:creationId xmlns:a16="http://schemas.microsoft.com/office/drawing/2014/main" xmlns="" id="{3EFFC764-1B57-4BFE-ACF6-1E0DF5883971}"/>
                </a:ext>
              </a:extLst>
            </p:cNvPr>
            <p:cNvSpPr txBox="1"/>
            <p:nvPr/>
          </p:nvSpPr>
          <p:spPr>
            <a:xfrm>
              <a:off x="3017921"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114" name="Line 21">
              <a:extLst>
                <a:ext uri="{FF2B5EF4-FFF2-40B4-BE49-F238E27FC236}">
                  <a16:creationId xmlns:a16="http://schemas.microsoft.com/office/drawing/2014/main" xmlns="" id="{EB17A2C6-8F83-4B62-8715-79BA1875D44E}"/>
                </a:ext>
              </a:extLst>
            </p:cNvPr>
            <p:cNvSpPr>
              <a:spLocks noChangeShapeType="1"/>
            </p:cNvSpPr>
            <p:nvPr/>
          </p:nvSpPr>
          <p:spPr bwMode="auto">
            <a:xfrm>
              <a:off x="2729406"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6" name="Line 21">
              <a:extLst>
                <a:ext uri="{FF2B5EF4-FFF2-40B4-BE49-F238E27FC236}">
                  <a16:creationId xmlns:a16="http://schemas.microsoft.com/office/drawing/2014/main" xmlns="" id="{55BA1917-26B2-4AC1-9081-01FDFC4AB7C6}"/>
                </a:ext>
              </a:extLst>
            </p:cNvPr>
            <p:cNvSpPr>
              <a:spLocks noChangeShapeType="1"/>
            </p:cNvSpPr>
            <p:nvPr/>
          </p:nvSpPr>
          <p:spPr bwMode="auto">
            <a:xfrm>
              <a:off x="235376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xmlns="" id="{A9722D90-129B-4F52-BB0F-EF103977379B}"/>
                </a:ext>
              </a:extLst>
            </p:cNvPr>
            <p:cNvSpPr txBox="1"/>
            <p:nvPr/>
          </p:nvSpPr>
          <p:spPr>
            <a:xfrm>
              <a:off x="2266647"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a:t>
              </a:r>
            </a:p>
          </p:txBody>
        </p:sp>
        <p:sp>
          <p:nvSpPr>
            <p:cNvPr id="118" name="Line 21">
              <a:extLst>
                <a:ext uri="{FF2B5EF4-FFF2-40B4-BE49-F238E27FC236}">
                  <a16:creationId xmlns:a16="http://schemas.microsoft.com/office/drawing/2014/main" xmlns="" id="{03E77E9C-A88C-4ED1-84E9-1163CC210772}"/>
                </a:ext>
              </a:extLst>
            </p:cNvPr>
            <p:cNvSpPr>
              <a:spLocks noChangeShapeType="1"/>
            </p:cNvSpPr>
            <p:nvPr/>
          </p:nvSpPr>
          <p:spPr bwMode="auto">
            <a:xfrm>
              <a:off x="197813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0" name="Line 21">
              <a:extLst>
                <a:ext uri="{FF2B5EF4-FFF2-40B4-BE49-F238E27FC236}">
                  <a16:creationId xmlns:a16="http://schemas.microsoft.com/office/drawing/2014/main" xmlns="" id="{ECD08DCC-3E53-48FB-8BE2-C5D98E1A9B9E}"/>
                </a:ext>
              </a:extLst>
            </p:cNvPr>
            <p:cNvSpPr>
              <a:spLocks noChangeShapeType="1"/>
            </p:cNvSpPr>
            <p:nvPr/>
          </p:nvSpPr>
          <p:spPr bwMode="auto">
            <a:xfrm>
              <a:off x="160249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1" name="TextBox 120">
              <a:extLst>
                <a:ext uri="{FF2B5EF4-FFF2-40B4-BE49-F238E27FC236}">
                  <a16:creationId xmlns:a16="http://schemas.microsoft.com/office/drawing/2014/main" xmlns="" id="{20A1BD97-18B7-4670-856A-2DA85EDD7507}"/>
                </a:ext>
              </a:extLst>
            </p:cNvPr>
            <p:cNvSpPr txBox="1"/>
            <p:nvPr/>
          </p:nvSpPr>
          <p:spPr>
            <a:xfrm>
              <a:off x="1515373"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59" name="Isosceles Triangle 58">
            <a:extLst>
              <a:ext uri="{FF2B5EF4-FFF2-40B4-BE49-F238E27FC236}">
                <a16:creationId xmlns:a16="http://schemas.microsoft.com/office/drawing/2014/main" xmlns="" id="{DDD685BB-805C-4A9C-B1D0-DC6B280D13DD}"/>
              </a:ext>
            </a:extLst>
          </p:cNvPr>
          <p:cNvSpPr/>
          <p:nvPr/>
        </p:nvSpPr>
        <p:spPr>
          <a:xfrm>
            <a:off x="6428610" y="4603590"/>
            <a:ext cx="247821" cy="149327"/>
          </a:xfrm>
          <a:prstGeom prst="triangle">
            <a:avLst/>
          </a:prstGeom>
          <a:solidFill>
            <a:schemeClr val="tx2"/>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60" name="Isosceles Triangle 59">
            <a:extLst>
              <a:ext uri="{FF2B5EF4-FFF2-40B4-BE49-F238E27FC236}">
                <a16:creationId xmlns:a16="http://schemas.microsoft.com/office/drawing/2014/main" xmlns="" id="{E17DC3E2-7C33-49CF-9F08-95495F45000A}"/>
              </a:ext>
            </a:extLst>
          </p:cNvPr>
          <p:cNvSpPr/>
          <p:nvPr/>
        </p:nvSpPr>
        <p:spPr>
          <a:xfrm>
            <a:off x="1409330" y="478913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61" name="Isosceles Triangle 60">
            <a:extLst>
              <a:ext uri="{FF2B5EF4-FFF2-40B4-BE49-F238E27FC236}">
                <a16:creationId xmlns:a16="http://schemas.microsoft.com/office/drawing/2014/main" xmlns="" id="{F99FB567-43FF-42B9-9F2B-03373EE5F539}"/>
              </a:ext>
            </a:extLst>
          </p:cNvPr>
          <p:cNvSpPr/>
          <p:nvPr/>
        </p:nvSpPr>
        <p:spPr>
          <a:xfrm>
            <a:off x="1409330" y="4614363"/>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62" name="Isosceles Triangle 61">
            <a:extLst>
              <a:ext uri="{FF2B5EF4-FFF2-40B4-BE49-F238E27FC236}">
                <a16:creationId xmlns:a16="http://schemas.microsoft.com/office/drawing/2014/main" xmlns="" id="{310CD115-A60F-4D72-B0CF-631159F117D3}"/>
              </a:ext>
            </a:extLst>
          </p:cNvPr>
          <p:cNvSpPr/>
          <p:nvPr/>
        </p:nvSpPr>
        <p:spPr>
          <a:xfrm>
            <a:off x="1409330" y="4525029"/>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63" name="Isosceles Triangle 62">
            <a:extLst>
              <a:ext uri="{FF2B5EF4-FFF2-40B4-BE49-F238E27FC236}">
                <a16:creationId xmlns:a16="http://schemas.microsoft.com/office/drawing/2014/main" xmlns="" id="{EEA2FF47-6D56-416F-B6A7-94E32F25C695}"/>
              </a:ext>
            </a:extLst>
          </p:cNvPr>
          <p:cNvSpPr/>
          <p:nvPr/>
        </p:nvSpPr>
        <p:spPr>
          <a:xfrm>
            <a:off x="1409330" y="4170151"/>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64" name="Isosceles Triangle 63">
            <a:extLst>
              <a:ext uri="{FF2B5EF4-FFF2-40B4-BE49-F238E27FC236}">
                <a16:creationId xmlns:a16="http://schemas.microsoft.com/office/drawing/2014/main" xmlns="" id="{57EDCB92-1E13-4BE0-B657-49AD738E0AC4}"/>
              </a:ext>
            </a:extLst>
          </p:cNvPr>
          <p:cNvSpPr/>
          <p:nvPr/>
        </p:nvSpPr>
        <p:spPr>
          <a:xfrm>
            <a:off x="1409330" y="407851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65" name="Isosceles Triangle 64">
            <a:extLst>
              <a:ext uri="{FF2B5EF4-FFF2-40B4-BE49-F238E27FC236}">
                <a16:creationId xmlns:a16="http://schemas.microsoft.com/office/drawing/2014/main" xmlns="" id="{160F909B-2806-407D-AE73-04C5AED846E6}"/>
              </a:ext>
            </a:extLst>
          </p:cNvPr>
          <p:cNvSpPr/>
          <p:nvPr/>
        </p:nvSpPr>
        <p:spPr>
          <a:xfrm>
            <a:off x="1409330" y="381369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66" name="Isosceles Triangle 65">
            <a:extLst>
              <a:ext uri="{FF2B5EF4-FFF2-40B4-BE49-F238E27FC236}">
                <a16:creationId xmlns:a16="http://schemas.microsoft.com/office/drawing/2014/main" xmlns="" id="{79BC7258-0BA3-4F39-A77F-83F89375E566}"/>
              </a:ext>
            </a:extLst>
          </p:cNvPr>
          <p:cNvSpPr/>
          <p:nvPr/>
        </p:nvSpPr>
        <p:spPr>
          <a:xfrm>
            <a:off x="1409330" y="372436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67" name="Isosceles Triangle 66">
            <a:extLst>
              <a:ext uri="{FF2B5EF4-FFF2-40B4-BE49-F238E27FC236}">
                <a16:creationId xmlns:a16="http://schemas.microsoft.com/office/drawing/2014/main" xmlns="" id="{035980AC-873E-4E4A-A67E-C6BE5BF150C0}"/>
              </a:ext>
            </a:extLst>
          </p:cNvPr>
          <p:cNvSpPr/>
          <p:nvPr/>
        </p:nvSpPr>
        <p:spPr>
          <a:xfrm>
            <a:off x="1409330" y="363503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68" name="Isosceles Triangle 67">
            <a:extLst>
              <a:ext uri="{FF2B5EF4-FFF2-40B4-BE49-F238E27FC236}">
                <a16:creationId xmlns:a16="http://schemas.microsoft.com/office/drawing/2014/main" xmlns="" id="{2089D04E-07E3-4B45-809D-BDD553E1CC73}"/>
              </a:ext>
            </a:extLst>
          </p:cNvPr>
          <p:cNvSpPr/>
          <p:nvPr/>
        </p:nvSpPr>
        <p:spPr>
          <a:xfrm>
            <a:off x="1409330" y="3457962"/>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69" name="Isosceles Triangle 68">
            <a:extLst>
              <a:ext uri="{FF2B5EF4-FFF2-40B4-BE49-F238E27FC236}">
                <a16:creationId xmlns:a16="http://schemas.microsoft.com/office/drawing/2014/main" xmlns="" id="{E4547703-219C-4DC0-A124-AFAB52AF6782}"/>
              </a:ext>
            </a:extLst>
          </p:cNvPr>
          <p:cNvSpPr/>
          <p:nvPr/>
        </p:nvSpPr>
        <p:spPr>
          <a:xfrm>
            <a:off x="2020427" y="3110717"/>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70" name="Isosceles Triangle 69">
            <a:extLst>
              <a:ext uri="{FF2B5EF4-FFF2-40B4-BE49-F238E27FC236}">
                <a16:creationId xmlns:a16="http://schemas.microsoft.com/office/drawing/2014/main" xmlns="" id="{CB084013-5CDE-4E5C-9A55-BABFD8782114}"/>
              </a:ext>
            </a:extLst>
          </p:cNvPr>
          <p:cNvSpPr/>
          <p:nvPr/>
        </p:nvSpPr>
        <p:spPr>
          <a:xfrm>
            <a:off x="1409330" y="3364825"/>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71" name="Isosceles Triangle 70">
            <a:extLst>
              <a:ext uri="{FF2B5EF4-FFF2-40B4-BE49-F238E27FC236}">
                <a16:creationId xmlns:a16="http://schemas.microsoft.com/office/drawing/2014/main" xmlns="" id="{6E37EC51-7BB1-4B60-B917-8EFFA809F6C1}"/>
              </a:ext>
            </a:extLst>
          </p:cNvPr>
          <p:cNvSpPr/>
          <p:nvPr/>
        </p:nvSpPr>
        <p:spPr>
          <a:xfrm>
            <a:off x="1409330" y="3193146"/>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72" name="Isosceles Triangle 71">
            <a:extLst>
              <a:ext uri="{FF2B5EF4-FFF2-40B4-BE49-F238E27FC236}">
                <a16:creationId xmlns:a16="http://schemas.microsoft.com/office/drawing/2014/main" xmlns="" id="{6AE9E2C4-82CD-40F3-B2A6-A037339342B8}"/>
              </a:ext>
            </a:extLst>
          </p:cNvPr>
          <p:cNvSpPr/>
          <p:nvPr/>
        </p:nvSpPr>
        <p:spPr>
          <a:xfrm>
            <a:off x="1409330" y="2929762"/>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73" name="Isosceles Triangle 72">
            <a:extLst>
              <a:ext uri="{FF2B5EF4-FFF2-40B4-BE49-F238E27FC236}">
                <a16:creationId xmlns:a16="http://schemas.microsoft.com/office/drawing/2014/main" xmlns="" id="{BB3730C5-7058-4117-B1B0-000903A94AD8}"/>
              </a:ext>
            </a:extLst>
          </p:cNvPr>
          <p:cNvSpPr/>
          <p:nvPr/>
        </p:nvSpPr>
        <p:spPr>
          <a:xfrm>
            <a:off x="1409330" y="2667822"/>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74" name="Isosceles Triangle 73">
            <a:extLst>
              <a:ext uri="{FF2B5EF4-FFF2-40B4-BE49-F238E27FC236}">
                <a16:creationId xmlns:a16="http://schemas.microsoft.com/office/drawing/2014/main" xmlns="" id="{5064A382-2970-42F7-A1B0-722B36689275}"/>
              </a:ext>
            </a:extLst>
          </p:cNvPr>
          <p:cNvSpPr/>
          <p:nvPr/>
        </p:nvSpPr>
        <p:spPr>
          <a:xfrm>
            <a:off x="1409330" y="239515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75" name="Isosceles Triangle 74">
            <a:extLst>
              <a:ext uri="{FF2B5EF4-FFF2-40B4-BE49-F238E27FC236}">
                <a16:creationId xmlns:a16="http://schemas.microsoft.com/office/drawing/2014/main" xmlns="" id="{0310DFD2-55A7-4EA2-AD1C-958B0CA2C40C}"/>
              </a:ext>
            </a:extLst>
          </p:cNvPr>
          <p:cNvSpPr/>
          <p:nvPr/>
        </p:nvSpPr>
        <p:spPr>
          <a:xfrm>
            <a:off x="1409330" y="2304648"/>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76" name="Isosceles Triangle 75">
            <a:extLst>
              <a:ext uri="{FF2B5EF4-FFF2-40B4-BE49-F238E27FC236}">
                <a16:creationId xmlns:a16="http://schemas.microsoft.com/office/drawing/2014/main" xmlns="" id="{92D3F912-781A-42D8-AA82-74F37D57090F}"/>
              </a:ext>
            </a:extLst>
          </p:cNvPr>
          <p:cNvSpPr/>
          <p:nvPr/>
        </p:nvSpPr>
        <p:spPr>
          <a:xfrm>
            <a:off x="1409330" y="1934949"/>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77" name="Isosceles Triangle 76">
            <a:extLst>
              <a:ext uri="{FF2B5EF4-FFF2-40B4-BE49-F238E27FC236}">
                <a16:creationId xmlns:a16="http://schemas.microsoft.com/office/drawing/2014/main" xmlns="" id="{9B0C495E-7BE7-45E5-ABFC-1B215F1BE392}"/>
              </a:ext>
            </a:extLst>
          </p:cNvPr>
          <p:cNvSpPr/>
          <p:nvPr/>
        </p:nvSpPr>
        <p:spPr>
          <a:xfrm>
            <a:off x="1999454" y="2215259"/>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78" name="Isosceles Triangle 77">
            <a:extLst>
              <a:ext uri="{FF2B5EF4-FFF2-40B4-BE49-F238E27FC236}">
                <a16:creationId xmlns:a16="http://schemas.microsoft.com/office/drawing/2014/main" xmlns="" id="{D10EF558-CE24-4C4E-9321-8000F7489063}"/>
              </a:ext>
            </a:extLst>
          </p:cNvPr>
          <p:cNvSpPr/>
          <p:nvPr/>
        </p:nvSpPr>
        <p:spPr>
          <a:xfrm>
            <a:off x="3637344" y="212049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79" name="Isosceles Triangle 78">
            <a:extLst>
              <a:ext uri="{FF2B5EF4-FFF2-40B4-BE49-F238E27FC236}">
                <a16:creationId xmlns:a16="http://schemas.microsoft.com/office/drawing/2014/main" xmlns="" id="{46158184-F2FA-4D2A-8E00-CA7026F20082}"/>
              </a:ext>
            </a:extLst>
          </p:cNvPr>
          <p:cNvSpPr/>
          <p:nvPr/>
        </p:nvSpPr>
        <p:spPr>
          <a:xfrm>
            <a:off x="2934693" y="257505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80" name="Arrow: Right 87">
            <a:extLst>
              <a:ext uri="{FF2B5EF4-FFF2-40B4-BE49-F238E27FC236}">
                <a16:creationId xmlns:a16="http://schemas.microsoft.com/office/drawing/2014/main" xmlns="" id="{110AE9EF-AF4C-4E4B-B26A-025BC6D1E6F7}"/>
              </a:ext>
            </a:extLst>
          </p:cNvPr>
          <p:cNvSpPr/>
          <p:nvPr/>
        </p:nvSpPr>
        <p:spPr>
          <a:xfrm>
            <a:off x="5014482" y="2128701"/>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81" name="Arrow: Right 109">
            <a:extLst>
              <a:ext uri="{FF2B5EF4-FFF2-40B4-BE49-F238E27FC236}">
                <a16:creationId xmlns:a16="http://schemas.microsoft.com/office/drawing/2014/main" xmlns="" id="{9A414C6F-2192-45FA-A88C-086247721234}"/>
              </a:ext>
            </a:extLst>
          </p:cNvPr>
          <p:cNvSpPr/>
          <p:nvPr/>
        </p:nvSpPr>
        <p:spPr>
          <a:xfrm>
            <a:off x="5014481" y="2221945"/>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82" name="Arrow: Right 110">
            <a:extLst>
              <a:ext uri="{FF2B5EF4-FFF2-40B4-BE49-F238E27FC236}">
                <a16:creationId xmlns:a16="http://schemas.microsoft.com/office/drawing/2014/main" xmlns="" id="{D6F48735-3740-4517-A0C3-C24B05AC043E}"/>
              </a:ext>
            </a:extLst>
          </p:cNvPr>
          <p:cNvSpPr/>
          <p:nvPr/>
        </p:nvSpPr>
        <p:spPr>
          <a:xfrm>
            <a:off x="4354076" y="2402518"/>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83" name="Arrow: Right 111">
            <a:extLst>
              <a:ext uri="{FF2B5EF4-FFF2-40B4-BE49-F238E27FC236}">
                <a16:creationId xmlns:a16="http://schemas.microsoft.com/office/drawing/2014/main" xmlns="" id="{7997BEDB-2FAC-4BA6-ADC1-5B984101A03E}"/>
              </a:ext>
            </a:extLst>
          </p:cNvPr>
          <p:cNvSpPr/>
          <p:nvPr/>
        </p:nvSpPr>
        <p:spPr>
          <a:xfrm>
            <a:off x="4180509" y="2492296"/>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84" name="Arrow: Right 112">
            <a:extLst>
              <a:ext uri="{FF2B5EF4-FFF2-40B4-BE49-F238E27FC236}">
                <a16:creationId xmlns:a16="http://schemas.microsoft.com/office/drawing/2014/main" xmlns="" id="{99693600-F83A-4EB3-AA94-1786DE65E663}"/>
              </a:ext>
            </a:extLst>
          </p:cNvPr>
          <p:cNvSpPr/>
          <p:nvPr/>
        </p:nvSpPr>
        <p:spPr>
          <a:xfrm>
            <a:off x="4180509" y="2574543"/>
            <a:ext cx="150163" cy="54000"/>
          </a:xfrm>
          <a:prstGeom prst="rightArrow">
            <a:avLst/>
          </a:prstGeom>
          <a:solidFill>
            <a:srgbClr val="FFC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85" name="Arrow: Right 113">
            <a:extLst>
              <a:ext uri="{FF2B5EF4-FFF2-40B4-BE49-F238E27FC236}">
                <a16:creationId xmlns:a16="http://schemas.microsoft.com/office/drawing/2014/main" xmlns="" id="{266DAC2C-B833-4648-B505-5DB830D36910}"/>
              </a:ext>
            </a:extLst>
          </p:cNvPr>
          <p:cNvSpPr/>
          <p:nvPr/>
        </p:nvSpPr>
        <p:spPr>
          <a:xfrm>
            <a:off x="3763523" y="2755815"/>
            <a:ext cx="150163" cy="54000"/>
          </a:xfrm>
          <a:prstGeom prst="rightArrow">
            <a:avLst/>
          </a:prstGeom>
          <a:solidFill>
            <a:srgbClr val="FFC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86" name="Arrow: Right 114">
            <a:extLst>
              <a:ext uri="{FF2B5EF4-FFF2-40B4-BE49-F238E27FC236}">
                <a16:creationId xmlns:a16="http://schemas.microsoft.com/office/drawing/2014/main" xmlns="" id="{7E59912A-7C0B-4A27-AFD1-82446512B4C4}"/>
              </a:ext>
            </a:extLst>
          </p:cNvPr>
          <p:cNvSpPr/>
          <p:nvPr/>
        </p:nvSpPr>
        <p:spPr>
          <a:xfrm>
            <a:off x="3763523" y="2853400"/>
            <a:ext cx="150163" cy="54000"/>
          </a:xfrm>
          <a:prstGeom prst="rightArrow">
            <a:avLst/>
          </a:prstGeom>
          <a:solidFill>
            <a:srgbClr val="4D4D4D"/>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87" name="Arrow: Right 115">
            <a:extLst>
              <a:ext uri="{FF2B5EF4-FFF2-40B4-BE49-F238E27FC236}">
                <a16:creationId xmlns:a16="http://schemas.microsoft.com/office/drawing/2014/main" xmlns="" id="{4DB5933F-EAE4-42FB-9FEA-C6236E4D2259}"/>
              </a:ext>
            </a:extLst>
          </p:cNvPr>
          <p:cNvSpPr/>
          <p:nvPr/>
        </p:nvSpPr>
        <p:spPr>
          <a:xfrm>
            <a:off x="3541181" y="3110331"/>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88" name="Arrow: Right 122">
            <a:extLst>
              <a:ext uri="{FF2B5EF4-FFF2-40B4-BE49-F238E27FC236}">
                <a16:creationId xmlns:a16="http://schemas.microsoft.com/office/drawing/2014/main" xmlns="" id="{97109A4C-7DAE-43AA-810F-CE9037C979E0}"/>
              </a:ext>
            </a:extLst>
          </p:cNvPr>
          <p:cNvSpPr/>
          <p:nvPr/>
        </p:nvSpPr>
        <p:spPr>
          <a:xfrm>
            <a:off x="6353529" y="1948716"/>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89" name="TextBox 88">
            <a:extLst>
              <a:ext uri="{FF2B5EF4-FFF2-40B4-BE49-F238E27FC236}">
                <a16:creationId xmlns:a16="http://schemas.microsoft.com/office/drawing/2014/main" xmlns="" id="{627A71C2-35D8-4340-A694-9A0A9ECD1580}"/>
              </a:ext>
            </a:extLst>
          </p:cNvPr>
          <p:cNvSpPr txBox="1"/>
          <p:nvPr/>
        </p:nvSpPr>
        <p:spPr>
          <a:xfrm>
            <a:off x="3460328" y="5791170"/>
            <a:ext cx="61747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dirty="0">
                <a:solidFill>
                  <a:srgbClr val="4D4D4D"/>
                </a:solidFill>
              </a:rPr>
              <a:t>M</a:t>
            </a:r>
            <a:r>
              <a:rPr kumimoji="0" lang="fr-FR" sz="1600" b="0" i="0" u="none" strike="noStrike" kern="1200" cap="none" spc="0" normalizeH="0" baseline="0" dirty="0">
                <a:ln>
                  <a:noFill/>
                </a:ln>
                <a:solidFill>
                  <a:srgbClr val="4D4D4D"/>
                </a:solidFill>
                <a:effectLst/>
                <a:uLnTx/>
                <a:uFillTx/>
                <a:latin typeface="Arial" charset="0"/>
                <a:ea typeface="+mn-ea"/>
                <a:cs typeface="Arial" charset="0"/>
              </a:rPr>
              <a:t>ois</a:t>
            </a:r>
          </a:p>
        </p:txBody>
      </p:sp>
      <p:cxnSp>
        <p:nvCxnSpPr>
          <p:cNvPr id="90" name="Straight Connector 89">
            <a:extLst>
              <a:ext uri="{FF2B5EF4-FFF2-40B4-BE49-F238E27FC236}">
                <a16:creationId xmlns:a16="http://schemas.microsoft.com/office/drawing/2014/main" xmlns="" id="{715E5FD2-27F3-4CD7-AE85-74B6A3126F13}"/>
              </a:ext>
            </a:extLst>
          </p:cNvPr>
          <p:cNvCxnSpPr>
            <a:cxnSpLocks/>
          </p:cNvCxnSpPr>
          <p:nvPr/>
        </p:nvCxnSpPr>
        <p:spPr>
          <a:xfrm flipH="1" flipV="1">
            <a:off x="830208" y="5527477"/>
            <a:ext cx="5868000"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91" name="Straight Connector 90">
            <a:extLst>
              <a:ext uri="{FF2B5EF4-FFF2-40B4-BE49-F238E27FC236}">
                <a16:creationId xmlns:a16="http://schemas.microsoft.com/office/drawing/2014/main" xmlns="" id="{08FC2493-C2F2-404E-A7F5-DE62B7B7711C}"/>
              </a:ext>
            </a:extLst>
          </p:cNvPr>
          <p:cNvCxnSpPr>
            <a:cxnSpLocks/>
          </p:cNvCxnSpPr>
          <p:nvPr/>
        </p:nvCxnSpPr>
        <p:spPr>
          <a:xfrm>
            <a:off x="830208" y="1934949"/>
            <a:ext cx="10940" cy="3592022"/>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cxnSp>
      <p:sp>
        <p:nvSpPr>
          <p:cNvPr id="122" name="TextBox 121">
            <a:extLst>
              <a:ext uri="{FF2B5EF4-FFF2-40B4-BE49-F238E27FC236}">
                <a16:creationId xmlns:a16="http://schemas.microsoft.com/office/drawing/2014/main" xmlns="" id="{42F36143-BE46-4821-AC79-948660EDC136}"/>
              </a:ext>
            </a:extLst>
          </p:cNvPr>
          <p:cNvSpPr txBox="1"/>
          <p:nvPr/>
        </p:nvSpPr>
        <p:spPr>
          <a:xfrm>
            <a:off x="6707414" y="4757575"/>
            <a:ext cx="1095172"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dirty="0">
                <a:solidFill>
                  <a:srgbClr val="4D4D4D"/>
                </a:solidFill>
              </a:rPr>
              <a:t>En cours</a:t>
            </a: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6" name="Right Arrow 5"/>
          <p:cNvSpPr/>
          <p:nvPr/>
        </p:nvSpPr>
        <p:spPr>
          <a:xfrm>
            <a:off x="6458352" y="4867263"/>
            <a:ext cx="300330" cy="132603"/>
          </a:xfrm>
          <a:prstGeom prst="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124" name="TextBox 123">
            <a:extLst>
              <a:ext uri="{FF2B5EF4-FFF2-40B4-BE49-F238E27FC236}">
                <a16:creationId xmlns:a16="http://schemas.microsoft.com/office/drawing/2014/main" xmlns="" id="{42F36143-BE46-4821-AC79-948660EDC136}"/>
              </a:ext>
            </a:extLst>
          </p:cNvPr>
          <p:cNvSpPr txBox="1"/>
          <p:nvPr/>
        </p:nvSpPr>
        <p:spPr>
          <a:xfrm>
            <a:off x="2487936" y="1469658"/>
            <a:ext cx="4168128"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Durée de traitement et meilleure réponse</a:t>
            </a:r>
          </a:p>
        </p:txBody>
      </p:sp>
    </p:spTree>
    <p:extLst>
      <p:ext uri="{BB962C8B-B14F-4D97-AF65-F5344CB8AC3E}">
        <p14:creationId xmlns:p14="http://schemas.microsoft.com/office/powerpoint/2010/main" xmlns="" val="2413932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LBA-5: ANCHOR CRC: étude de phase 2 monobras évaluant encorafénib, binimétinib plus cétuximab dans le cancer colorectal métastatique muté BRAF V600E non prétraité – </a:t>
            </a:r>
            <a:r>
              <a:rPr lang="fr-FR" dirty="0" err="1"/>
              <a:t>Grothey</a:t>
            </a:r>
            <a:r>
              <a:rPr lang="fr-FR" dirty="0"/>
              <a:t> A, et al</a:t>
            </a:r>
          </a:p>
        </p:txBody>
      </p:sp>
      <p:sp>
        <p:nvSpPr>
          <p:cNvPr id="3" name="Content Placeholder 2"/>
          <p:cNvSpPr>
            <a:spLocks noGrp="1"/>
          </p:cNvSpPr>
          <p:nvPr>
            <p:ph idx="1"/>
          </p:nvPr>
        </p:nvSpPr>
        <p:spPr/>
        <p:txBody>
          <a:bodyPr/>
          <a:lstStyle/>
          <a:p>
            <a:pPr marL="0" indent="0">
              <a:buNone/>
            </a:pPr>
            <a:r>
              <a:rPr lang="fr-FR" b="1" dirty="0"/>
              <a:t>Résultats </a:t>
            </a:r>
          </a:p>
        </p:txBody>
      </p:sp>
      <p:sp>
        <p:nvSpPr>
          <p:cNvPr id="5" name="Text Placeholder 4"/>
          <p:cNvSpPr>
            <a:spLocks noGrp="1"/>
          </p:cNvSpPr>
          <p:nvPr>
            <p:ph type="body" sz="quarter" idx="11"/>
          </p:nvPr>
        </p:nvSpPr>
        <p:spPr/>
        <p:txBody>
          <a:bodyPr/>
          <a:lstStyle/>
          <a:p>
            <a:r>
              <a:rPr lang="fr-FR" dirty="0" err="1"/>
              <a:t>Grothey</a:t>
            </a:r>
            <a:r>
              <a:rPr lang="fr-FR" dirty="0"/>
              <a:t> A, et al, Ann </a:t>
            </a:r>
            <a:r>
              <a:rPr lang="fr-FR" dirty="0" err="1"/>
              <a:t>Oncol</a:t>
            </a:r>
            <a:r>
              <a:rPr lang="fr-FR" dirty="0"/>
              <a:t> 2020;31(</a:t>
            </a:r>
            <a:r>
              <a:rPr lang="fr-FR" dirty="0" err="1"/>
              <a:t>suppl</a:t>
            </a:r>
            <a:r>
              <a:rPr lang="fr-FR" dirty="0"/>
              <a:t>):</a:t>
            </a:r>
            <a:r>
              <a:rPr lang="fr-FR" dirty="0" err="1"/>
              <a:t>abstr</a:t>
            </a:r>
            <a:r>
              <a:rPr lang="fr-FR" dirty="0"/>
              <a:t> LBA-5</a:t>
            </a:r>
          </a:p>
        </p:txBody>
      </p:sp>
      <p:graphicFrame>
        <p:nvGraphicFramePr>
          <p:cNvPr id="11" name="Table 10">
            <a:extLst>
              <a:ext uri="{FF2B5EF4-FFF2-40B4-BE49-F238E27FC236}">
                <a16:creationId xmlns:a16="http://schemas.microsoft.com/office/drawing/2014/main" xmlns="" id="{4D36936F-E743-4BFF-89BF-143B9C8FBF12}"/>
              </a:ext>
            </a:extLst>
          </p:cNvPr>
          <p:cNvGraphicFramePr>
            <a:graphicFrameLocks noGrp="1"/>
          </p:cNvGraphicFramePr>
          <p:nvPr>
            <p:extLst>
              <p:ext uri="{D42A27DB-BD31-4B8C-83A1-F6EECF244321}">
                <p14:modId xmlns:p14="http://schemas.microsoft.com/office/powerpoint/2010/main" xmlns="" val="336936116"/>
              </p:ext>
            </p:extLst>
          </p:nvPr>
        </p:nvGraphicFramePr>
        <p:xfrm>
          <a:off x="5279479" y="2286236"/>
          <a:ext cx="3494634" cy="829800"/>
        </p:xfrm>
        <a:graphic>
          <a:graphicData uri="http://schemas.openxmlformats.org/drawingml/2006/table">
            <a:tbl>
              <a:tblPr firstRow="1" bandRow="1">
                <a:tableStyleId>{5C22544A-7EE6-4342-B048-85BDC9FD1C3A}</a:tableStyleId>
              </a:tblPr>
              <a:tblGrid>
                <a:gridCol w="2095098">
                  <a:extLst>
                    <a:ext uri="{9D8B030D-6E8A-4147-A177-3AD203B41FA5}">
                      <a16:colId xmlns:a16="http://schemas.microsoft.com/office/drawing/2014/main" xmlns="" val="1355162333"/>
                    </a:ext>
                  </a:extLst>
                </a:gridCol>
                <a:gridCol w="1399536">
                  <a:extLst>
                    <a:ext uri="{9D8B030D-6E8A-4147-A177-3AD203B41FA5}">
                      <a16:colId xmlns:a16="http://schemas.microsoft.com/office/drawing/2014/main" xmlns="" val="3541236192"/>
                    </a:ext>
                  </a:extLst>
                </a:gridCol>
              </a:tblGrid>
              <a:tr h="0">
                <a:tc>
                  <a:txBody>
                    <a:bodyPr/>
                    <a:lstStyle/>
                    <a:p>
                      <a:endParaRPr lang="fr-FR" sz="1300" noProof="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dirty="0">
                          <a:solidFill>
                            <a:schemeClr val="accent3"/>
                          </a:solidFill>
                        </a:rPr>
                        <a:t>Stade 1 (n=40)</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fr-FR" sz="1300" noProof="0">
                          <a:solidFill>
                            <a:schemeClr val="tx1"/>
                          </a:solidFill>
                        </a:rPr>
                        <a:t>Evènements, n (%)</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300" noProof="0">
                          <a:solidFill>
                            <a:schemeClr val="tx1"/>
                          </a:solidFill>
                        </a:rPr>
                        <a:t>27</a:t>
                      </a:r>
                      <a:r>
                        <a:rPr lang="fr-FR" sz="1300" baseline="0" noProof="0">
                          <a:solidFill>
                            <a:schemeClr val="tx1"/>
                          </a:solidFill>
                        </a:rPr>
                        <a:t> (68)</a:t>
                      </a:r>
                      <a:endParaRPr lang="fr-FR" sz="1300" noProof="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fr-FR" sz="1300" noProof="0">
                          <a:solidFill>
                            <a:schemeClr val="tx1"/>
                          </a:solidFill>
                        </a:rPr>
                        <a:t>SSPm,</a:t>
                      </a:r>
                      <a:r>
                        <a:rPr lang="fr-FR" sz="1300" baseline="0" noProof="0">
                          <a:solidFill>
                            <a:schemeClr val="tx1"/>
                          </a:solidFill>
                        </a:rPr>
                        <a:t> mois</a:t>
                      </a:r>
                      <a:r>
                        <a:rPr lang="fr-FR" sz="1300" noProof="0">
                          <a:solidFill>
                            <a:schemeClr val="tx1"/>
                          </a:solidFill>
                        </a:rPr>
                        <a:t> (IC95%)</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dirty="0">
                          <a:solidFill>
                            <a:schemeClr val="tx1"/>
                          </a:solidFill>
                        </a:rPr>
                        <a:t>4,9</a:t>
                      </a:r>
                      <a:r>
                        <a:rPr lang="fr-FR" sz="1300" baseline="0" noProof="0" dirty="0">
                          <a:solidFill>
                            <a:schemeClr val="tx1"/>
                          </a:solidFill>
                        </a:rPr>
                        <a:t> (4,4 - 8,1</a:t>
                      </a:r>
                      <a:r>
                        <a:rPr lang="fr-FR" sz="1300" noProof="0" dirty="0">
                          <a:solidFill>
                            <a:schemeClr val="tx1"/>
                          </a:solidFill>
                        </a:rPr>
                        <a:t>)</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bl>
          </a:graphicData>
        </a:graphic>
      </p:graphicFrame>
      <p:sp>
        <p:nvSpPr>
          <p:cNvPr id="57" name="TextBox 56">
            <a:extLst>
              <a:ext uri="{FF2B5EF4-FFF2-40B4-BE49-F238E27FC236}">
                <a16:creationId xmlns:a16="http://schemas.microsoft.com/office/drawing/2014/main" xmlns="" id="{42F36143-BE46-4821-AC79-948660EDC136}"/>
              </a:ext>
            </a:extLst>
          </p:cNvPr>
          <p:cNvSpPr txBox="1"/>
          <p:nvPr/>
        </p:nvSpPr>
        <p:spPr>
          <a:xfrm>
            <a:off x="3254173" y="1638935"/>
            <a:ext cx="263565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Survie sans progression</a:t>
            </a:r>
          </a:p>
        </p:txBody>
      </p:sp>
      <p:grpSp>
        <p:nvGrpSpPr>
          <p:cNvPr id="6" name="Group 5"/>
          <p:cNvGrpSpPr/>
          <p:nvPr/>
        </p:nvGrpSpPr>
        <p:grpSpPr>
          <a:xfrm>
            <a:off x="466403" y="1717272"/>
            <a:ext cx="6317055" cy="4263212"/>
            <a:chOff x="466403" y="2049772"/>
            <a:chExt cx="6317055" cy="4263212"/>
          </a:xfrm>
        </p:grpSpPr>
        <p:sp>
          <p:nvSpPr>
            <p:cNvPr id="13" name="Freeform 21">
              <a:extLst>
                <a:ext uri="{FF2B5EF4-FFF2-40B4-BE49-F238E27FC236}">
                  <a16:creationId xmlns:a16="http://schemas.microsoft.com/office/drawing/2014/main" xmlns="" id="{73742D6D-DB75-4A78-8C28-7D13F3FF5364}"/>
                </a:ext>
              </a:extLst>
            </p:cNvPr>
            <p:cNvSpPr>
              <a:spLocks/>
            </p:cNvSpPr>
            <p:nvPr/>
          </p:nvSpPr>
          <p:spPr bwMode="auto">
            <a:xfrm>
              <a:off x="1734757" y="2252475"/>
              <a:ext cx="4872560" cy="30405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dirty="0">
                <a:ln>
                  <a:noFill/>
                </a:ln>
                <a:solidFill>
                  <a:srgbClr val="363636"/>
                </a:solidFill>
                <a:effectLst/>
                <a:uLnTx/>
                <a:uFillTx/>
                <a:latin typeface="Arial" charset="0"/>
                <a:ea typeface="+mn-ea"/>
                <a:cs typeface="Arial" charset="0"/>
              </a:endParaRPr>
            </a:p>
          </p:txBody>
        </p:sp>
        <p:grpSp>
          <p:nvGrpSpPr>
            <p:cNvPr id="14" name="Group 13">
              <a:extLst>
                <a:ext uri="{FF2B5EF4-FFF2-40B4-BE49-F238E27FC236}">
                  <a16:creationId xmlns:a16="http://schemas.microsoft.com/office/drawing/2014/main" xmlns="" id="{901DEEDF-6C4A-417F-9DB4-E645ED4B3DFA}"/>
                </a:ext>
              </a:extLst>
            </p:cNvPr>
            <p:cNvGrpSpPr/>
            <p:nvPr/>
          </p:nvGrpSpPr>
          <p:grpSpPr>
            <a:xfrm>
              <a:off x="778472" y="2049772"/>
              <a:ext cx="949247" cy="3437184"/>
              <a:chOff x="1156782" y="1251773"/>
              <a:chExt cx="827573" cy="2886510"/>
            </a:xfrm>
          </p:grpSpPr>
          <p:sp>
            <p:nvSpPr>
              <p:cNvPr id="44" name="Line 6">
                <a:extLst>
                  <a:ext uri="{FF2B5EF4-FFF2-40B4-BE49-F238E27FC236}">
                    <a16:creationId xmlns:a16="http://schemas.microsoft.com/office/drawing/2014/main" xmlns="" id="{BE0F7B65-B179-4B83-ACCB-DA5F424C91CA}"/>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5" name="Line 7">
                <a:extLst>
                  <a:ext uri="{FF2B5EF4-FFF2-40B4-BE49-F238E27FC236}">
                    <a16:creationId xmlns:a16="http://schemas.microsoft.com/office/drawing/2014/main" xmlns="" id="{733733C1-DAA3-42E6-B8D1-7C409E8BB84F}"/>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6" name="Line 8">
                <a:extLst>
                  <a:ext uri="{FF2B5EF4-FFF2-40B4-BE49-F238E27FC236}">
                    <a16:creationId xmlns:a16="http://schemas.microsoft.com/office/drawing/2014/main" xmlns="" id="{648A046A-6EAE-427D-904F-8BA1FF5775D8}"/>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7" name="Line 9">
                <a:extLst>
                  <a:ext uri="{FF2B5EF4-FFF2-40B4-BE49-F238E27FC236}">
                    <a16:creationId xmlns:a16="http://schemas.microsoft.com/office/drawing/2014/main" xmlns="" id="{76AD7EEF-B8AB-474F-9F2E-8AD13F219A8A}"/>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8" name="Line 10">
                <a:extLst>
                  <a:ext uri="{FF2B5EF4-FFF2-40B4-BE49-F238E27FC236}">
                    <a16:creationId xmlns:a16="http://schemas.microsoft.com/office/drawing/2014/main" xmlns="" id="{32A50473-279B-449D-AFB8-DCC8045554DD}"/>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9" name="Line 11">
                <a:extLst>
                  <a:ext uri="{FF2B5EF4-FFF2-40B4-BE49-F238E27FC236}">
                    <a16:creationId xmlns:a16="http://schemas.microsoft.com/office/drawing/2014/main" xmlns="" id="{FCBB1431-C3A9-4713-B13B-FE7D5C7FD84C}"/>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0" name="TextBox 49">
                <a:extLst>
                  <a:ext uri="{FF2B5EF4-FFF2-40B4-BE49-F238E27FC236}">
                    <a16:creationId xmlns:a16="http://schemas.microsoft.com/office/drawing/2014/main" xmlns="" id="{C636D799-8F75-4456-903E-E2217F9816F4}"/>
                  </a:ext>
                </a:extLst>
              </p:cNvPr>
              <p:cNvSpPr txBox="1"/>
              <p:nvPr/>
            </p:nvSpPr>
            <p:spPr>
              <a:xfrm rot="16200000">
                <a:off x="896672" y="2548891"/>
                <a:ext cx="869043" cy="34882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SSP, %</a:t>
                </a:r>
              </a:p>
            </p:txBody>
          </p:sp>
          <p:sp>
            <p:nvSpPr>
              <p:cNvPr id="51" name="TextBox 50">
                <a:extLst>
                  <a:ext uri="{FF2B5EF4-FFF2-40B4-BE49-F238E27FC236}">
                    <a16:creationId xmlns:a16="http://schemas.microsoft.com/office/drawing/2014/main" xmlns="" id="{AEF2C0DE-9D25-4489-8104-40DFECD90981}"/>
                  </a:ext>
                </a:extLst>
              </p:cNvPr>
              <p:cNvSpPr txBox="1"/>
              <p:nvPr/>
            </p:nvSpPr>
            <p:spPr>
              <a:xfrm>
                <a:off x="1361972" y="1251773"/>
                <a:ext cx="534137" cy="3360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100</a:t>
                </a:r>
              </a:p>
            </p:txBody>
          </p:sp>
          <p:sp>
            <p:nvSpPr>
              <p:cNvPr id="52" name="TextBox 51">
                <a:extLst>
                  <a:ext uri="{FF2B5EF4-FFF2-40B4-BE49-F238E27FC236}">
                    <a16:creationId xmlns:a16="http://schemas.microsoft.com/office/drawing/2014/main" xmlns="" id="{B4091309-2143-436A-ACD5-9048848BDE4E}"/>
                  </a:ext>
                </a:extLst>
              </p:cNvPr>
              <p:cNvSpPr txBox="1"/>
              <p:nvPr/>
            </p:nvSpPr>
            <p:spPr>
              <a:xfrm>
                <a:off x="1486353" y="1775912"/>
                <a:ext cx="409756" cy="3360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80</a:t>
                </a:r>
              </a:p>
            </p:txBody>
          </p:sp>
          <p:sp>
            <p:nvSpPr>
              <p:cNvPr id="53" name="TextBox 52">
                <a:extLst>
                  <a:ext uri="{FF2B5EF4-FFF2-40B4-BE49-F238E27FC236}">
                    <a16:creationId xmlns:a16="http://schemas.microsoft.com/office/drawing/2014/main" xmlns="" id="{2C6EED7C-40D7-4D69-8E7E-810A4D566AA1}"/>
                  </a:ext>
                </a:extLst>
              </p:cNvPr>
              <p:cNvSpPr txBox="1"/>
              <p:nvPr/>
            </p:nvSpPr>
            <p:spPr>
              <a:xfrm>
                <a:off x="1486353" y="2274441"/>
                <a:ext cx="409756" cy="3360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60</a:t>
                </a:r>
              </a:p>
            </p:txBody>
          </p:sp>
          <p:sp>
            <p:nvSpPr>
              <p:cNvPr id="54" name="TextBox 53">
                <a:extLst>
                  <a:ext uri="{FF2B5EF4-FFF2-40B4-BE49-F238E27FC236}">
                    <a16:creationId xmlns:a16="http://schemas.microsoft.com/office/drawing/2014/main" xmlns="" id="{27107C47-2EFE-4316-96CF-E3FD2AC3CF71}"/>
                  </a:ext>
                </a:extLst>
              </p:cNvPr>
              <p:cNvSpPr txBox="1"/>
              <p:nvPr/>
            </p:nvSpPr>
            <p:spPr>
              <a:xfrm>
                <a:off x="1486353" y="2789095"/>
                <a:ext cx="409756" cy="3360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40</a:t>
                </a:r>
              </a:p>
            </p:txBody>
          </p:sp>
          <p:sp>
            <p:nvSpPr>
              <p:cNvPr id="55" name="TextBox 54">
                <a:extLst>
                  <a:ext uri="{FF2B5EF4-FFF2-40B4-BE49-F238E27FC236}">
                    <a16:creationId xmlns:a16="http://schemas.microsoft.com/office/drawing/2014/main" xmlns="" id="{FD532DDC-748D-4C4D-9D90-D9A6A6485B5C}"/>
                  </a:ext>
                </a:extLst>
              </p:cNvPr>
              <p:cNvSpPr txBox="1"/>
              <p:nvPr/>
            </p:nvSpPr>
            <p:spPr>
              <a:xfrm>
                <a:off x="1486353" y="3292999"/>
                <a:ext cx="409756" cy="3360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20</a:t>
                </a:r>
              </a:p>
            </p:txBody>
          </p:sp>
          <p:sp>
            <p:nvSpPr>
              <p:cNvPr id="56" name="TextBox 55">
                <a:extLst>
                  <a:ext uri="{FF2B5EF4-FFF2-40B4-BE49-F238E27FC236}">
                    <a16:creationId xmlns:a16="http://schemas.microsoft.com/office/drawing/2014/main" xmlns="" id="{BE7CCE12-1C25-4983-B46B-19D6E0ABC6B4}"/>
                  </a:ext>
                </a:extLst>
              </p:cNvPr>
              <p:cNvSpPr txBox="1"/>
              <p:nvPr/>
            </p:nvSpPr>
            <p:spPr>
              <a:xfrm>
                <a:off x="1610738" y="3802275"/>
                <a:ext cx="285376" cy="33600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grpSp>
        <p:grpSp>
          <p:nvGrpSpPr>
            <p:cNvPr id="15" name="Group 14">
              <a:extLst>
                <a:ext uri="{FF2B5EF4-FFF2-40B4-BE49-F238E27FC236}">
                  <a16:creationId xmlns:a16="http://schemas.microsoft.com/office/drawing/2014/main" xmlns="" id="{2BF9717D-0A9E-48F8-B03B-FB0FC0A034E1}"/>
                </a:ext>
              </a:extLst>
            </p:cNvPr>
            <p:cNvGrpSpPr/>
            <p:nvPr/>
          </p:nvGrpSpPr>
          <p:grpSpPr>
            <a:xfrm>
              <a:off x="1621319" y="5301516"/>
              <a:ext cx="5162139" cy="467354"/>
              <a:chOff x="1550641" y="4771176"/>
              <a:chExt cx="2784087" cy="387337"/>
            </a:xfrm>
          </p:grpSpPr>
          <p:sp>
            <p:nvSpPr>
              <p:cNvPr id="28" name="Line 21">
                <a:extLst>
                  <a:ext uri="{FF2B5EF4-FFF2-40B4-BE49-F238E27FC236}">
                    <a16:creationId xmlns:a16="http://schemas.microsoft.com/office/drawing/2014/main" xmlns="" id="{055A8B71-220C-43C4-84A2-B5513BBC3E72}"/>
                  </a:ext>
                </a:extLst>
              </p:cNvPr>
              <p:cNvSpPr>
                <a:spLocks noChangeShapeType="1"/>
              </p:cNvSpPr>
              <p:nvPr/>
            </p:nvSpPr>
            <p:spPr bwMode="auto">
              <a:xfrm>
                <a:off x="4241289"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xmlns="" id="{3E05DE48-2754-4DA2-82AD-20FF1505274D}"/>
                  </a:ext>
                </a:extLst>
              </p:cNvPr>
              <p:cNvSpPr txBox="1"/>
              <p:nvPr/>
            </p:nvSpPr>
            <p:spPr>
              <a:xfrm>
                <a:off x="4141628" y="4843176"/>
                <a:ext cx="193100" cy="3153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14</a:t>
                </a:r>
              </a:p>
            </p:txBody>
          </p:sp>
          <p:sp>
            <p:nvSpPr>
              <p:cNvPr id="30" name="Line 21">
                <a:extLst>
                  <a:ext uri="{FF2B5EF4-FFF2-40B4-BE49-F238E27FC236}">
                    <a16:creationId xmlns:a16="http://schemas.microsoft.com/office/drawing/2014/main" xmlns="" id="{F152CC4C-2A64-472B-84CB-DAC11D0DAAF4}"/>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xmlns="" id="{97E68FA3-8F08-489A-9D42-11FE2FCCDF3B}"/>
                  </a:ext>
                </a:extLst>
              </p:cNvPr>
              <p:cNvSpPr txBox="1"/>
              <p:nvPr/>
            </p:nvSpPr>
            <p:spPr>
              <a:xfrm>
                <a:off x="3765991" y="4843176"/>
                <a:ext cx="193100" cy="3153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32" name="Line 21">
                <a:extLst>
                  <a:ext uri="{FF2B5EF4-FFF2-40B4-BE49-F238E27FC236}">
                    <a16:creationId xmlns:a16="http://schemas.microsoft.com/office/drawing/2014/main" xmlns="" id="{52040B70-9459-4FF5-BEA6-340B36236D31}"/>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xmlns="" id="{B8486B2B-D7A9-4AE6-9CE8-E4750C1CC9B9}"/>
                  </a:ext>
                </a:extLst>
              </p:cNvPr>
              <p:cNvSpPr txBox="1"/>
              <p:nvPr/>
            </p:nvSpPr>
            <p:spPr>
              <a:xfrm>
                <a:off x="3390355" y="4843176"/>
                <a:ext cx="193100" cy="3153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34" name="Line 21">
                <a:extLst>
                  <a:ext uri="{FF2B5EF4-FFF2-40B4-BE49-F238E27FC236}">
                    <a16:creationId xmlns:a16="http://schemas.microsoft.com/office/drawing/2014/main" xmlns="" id="{7EF68E17-FF3E-490E-97E9-A557F3E2E7C0}"/>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xmlns="" id="{39A542B5-DA32-461E-B8AD-FDE8524AE2B5}"/>
                  </a:ext>
                </a:extLst>
              </p:cNvPr>
              <p:cNvSpPr txBox="1"/>
              <p:nvPr/>
            </p:nvSpPr>
            <p:spPr>
              <a:xfrm>
                <a:off x="3053189" y="4843176"/>
                <a:ext cx="116156" cy="3153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36" name="Line 21">
                <a:extLst>
                  <a:ext uri="{FF2B5EF4-FFF2-40B4-BE49-F238E27FC236}">
                    <a16:creationId xmlns:a16="http://schemas.microsoft.com/office/drawing/2014/main" xmlns="" id="{897AD95D-E43D-457E-9B26-942FF2E36694}"/>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xmlns="" id="{572682DE-2E2E-4304-92C6-41FB01BE41E9}"/>
                  </a:ext>
                </a:extLst>
              </p:cNvPr>
              <p:cNvSpPr txBox="1"/>
              <p:nvPr/>
            </p:nvSpPr>
            <p:spPr>
              <a:xfrm>
                <a:off x="2677553" y="4843176"/>
                <a:ext cx="116156" cy="3153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38" name="Line 21">
                <a:extLst>
                  <a:ext uri="{FF2B5EF4-FFF2-40B4-BE49-F238E27FC236}">
                    <a16:creationId xmlns:a16="http://schemas.microsoft.com/office/drawing/2014/main" xmlns="" id="{E3A6400F-5B10-42A6-8D37-478E3429FDFA}"/>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xmlns="" id="{804064EA-9CC5-4E67-BB5E-9F1616E99CBE}"/>
                  </a:ext>
                </a:extLst>
              </p:cNvPr>
              <p:cNvSpPr txBox="1"/>
              <p:nvPr/>
            </p:nvSpPr>
            <p:spPr>
              <a:xfrm>
                <a:off x="2301915" y="4843176"/>
                <a:ext cx="116156" cy="3153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40" name="Line 21">
                <a:extLst>
                  <a:ext uri="{FF2B5EF4-FFF2-40B4-BE49-F238E27FC236}">
                    <a16:creationId xmlns:a16="http://schemas.microsoft.com/office/drawing/2014/main" xmlns="" id="{BDD90E36-4131-4A49-88B0-F4EE03A9A18D}"/>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7D0EA88D-E2F8-436F-BB83-BF71843255D1}"/>
                  </a:ext>
                </a:extLst>
              </p:cNvPr>
              <p:cNvSpPr txBox="1"/>
              <p:nvPr/>
            </p:nvSpPr>
            <p:spPr>
              <a:xfrm>
                <a:off x="1926278" y="4843176"/>
                <a:ext cx="116156" cy="3153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a:t>
                </a:r>
              </a:p>
            </p:txBody>
          </p:sp>
          <p:sp>
            <p:nvSpPr>
              <p:cNvPr id="42" name="Line 21">
                <a:extLst>
                  <a:ext uri="{FF2B5EF4-FFF2-40B4-BE49-F238E27FC236}">
                    <a16:creationId xmlns:a16="http://schemas.microsoft.com/office/drawing/2014/main" xmlns="" id="{1318554D-8C29-4B4A-8D79-2B7B177F8805}"/>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xmlns="" id="{9550367F-6064-4DB3-B081-0B8CA2ABAC72}"/>
                  </a:ext>
                </a:extLst>
              </p:cNvPr>
              <p:cNvSpPr txBox="1"/>
              <p:nvPr/>
            </p:nvSpPr>
            <p:spPr>
              <a:xfrm>
                <a:off x="1550641" y="4843176"/>
                <a:ext cx="116156" cy="31533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6" name="Group 15">
              <a:extLst>
                <a:ext uri="{FF2B5EF4-FFF2-40B4-BE49-F238E27FC236}">
                  <a16:creationId xmlns:a16="http://schemas.microsoft.com/office/drawing/2014/main" xmlns="" id="{AB3BF485-74FD-40EF-8BD6-39716A45CB0A}"/>
                </a:ext>
              </a:extLst>
            </p:cNvPr>
            <p:cNvGrpSpPr/>
            <p:nvPr/>
          </p:nvGrpSpPr>
          <p:grpSpPr>
            <a:xfrm>
              <a:off x="1734757" y="2252476"/>
              <a:ext cx="4252466" cy="2617128"/>
              <a:chOff x="1709737" y="1738313"/>
              <a:chExt cx="5724525" cy="3384261"/>
            </a:xfrm>
          </p:grpSpPr>
          <p:sp>
            <p:nvSpPr>
              <p:cNvPr id="17" name="Freeform: Shape 2050">
                <a:extLst>
                  <a:ext uri="{FF2B5EF4-FFF2-40B4-BE49-F238E27FC236}">
                    <a16:creationId xmlns:a16="http://schemas.microsoft.com/office/drawing/2014/main" xmlns="" id="{04BA8145-2610-40F8-BE12-3DD1AA3104A2}"/>
                  </a:ext>
                </a:extLst>
              </p:cNvPr>
              <p:cNvSpPr/>
              <p:nvPr/>
            </p:nvSpPr>
            <p:spPr>
              <a:xfrm>
                <a:off x="1709737" y="1738313"/>
                <a:ext cx="5724525" cy="3314700"/>
              </a:xfrm>
              <a:custGeom>
                <a:avLst/>
                <a:gdLst>
                  <a:gd name="connsiteX0" fmla="*/ 5725487 w 5724525"/>
                  <a:gd name="connsiteY0" fmla="*/ 3321492 h 3314700"/>
                  <a:gd name="connsiteX1" fmla="*/ 4763253 w 5724525"/>
                  <a:gd name="connsiteY1" fmla="*/ 3321492 h 3314700"/>
                  <a:gd name="connsiteX2" fmla="*/ 4763253 w 5724525"/>
                  <a:gd name="connsiteY2" fmla="*/ 2995413 h 3314700"/>
                  <a:gd name="connsiteX3" fmla="*/ 3880933 w 5724525"/>
                  <a:gd name="connsiteY3" fmla="*/ 2995413 h 3314700"/>
                  <a:gd name="connsiteX4" fmla="*/ 3880933 w 5724525"/>
                  <a:gd name="connsiteY4" fmla="*/ 2790816 h 3314700"/>
                  <a:gd name="connsiteX5" fmla="*/ 3785025 w 5724525"/>
                  <a:gd name="connsiteY5" fmla="*/ 2790816 h 3314700"/>
                  <a:gd name="connsiteX6" fmla="*/ 3785025 w 5724525"/>
                  <a:gd name="connsiteY6" fmla="*/ 2599011 h 3314700"/>
                  <a:gd name="connsiteX7" fmla="*/ 3136078 w 5724525"/>
                  <a:gd name="connsiteY7" fmla="*/ 2599011 h 3314700"/>
                  <a:gd name="connsiteX8" fmla="*/ 3136078 w 5724525"/>
                  <a:gd name="connsiteY8" fmla="*/ 2458345 h 3314700"/>
                  <a:gd name="connsiteX9" fmla="*/ 3036970 w 5724525"/>
                  <a:gd name="connsiteY9" fmla="*/ 2458345 h 3314700"/>
                  <a:gd name="connsiteX10" fmla="*/ 3036970 w 5724525"/>
                  <a:gd name="connsiteY10" fmla="*/ 2343264 h 3314700"/>
                  <a:gd name="connsiteX11" fmla="*/ 2998613 w 5724525"/>
                  <a:gd name="connsiteY11" fmla="*/ 2343264 h 3314700"/>
                  <a:gd name="connsiteX12" fmla="*/ 2998613 w 5724525"/>
                  <a:gd name="connsiteY12" fmla="*/ 2215391 h 3314700"/>
                  <a:gd name="connsiteX13" fmla="*/ 2794016 w 5724525"/>
                  <a:gd name="connsiteY13" fmla="*/ 2215391 h 3314700"/>
                  <a:gd name="connsiteX14" fmla="*/ 2794016 w 5724525"/>
                  <a:gd name="connsiteY14" fmla="*/ 2116293 h 3314700"/>
                  <a:gd name="connsiteX15" fmla="*/ 2646959 w 5724525"/>
                  <a:gd name="connsiteY15" fmla="*/ 2116293 h 3314700"/>
                  <a:gd name="connsiteX16" fmla="*/ 2646959 w 5724525"/>
                  <a:gd name="connsiteY16" fmla="*/ 1994811 h 3314700"/>
                  <a:gd name="connsiteX17" fmla="*/ 2288915 w 5724525"/>
                  <a:gd name="connsiteY17" fmla="*/ 1994811 h 3314700"/>
                  <a:gd name="connsiteX18" fmla="*/ 2288915 w 5724525"/>
                  <a:gd name="connsiteY18" fmla="*/ 1902104 h 3314700"/>
                  <a:gd name="connsiteX19" fmla="*/ 2180225 w 5724525"/>
                  <a:gd name="connsiteY19" fmla="*/ 1902104 h 3314700"/>
                  <a:gd name="connsiteX20" fmla="*/ 2180225 w 5724525"/>
                  <a:gd name="connsiteY20" fmla="*/ 1780623 h 3314700"/>
                  <a:gd name="connsiteX21" fmla="*/ 2151460 w 5724525"/>
                  <a:gd name="connsiteY21" fmla="*/ 1780623 h 3314700"/>
                  <a:gd name="connsiteX22" fmla="*/ 2151460 w 5724525"/>
                  <a:gd name="connsiteY22" fmla="*/ 1563243 h 3314700"/>
                  <a:gd name="connsiteX23" fmla="*/ 2132276 w 5724525"/>
                  <a:gd name="connsiteY23" fmla="*/ 1563243 h 3314700"/>
                  <a:gd name="connsiteX24" fmla="*/ 2132276 w 5724525"/>
                  <a:gd name="connsiteY24" fmla="*/ 1438570 h 3314700"/>
                  <a:gd name="connsiteX25" fmla="*/ 2068335 w 5724525"/>
                  <a:gd name="connsiteY25" fmla="*/ 1438570 h 3314700"/>
                  <a:gd name="connsiteX26" fmla="*/ 2068335 w 5724525"/>
                  <a:gd name="connsiteY26" fmla="*/ 1141267 h 3314700"/>
                  <a:gd name="connsiteX27" fmla="*/ 1847755 w 5724525"/>
                  <a:gd name="connsiteY27" fmla="*/ 1141267 h 3314700"/>
                  <a:gd name="connsiteX28" fmla="*/ 1847755 w 5724525"/>
                  <a:gd name="connsiteY28" fmla="*/ 1032567 h 3314700"/>
                  <a:gd name="connsiteX29" fmla="*/ 1742265 w 5724525"/>
                  <a:gd name="connsiteY29" fmla="*/ 1032567 h 3314700"/>
                  <a:gd name="connsiteX30" fmla="*/ 1742265 w 5724525"/>
                  <a:gd name="connsiteY30" fmla="*/ 927076 h 3314700"/>
                  <a:gd name="connsiteX31" fmla="*/ 1697507 w 5724525"/>
                  <a:gd name="connsiteY31" fmla="*/ 927076 h 3314700"/>
                  <a:gd name="connsiteX32" fmla="*/ 1697507 w 5724525"/>
                  <a:gd name="connsiteY32" fmla="*/ 818384 h 3314700"/>
                  <a:gd name="connsiteX33" fmla="*/ 1611192 w 5724525"/>
                  <a:gd name="connsiteY33" fmla="*/ 818384 h 3314700"/>
                  <a:gd name="connsiteX34" fmla="*/ 1611192 w 5724525"/>
                  <a:gd name="connsiteY34" fmla="*/ 725676 h 3314700"/>
                  <a:gd name="connsiteX35" fmla="*/ 1454553 w 5724525"/>
                  <a:gd name="connsiteY35" fmla="*/ 725676 h 3314700"/>
                  <a:gd name="connsiteX36" fmla="*/ 1454553 w 5724525"/>
                  <a:gd name="connsiteY36" fmla="*/ 616985 h 3314700"/>
                  <a:gd name="connsiteX37" fmla="*/ 1291514 w 5724525"/>
                  <a:gd name="connsiteY37" fmla="*/ 616985 h 3314700"/>
                  <a:gd name="connsiteX38" fmla="*/ 1291514 w 5724525"/>
                  <a:gd name="connsiteY38" fmla="*/ 514686 h 3314700"/>
                  <a:gd name="connsiteX39" fmla="*/ 674527 w 5724525"/>
                  <a:gd name="connsiteY39" fmla="*/ 514686 h 3314700"/>
                  <a:gd name="connsiteX40" fmla="*/ 674527 w 5724525"/>
                  <a:gd name="connsiteY40" fmla="*/ 412389 h 3314700"/>
                  <a:gd name="connsiteX41" fmla="*/ 565836 w 5724525"/>
                  <a:gd name="connsiteY41" fmla="*/ 412389 h 3314700"/>
                  <a:gd name="connsiteX42" fmla="*/ 565836 w 5724525"/>
                  <a:gd name="connsiteY42" fmla="*/ 313288 h 3314700"/>
                  <a:gd name="connsiteX43" fmla="*/ 540261 w 5724525"/>
                  <a:gd name="connsiteY43" fmla="*/ 313288 h 3314700"/>
                  <a:gd name="connsiteX44" fmla="*/ 540261 w 5724525"/>
                  <a:gd name="connsiteY44" fmla="*/ 207793 h 3314700"/>
                  <a:gd name="connsiteX45" fmla="*/ 469931 w 5724525"/>
                  <a:gd name="connsiteY45" fmla="*/ 207793 h 3314700"/>
                  <a:gd name="connsiteX46" fmla="*/ 469931 w 5724525"/>
                  <a:gd name="connsiteY46" fmla="*/ 108692 h 3314700"/>
                  <a:gd name="connsiteX47" fmla="*/ 137463 w 5724525"/>
                  <a:gd name="connsiteY47" fmla="*/ 108692 h 3314700"/>
                  <a:gd name="connsiteX48" fmla="*/ 137463 w 5724525"/>
                  <a:gd name="connsiteY48" fmla="*/ 0 h 3314700"/>
                  <a:gd name="connsiteX49" fmla="*/ 0 w 5724525"/>
                  <a:gd name="connsiteY49"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24525" h="3314700">
                    <a:moveTo>
                      <a:pt x="5725487" y="3321492"/>
                    </a:moveTo>
                    <a:lnTo>
                      <a:pt x="4763253" y="3321492"/>
                    </a:lnTo>
                    <a:lnTo>
                      <a:pt x="4763253" y="2995413"/>
                    </a:lnTo>
                    <a:lnTo>
                      <a:pt x="3880933" y="2995413"/>
                    </a:lnTo>
                    <a:lnTo>
                      <a:pt x="3880933" y="2790816"/>
                    </a:lnTo>
                    <a:lnTo>
                      <a:pt x="3785025" y="2790816"/>
                    </a:lnTo>
                    <a:lnTo>
                      <a:pt x="3785025" y="2599011"/>
                    </a:lnTo>
                    <a:lnTo>
                      <a:pt x="3136078" y="2599011"/>
                    </a:lnTo>
                    <a:lnTo>
                      <a:pt x="3136078" y="2458345"/>
                    </a:lnTo>
                    <a:lnTo>
                      <a:pt x="3036970" y="2458345"/>
                    </a:lnTo>
                    <a:lnTo>
                      <a:pt x="3036970" y="2343264"/>
                    </a:lnTo>
                    <a:lnTo>
                      <a:pt x="2998613" y="2343264"/>
                    </a:lnTo>
                    <a:lnTo>
                      <a:pt x="2998613" y="2215391"/>
                    </a:lnTo>
                    <a:lnTo>
                      <a:pt x="2794016" y="2215391"/>
                    </a:lnTo>
                    <a:lnTo>
                      <a:pt x="2794016" y="2116293"/>
                    </a:lnTo>
                    <a:lnTo>
                      <a:pt x="2646959" y="2116293"/>
                    </a:lnTo>
                    <a:lnTo>
                      <a:pt x="2646959" y="1994811"/>
                    </a:lnTo>
                    <a:lnTo>
                      <a:pt x="2288915" y="1994811"/>
                    </a:lnTo>
                    <a:lnTo>
                      <a:pt x="2288915" y="1902104"/>
                    </a:lnTo>
                    <a:lnTo>
                      <a:pt x="2180225" y="1902104"/>
                    </a:lnTo>
                    <a:lnTo>
                      <a:pt x="2180225" y="1780623"/>
                    </a:lnTo>
                    <a:lnTo>
                      <a:pt x="2151460" y="1780623"/>
                    </a:lnTo>
                    <a:lnTo>
                      <a:pt x="2151460" y="1563243"/>
                    </a:lnTo>
                    <a:lnTo>
                      <a:pt x="2132276" y="1563243"/>
                    </a:lnTo>
                    <a:lnTo>
                      <a:pt x="2132276" y="1438570"/>
                    </a:lnTo>
                    <a:lnTo>
                      <a:pt x="2068335" y="1438570"/>
                    </a:lnTo>
                    <a:lnTo>
                      <a:pt x="2068335" y="1141267"/>
                    </a:lnTo>
                    <a:lnTo>
                      <a:pt x="1847755" y="1141267"/>
                    </a:lnTo>
                    <a:lnTo>
                      <a:pt x="1847755" y="1032567"/>
                    </a:lnTo>
                    <a:lnTo>
                      <a:pt x="1742265" y="1032567"/>
                    </a:lnTo>
                    <a:lnTo>
                      <a:pt x="1742265" y="927076"/>
                    </a:lnTo>
                    <a:lnTo>
                      <a:pt x="1697507" y="927076"/>
                    </a:lnTo>
                    <a:lnTo>
                      <a:pt x="1697507" y="818384"/>
                    </a:lnTo>
                    <a:lnTo>
                      <a:pt x="1611192" y="818384"/>
                    </a:lnTo>
                    <a:lnTo>
                      <a:pt x="1611192" y="725676"/>
                    </a:lnTo>
                    <a:lnTo>
                      <a:pt x="1454553" y="725676"/>
                    </a:lnTo>
                    <a:lnTo>
                      <a:pt x="1454553" y="616985"/>
                    </a:lnTo>
                    <a:lnTo>
                      <a:pt x="1291514" y="616985"/>
                    </a:lnTo>
                    <a:lnTo>
                      <a:pt x="1291514" y="514686"/>
                    </a:lnTo>
                    <a:lnTo>
                      <a:pt x="674527" y="514686"/>
                    </a:lnTo>
                    <a:lnTo>
                      <a:pt x="674527" y="412389"/>
                    </a:lnTo>
                    <a:lnTo>
                      <a:pt x="565836" y="412389"/>
                    </a:lnTo>
                    <a:lnTo>
                      <a:pt x="565836" y="313288"/>
                    </a:lnTo>
                    <a:lnTo>
                      <a:pt x="540261" y="313288"/>
                    </a:lnTo>
                    <a:lnTo>
                      <a:pt x="540261" y="207793"/>
                    </a:lnTo>
                    <a:lnTo>
                      <a:pt x="469931" y="207793"/>
                    </a:lnTo>
                    <a:lnTo>
                      <a:pt x="469931" y="108692"/>
                    </a:lnTo>
                    <a:lnTo>
                      <a:pt x="137463" y="108692"/>
                    </a:lnTo>
                    <a:lnTo>
                      <a:pt x="137463" y="0"/>
                    </a:ln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 name="Freeform: Shape 2051">
                <a:extLst>
                  <a:ext uri="{FF2B5EF4-FFF2-40B4-BE49-F238E27FC236}">
                    <a16:creationId xmlns:a16="http://schemas.microsoft.com/office/drawing/2014/main" xmlns="" id="{0D086F81-B6A7-41DD-8F6F-2A0604DFD727}"/>
                  </a:ext>
                </a:extLst>
              </p:cNvPr>
              <p:cNvSpPr/>
              <p:nvPr/>
            </p:nvSpPr>
            <p:spPr>
              <a:xfrm>
                <a:off x="2502547" y="2179330"/>
                <a:ext cx="9525" cy="142875"/>
              </a:xfrm>
              <a:custGeom>
                <a:avLst/>
                <a:gdLst>
                  <a:gd name="connsiteX0" fmla="*/ 0 w 0"/>
                  <a:gd name="connsiteY0" fmla="*/ 0 h 142875"/>
                  <a:gd name="connsiteX1" fmla="*/ 0 w 0"/>
                  <a:gd name="connsiteY1" fmla="*/ 144000 h 142875"/>
                </a:gdLst>
                <a:ahLst/>
                <a:cxnLst>
                  <a:cxn ang="0">
                    <a:pos x="connsiteX0" y="connsiteY0"/>
                  </a:cxn>
                  <a:cxn ang="0">
                    <a:pos x="connsiteX1" y="connsiteY1"/>
                  </a:cxn>
                </a:cxnLst>
                <a:rect l="l" t="t" r="r" b="b"/>
                <a:pathLst>
                  <a:path h="142875">
                    <a:moveTo>
                      <a:pt x="0" y="0"/>
                    </a:moveTo>
                    <a:lnTo>
                      <a:pt x="0" y="144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9" name="Freeform: Shape 2052">
                <a:extLst>
                  <a:ext uri="{FF2B5EF4-FFF2-40B4-BE49-F238E27FC236}">
                    <a16:creationId xmlns:a16="http://schemas.microsoft.com/office/drawing/2014/main" xmlns="" id="{69354BD9-D852-4F00-A6CB-80366093CD1D}"/>
                  </a:ext>
                </a:extLst>
              </p:cNvPr>
              <p:cNvSpPr/>
              <p:nvPr/>
            </p:nvSpPr>
            <p:spPr>
              <a:xfrm>
                <a:off x="3817000" y="311278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0" name="Freeform: Shape 2053">
                <a:extLst>
                  <a:ext uri="{FF2B5EF4-FFF2-40B4-BE49-F238E27FC236}">
                    <a16:creationId xmlns:a16="http://schemas.microsoft.com/office/drawing/2014/main" xmlns="" id="{BD397A2D-BA47-4FD8-A4E2-BC5EF489514E}"/>
                  </a:ext>
                </a:extLst>
              </p:cNvPr>
              <p:cNvSpPr/>
              <p:nvPr/>
            </p:nvSpPr>
            <p:spPr>
              <a:xfrm>
                <a:off x="4960000" y="425578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1" name="Freeform: Shape 2054">
                <a:extLst>
                  <a:ext uri="{FF2B5EF4-FFF2-40B4-BE49-F238E27FC236}">
                    <a16:creationId xmlns:a16="http://schemas.microsoft.com/office/drawing/2014/main" xmlns="" id="{31F301DA-708C-4E34-9B38-CBB4CA150E0D}"/>
                  </a:ext>
                </a:extLst>
              </p:cNvPr>
              <p:cNvSpPr/>
              <p:nvPr/>
            </p:nvSpPr>
            <p:spPr>
              <a:xfrm>
                <a:off x="5664850" y="465584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2" name="Freeform: Shape 2055">
                <a:extLst>
                  <a:ext uri="{FF2B5EF4-FFF2-40B4-BE49-F238E27FC236}">
                    <a16:creationId xmlns:a16="http://schemas.microsoft.com/office/drawing/2014/main" xmlns="" id="{278C3E22-9430-430E-A925-BF09C96FA6A7}"/>
                  </a:ext>
                </a:extLst>
              </p:cNvPr>
              <p:cNvSpPr/>
              <p:nvPr/>
            </p:nvSpPr>
            <p:spPr>
              <a:xfrm>
                <a:off x="6407810" y="465584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3" name="Freeform: Shape 2056">
                <a:extLst>
                  <a:ext uri="{FF2B5EF4-FFF2-40B4-BE49-F238E27FC236}">
                    <a16:creationId xmlns:a16="http://schemas.microsoft.com/office/drawing/2014/main" xmlns="" id="{4CB96864-654C-4AB1-8863-B0899BEDE747}"/>
                  </a:ext>
                </a:extLst>
              </p:cNvPr>
              <p:cNvSpPr/>
              <p:nvPr/>
            </p:nvSpPr>
            <p:spPr>
              <a:xfrm>
                <a:off x="6541160" y="497969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4" name="Freeform: Shape 2057">
                <a:extLst>
                  <a:ext uri="{FF2B5EF4-FFF2-40B4-BE49-F238E27FC236}">
                    <a16:creationId xmlns:a16="http://schemas.microsoft.com/office/drawing/2014/main" xmlns="" id="{28413E0A-F652-412B-94D4-97BD33E50798}"/>
                  </a:ext>
                </a:extLst>
              </p:cNvPr>
              <p:cNvSpPr/>
              <p:nvPr/>
            </p:nvSpPr>
            <p:spPr>
              <a:xfrm>
                <a:off x="7379360" y="497969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5" name="Freeform: Shape 2058">
                <a:extLst>
                  <a:ext uri="{FF2B5EF4-FFF2-40B4-BE49-F238E27FC236}">
                    <a16:creationId xmlns:a16="http://schemas.microsoft.com/office/drawing/2014/main" xmlns="" id="{B07F6AE9-5BAD-467C-A3AA-8B7353295160}"/>
                  </a:ext>
                </a:extLst>
              </p:cNvPr>
              <p:cNvSpPr/>
              <p:nvPr/>
            </p:nvSpPr>
            <p:spPr>
              <a:xfrm>
                <a:off x="4678451" y="4194438"/>
                <a:ext cx="142875" cy="9525"/>
              </a:xfrm>
              <a:custGeom>
                <a:avLst/>
                <a:gdLst>
                  <a:gd name="connsiteX0" fmla="*/ 143999 w 142875"/>
                  <a:gd name="connsiteY0" fmla="*/ 0 h 0"/>
                  <a:gd name="connsiteX1" fmla="*/ 0 w 142875"/>
                  <a:gd name="connsiteY1" fmla="*/ 0 h 0"/>
                </a:gdLst>
                <a:ahLst/>
                <a:cxnLst>
                  <a:cxn ang="0">
                    <a:pos x="connsiteX0" y="connsiteY0"/>
                  </a:cxn>
                  <a:cxn ang="0">
                    <a:pos x="connsiteX1" y="connsiteY1"/>
                  </a:cxn>
                </a:cxnLst>
                <a:rect l="l" t="t" r="r" b="b"/>
                <a:pathLst>
                  <a:path w="142875">
                    <a:moveTo>
                      <a:pt x="143999"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6" name="Freeform: Shape 2059">
                <a:extLst>
                  <a:ext uri="{FF2B5EF4-FFF2-40B4-BE49-F238E27FC236}">
                    <a16:creationId xmlns:a16="http://schemas.microsoft.com/office/drawing/2014/main" xmlns="" id="{BCF33EEC-D252-416D-9596-6A81F085ABD5}"/>
                  </a:ext>
                </a:extLst>
              </p:cNvPr>
              <p:cNvSpPr/>
              <p:nvPr/>
            </p:nvSpPr>
            <p:spPr>
              <a:xfrm>
                <a:off x="4640351" y="4061088"/>
                <a:ext cx="142875" cy="9525"/>
              </a:xfrm>
              <a:custGeom>
                <a:avLst/>
                <a:gdLst>
                  <a:gd name="connsiteX0" fmla="*/ 143999 w 142875"/>
                  <a:gd name="connsiteY0" fmla="*/ 0 h 0"/>
                  <a:gd name="connsiteX1" fmla="*/ 0 w 142875"/>
                  <a:gd name="connsiteY1" fmla="*/ 0 h 0"/>
                </a:gdLst>
                <a:ahLst/>
                <a:cxnLst>
                  <a:cxn ang="0">
                    <a:pos x="connsiteX0" y="connsiteY0"/>
                  </a:cxn>
                  <a:cxn ang="0">
                    <a:pos x="connsiteX1" y="connsiteY1"/>
                  </a:cxn>
                </a:cxnLst>
                <a:rect l="l" t="t" r="r" b="b"/>
                <a:pathLst>
                  <a:path w="142875">
                    <a:moveTo>
                      <a:pt x="143999"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27" name="Freeform: Shape 2060">
                <a:extLst>
                  <a:ext uri="{FF2B5EF4-FFF2-40B4-BE49-F238E27FC236}">
                    <a16:creationId xmlns:a16="http://schemas.microsoft.com/office/drawing/2014/main" xmlns="" id="{A635871F-A646-4F0F-BB5D-DE41B57662A2}"/>
                  </a:ext>
                </a:extLst>
              </p:cNvPr>
              <p:cNvSpPr/>
              <p:nvPr/>
            </p:nvSpPr>
            <p:spPr>
              <a:xfrm>
                <a:off x="2106696" y="1927479"/>
                <a:ext cx="142875" cy="9525"/>
              </a:xfrm>
              <a:custGeom>
                <a:avLst/>
                <a:gdLst>
                  <a:gd name="connsiteX0" fmla="*/ 144000 w 142875"/>
                  <a:gd name="connsiteY0" fmla="*/ 0 h 0"/>
                  <a:gd name="connsiteX1" fmla="*/ 0 w 142875"/>
                  <a:gd name="connsiteY1" fmla="*/ 0 h 0"/>
                </a:gdLst>
                <a:ahLst/>
                <a:cxnLst>
                  <a:cxn ang="0">
                    <a:pos x="connsiteX0" y="connsiteY0"/>
                  </a:cxn>
                  <a:cxn ang="0">
                    <a:pos x="connsiteX1" y="connsiteY1"/>
                  </a:cxn>
                </a:cxnLst>
                <a:rect l="l" t="t" r="r" b="b"/>
                <a:pathLst>
                  <a:path w="142875">
                    <a:moveTo>
                      <a:pt x="144000"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dirty="0">
                  <a:ln>
                    <a:noFill/>
                  </a:ln>
                  <a:solidFill>
                    <a:srgbClr val="4D4D4D"/>
                  </a:solidFill>
                  <a:effectLst/>
                  <a:uLnTx/>
                  <a:uFillTx/>
                  <a:latin typeface="Arial" charset="0"/>
                  <a:ea typeface="+mn-ea"/>
                  <a:cs typeface="Arial" charset="0"/>
                </a:endParaRPr>
              </a:p>
            </p:txBody>
          </p:sp>
        </p:grpSp>
        <p:grpSp>
          <p:nvGrpSpPr>
            <p:cNvPr id="58" name="Group 57">
              <a:extLst>
                <a:ext uri="{FF2B5EF4-FFF2-40B4-BE49-F238E27FC236}">
                  <a16:creationId xmlns:a16="http://schemas.microsoft.com/office/drawing/2014/main" xmlns="" id="{2BF9717D-0A9E-48F8-B03B-FB0FC0A034E1}"/>
                </a:ext>
              </a:extLst>
            </p:cNvPr>
            <p:cNvGrpSpPr/>
            <p:nvPr/>
          </p:nvGrpSpPr>
          <p:grpSpPr>
            <a:xfrm>
              <a:off x="1553114" y="5992417"/>
              <a:ext cx="5118855" cy="318924"/>
              <a:chOff x="1527730" y="4873011"/>
              <a:chExt cx="2760743" cy="264320"/>
            </a:xfrm>
          </p:grpSpPr>
          <p:sp>
            <p:nvSpPr>
              <p:cNvPr id="60" name="TextBox 59">
                <a:extLst>
                  <a:ext uri="{FF2B5EF4-FFF2-40B4-BE49-F238E27FC236}">
                    <a16:creationId xmlns:a16="http://schemas.microsoft.com/office/drawing/2014/main" xmlns="" id="{3E05DE48-2754-4DA2-82AD-20FF1505274D}"/>
                  </a:ext>
                </a:extLst>
              </p:cNvPr>
              <p:cNvSpPr txBox="1"/>
              <p:nvPr/>
            </p:nvSpPr>
            <p:spPr>
              <a:xfrm>
                <a:off x="4187880"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sp>
            <p:nvSpPr>
              <p:cNvPr id="62" name="TextBox 61">
                <a:extLst>
                  <a:ext uri="{FF2B5EF4-FFF2-40B4-BE49-F238E27FC236}">
                    <a16:creationId xmlns:a16="http://schemas.microsoft.com/office/drawing/2014/main" xmlns="" id="{97E68FA3-8F08-489A-9D42-11FE2FCCDF3B}"/>
                  </a:ext>
                </a:extLst>
              </p:cNvPr>
              <p:cNvSpPr txBox="1"/>
              <p:nvPr/>
            </p:nvSpPr>
            <p:spPr>
              <a:xfrm>
                <a:off x="3812244"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a:t>
                </a:r>
              </a:p>
            </p:txBody>
          </p:sp>
          <p:sp>
            <p:nvSpPr>
              <p:cNvPr id="64" name="TextBox 63">
                <a:extLst>
                  <a:ext uri="{FF2B5EF4-FFF2-40B4-BE49-F238E27FC236}">
                    <a16:creationId xmlns:a16="http://schemas.microsoft.com/office/drawing/2014/main" xmlns="" id="{B8486B2B-D7A9-4AE6-9CE8-E4750C1CC9B9}"/>
                  </a:ext>
                </a:extLst>
              </p:cNvPr>
              <p:cNvSpPr txBox="1"/>
              <p:nvPr/>
            </p:nvSpPr>
            <p:spPr>
              <a:xfrm>
                <a:off x="3436608"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a:t>
                </a:r>
              </a:p>
            </p:txBody>
          </p:sp>
          <p:sp>
            <p:nvSpPr>
              <p:cNvPr id="66" name="TextBox 65">
                <a:extLst>
                  <a:ext uri="{FF2B5EF4-FFF2-40B4-BE49-F238E27FC236}">
                    <a16:creationId xmlns:a16="http://schemas.microsoft.com/office/drawing/2014/main" xmlns="" id="{39A542B5-DA32-461E-B8AD-FDE8524AE2B5}"/>
                  </a:ext>
                </a:extLst>
              </p:cNvPr>
              <p:cNvSpPr txBox="1"/>
              <p:nvPr/>
            </p:nvSpPr>
            <p:spPr>
              <a:xfrm>
                <a:off x="3060970"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7</a:t>
                </a:r>
              </a:p>
            </p:txBody>
          </p:sp>
          <p:sp>
            <p:nvSpPr>
              <p:cNvPr id="68" name="TextBox 67">
                <a:extLst>
                  <a:ext uri="{FF2B5EF4-FFF2-40B4-BE49-F238E27FC236}">
                    <a16:creationId xmlns:a16="http://schemas.microsoft.com/office/drawing/2014/main" xmlns="" id="{572682DE-2E2E-4304-92C6-41FB01BE41E9}"/>
                  </a:ext>
                </a:extLst>
              </p:cNvPr>
              <p:cNvSpPr txBox="1"/>
              <p:nvPr/>
            </p:nvSpPr>
            <p:spPr>
              <a:xfrm>
                <a:off x="2654642"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16</a:t>
                </a:r>
              </a:p>
            </p:txBody>
          </p:sp>
          <p:sp>
            <p:nvSpPr>
              <p:cNvPr id="70" name="TextBox 69">
                <a:extLst>
                  <a:ext uri="{FF2B5EF4-FFF2-40B4-BE49-F238E27FC236}">
                    <a16:creationId xmlns:a16="http://schemas.microsoft.com/office/drawing/2014/main" xmlns="" id="{804064EA-9CC5-4E67-BB5E-9F1616E99CBE}"/>
                  </a:ext>
                </a:extLst>
              </p:cNvPr>
              <p:cNvSpPr txBox="1"/>
              <p:nvPr/>
            </p:nvSpPr>
            <p:spPr>
              <a:xfrm>
                <a:off x="2279005"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27</a:t>
                </a:r>
              </a:p>
            </p:txBody>
          </p:sp>
          <p:sp>
            <p:nvSpPr>
              <p:cNvPr id="72" name="TextBox 71">
                <a:extLst>
                  <a:ext uri="{FF2B5EF4-FFF2-40B4-BE49-F238E27FC236}">
                    <a16:creationId xmlns:a16="http://schemas.microsoft.com/office/drawing/2014/main" xmlns="" id="{7D0EA88D-E2F8-436F-BB83-BF71843255D1}"/>
                  </a:ext>
                </a:extLst>
              </p:cNvPr>
              <p:cNvSpPr txBox="1"/>
              <p:nvPr/>
            </p:nvSpPr>
            <p:spPr>
              <a:xfrm>
                <a:off x="1903367"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33</a:t>
                </a:r>
              </a:p>
            </p:txBody>
          </p:sp>
          <p:sp>
            <p:nvSpPr>
              <p:cNvPr id="74" name="TextBox 73">
                <a:extLst>
                  <a:ext uri="{FF2B5EF4-FFF2-40B4-BE49-F238E27FC236}">
                    <a16:creationId xmlns:a16="http://schemas.microsoft.com/office/drawing/2014/main" xmlns="" id="{9550367F-6064-4DB3-B081-0B8CA2ABAC72}"/>
                  </a:ext>
                </a:extLst>
              </p:cNvPr>
              <p:cNvSpPr txBox="1"/>
              <p:nvPr/>
            </p:nvSpPr>
            <p:spPr>
              <a:xfrm>
                <a:off x="1527730"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grpSp>
        <p:sp>
          <p:nvSpPr>
            <p:cNvPr id="75" name="TextBox 74">
              <a:extLst>
                <a:ext uri="{FF2B5EF4-FFF2-40B4-BE49-F238E27FC236}">
                  <a16:creationId xmlns:a16="http://schemas.microsoft.com/office/drawing/2014/main" xmlns="" id="{42F36143-BE46-4821-AC79-948660EDC136}"/>
                </a:ext>
              </a:extLst>
            </p:cNvPr>
            <p:cNvSpPr txBox="1"/>
            <p:nvPr/>
          </p:nvSpPr>
          <p:spPr>
            <a:xfrm>
              <a:off x="466403" y="5974430"/>
              <a:ext cx="33214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dirty="0">
                  <a:ln>
                    <a:noFill/>
                  </a:ln>
                  <a:solidFill>
                    <a:srgbClr val="4D4D4D"/>
                  </a:solidFill>
                  <a:effectLst/>
                  <a:uLnTx/>
                  <a:uFillTx/>
                  <a:latin typeface="Arial" charset="0"/>
                  <a:ea typeface="+mn-ea"/>
                  <a:cs typeface="Arial" charset="0"/>
                </a:rPr>
                <a:t>N</a:t>
              </a:r>
            </a:p>
          </p:txBody>
        </p:sp>
      </p:grpSp>
      <p:sp>
        <p:nvSpPr>
          <p:cNvPr id="63" name="TextBox 62">
            <a:extLst>
              <a:ext uri="{FF2B5EF4-FFF2-40B4-BE49-F238E27FC236}">
                <a16:creationId xmlns:a16="http://schemas.microsoft.com/office/drawing/2014/main" xmlns="" id="{627A71C2-35D8-4340-A694-9A0A9ECD1580}"/>
              </a:ext>
            </a:extLst>
          </p:cNvPr>
          <p:cNvSpPr txBox="1"/>
          <p:nvPr/>
        </p:nvSpPr>
        <p:spPr>
          <a:xfrm>
            <a:off x="3807793" y="5317220"/>
            <a:ext cx="726482"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2000" dirty="0">
                <a:solidFill>
                  <a:srgbClr val="4D4D4D"/>
                </a:solidFill>
              </a:rPr>
              <a:t>M</a:t>
            </a:r>
            <a:r>
              <a:rPr kumimoji="0" lang="fr-FR" sz="2000" b="0" i="0" u="none" strike="noStrike" kern="1200" cap="none" spc="0" normalizeH="0" baseline="0" dirty="0">
                <a:ln>
                  <a:noFill/>
                </a:ln>
                <a:solidFill>
                  <a:srgbClr val="4D4D4D"/>
                </a:solidFill>
                <a:effectLst/>
                <a:uLnTx/>
                <a:uFillTx/>
                <a:latin typeface="Arial" charset="0"/>
                <a:ea typeface="+mn-ea"/>
                <a:cs typeface="Arial" charset="0"/>
              </a:rPr>
              <a:t>ois</a:t>
            </a:r>
          </a:p>
        </p:txBody>
      </p:sp>
    </p:spTree>
    <p:extLst>
      <p:ext uri="{BB962C8B-B14F-4D97-AF65-F5344CB8AC3E}">
        <p14:creationId xmlns:p14="http://schemas.microsoft.com/office/powerpoint/2010/main" xmlns="" val="1266451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LBA-5: ANCHOR CRC: étude de phase 2 monobras évaluant encorafénib, binimétinib plus cétuximab dans le cancer colorectal métastatique muté BRAF V600E non prétraité – Grothey A, et al</a:t>
            </a:r>
            <a:endParaRPr lang="fr-FR" dirty="0"/>
          </a:p>
        </p:txBody>
      </p:sp>
      <p:sp>
        <p:nvSpPr>
          <p:cNvPr id="3" name="Content Placeholder 2"/>
          <p:cNvSpPr>
            <a:spLocks noGrp="1"/>
          </p:cNvSpPr>
          <p:nvPr>
            <p:ph idx="1"/>
          </p:nvPr>
        </p:nvSpPr>
        <p:spPr/>
        <p:txBody>
          <a:bodyPr/>
          <a:lstStyle/>
          <a:p>
            <a:pPr marL="0" indent="0">
              <a:buNone/>
            </a:pPr>
            <a:r>
              <a:rPr lang="fr-FR" b="1" dirty="0" smtClean="0"/>
              <a:t>Résultats </a:t>
            </a:r>
          </a:p>
          <a:p>
            <a:pPr marL="0" indent="0">
              <a:spcBef>
                <a:spcPts val="25000"/>
              </a:spcBef>
              <a:buNone/>
            </a:pPr>
            <a:r>
              <a:rPr lang="fr-FR" b="1" dirty="0" smtClean="0"/>
              <a:t>Conclusions</a:t>
            </a:r>
          </a:p>
          <a:p>
            <a:r>
              <a:rPr lang="fr-FR" b="1" dirty="0" smtClean="0"/>
              <a:t>Chez ces patients avec </a:t>
            </a:r>
            <a:r>
              <a:rPr lang="fr-FR" b="1" dirty="0" err="1" smtClean="0"/>
              <a:t>CCRm</a:t>
            </a:r>
            <a:r>
              <a:rPr lang="fr-FR" b="1" dirty="0" smtClean="0"/>
              <a:t> muté BRAF V600E, le traitement de 1</a:t>
            </a:r>
            <a:r>
              <a:rPr lang="fr-FR" b="1" baseline="30000" dirty="0" smtClean="0"/>
              <a:t>e</a:t>
            </a:r>
            <a:r>
              <a:rPr lang="fr-FR" b="1" dirty="0" smtClean="0"/>
              <a:t> ligne par </a:t>
            </a:r>
            <a:r>
              <a:rPr lang="fr-FR" b="1" dirty="0" err="1" smtClean="0"/>
              <a:t>encorafénib</a:t>
            </a:r>
            <a:r>
              <a:rPr lang="fr-FR" b="1" dirty="0" smtClean="0"/>
              <a:t> + </a:t>
            </a:r>
            <a:r>
              <a:rPr lang="fr-FR" b="1" dirty="0" err="1" smtClean="0"/>
              <a:t>binimétinib</a:t>
            </a:r>
            <a:r>
              <a:rPr lang="fr-FR" b="1" dirty="0" smtClean="0"/>
              <a:t> + </a:t>
            </a:r>
            <a:r>
              <a:rPr lang="fr-FR" b="1" dirty="0" err="1" smtClean="0"/>
              <a:t>cétuximab</a:t>
            </a:r>
            <a:r>
              <a:rPr lang="fr-FR" b="1" dirty="0" smtClean="0"/>
              <a:t> a démontré une activité clinique et a été bien toléré</a:t>
            </a:r>
            <a:endParaRPr lang="fr-FR" b="1" dirty="0"/>
          </a:p>
        </p:txBody>
      </p:sp>
      <p:sp>
        <p:nvSpPr>
          <p:cNvPr id="5" name="Text Placeholder 4"/>
          <p:cNvSpPr>
            <a:spLocks noGrp="1"/>
          </p:cNvSpPr>
          <p:nvPr>
            <p:ph type="body" sz="quarter" idx="11"/>
          </p:nvPr>
        </p:nvSpPr>
        <p:spPr/>
        <p:txBody>
          <a:bodyPr/>
          <a:lstStyle/>
          <a:p>
            <a:r>
              <a:rPr lang="fr-FR" smtClean="0"/>
              <a:t>Grothey A, et al, Ann Oncol 2020;31(suppl):abstr LBA-5</a:t>
            </a:r>
            <a:endParaRPr lang="fr-FR" dirty="0"/>
          </a:p>
        </p:txBody>
      </p:sp>
      <p:graphicFrame>
        <p:nvGraphicFramePr>
          <p:cNvPr id="6" name="Group 88"/>
          <p:cNvGraphicFramePr>
            <a:graphicFrameLocks noGrp="1"/>
          </p:cNvGraphicFramePr>
          <p:nvPr>
            <p:extLst>
              <p:ext uri="{D42A27DB-BD31-4B8C-83A1-F6EECF244321}">
                <p14:modId xmlns:p14="http://schemas.microsoft.com/office/powerpoint/2010/main" xmlns="" val="2275514328"/>
              </p:ext>
            </p:extLst>
          </p:nvPr>
        </p:nvGraphicFramePr>
        <p:xfrm>
          <a:off x="273600" y="1609128"/>
          <a:ext cx="4132800" cy="2700528"/>
        </p:xfrm>
        <a:graphic>
          <a:graphicData uri="http://schemas.openxmlformats.org/drawingml/2006/table">
            <a:tbl>
              <a:tblPr firstRow="1" bandRow="1">
                <a:tableStyleId>{5202B0CA-FC54-4496-8BCA-5EF66A818D29}</a:tableStyleId>
              </a:tblPr>
              <a:tblGrid>
                <a:gridCol w="1856958">
                  <a:extLst>
                    <a:ext uri="{9D8B030D-6E8A-4147-A177-3AD203B41FA5}">
                      <a16:colId xmlns:a16="http://schemas.microsoft.com/office/drawing/2014/main" xmlns="" val="20000"/>
                    </a:ext>
                  </a:extLst>
                </a:gridCol>
                <a:gridCol w="1260642">
                  <a:extLst>
                    <a:ext uri="{9D8B030D-6E8A-4147-A177-3AD203B41FA5}">
                      <a16:colId xmlns:a16="http://schemas.microsoft.com/office/drawing/2014/main" xmlns="" val="20001"/>
                    </a:ext>
                  </a:extLst>
                </a:gridCol>
                <a:gridCol w="1015200">
                  <a:extLst>
                    <a:ext uri="{9D8B030D-6E8A-4147-A177-3AD203B41FA5}">
                      <a16:colId xmlns:a16="http://schemas.microsoft.com/office/drawing/2014/main" xmlns="" val="20002"/>
                    </a:ext>
                  </a:extLst>
                </a:gridCol>
              </a:tblGrid>
              <a:tr h="25667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EIs, n (%)</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Stade 1 (n=41)</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25667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Tous grades</a:t>
                      </a:r>
                      <a:endParaRPr kumimoji="0" lang="fr-FR" sz="1400" b="1" i="0" u="none" strike="noStrike" cap="none" normalizeH="0" baseline="0" noProof="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a:ln>
                            <a:noFill/>
                          </a:ln>
                          <a:solidFill>
                            <a:schemeClr val="tx2"/>
                          </a:solidFill>
                          <a:effectLst/>
                        </a:rPr>
                        <a:t>Grade ≥3</a:t>
                      </a:r>
                      <a:endParaRPr kumimoji="0" lang="fr-FR" sz="140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extLst>
                  <a:ext uri="{0D108BD9-81ED-4DB2-BD59-A6C34878D82A}">
                    <a16:rowId xmlns:a16="http://schemas.microsoft.com/office/drawing/2014/main" xmlns="" val="10000"/>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Tous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EIGs</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41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23 (56)</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28 (68)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20 (49)</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Provoquant modification de dose</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28 (68)</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18 (44)</a:t>
                      </a:r>
                      <a:endParaRPr kumimoji="0" lang="fr-FR" sz="1400" b="0" i="0" u="none" strike="noStrike" cap="none" normalizeH="0" baseline="0" noProof="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Provoquant l’arrêt de traitement</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8 (20)</a:t>
                      </a:r>
                      <a:endParaRPr kumimoji="0" lang="fr-FR" sz="1400" b="0" i="0" u="none" strike="noStrike" cap="none" normalizeH="0" baseline="0" noProof="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7 (17)</a:t>
                      </a:r>
                      <a:endParaRPr kumimoji="0" lang="fr-FR" sz="1400" b="0" i="0" u="none" strike="noStrike" cap="none" normalizeH="0" baseline="0" noProof="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Provoquant le décès</a:t>
                      </a:r>
                      <a:endParaRPr kumimoji="0" lang="fr-FR" sz="1400" b="0" i="0" u="none" strike="noStrike" cap="none" normalizeH="0" baseline="0" noProof="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3 (7)</a:t>
                      </a:r>
                      <a:endParaRPr kumimoji="0" lang="fr-FR" sz="1400" b="0" i="0" u="none" strike="noStrike" cap="none" normalizeH="0" baseline="0" noProof="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3 (7)</a:t>
                      </a:r>
                      <a:endParaRPr kumimoji="0" lang="fr-FR" sz="1400" b="0" i="0" u="none" strike="noStrike" cap="none" normalizeH="0" baseline="0" noProof="0" dirty="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409420998"/>
              </p:ext>
            </p:extLst>
          </p:nvPr>
        </p:nvGraphicFramePr>
        <p:xfrm>
          <a:off x="4648201" y="1609128"/>
          <a:ext cx="4020600" cy="3048000"/>
        </p:xfrm>
        <a:graphic>
          <a:graphicData uri="http://schemas.openxmlformats.org/drawingml/2006/table">
            <a:tbl>
              <a:tblPr firstRow="1" bandRow="1">
                <a:tableStyleId>{5202B0CA-FC54-4496-8BCA-5EF66A818D29}</a:tableStyleId>
              </a:tblPr>
              <a:tblGrid>
                <a:gridCol w="2321399">
                  <a:extLst>
                    <a:ext uri="{9D8B030D-6E8A-4147-A177-3AD203B41FA5}">
                      <a16:colId xmlns:a16="http://schemas.microsoft.com/office/drawing/2014/main" xmlns="" val="20000"/>
                    </a:ext>
                  </a:extLst>
                </a:gridCol>
                <a:gridCol w="1699201">
                  <a:extLst>
                    <a:ext uri="{9D8B030D-6E8A-4147-A177-3AD203B41FA5}">
                      <a16:colId xmlns:a16="http://schemas.microsoft.com/office/drawing/2014/main" xmlns="" val="20002"/>
                    </a:ext>
                  </a:extLst>
                </a:gridCol>
              </a:tblGrid>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latin typeface="+mn-lt"/>
                        </a:rPr>
                        <a:t>EIs grade </a:t>
                      </a:r>
                      <a:r>
                        <a:rPr kumimoji="0" lang="fr-FR" sz="1400" b="1" u="none" strike="noStrike" cap="none" normalizeH="0" baseline="0" noProof="0" dirty="0">
                          <a:ln>
                            <a:noFill/>
                          </a:ln>
                          <a:solidFill>
                            <a:schemeClr val="tx2"/>
                          </a:solidFill>
                          <a:effectLst/>
                          <a:latin typeface="+mn-lt"/>
                          <a:cs typeface="Arial" panose="020B0604020202020204" pitchFamily="34" charset="0"/>
                        </a:rPr>
                        <a:t>≥</a:t>
                      </a:r>
                      <a:r>
                        <a:rPr kumimoji="0" lang="fr-FR" sz="1400" b="1" u="none" strike="noStrike" cap="none" normalizeH="0" baseline="0" noProof="0" dirty="0">
                          <a:ln>
                            <a:noFill/>
                          </a:ln>
                          <a:solidFill>
                            <a:schemeClr val="tx2"/>
                          </a:solidFill>
                          <a:effectLst/>
                          <a:latin typeface="+mn-lt"/>
                        </a:rPr>
                        <a:t>3, n (%)</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latin typeface="+mn-lt"/>
                        </a:rPr>
                        <a:t>Stade 1 (n=41)</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2"/>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latin typeface="+mn-lt"/>
                        </a:rPr>
                        <a:t>Diarrhée</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latin typeface="+mn-lt"/>
                        </a:rPr>
                        <a:t>6 (15)</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latin typeface="+mn-lt"/>
                        </a:rPr>
                        <a:t>Anémie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latin typeface="+mn-lt"/>
                        </a:rPr>
                        <a:t>5 (12)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465904244"/>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latin typeface="+mn-lt"/>
                        </a:rPr>
                        <a:t>Insuffisance rénale aiguë</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latin typeface="+mn-lt"/>
                        </a:rPr>
                        <a:t>5 (12)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90967422"/>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latin typeface="+mn-lt"/>
                        </a:rPr>
                        <a:t>Nausées</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latin typeface="+mn-lt"/>
                        </a:rPr>
                        <a:t>3 (7)</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64018341"/>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latin typeface="+mn-lt"/>
                        </a:rPr>
                        <a:t>Douleurs abdominales</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latin typeface="+mn-lt"/>
                        </a:rPr>
                        <a:t>2 (5)</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371185637"/>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latin typeface="+mn-lt"/>
                        </a:rPr>
                        <a:t>Asthénie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latin typeface="+mn-lt"/>
                        </a:rPr>
                        <a:t>1 (2)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159043158"/>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latin typeface="+mn-lt"/>
                        </a:rPr>
                        <a:t>Vomissements</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latin typeface="+mn-lt"/>
                        </a:rPr>
                        <a:t>1 (2)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910386016"/>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latin typeface="+mn-lt"/>
                        </a:rPr>
                        <a:t>Dermatite acnéiforme</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a:ln>
                            <a:noFill/>
                          </a:ln>
                          <a:solidFill>
                            <a:schemeClr val="tx1"/>
                          </a:solidFill>
                          <a:effectLst/>
                          <a:latin typeface="+mn-lt"/>
                        </a:rPr>
                        <a:t>1 (2)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203948106"/>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latin typeface="+mn-lt"/>
                        </a:rPr>
                        <a:t>Diminution appétit</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400" u="none" strike="noStrike" cap="none" normalizeH="0" baseline="0" noProof="0" dirty="0">
                          <a:ln>
                            <a:noFill/>
                          </a:ln>
                          <a:solidFill>
                            <a:schemeClr val="tx1"/>
                          </a:solidFill>
                          <a:effectLst/>
                          <a:latin typeface="+mn-lt"/>
                        </a:rPr>
                        <a:t>1 (2)</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4166054596"/>
                  </a:ext>
                </a:extLst>
              </a:tr>
            </a:tbl>
          </a:graphicData>
        </a:graphic>
      </p:graphicFrame>
    </p:spTree>
    <p:extLst>
      <p:ext uri="{BB962C8B-B14F-4D97-AF65-F5344CB8AC3E}">
        <p14:creationId xmlns:p14="http://schemas.microsoft.com/office/powerpoint/2010/main" xmlns="" val="775707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LBA-6: Tolérance, faisabilité, </a:t>
            </a:r>
            <a:r>
              <a:rPr lang="fr-FR" dirty="0" err="1"/>
              <a:t>tolérabilité</a:t>
            </a:r>
            <a:r>
              <a:rPr lang="fr-FR" dirty="0"/>
              <a:t> et résultats préliminaires d’efficacité du traitement systémique périopératoire pour les métastases péritonéales résécables de cancer colorectal : phase pilote d’une étude randomisée (CAIRO6) – </a:t>
            </a:r>
            <a:r>
              <a:rPr lang="fr-FR" dirty="0" err="1"/>
              <a:t>Rovers</a:t>
            </a:r>
            <a:r>
              <a:rPr lang="fr-FR" dirty="0"/>
              <a:t> K,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du traitement systémique périopératoire chez des patients avec métastases péritonéales résécables de cancer colorectal</a:t>
            </a:r>
          </a:p>
        </p:txBody>
      </p:sp>
      <p:sp>
        <p:nvSpPr>
          <p:cNvPr id="4" name="Text Placeholder 3"/>
          <p:cNvSpPr>
            <a:spLocks noGrp="1"/>
          </p:cNvSpPr>
          <p:nvPr>
            <p:ph type="body" sz="quarter" idx="10"/>
          </p:nvPr>
        </p:nvSpPr>
        <p:spPr>
          <a:xfrm>
            <a:off x="219393" y="6110835"/>
            <a:ext cx="4975604" cy="487363"/>
          </a:xfrm>
        </p:spPr>
        <p:txBody>
          <a:bodyPr/>
          <a:lstStyle/>
          <a:p>
            <a:r>
              <a:rPr lang="fr-FR" sz="1050" dirty="0"/>
              <a:t>*4 cycles de CAPOX néoadjuvants + adjuvants (3 premiers néoadjuvants avec bévacizumab); 6 cycles de FOLFOX néoadjuvants + adjuvants (4 premiers néoadjuvants avec bévacizumab); ou 6 cycles de FOLFIRI néoadjuvants + 4 ou 6 cycles de capécitabine ou 5FU-leucovorine adjuvants (4 premiers néoadjuvants avec bévacizumab)</a:t>
            </a:r>
          </a:p>
        </p:txBody>
      </p:sp>
      <p:sp>
        <p:nvSpPr>
          <p:cNvPr id="5" name="Text Placeholder 4"/>
          <p:cNvSpPr>
            <a:spLocks noGrp="1"/>
          </p:cNvSpPr>
          <p:nvPr>
            <p:ph type="body" sz="quarter" idx="11"/>
          </p:nvPr>
        </p:nvSpPr>
        <p:spPr/>
        <p:txBody>
          <a:bodyPr/>
          <a:lstStyle/>
          <a:p>
            <a:r>
              <a:rPr lang="fr-FR" dirty="0" err="1"/>
              <a:t>Rovers</a:t>
            </a:r>
            <a:r>
              <a:rPr lang="fr-FR" dirty="0"/>
              <a:t> K, et al, Ann </a:t>
            </a:r>
            <a:r>
              <a:rPr lang="fr-FR" dirty="0" err="1"/>
              <a:t>Oncol</a:t>
            </a:r>
            <a:r>
              <a:rPr lang="fr-FR" dirty="0"/>
              <a:t> 2020;31(</a:t>
            </a:r>
            <a:r>
              <a:rPr lang="fr-FR" dirty="0" err="1"/>
              <a:t>suppl</a:t>
            </a:r>
            <a:r>
              <a:rPr lang="fr-FR" dirty="0"/>
              <a:t>):</a:t>
            </a:r>
            <a:r>
              <a:rPr lang="fr-FR" dirty="0" err="1"/>
              <a:t>abstr</a:t>
            </a:r>
            <a:r>
              <a:rPr lang="fr-FR" dirty="0"/>
              <a:t> LBA-6</a:t>
            </a:r>
          </a:p>
        </p:txBody>
      </p:sp>
      <p:sp>
        <p:nvSpPr>
          <p:cNvPr id="7" name="Rectangle 9"/>
          <p:cNvSpPr txBox="1">
            <a:spLocks noChangeArrowheads="1"/>
          </p:cNvSpPr>
          <p:nvPr/>
        </p:nvSpPr>
        <p:spPr bwMode="auto">
          <a:xfrm>
            <a:off x="142198" y="4807754"/>
            <a:ext cx="8518681"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lang="fr-FR" b="1" dirty="0" smtClean="0">
                <a:solidFill>
                  <a:srgbClr val="A0A0A0"/>
                </a:solidFill>
                <a:latin typeface="Arial"/>
                <a:cs typeface="Arial"/>
              </a:rPr>
              <a:t>CRITÈRES DE JUGEMENT</a:t>
            </a:r>
            <a:endParaRPr kumimoji="0" lang="fr-FR" sz="1600" b="1" i="0" u="none" strike="noStrike" kern="1200" cap="none" spc="0" normalizeH="0" baseline="0" noProof="0" dirty="0" smtClean="0">
              <a:ln>
                <a:noFill/>
              </a:ln>
              <a:solidFill>
                <a:srgbClr val="A0A0A0"/>
              </a:solidFill>
              <a:effectLst/>
              <a:uLnTx/>
              <a:uFillTx/>
              <a:latin typeface="Arial"/>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noProof="0" dirty="0" smtClean="0">
                <a:latin typeface="Arial"/>
                <a:cs typeface="Arial"/>
              </a:rPr>
              <a:t>Nombre </a:t>
            </a:r>
            <a:r>
              <a:rPr lang="fr-FR" noProof="0" dirty="0">
                <a:latin typeface="Arial"/>
                <a:cs typeface="Arial"/>
              </a:rPr>
              <a:t>de patients avec chirurgie cytoréductrice + CHIP complète, nombre de patients avec morbidité postopératoire grade 3-5 </a:t>
            </a:r>
            <a:r>
              <a:rPr lang="fr-FR" noProof="0" dirty="0" err="1">
                <a:latin typeface="Arial"/>
                <a:cs typeface="Arial"/>
              </a:rPr>
              <a:t>Clavien-Dindo</a:t>
            </a:r>
            <a:r>
              <a:rPr lang="fr-FR" dirty="0">
                <a:latin typeface="Arial"/>
                <a:cs typeface="Arial"/>
              </a:rPr>
              <a:t>, faisabilité du recrutement</a:t>
            </a:r>
            <a:r>
              <a:rPr lang="fr-FR" noProof="0" dirty="0">
                <a:latin typeface="Arial"/>
                <a:cs typeface="Arial"/>
              </a:rPr>
              <a:t>, tolérance</a:t>
            </a:r>
            <a:r>
              <a:rPr kumimoji="0" lang="fr-FR" sz="1600" b="0" i="0" u="none" strike="noStrike" kern="1200" cap="none" spc="0" normalizeH="0" baseline="0" noProof="0" dirty="0">
                <a:ln>
                  <a:noFill/>
                </a:ln>
                <a:solidFill>
                  <a:srgbClr val="4D4D4D"/>
                </a:solidFill>
                <a:effectLst/>
                <a:uLnTx/>
                <a:uFillTx/>
                <a:latin typeface="Arial"/>
                <a:cs typeface="Arial"/>
              </a:rPr>
              <a:t>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noProof="0" dirty="0">
              <a:ln>
                <a:noFill/>
              </a:ln>
              <a:solidFill>
                <a:srgbClr val="4D4D4D"/>
              </a:solidFill>
              <a:effectLst/>
              <a:uLnTx/>
              <a:uFillTx/>
              <a:latin typeface="Arial"/>
              <a:cs typeface="Arial"/>
            </a:endParaRPr>
          </a:p>
        </p:txBody>
      </p:sp>
      <p:cxnSp>
        <p:nvCxnSpPr>
          <p:cNvPr id="9" name="AutoShape 15"/>
          <p:cNvCxnSpPr>
            <a:cxnSpLocks noChangeShapeType="1"/>
            <a:stCxn id="31" idx="6"/>
            <a:endCxn id="14" idx="1"/>
          </p:cNvCxnSpPr>
          <p:nvPr/>
        </p:nvCxnSpPr>
        <p:spPr bwMode="auto">
          <a:xfrm flipV="1">
            <a:off x="5486795" y="2779638"/>
            <a:ext cx="463329" cy="714304"/>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5950124" y="2214437"/>
            <a:ext cx="3051677" cy="113040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Traitement systémique périopératoire</a:t>
            </a:r>
            <a:b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(choix de l’investigateur</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a:t>
            </a:r>
            <a:b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(n=37)</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142198" y="2285663"/>
            <a:ext cx="4644001" cy="24165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4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400" b="0" i="0" u="none" strike="noStrike" kern="1200" cap="none" spc="0" normalizeH="0" baseline="0" noProof="0" dirty="0">
                <a:ln>
                  <a:noFill/>
                </a:ln>
                <a:solidFill>
                  <a:srgbClr val="FFFFFF"/>
                </a:solidFill>
                <a:effectLst/>
                <a:uLnTx/>
                <a:uFillTx/>
                <a:latin typeface="Arial"/>
                <a:ea typeface="SimSun" pitchFamily="2" charset="-122"/>
                <a:cs typeface="Arial"/>
              </a:rPr>
              <a:t>Adénocarcinome colorectal </a:t>
            </a:r>
            <a:r>
              <a:rPr kumimoji="0" lang="fr-FR" altLang="zh-CN" sz="1400" b="0" i="0" u="none" strike="noStrike" kern="1200" cap="none" spc="0" normalizeH="0" noProof="0" dirty="0">
                <a:ln>
                  <a:noFill/>
                </a:ln>
                <a:solidFill>
                  <a:srgbClr val="FFFFFF"/>
                </a:solidFill>
                <a:effectLst/>
                <a:uLnTx/>
                <a:uFillTx/>
                <a:latin typeface="Arial"/>
                <a:ea typeface="SimSun" pitchFamily="2" charset="-122"/>
                <a:cs typeface="Arial"/>
              </a:rPr>
              <a:t>n</a:t>
            </a:r>
            <a:r>
              <a:rPr kumimoji="0" lang="fr-FR" altLang="zh-CN" sz="1400" b="0" i="0" u="none" strike="noStrike" kern="1200" cap="none" spc="0" normalizeH="0" baseline="0" noProof="0" dirty="0">
                <a:ln>
                  <a:noFill/>
                </a:ln>
                <a:solidFill>
                  <a:srgbClr val="FFFFFF"/>
                </a:solidFill>
                <a:effectLst/>
                <a:uLnTx/>
                <a:uFillTx/>
                <a:latin typeface="Arial"/>
                <a:ea typeface="SimSun" pitchFamily="2" charset="-122"/>
                <a:cs typeface="Arial"/>
              </a:rPr>
              <a:t>on appendiculaire résécable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400" dirty="0">
                <a:solidFill>
                  <a:srgbClr val="FFFFFF"/>
                </a:solidFill>
                <a:latin typeface="Arial"/>
                <a:ea typeface="SimSun" pitchFamily="2" charset="-122"/>
                <a:cs typeface="Arial"/>
              </a:rPr>
              <a:t>Métastases p</a:t>
            </a:r>
            <a:r>
              <a:rPr lang="fr-FR" altLang="zh-CN" sz="1400" baseline="0" dirty="0">
                <a:solidFill>
                  <a:srgbClr val="FFFFFF"/>
                </a:solidFill>
                <a:latin typeface="Arial"/>
                <a:ea typeface="SimSun" pitchFamily="2" charset="-122"/>
                <a:cs typeface="Arial"/>
              </a:rPr>
              <a:t>éritonéales</a:t>
            </a:r>
            <a:endParaRPr lang="fr-FR" altLang="zh-CN" sz="1400" dirty="0">
              <a:solidFill>
                <a:srgbClr val="FFFFFF"/>
              </a:solidFill>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400" b="0" i="0" u="none" strike="noStrike" kern="1200" cap="none" spc="0" normalizeH="0" baseline="0" noProof="0" dirty="0">
                <a:ln>
                  <a:noFill/>
                </a:ln>
                <a:solidFill>
                  <a:srgbClr val="FFFFFF"/>
                </a:solidFill>
                <a:effectLst/>
                <a:uLnTx/>
                <a:uFillTx/>
                <a:latin typeface="Arial"/>
                <a:ea typeface="SimSun" pitchFamily="2" charset="-122"/>
                <a:cs typeface="Arial"/>
              </a:rPr>
              <a:t>Pas de métastases </a:t>
            </a:r>
            <a:r>
              <a:rPr kumimoji="0" lang="fr-FR" altLang="zh-CN" sz="1400" b="0" i="0" u="none" strike="noStrike" kern="1200" cap="none" spc="0" normalizeH="0" noProof="0" dirty="0">
                <a:ln>
                  <a:noFill/>
                </a:ln>
                <a:solidFill>
                  <a:srgbClr val="FFFFFF"/>
                </a:solidFill>
                <a:effectLst/>
                <a:uLnTx/>
                <a:uFillTx/>
                <a:latin typeface="Arial"/>
                <a:ea typeface="SimSun" pitchFamily="2" charset="-122"/>
                <a:cs typeface="Arial"/>
              </a:rPr>
              <a:t>extra péritonéales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400" baseline="0" dirty="0">
                <a:solidFill>
                  <a:srgbClr val="FFFFFF"/>
                </a:solidFill>
                <a:latin typeface="Arial"/>
                <a:ea typeface="SimSun" pitchFamily="2" charset="-122"/>
                <a:cs typeface="Arial"/>
              </a:rPr>
              <a:t>Pas de traitement systémique dans les </a:t>
            </a:r>
            <a:r>
              <a:rPr lang="fr-FR" altLang="zh-CN" sz="1400" dirty="0">
                <a:solidFill>
                  <a:srgbClr val="FFFFFF"/>
                </a:solidFill>
                <a:latin typeface="Arial"/>
                <a:ea typeface="SimSun" pitchFamily="2" charset="-122"/>
                <a:cs typeface="Arial"/>
              </a:rPr>
              <a:t>6 mois précédents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400" b="0" i="0" u="none" strike="noStrike" kern="1200" cap="none" spc="0" normalizeH="0" baseline="0" noProof="0" dirty="0">
                <a:ln>
                  <a:noFill/>
                </a:ln>
                <a:solidFill>
                  <a:srgbClr val="FFFFFF"/>
                </a:solidFill>
                <a:effectLst/>
                <a:uLnTx/>
                <a:uFillTx/>
                <a:latin typeface="Arial"/>
                <a:ea typeface="SimSun" pitchFamily="2" charset="-122"/>
                <a:cs typeface="Arial"/>
              </a:rPr>
              <a:t>Pas de chirurgie cytoréductrice avec CHIP préalable</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400" b="0" i="0" u="none" strike="noStrike" kern="1200" cap="none" spc="0" normalizeH="0" baseline="0" noProof="0" dirty="0">
                <a:ln>
                  <a:noFill/>
                </a:ln>
                <a:solidFill>
                  <a:srgbClr val="FFFFFF"/>
                </a:solidFill>
                <a:effectLst/>
                <a:uLnTx/>
                <a:uFillTx/>
                <a:latin typeface="Arial"/>
                <a:ea typeface="SimSun" pitchFamily="2" charset="-122"/>
                <a:cs typeface="Arial"/>
              </a:rPr>
              <a:t>(n=79)</a:t>
            </a:r>
          </a:p>
        </p:txBody>
      </p:sp>
      <p:cxnSp>
        <p:nvCxnSpPr>
          <p:cNvPr id="16" name="AutoShape 16"/>
          <p:cNvCxnSpPr>
            <a:cxnSpLocks noChangeShapeType="1"/>
            <a:stCxn id="31" idx="6"/>
            <a:endCxn id="19" idx="1"/>
          </p:cNvCxnSpPr>
          <p:nvPr/>
        </p:nvCxnSpPr>
        <p:spPr bwMode="auto">
          <a:xfrm>
            <a:off x="5486795" y="3493942"/>
            <a:ext cx="463328" cy="694269"/>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5950123" y="3623010"/>
            <a:ext cx="3049877" cy="113040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Chirurgie cytoréductrice avec CHIP</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(n=42)</a:t>
            </a:r>
          </a:p>
        </p:txBody>
      </p:sp>
      <p:sp>
        <p:nvSpPr>
          <p:cNvPr id="31" name="Oval 14"/>
          <p:cNvSpPr>
            <a:spLocks noChangeArrowheads="1"/>
          </p:cNvSpPr>
          <p:nvPr/>
        </p:nvSpPr>
        <p:spPr bwMode="auto">
          <a:xfrm>
            <a:off x="4903200" y="320184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fr-FR" altLang="zh-CN" sz="1600" b="1" dirty="0">
                <a:solidFill>
                  <a:srgbClr val="043882"/>
                </a:solidFill>
                <a:ea typeface="SimSun" pitchFamily="2" charset="-122"/>
              </a:rPr>
              <a:t>R</a:t>
            </a:r>
          </a:p>
          <a:p>
            <a:pPr algn="ctr"/>
            <a:r>
              <a:rPr lang="fr-FR" altLang="zh-CN" sz="1600" b="1" dirty="0" smtClean="0">
                <a:solidFill>
                  <a:srgbClr val="043882"/>
                </a:solidFill>
                <a:ea typeface="SimSun" pitchFamily="2" charset="-122"/>
              </a:rPr>
              <a:t>1:1</a:t>
            </a:r>
            <a:endParaRPr lang="fr-FR" altLang="zh-CN" sz="1600" b="1" dirty="0">
              <a:solidFill>
                <a:srgbClr val="043882"/>
              </a:solidFill>
              <a:ea typeface="SimSun" pitchFamily="2" charset="-122"/>
            </a:endParaRPr>
          </a:p>
        </p:txBody>
      </p:sp>
      <p:cxnSp>
        <p:nvCxnSpPr>
          <p:cNvPr id="32" name="AutoShape 19"/>
          <p:cNvCxnSpPr>
            <a:cxnSpLocks noChangeShapeType="1"/>
            <a:stCxn id="15" idx="3"/>
            <a:endCxn id="31" idx="2"/>
          </p:cNvCxnSpPr>
          <p:nvPr/>
        </p:nvCxnSpPr>
        <p:spPr bwMode="auto">
          <a:xfrm flipV="1">
            <a:off x="4786199" y="3493942"/>
            <a:ext cx="117001" cy="1"/>
          </a:xfrm>
          <a:prstGeom prst="straightConnector1">
            <a:avLst/>
          </a:prstGeom>
          <a:noFill/>
          <a:ln w="57150">
            <a:solidFill>
              <a:schemeClr val="bg2">
                <a:lumMod val="60000"/>
                <a:lumOff val="40000"/>
              </a:schemeClr>
            </a:solidFill>
            <a:round/>
            <a:headEnd type="none" w="med" len="med"/>
            <a:tailEnd type="none" w="med" len="med"/>
          </a:ln>
        </p:spPr>
      </p:cxnSp>
      <p:sp>
        <p:nvSpPr>
          <p:cNvPr id="17" name="Rectangle 16"/>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3 juillet 2020 à 18H23</a:t>
            </a:r>
          </a:p>
        </p:txBody>
      </p:sp>
    </p:spTree>
    <p:extLst>
      <p:ext uri="{BB962C8B-B14F-4D97-AF65-F5344CB8AC3E}">
        <p14:creationId xmlns:p14="http://schemas.microsoft.com/office/powerpoint/2010/main" xmlns="" val="2103921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LBA-6: </a:t>
            </a:r>
            <a:r>
              <a:rPr lang="fr-FR" dirty="0"/>
              <a:t>Tolérance, faisabilité, </a:t>
            </a:r>
            <a:r>
              <a:rPr lang="fr-FR" dirty="0" err="1"/>
              <a:t>tolérabilité</a:t>
            </a:r>
            <a:r>
              <a:rPr lang="fr-FR" dirty="0"/>
              <a:t> et résultats préliminaires d’efficacité du traitement systémique périopératoire pour les métastases péritonéales résécables de cancer colorectal : phase pilote d’une étude randomisée (CAIRO6) – </a:t>
            </a:r>
            <a:r>
              <a:rPr lang="fr-FR" dirty="0" err="1"/>
              <a:t>Rovers</a:t>
            </a:r>
            <a:r>
              <a:rPr lang="fr-FR" dirty="0"/>
              <a:t> K, et al</a:t>
            </a:r>
            <a:endParaRPr lang="en-GB"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en-GB" dirty="0"/>
          </a:p>
        </p:txBody>
      </p:sp>
      <p:sp>
        <p:nvSpPr>
          <p:cNvPr id="5" name="Text Placeholder 4"/>
          <p:cNvSpPr>
            <a:spLocks noGrp="1"/>
          </p:cNvSpPr>
          <p:nvPr>
            <p:ph type="body" sz="quarter" idx="11"/>
          </p:nvPr>
        </p:nvSpPr>
        <p:spPr/>
        <p:txBody>
          <a:bodyPr/>
          <a:lstStyle/>
          <a:p>
            <a:r>
              <a:rPr lang="en-GB" dirty="0"/>
              <a:t>Rovers K, et al, Ann Oncol 2020;31(</a:t>
            </a:r>
            <a:r>
              <a:rPr lang="en-GB" dirty="0" err="1"/>
              <a:t>suppl</a:t>
            </a:r>
            <a:r>
              <a:rPr lang="en-GB" dirty="0"/>
              <a:t>):</a:t>
            </a:r>
            <a:r>
              <a:rPr lang="en-GB" dirty="0" err="1"/>
              <a:t>abstr</a:t>
            </a:r>
            <a:r>
              <a:rPr lang="en-GB" dirty="0"/>
              <a:t> LBA-6</a:t>
            </a:r>
          </a:p>
        </p:txBody>
      </p:sp>
      <p:graphicFrame>
        <p:nvGraphicFramePr>
          <p:cNvPr id="6" name="Table 5"/>
          <p:cNvGraphicFramePr>
            <a:graphicFrameLocks noGrp="1"/>
          </p:cNvGraphicFramePr>
          <p:nvPr>
            <p:extLst>
              <p:ext uri="{D42A27DB-BD31-4B8C-83A1-F6EECF244321}">
                <p14:modId xmlns:p14="http://schemas.microsoft.com/office/powerpoint/2010/main" xmlns="" val="1745138406"/>
              </p:ext>
            </p:extLst>
          </p:nvPr>
        </p:nvGraphicFramePr>
        <p:xfrm>
          <a:off x="394962" y="1634600"/>
          <a:ext cx="8354076" cy="1925320"/>
        </p:xfrm>
        <a:graphic>
          <a:graphicData uri="http://schemas.openxmlformats.org/drawingml/2006/table">
            <a:tbl>
              <a:tblPr firstRow="1" bandRow="1">
                <a:tableStyleId>{5202B0CA-FC54-4496-8BCA-5EF66A818D29}</a:tableStyleId>
              </a:tblPr>
              <a:tblGrid>
                <a:gridCol w="3241038">
                  <a:extLst>
                    <a:ext uri="{9D8B030D-6E8A-4147-A177-3AD203B41FA5}">
                      <a16:colId xmlns:a16="http://schemas.microsoft.com/office/drawing/2014/main" xmlns="" val="2134639953"/>
                    </a:ext>
                  </a:extLst>
                </a:gridCol>
                <a:gridCol w="2109600">
                  <a:extLst>
                    <a:ext uri="{9D8B030D-6E8A-4147-A177-3AD203B41FA5}">
                      <a16:colId xmlns:a16="http://schemas.microsoft.com/office/drawing/2014/main" xmlns="" val="1572813302"/>
                    </a:ext>
                  </a:extLst>
                </a:gridCol>
                <a:gridCol w="2311200">
                  <a:extLst>
                    <a:ext uri="{9D8B030D-6E8A-4147-A177-3AD203B41FA5}">
                      <a16:colId xmlns:a16="http://schemas.microsoft.com/office/drawing/2014/main" xmlns="" val="1700920969"/>
                    </a:ext>
                  </a:extLst>
                </a:gridCol>
                <a:gridCol w="692238">
                  <a:extLst>
                    <a:ext uri="{9D8B030D-6E8A-4147-A177-3AD203B41FA5}">
                      <a16:colId xmlns:a16="http://schemas.microsoft.com/office/drawing/2014/main" xmlns="" val="1485066144"/>
                    </a:ext>
                  </a:extLst>
                </a:gridCol>
              </a:tblGrid>
              <a:tr h="370840">
                <a:tc>
                  <a:txBody>
                    <a:bodyPr/>
                    <a:lstStyle/>
                    <a:p>
                      <a:r>
                        <a:rPr lang="fr-FR" sz="1400" noProof="0" dirty="0">
                          <a:solidFill>
                            <a:schemeClr val="tx2"/>
                          </a:solidFill>
                        </a:rPr>
                        <a:t>Résultats principaux, n (%)</a:t>
                      </a:r>
                    </a:p>
                  </a:txBody>
                  <a:tcPr anchor="ctr"/>
                </a:tc>
                <a:tc>
                  <a:txBody>
                    <a:bodyPr/>
                    <a:lstStyle/>
                    <a:p>
                      <a:pPr algn="ctr"/>
                      <a:r>
                        <a:rPr lang="fr-FR" sz="1400" noProof="0" dirty="0">
                          <a:solidFill>
                            <a:schemeClr val="tx2"/>
                          </a:solidFill>
                        </a:rPr>
                        <a:t>Traitement systémique périopératoire (n=37)</a:t>
                      </a:r>
                    </a:p>
                  </a:txBody>
                  <a:tcPr anchor="ctr"/>
                </a:tc>
                <a:tc>
                  <a:txBody>
                    <a:bodyPr/>
                    <a:lstStyle/>
                    <a:p>
                      <a:pPr algn="ctr"/>
                      <a:r>
                        <a:rPr lang="fr-FR" sz="1400" noProof="0" dirty="0">
                          <a:solidFill>
                            <a:schemeClr val="tx2"/>
                          </a:solidFill>
                        </a:rPr>
                        <a:t>Chirurgie cytoréductrice</a:t>
                      </a:r>
                      <a:r>
                        <a:rPr lang="fr-FR" sz="1400" baseline="0" noProof="0" dirty="0">
                          <a:solidFill>
                            <a:schemeClr val="tx2"/>
                          </a:solidFill>
                        </a:rPr>
                        <a:t> avec CHIP (n=42)</a:t>
                      </a:r>
                      <a:endParaRPr lang="fr-FR" sz="1400" noProof="0" dirty="0">
                        <a:solidFill>
                          <a:schemeClr val="tx2"/>
                        </a:solidFill>
                      </a:endParaRPr>
                    </a:p>
                  </a:txBody>
                  <a:tcPr anchor="ctr"/>
                </a:tc>
                <a:tc>
                  <a:txBody>
                    <a:bodyPr/>
                    <a:lstStyle/>
                    <a:p>
                      <a:pPr algn="ctr"/>
                      <a:r>
                        <a:rPr lang="fr-FR" sz="1400" noProof="0" dirty="0">
                          <a:solidFill>
                            <a:schemeClr val="tx2"/>
                          </a:solidFill>
                        </a:rPr>
                        <a:t>p</a:t>
                      </a:r>
                    </a:p>
                  </a:txBody>
                  <a:tcPr anchor="ctr"/>
                </a:tc>
                <a:extLst>
                  <a:ext uri="{0D108BD9-81ED-4DB2-BD59-A6C34878D82A}">
                    <a16:rowId xmlns:a16="http://schemas.microsoft.com/office/drawing/2014/main" xmlns="" val="2608531121"/>
                  </a:ext>
                </a:extLst>
              </a:tr>
              <a:tr h="370840">
                <a:tc>
                  <a:txBody>
                    <a:bodyPr/>
                    <a:lstStyle/>
                    <a:p>
                      <a:r>
                        <a:rPr lang="fr-FR" sz="1400" noProof="0" dirty="0">
                          <a:solidFill>
                            <a:schemeClr val="tx1"/>
                          </a:solidFill>
                        </a:rPr>
                        <a:t>Nombre de </a:t>
                      </a:r>
                      <a:r>
                        <a:rPr lang="fr-FR" sz="1400" baseline="0" noProof="0" dirty="0">
                          <a:solidFill>
                            <a:schemeClr val="tx1"/>
                          </a:solidFill>
                        </a:rPr>
                        <a:t>patients ayant eu chirurgie cytoréductrice avec CHIP complète</a:t>
                      </a:r>
                      <a:endParaRPr lang="fr-FR" sz="1400" noProof="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33 (89)</a:t>
                      </a:r>
                    </a:p>
                  </a:txBody>
                  <a:tcPr anchor="ctr">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36 (86)</a:t>
                      </a:r>
                    </a:p>
                  </a:txBody>
                  <a:tcPr anchor="ctr">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0,74</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452573430"/>
                  </a:ext>
                </a:extLst>
              </a:tr>
              <a:tr h="370840">
                <a:tc>
                  <a:txBody>
                    <a:bodyPr/>
                    <a:lstStyle/>
                    <a:p>
                      <a:r>
                        <a:rPr lang="fr-FR" sz="1400" noProof="0" dirty="0">
                          <a:solidFill>
                            <a:schemeClr val="tx1"/>
                          </a:solidFill>
                        </a:rPr>
                        <a:t>Nombre de patients avec comorbidités postopératoires majeures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8 (22)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14 (33)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0,25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534994935"/>
                  </a:ext>
                </a:extLst>
              </a:tr>
              <a:tr h="370840">
                <a:tc>
                  <a:txBody>
                    <a:bodyPr/>
                    <a:lstStyle/>
                    <a:p>
                      <a:r>
                        <a:rPr lang="fr-FR" sz="1400" noProof="0" dirty="0">
                          <a:solidFill>
                            <a:schemeClr val="tx1"/>
                          </a:solidFill>
                        </a:rPr>
                        <a:t>Décès liés à la chirurgie</a:t>
                      </a:r>
                    </a:p>
                  </a:txBody>
                  <a:tcPr anchor="ctr">
                    <a:lnT w="9525" cap="flat" cmpd="sng" algn="ctr">
                      <a:solidFill>
                        <a:schemeClr val="tx2"/>
                      </a:solidFill>
                      <a:prstDash val="solid"/>
                      <a:round/>
                      <a:headEnd type="none" w="med" len="med"/>
                      <a:tailEnd type="none" w="med" len="med"/>
                    </a:lnT>
                  </a:tcPr>
                </a:tc>
                <a:tc>
                  <a:txBody>
                    <a:bodyPr/>
                    <a:lstStyle/>
                    <a:p>
                      <a:pPr algn="ctr"/>
                      <a:r>
                        <a:rPr lang="fr-FR" sz="1400" noProof="0">
                          <a:solidFill>
                            <a:schemeClr val="tx1"/>
                          </a:solidFill>
                        </a:rPr>
                        <a:t>0</a:t>
                      </a:r>
                    </a:p>
                  </a:txBody>
                  <a:tcPr anchor="ctr">
                    <a:lnT w="9525" cap="flat" cmpd="sng" algn="ctr">
                      <a:solidFill>
                        <a:schemeClr val="tx2"/>
                      </a:solidFill>
                      <a:prstDash val="solid"/>
                      <a:round/>
                      <a:headEnd type="none" w="med" len="med"/>
                      <a:tailEnd type="none" w="med" len="med"/>
                    </a:lnT>
                  </a:tcPr>
                </a:tc>
                <a:tc>
                  <a:txBody>
                    <a:bodyPr/>
                    <a:lstStyle/>
                    <a:p>
                      <a:pPr algn="ctr"/>
                      <a:r>
                        <a:rPr lang="fr-FR" sz="1400" noProof="0">
                          <a:solidFill>
                            <a:schemeClr val="tx1"/>
                          </a:solidFill>
                        </a:rPr>
                        <a:t>0</a:t>
                      </a:r>
                    </a:p>
                  </a:txBody>
                  <a:tcPr anchor="ctr">
                    <a:lnT w="9525" cap="flat" cmpd="sng" algn="ctr">
                      <a:solidFill>
                        <a:schemeClr val="tx2"/>
                      </a:solidFill>
                      <a:prstDash val="solid"/>
                      <a:round/>
                      <a:headEnd type="none" w="med" len="med"/>
                      <a:tailEnd type="none" w="med" len="med"/>
                    </a:lnT>
                  </a:tcPr>
                </a:tc>
                <a:tc>
                  <a:txBody>
                    <a:bodyPr/>
                    <a:lstStyle/>
                    <a:p>
                      <a:pPr algn="ctr"/>
                      <a:endParaRPr lang="fr-FR" sz="1400" noProof="0" dirty="0">
                        <a:solidFill>
                          <a:schemeClr val="tx1"/>
                        </a:solidFill>
                      </a:endParaRP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3967158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17024110"/>
              </p:ext>
            </p:extLst>
          </p:nvPr>
        </p:nvGraphicFramePr>
        <p:xfrm>
          <a:off x="727166" y="3746161"/>
          <a:ext cx="7689668" cy="2204720"/>
        </p:xfrm>
        <a:graphic>
          <a:graphicData uri="http://schemas.openxmlformats.org/drawingml/2006/table">
            <a:tbl>
              <a:tblPr firstRow="1" bandRow="1">
                <a:tableStyleId>{5202B0CA-FC54-4496-8BCA-5EF66A818D29}</a:tableStyleId>
              </a:tblPr>
              <a:tblGrid>
                <a:gridCol w="4897043">
                  <a:extLst>
                    <a:ext uri="{9D8B030D-6E8A-4147-A177-3AD203B41FA5}">
                      <a16:colId xmlns:a16="http://schemas.microsoft.com/office/drawing/2014/main" xmlns="" val="2134639953"/>
                    </a:ext>
                  </a:extLst>
                </a:gridCol>
                <a:gridCol w="2792625">
                  <a:extLst>
                    <a:ext uri="{9D8B030D-6E8A-4147-A177-3AD203B41FA5}">
                      <a16:colId xmlns:a16="http://schemas.microsoft.com/office/drawing/2014/main" xmlns="" val="1572813302"/>
                    </a:ext>
                  </a:extLst>
                </a:gridCol>
              </a:tblGrid>
              <a:tr h="370840">
                <a:tc>
                  <a:txBody>
                    <a:bodyPr/>
                    <a:lstStyle/>
                    <a:p>
                      <a:r>
                        <a:rPr lang="fr-FR" sz="1400" noProof="0" dirty="0">
                          <a:solidFill>
                            <a:schemeClr val="tx2"/>
                          </a:solidFill>
                        </a:rPr>
                        <a:t>Autres résultats, %</a:t>
                      </a:r>
                    </a:p>
                  </a:txBody>
                  <a:tcPr anchor="ctr"/>
                </a:tc>
                <a:tc>
                  <a:txBody>
                    <a:bodyPr/>
                    <a:lstStyle/>
                    <a:p>
                      <a:pPr algn="ctr"/>
                      <a:endParaRPr lang="fr-FR" sz="1400" noProof="0">
                        <a:solidFill>
                          <a:schemeClr val="tx2"/>
                        </a:solidFill>
                      </a:endParaRPr>
                    </a:p>
                  </a:txBody>
                  <a:tcPr anchor="ctr"/>
                </a:tc>
                <a:extLst>
                  <a:ext uri="{0D108BD9-81ED-4DB2-BD59-A6C34878D82A}">
                    <a16:rowId xmlns:a16="http://schemas.microsoft.com/office/drawing/2014/main" xmlns="" val="2608531121"/>
                  </a:ext>
                </a:extLst>
              </a:tr>
              <a:tr h="370840">
                <a:tc>
                  <a:txBody>
                    <a:bodyPr/>
                    <a:lstStyle/>
                    <a:p>
                      <a:r>
                        <a:rPr lang="fr-FR" sz="1400" noProof="0" dirty="0">
                          <a:solidFill>
                            <a:schemeClr val="tx1"/>
                          </a:solidFill>
                        </a:rPr>
                        <a:t>Toxicité systémique grade 3–5</a:t>
                      </a:r>
                    </a:p>
                  </a:txBody>
                  <a:tcPr anchor="ctr">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35</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452573430"/>
                  </a:ext>
                </a:extLst>
              </a:tr>
              <a:tr h="370840">
                <a:tc>
                  <a:txBody>
                    <a:bodyPr/>
                    <a:lstStyle/>
                    <a:p>
                      <a:r>
                        <a:rPr lang="fr-FR" sz="1400" noProof="0" dirty="0">
                          <a:solidFill>
                            <a:schemeClr val="tx1"/>
                          </a:solidFill>
                        </a:rPr>
                        <a:t>Réponse objective radiologique</a:t>
                      </a:r>
                    </a:p>
                    <a:p>
                      <a:pPr marL="85725" indent="0"/>
                      <a:r>
                        <a:rPr lang="fr-FR" sz="1400" noProof="0" dirty="0">
                          <a:solidFill>
                            <a:schemeClr val="tx1"/>
                          </a:solidFill>
                        </a:rPr>
                        <a:t>RECIST </a:t>
                      </a:r>
                    </a:p>
                    <a:p>
                      <a:pPr marL="85725" indent="0"/>
                      <a:r>
                        <a:rPr lang="fr-FR" sz="1400" noProof="0" dirty="0">
                          <a:solidFill>
                            <a:schemeClr val="tx1"/>
                          </a:solidFill>
                        </a:rPr>
                        <a:t>PCI </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endParaRPr lang="fr-FR" sz="1400" noProof="0" dirty="0">
                        <a:solidFill>
                          <a:schemeClr val="tx1"/>
                        </a:solidFill>
                      </a:endParaRPr>
                    </a:p>
                    <a:p>
                      <a:pPr algn="ctr"/>
                      <a:r>
                        <a:rPr lang="fr-FR" sz="1400" noProof="0" dirty="0">
                          <a:solidFill>
                            <a:schemeClr val="tx1"/>
                          </a:solidFill>
                        </a:rPr>
                        <a:t>16 (non évaluables</a:t>
                      </a:r>
                      <a:r>
                        <a:rPr lang="fr-FR" sz="1400" baseline="0" noProof="0" dirty="0">
                          <a:solidFill>
                            <a:schemeClr val="tx1"/>
                          </a:solidFill>
                        </a:rPr>
                        <a:t> </a:t>
                      </a:r>
                      <a:r>
                        <a:rPr lang="fr-FR" sz="1400" noProof="0" dirty="0">
                          <a:solidFill>
                            <a:schemeClr val="tx1"/>
                          </a:solidFill>
                        </a:rPr>
                        <a:t>59)</a:t>
                      </a:r>
                    </a:p>
                    <a:p>
                      <a:pPr algn="ctr"/>
                      <a:r>
                        <a:rPr lang="fr-FR" sz="1400" noProof="0" dirty="0">
                          <a:solidFill>
                            <a:schemeClr val="tx1"/>
                          </a:solidFill>
                        </a:rPr>
                        <a:t>28 (non évaluables 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534994935"/>
                  </a:ext>
                </a:extLst>
              </a:tr>
              <a:tr h="370840">
                <a:tc>
                  <a:txBody>
                    <a:bodyPr/>
                    <a:lstStyle/>
                    <a:p>
                      <a:r>
                        <a:rPr lang="fr-FR" sz="1400" noProof="0" dirty="0">
                          <a:solidFill>
                            <a:schemeClr val="tx1"/>
                          </a:solidFill>
                        </a:rPr>
                        <a:t>Régression pathologique majeure</a:t>
                      </a:r>
                    </a:p>
                    <a:p>
                      <a:pPr marL="85725" indent="0"/>
                      <a:r>
                        <a:rPr lang="fr-FR" sz="1400" noProof="0" dirty="0">
                          <a:solidFill>
                            <a:schemeClr val="tx1"/>
                          </a:solidFill>
                        </a:rPr>
                        <a:t>TRG</a:t>
                      </a:r>
                      <a:r>
                        <a:rPr lang="fr-FR" sz="1400" baseline="0" noProof="0" dirty="0">
                          <a:solidFill>
                            <a:schemeClr val="tx1"/>
                          </a:solidFill>
                        </a:rPr>
                        <a:t>1–2 </a:t>
                      </a:r>
                    </a:p>
                    <a:p>
                      <a:pPr marL="85725" indent="0"/>
                      <a:r>
                        <a:rPr lang="fr-FR" sz="1400" baseline="0" noProof="0" dirty="0">
                          <a:solidFill>
                            <a:schemeClr val="tx1"/>
                          </a:solidFill>
                        </a:rPr>
                        <a:t>TRG1 (pas de cellules cancéreuses résiduelles)</a:t>
                      </a:r>
                      <a:endParaRPr lang="fr-FR" sz="1400" noProof="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endParaRPr lang="fr-FR" sz="1400" noProof="0" dirty="0">
                        <a:solidFill>
                          <a:schemeClr val="tx1"/>
                        </a:solidFill>
                      </a:endParaRPr>
                    </a:p>
                    <a:p>
                      <a:pPr algn="ctr"/>
                      <a:r>
                        <a:rPr lang="fr-FR" sz="1400" noProof="0" dirty="0">
                          <a:solidFill>
                            <a:schemeClr val="tx1"/>
                          </a:solidFill>
                        </a:rPr>
                        <a:t>39</a:t>
                      </a:r>
                    </a:p>
                    <a:p>
                      <a:pPr algn="ctr"/>
                      <a:r>
                        <a:rPr lang="fr-FR" sz="1400" noProof="0" dirty="0">
                          <a:solidFill>
                            <a:schemeClr val="tx1"/>
                          </a:solidFill>
                        </a:rPr>
                        <a:t>24</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396715807"/>
                  </a:ext>
                </a:extLst>
              </a:tr>
            </a:tbl>
          </a:graphicData>
        </a:graphic>
      </p:graphicFrame>
    </p:spTree>
    <p:extLst>
      <p:ext uri="{BB962C8B-B14F-4D97-AF65-F5344CB8AC3E}">
        <p14:creationId xmlns:p14="http://schemas.microsoft.com/office/powerpoint/2010/main" xmlns="" val="206334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Cancers de l’œsophage et de l’estomac</a:t>
            </a:r>
          </a:p>
        </p:txBody>
      </p:sp>
    </p:spTree>
    <p:extLst>
      <p:ext uri="{BB962C8B-B14F-4D97-AF65-F5344CB8AC3E}">
        <p14:creationId xmlns:p14="http://schemas.microsoft.com/office/powerpoint/2010/main" xmlns="" val="29127166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LBA-6: Tolérance, faisabilité, </a:t>
            </a:r>
            <a:r>
              <a:rPr lang="fr-FR" dirty="0" err="1"/>
              <a:t>tolérabilité</a:t>
            </a:r>
            <a:r>
              <a:rPr lang="fr-FR" dirty="0"/>
              <a:t> et résultats préliminaires d’efficacité du traitement systémique périopératoire pour les métastases péritonéales résécables de cancer colorectal : phase pilote d’une étude randomisée (CAIRO6) – </a:t>
            </a:r>
            <a:r>
              <a:rPr lang="fr-FR" dirty="0" err="1"/>
              <a:t>Rovers</a:t>
            </a:r>
            <a:r>
              <a:rPr lang="fr-FR" dirty="0"/>
              <a:t> K, et al</a:t>
            </a:r>
          </a:p>
        </p:txBody>
      </p:sp>
      <p:sp>
        <p:nvSpPr>
          <p:cNvPr id="3" name="Content Placeholder 2"/>
          <p:cNvSpPr>
            <a:spLocks noGrp="1"/>
          </p:cNvSpPr>
          <p:nvPr>
            <p:ph idx="1"/>
          </p:nvPr>
        </p:nvSpPr>
        <p:spPr/>
        <p:txBody>
          <a:bodyPr/>
          <a:lstStyle/>
          <a:p>
            <a:pPr marL="0" indent="0">
              <a:spcBef>
                <a:spcPts val="1200"/>
              </a:spcBef>
              <a:buNone/>
            </a:pPr>
            <a:r>
              <a:rPr lang="fr-FR" b="1" dirty="0"/>
              <a:t>Conclusions</a:t>
            </a:r>
          </a:p>
          <a:p>
            <a:r>
              <a:rPr lang="fr-FR" b="1" dirty="0"/>
              <a:t>Chez ces patients avec métastases péritonéales résécables de cancer colorectal, le traitement systémique périopératoire semble faisable, sûr et toléré, et il permet d’obtenir des réponses radiologiques et pathologiques</a:t>
            </a:r>
          </a:p>
          <a:p>
            <a:endParaRPr lang="fr-FR" b="1" dirty="0"/>
          </a:p>
        </p:txBody>
      </p:sp>
      <p:sp>
        <p:nvSpPr>
          <p:cNvPr id="5" name="Text Placeholder 4"/>
          <p:cNvSpPr>
            <a:spLocks noGrp="1"/>
          </p:cNvSpPr>
          <p:nvPr>
            <p:ph type="body" sz="quarter" idx="11"/>
          </p:nvPr>
        </p:nvSpPr>
        <p:spPr/>
        <p:txBody>
          <a:bodyPr/>
          <a:lstStyle/>
          <a:p>
            <a:r>
              <a:rPr lang="fr-FR" dirty="0" err="1"/>
              <a:t>Rovers</a:t>
            </a:r>
            <a:r>
              <a:rPr lang="fr-FR" dirty="0"/>
              <a:t> K, et al, Ann </a:t>
            </a:r>
            <a:r>
              <a:rPr lang="fr-FR" dirty="0" err="1"/>
              <a:t>Oncol</a:t>
            </a:r>
            <a:r>
              <a:rPr lang="fr-FR" dirty="0"/>
              <a:t> 2020;31(</a:t>
            </a:r>
            <a:r>
              <a:rPr lang="fr-FR" dirty="0" err="1"/>
              <a:t>suppl</a:t>
            </a:r>
            <a:r>
              <a:rPr lang="fr-FR" dirty="0"/>
              <a:t>):</a:t>
            </a:r>
            <a:r>
              <a:rPr lang="fr-FR" dirty="0" err="1"/>
              <a:t>abstr</a:t>
            </a:r>
            <a:r>
              <a:rPr lang="fr-FR" dirty="0"/>
              <a:t> LBA-6</a:t>
            </a:r>
          </a:p>
        </p:txBody>
      </p:sp>
    </p:spTree>
    <p:extLst>
      <p:ext uri="{BB962C8B-B14F-4D97-AF65-F5344CB8AC3E}">
        <p14:creationId xmlns:p14="http://schemas.microsoft.com/office/powerpoint/2010/main" xmlns="" val="42822483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SO-16: Evaluation du ratio tumeur-stroma en tant que paramètre additionnel à la classification TNM; l’étude UNITED – </a:t>
            </a:r>
            <a:r>
              <a:rPr lang="fr-FR" dirty="0" err="1"/>
              <a:t>Mesker</a:t>
            </a:r>
            <a:r>
              <a:rPr lang="fr-FR" dirty="0"/>
              <a:t> W,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l’utilisation du ratio tumeur-stroma (RTS) en plus de la classification TNM</a:t>
            </a:r>
          </a:p>
          <a:p>
            <a:pPr marL="0" indent="0">
              <a:spcBef>
                <a:spcPts val="1200"/>
              </a:spcBef>
              <a:buNone/>
            </a:pPr>
            <a:r>
              <a:rPr lang="fr-FR" b="1" dirty="0"/>
              <a:t>Méthodes</a:t>
            </a:r>
          </a:p>
          <a:p>
            <a:r>
              <a:rPr lang="fr-FR" dirty="0"/>
              <a:t>L’étude UNITED a été conçue pour préparer la mise en application du RTS dans le diagnostic pathologique. L’étude a évalué:</a:t>
            </a:r>
          </a:p>
          <a:p>
            <a:pPr lvl="1"/>
            <a:r>
              <a:rPr lang="fr-FR" dirty="0"/>
              <a:t>Un module d’apprentissage en ligne du RTS avec programme d’évaluation de la qualité (n=40)</a:t>
            </a:r>
          </a:p>
          <a:p>
            <a:pPr lvl="2"/>
            <a:r>
              <a:rPr lang="fr-FR" dirty="0"/>
              <a:t>Le RTS a été scoré à 2 reprises; test de répétition après 1 an</a:t>
            </a:r>
          </a:p>
          <a:p>
            <a:pPr lvl="1"/>
            <a:r>
              <a:rPr lang="fr-FR" dirty="0"/>
              <a:t>Fiabilité et reproductibilité de la coloration du tissu </a:t>
            </a:r>
            <a:r>
              <a:rPr lang="fr-FR" dirty="0" smtClean="0"/>
              <a:t>tumoral</a:t>
            </a:r>
            <a:endParaRPr lang="fr-FR" dirty="0"/>
          </a:p>
          <a:p>
            <a:pPr lvl="1"/>
            <a:r>
              <a:rPr lang="fr-FR" dirty="0"/>
              <a:t>Automatisation de la méthode de </a:t>
            </a:r>
            <a:r>
              <a:rPr lang="fr-FR" dirty="0" err="1"/>
              <a:t>scoring</a:t>
            </a:r>
            <a:endParaRPr lang="fr-FR" dirty="0"/>
          </a:p>
          <a:p>
            <a:pPr lvl="1"/>
            <a:r>
              <a:rPr lang="fr-FR" dirty="0"/>
              <a:t>Validation sur une cohorte prospective de patients avec cancer du côlon stade II-III (en cours de recrutement et active; objectif de 1500 patients)</a:t>
            </a:r>
          </a:p>
          <a:p>
            <a:pPr lvl="1"/>
            <a:endParaRPr lang="fr-FR" dirty="0"/>
          </a:p>
        </p:txBody>
      </p:sp>
      <p:sp>
        <p:nvSpPr>
          <p:cNvPr id="5" name="Text Placeholder 4"/>
          <p:cNvSpPr>
            <a:spLocks noGrp="1"/>
          </p:cNvSpPr>
          <p:nvPr>
            <p:ph type="body" sz="quarter" idx="11"/>
          </p:nvPr>
        </p:nvSpPr>
        <p:spPr/>
        <p:txBody>
          <a:bodyPr/>
          <a:lstStyle/>
          <a:p>
            <a:r>
              <a:rPr lang="fr-FR" dirty="0" err="1"/>
              <a:t>Mesker</a:t>
            </a:r>
            <a:r>
              <a:rPr lang="fr-FR" dirty="0"/>
              <a:t> W, et al, Ann </a:t>
            </a:r>
            <a:r>
              <a:rPr lang="fr-FR" dirty="0" err="1"/>
              <a:t>Oncol</a:t>
            </a:r>
            <a:r>
              <a:rPr lang="fr-FR" dirty="0"/>
              <a:t> 2020;31(</a:t>
            </a:r>
            <a:r>
              <a:rPr lang="fr-FR" dirty="0" err="1"/>
              <a:t>suppl</a:t>
            </a:r>
            <a:r>
              <a:rPr lang="fr-FR" dirty="0"/>
              <a:t>):</a:t>
            </a:r>
            <a:r>
              <a:rPr lang="fr-FR" dirty="0" err="1"/>
              <a:t>abstr</a:t>
            </a:r>
            <a:r>
              <a:rPr lang="fr-FR" dirty="0"/>
              <a:t> SO-16</a:t>
            </a:r>
          </a:p>
        </p:txBody>
      </p:sp>
      <p:sp>
        <p:nvSpPr>
          <p:cNvPr id="6" name="Rectangle 5"/>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3 juillet 2020 à 13H25</a:t>
            </a:r>
          </a:p>
        </p:txBody>
      </p:sp>
    </p:spTree>
    <p:extLst>
      <p:ext uri="{BB962C8B-B14F-4D97-AF65-F5344CB8AC3E}">
        <p14:creationId xmlns:p14="http://schemas.microsoft.com/office/powerpoint/2010/main" xmlns="" val="29074326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SO-16: Evaluation du ratio tumeur-stroma en tant que paramètre additionnel à la classification TNM; l’étude UNITED – </a:t>
            </a:r>
            <a:r>
              <a:rPr lang="fr-FR" dirty="0" err="1"/>
              <a:t>Mesker</a:t>
            </a:r>
            <a:r>
              <a:rPr lang="fr-FR" dirty="0"/>
              <a:t> W, et al</a:t>
            </a:r>
          </a:p>
        </p:txBody>
      </p:sp>
      <p:sp>
        <p:nvSpPr>
          <p:cNvPr id="3" name="Content Placeholder 2"/>
          <p:cNvSpPr>
            <a:spLocks noGrp="1"/>
          </p:cNvSpPr>
          <p:nvPr>
            <p:ph idx="1"/>
          </p:nvPr>
        </p:nvSpPr>
        <p:spPr>
          <a:xfrm>
            <a:off x="365124" y="1254035"/>
            <a:ext cx="8714076" cy="4746172"/>
          </a:xfrm>
        </p:spPr>
        <p:txBody>
          <a:bodyPr/>
          <a:lstStyle/>
          <a:p>
            <a:pPr marL="0" indent="0">
              <a:buNone/>
            </a:pPr>
            <a:r>
              <a:rPr lang="fr-FR" b="1" dirty="0"/>
              <a:t>Résultats</a:t>
            </a:r>
          </a:p>
          <a:p>
            <a:r>
              <a:rPr lang="fr-FR" dirty="0"/>
              <a:t>Le module d’apprentissage en ligne a été réussi par ~70% par auto-apprentissage et par ~90% par l’entraînement</a:t>
            </a:r>
          </a:p>
          <a:p>
            <a:r>
              <a:rPr lang="fr-FR" dirty="0"/>
              <a:t>Amélioration significative entre l’entraînement et le test (p=0,002)</a:t>
            </a:r>
          </a:p>
          <a:p>
            <a:r>
              <a:rPr lang="fr-FR" dirty="0"/>
              <a:t>Pas de changement entre test et répétition (p=0,299)</a:t>
            </a:r>
          </a:p>
          <a:p>
            <a:pPr>
              <a:spcBef>
                <a:spcPts val="24000"/>
              </a:spcBef>
            </a:pPr>
            <a:r>
              <a:rPr lang="fr-FR" dirty="0"/>
              <a:t>L’enseignement en ligne peut être utilisé pour instruire les pathologistes sur le </a:t>
            </a:r>
            <a:r>
              <a:rPr lang="fr-FR" dirty="0" err="1"/>
              <a:t>scoring</a:t>
            </a:r>
            <a:r>
              <a:rPr lang="fr-FR" dirty="0"/>
              <a:t> du RTS</a:t>
            </a:r>
          </a:p>
        </p:txBody>
      </p:sp>
      <p:sp>
        <p:nvSpPr>
          <p:cNvPr id="5" name="Text Placeholder 4"/>
          <p:cNvSpPr>
            <a:spLocks noGrp="1"/>
          </p:cNvSpPr>
          <p:nvPr>
            <p:ph type="body" sz="quarter" idx="11"/>
          </p:nvPr>
        </p:nvSpPr>
        <p:spPr/>
        <p:txBody>
          <a:bodyPr/>
          <a:lstStyle/>
          <a:p>
            <a:r>
              <a:rPr lang="fr-FR" dirty="0" err="1"/>
              <a:t>Mesker</a:t>
            </a:r>
            <a:r>
              <a:rPr lang="fr-FR" dirty="0"/>
              <a:t> W, et al, Ann </a:t>
            </a:r>
            <a:r>
              <a:rPr lang="fr-FR" dirty="0" err="1"/>
              <a:t>Oncol</a:t>
            </a:r>
            <a:r>
              <a:rPr lang="fr-FR" dirty="0"/>
              <a:t> 2020;31(</a:t>
            </a:r>
            <a:r>
              <a:rPr lang="fr-FR" dirty="0" err="1"/>
              <a:t>suppl</a:t>
            </a:r>
            <a:r>
              <a:rPr lang="fr-FR" dirty="0"/>
              <a:t>):</a:t>
            </a:r>
            <a:r>
              <a:rPr lang="fr-FR" dirty="0" err="1"/>
              <a:t>abstr</a:t>
            </a:r>
            <a:r>
              <a:rPr lang="fr-FR" dirty="0"/>
              <a:t> SO-16</a:t>
            </a:r>
          </a:p>
        </p:txBody>
      </p:sp>
      <p:grpSp>
        <p:nvGrpSpPr>
          <p:cNvPr id="8" name="Group 7">
            <a:extLst>
              <a:ext uri="{FF2B5EF4-FFF2-40B4-BE49-F238E27FC236}">
                <a16:creationId xmlns:a16="http://schemas.microsoft.com/office/drawing/2014/main" xmlns="" id="{EA320BB8-E332-4BDD-AD7E-CF21FDE8EC9B}"/>
              </a:ext>
            </a:extLst>
          </p:cNvPr>
          <p:cNvGrpSpPr/>
          <p:nvPr/>
        </p:nvGrpSpPr>
        <p:grpSpPr>
          <a:xfrm>
            <a:off x="3233110" y="2815865"/>
            <a:ext cx="2297614" cy="2427596"/>
            <a:chOff x="2706434" y="2250811"/>
            <a:chExt cx="2297614" cy="2427596"/>
          </a:xfrm>
        </p:grpSpPr>
        <p:grpSp>
          <p:nvGrpSpPr>
            <p:cNvPr id="9" name="Group 8">
              <a:extLst>
                <a:ext uri="{FF2B5EF4-FFF2-40B4-BE49-F238E27FC236}">
                  <a16:creationId xmlns:a16="http://schemas.microsoft.com/office/drawing/2014/main" xmlns="" id="{0F3A0C53-2ABF-40C8-92F4-6EE3F56D689D}"/>
                </a:ext>
              </a:extLst>
            </p:cNvPr>
            <p:cNvGrpSpPr/>
            <p:nvPr/>
          </p:nvGrpSpPr>
          <p:grpSpPr>
            <a:xfrm>
              <a:off x="3700001" y="2893585"/>
              <a:ext cx="1008000" cy="972000"/>
              <a:chOff x="5913090" y="3974486"/>
              <a:chExt cx="1528743" cy="1490208"/>
            </a:xfrm>
          </p:grpSpPr>
          <p:sp>
            <p:nvSpPr>
              <p:cNvPr id="68" name="Freeform: Shape 75">
                <a:extLst>
                  <a:ext uri="{FF2B5EF4-FFF2-40B4-BE49-F238E27FC236}">
                    <a16:creationId xmlns:a16="http://schemas.microsoft.com/office/drawing/2014/main" xmlns="" id="{1D08596B-70E3-48AD-BB74-36C086CF85E6}"/>
                  </a:ext>
                </a:extLst>
              </p:cNvPr>
              <p:cNvSpPr/>
              <p:nvPr/>
            </p:nvSpPr>
            <p:spPr>
              <a:xfrm>
                <a:off x="5938779" y="4029817"/>
                <a:ext cx="733425" cy="76200"/>
              </a:xfrm>
              <a:custGeom>
                <a:avLst/>
                <a:gdLst>
                  <a:gd name="connsiteX0" fmla="*/ 0 w 733425"/>
                  <a:gd name="connsiteY0" fmla="*/ 84974 h 76200"/>
                  <a:gd name="connsiteX1" fmla="*/ 737100 w 733425"/>
                  <a:gd name="connsiteY1" fmla="*/ 0 h 76200"/>
                  <a:gd name="connsiteX2" fmla="*/ 741053 w 733425"/>
                  <a:gd name="connsiteY2" fmla="*/ 0 h 76200"/>
                </a:gdLst>
                <a:ahLst/>
                <a:cxnLst>
                  <a:cxn ang="0">
                    <a:pos x="connsiteX0" y="connsiteY0"/>
                  </a:cxn>
                  <a:cxn ang="0">
                    <a:pos x="connsiteX1" y="connsiteY1"/>
                  </a:cxn>
                  <a:cxn ang="0">
                    <a:pos x="connsiteX2" y="connsiteY2"/>
                  </a:cxn>
                </a:cxnLst>
                <a:rect l="l" t="t" r="r" b="b"/>
                <a:pathLst>
                  <a:path w="733425" h="76200">
                    <a:moveTo>
                      <a:pt x="0" y="84974"/>
                    </a:moveTo>
                    <a:lnTo>
                      <a:pt x="737100" y="0"/>
                    </a:lnTo>
                    <a:lnTo>
                      <a:pt x="741053"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69" name="Freeform: Shape 76">
                <a:extLst>
                  <a:ext uri="{FF2B5EF4-FFF2-40B4-BE49-F238E27FC236}">
                    <a16:creationId xmlns:a16="http://schemas.microsoft.com/office/drawing/2014/main" xmlns="" id="{B42E3532-6AC2-4031-AFFF-C270809F4AA5}"/>
                  </a:ext>
                </a:extLst>
              </p:cNvPr>
              <p:cNvSpPr/>
              <p:nvPr/>
            </p:nvSpPr>
            <p:spPr>
              <a:xfrm>
                <a:off x="5940756" y="4174076"/>
                <a:ext cx="742950" cy="38100"/>
              </a:xfrm>
              <a:custGeom>
                <a:avLst/>
                <a:gdLst>
                  <a:gd name="connsiteX0" fmla="*/ 0 w 742950"/>
                  <a:gd name="connsiteY0" fmla="*/ 0 h 38100"/>
                  <a:gd name="connsiteX1" fmla="*/ 743029 w 742950"/>
                  <a:gd name="connsiteY1" fmla="*/ 45450 h 38100"/>
                  <a:gd name="connsiteX2" fmla="*/ 743029 w 742950"/>
                  <a:gd name="connsiteY2" fmla="*/ 45450 h 38100"/>
                </a:gdLst>
                <a:ahLst/>
                <a:cxnLst>
                  <a:cxn ang="0">
                    <a:pos x="connsiteX0" y="connsiteY0"/>
                  </a:cxn>
                  <a:cxn ang="0">
                    <a:pos x="connsiteX1" y="connsiteY1"/>
                  </a:cxn>
                  <a:cxn ang="0">
                    <a:pos x="connsiteX2" y="connsiteY2"/>
                  </a:cxn>
                </a:cxnLst>
                <a:rect l="l" t="t" r="r" b="b"/>
                <a:pathLst>
                  <a:path w="742950" h="38100">
                    <a:moveTo>
                      <a:pt x="0" y="0"/>
                    </a:moveTo>
                    <a:lnTo>
                      <a:pt x="743029" y="45450"/>
                    </a:lnTo>
                    <a:lnTo>
                      <a:pt x="743029" y="4545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0" name="Freeform: Shape 77">
                <a:extLst>
                  <a:ext uri="{FF2B5EF4-FFF2-40B4-BE49-F238E27FC236}">
                    <a16:creationId xmlns:a16="http://schemas.microsoft.com/office/drawing/2014/main" xmlns="" id="{2A5632B7-9507-4A9D-A933-1387A603353C}"/>
                  </a:ext>
                </a:extLst>
              </p:cNvPr>
              <p:cNvSpPr/>
              <p:nvPr/>
            </p:nvSpPr>
            <p:spPr>
              <a:xfrm>
                <a:off x="5942732" y="3974486"/>
                <a:ext cx="723900" cy="352425"/>
              </a:xfrm>
              <a:custGeom>
                <a:avLst/>
                <a:gdLst>
                  <a:gd name="connsiteX0" fmla="*/ 0 w 723900"/>
                  <a:gd name="connsiteY0" fmla="*/ 355705 h 352425"/>
                  <a:gd name="connsiteX1" fmla="*/ 729196 w 723900"/>
                  <a:gd name="connsiteY1" fmla="*/ 0 h 352425"/>
                  <a:gd name="connsiteX2" fmla="*/ 731173 w 723900"/>
                  <a:gd name="connsiteY2" fmla="*/ 0 h 352425"/>
                </a:gdLst>
                <a:ahLst/>
                <a:cxnLst>
                  <a:cxn ang="0">
                    <a:pos x="connsiteX0" y="connsiteY0"/>
                  </a:cxn>
                  <a:cxn ang="0">
                    <a:pos x="connsiteX1" y="connsiteY1"/>
                  </a:cxn>
                  <a:cxn ang="0">
                    <a:pos x="connsiteX2" y="connsiteY2"/>
                  </a:cxn>
                </a:cxnLst>
                <a:rect l="l" t="t" r="r" b="b"/>
                <a:pathLst>
                  <a:path w="723900" h="352425">
                    <a:moveTo>
                      <a:pt x="0" y="355705"/>
                    </a:moveTo>
                    <a:lnTo>
                      <a:pt x="729196" y="0"/>
                    </a:lnTo>
                    <a:lnTo>
                      <a:pt x="731173"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1" name="Freeform: Shape 78">
                <a:extLst>
                  <a:ext uri="{FF2B5EF4-FFF2-40B4-BE49-F238E27FC236}">
                    <a16:creationId xmlns:a16="http://schemas.microsoft.com/office/drawing/2014/main" xmlns="" id="{A2C8C7DA-B975-45AE-BCBA-9791C2607E07}"/>
                  </a:ext>
                </a:extLst>
              </p:cNvPr>
              <p:cNvSpPr/>
              <p:nvPr/>
            </p:nvSpPr>
            <p:spPr>
              <a:xfrm>
                <a:off x="5942732" y="4330191"/>
                <a:ext cx="723900" cy="9525"/>
              </a:xfrm>
              <a:custGeom>
                <a:avLst/>
                <a:gdLst>
                  <a:gd name="connsiteX0" fmla="*/ 0 w 723900"/>
                  <a:gd name="connsiteY0" fmla="*/ 0 h 0"/>
                  <a:gd name="connsiteX1" fmla="*/ 727220 w 723900"/>
                  <a:gd name="connsiteY1" fmla="*/ 7905 h 0"/>
                  <a:gd name="connsiteX2" fmla="*/ 727220 w 723900"/>
                  <a:gd name="connsiteY2" fmla="*/ 7905 h 0"/>
                </a:gdLst>
                <a:ahLst/>
                <a:cxnLst>
                  <a:cxn ang="0">
                    <a:pos x="connsiteX0" y="connsiteY0"/>
                  </a:cxn>
                  <a:cxn ang="0">
                    <a:pos x="connsiteX1" y="connsiteY1"/>
                  </a:cxn>
                  <a:cxn ang="0">
                    <a:pos x="connsiteX2" y="connsiteY2"/>
                  </a:cxn>
                </a:cxnLst>
                <a:rect l="l" t="t" r="r" b="b"/>
                <a:pathLst>
                  <a:path w="723900">
                    <a:moveTo>
                      <a:pt x="0" y="0"/>
                    </a:moveTo>
                    <a:lnTo>
                      <a:pt x="727220" y="7905"/>
                    </a:lnTo>
                    <a:lnTo>
                      <a:pt x="727220" y="790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2" name="Freeform: Shape 79">
                <a:extLst>
                  <a:ext uri="{FF2B5EF4-FFF2-40B4-BE49-F238E27FC236}">
                    <a16:creationId xmlns:a16="http://schemas.microsoft.com/office/drawing/2014/main" xmlns="" id="{CA519082-A0F6-4621-91FE-29D553D9C547}"/>
                  </a:ext>
                </a:extLst>
              </p:cNvPr>
              <p:cNvSpPr/>
              <p:nvPr/>
            </p:nvSpPr>
            <p:spPr>
              <a:xfrm>
                <a:off x="5936803" y="4029817"/>
                <a:ext cx="733425" cy="381000"/>
              </a:xfrm>
              <a:custGeom>
                <a:avLst/>
                <a:gdLst>
                  <a:gd name="connsiteX0" fmla="*/ 739077 w 733425"/>
                  <a:gd name="connsiteY0" fmla="*/ 0 h 381000"/>
                  <a:gd name="connsiteX1" fmla="*/ 0 w 733425"/>
                  <a:gd name="connsiteY1" fmla="*/ 387323 h 381000"/>
                  <a:gd name="connsiteX2" fmla="*/ 0 w 733425"/>
                  <a:gd name="connsiteY2" fmla="*/ 387323 h 381000"/>
                </a:gdLst>
                <a:ahLst/>
                <a:cxnLst>
                  <a:cxn ang="0">
                    <a:pos x="connsiteX0" y="connsiteY0"/>
                  </a:cxn>
                  <a:cxn ang="0">
                    <a:pos x="connsiteX1" y="connsiteY1"/>
                  </a:cxn>
                  <a:cxn ang="0">
                    <a:pos x="connsiteX2" y="connsiteY2"/>
                  </a:cxn>
                </a:cxnLst>
                <a:rect l="l" t="t" r="r" b="b"/>
                <a:pathLst>
                  <a:path w="733425" h="381000">
                    <a:moveTo>
                      <a:pt x="739077" y="0"/>
                    </a:moveTo>
                    <a:lnTo>
                      <a:pt x="0" y="387323"/>
                    </a:lnTo>
                    <a:lnTo>
                      <a:pt x="0" y="38732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3" name="Freeform: Shape 80">
                <a:extLst>
                  <a:ext uri="{FF2B5EF4-FFF2-40B4-BE49-F238E27FC236}">
                    <a16:creationId xmlns:a16="http://schemas.microsoft.com/office/drawing/2014/main" xmlns="" id="{FFDC5FCC-0962-47AE-B53C-3663DEFDCFAE}"/>
                  </a:ext>
                </a:extLst>
              </p:cNvPr>
              <p:cNvSpPr/>
              <p:nvPr/>
            </p:nvSpPr>
            <p:spPr>
              <a:xfrm>
                <a:off x="5936803" y="4132577"/>
                <a:ext cx="723900" cy="276225"/>
              </a:xfrm>
              <a:custGeom>
                <a:avLst/>
                <a:gdLst>
                  <a:gd name="connsiteX0" fmla="*/ 731172 w 723900"/>
                  <a:gd name="connsiteY0" fmla="*/ 0 h 276225"/>
                  <a:gd name="connsiteX1" fmla="*/ 0 w 723900"/>
                  <a:gd name="connsiteY1" fmla="*/ 284564 h 276225"/>
                  <a:gd name="connsiteX2" fmla="*/ 0 w 723900"/>
                  <a:gd name="connsiteY2" fmla="*/ 284564 h 276225"/>
                </a:gdLst>
                <a:ahLst/>
                <a:cxnLst>
                  <a:cxn ang="0">
                    <a:pos x="connsiteX0" y="connsiteY0"/>
                  </a:cxn>
                  <a:cxn ang="0">
                    <a:pos x="connsiteX1" y="connsiteY1"/>
                  </a:cxn>
                  <a:cxn ang="0">
                    <a:pos x="connsiteX2" y="connsiteY2"/>
                  </a:cxn>
                </a:cxnLst>
                <a:rect l="l" t="t" r="r" b="b"/>
                <a:pathLst>
                  <a:path w="723900" h="276225">
                    <a:moveTo>
                      <a:pt x="731172" y="0"/>
                    </a:moveTo>
                    <a:lnTo>
                      <a:pt x="0" y="284564"/>
                    </a:lnTo>
                    <a:lnTo>
                      <a:pt x="0" y="284564"/>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4" name="Freeform: Shape 81">
                <a:extLst>
                  <a:ext uri="{FF2B5EF4-FFF2-40B4-BE49-F238E27FC236}">
                    <a16:creationId xmlns:a16="http://schemas.microsoft.com/office/drawing/2014/main" xmlns="" id="{FDD484E2-E07B-44B6-8B6B-F24006E99ECD}"/>
                  </a:ext>
                </a:extLst>
              </p:cNvPr>
              <p:cNvSpPr/>
              <p:nvPr/>
            </p:nvSpPr>
            <p:spPr>
              <a:xfrm>
                <a:off x="5948660" y="4213598"/>
                <a:ext cx="733425" cy="9525"/>
              </a:xfrm>
              <a:custGeom>
                <a:avLst/>
                <a:gdLst>
                  <a:gd name="connsiteX0" fmla="*/ 735125 w 733425"/>
                  <a:gd name="connsiteY0" fmla="*/ 5928 h 0"/>
                  <a:gd name="connsiteX1" fmla="*/ 0 w 733425"/>
                  <a:gd name="connsiteY1" fmla="*/ 1976 h 0"/>
                  <a:gd name="connsiteX2" fmla="*/ 0 w 733425"/>
                  <a:gd name="connsiteY2" fmla="*/ 0 h 0"/>
                </a:gdLst>
                <a:ahLst/>
                <a:cxnLst>
                  <a:cxn ang="0">
                    <a:pos x="connsiteX0" y="connsiteY0"/>
                  </a:cxn>
                  <a:cxn ang="0">
                    <a:pos x="connsiteX1" y="connsiteY1"/>
                  </a:cxn>
                  <a:cxn ang="0">
                    <a:pos x="connsiteX2" y="connsiteY2"/>
                  </a:cxn>
                </a:cxnLst>
                <a:rect l="l" t="t" r="r" b="b"/>
                <a:pathLst>
                  <a:path w="733425">
                    <a:moveTo>
                      <a:pt x="735125" y="5928"/>
                    </a:moveTo>
                    <a:lnTo>
                      <a:pt x="0" y="1976"/>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5" name="Freeform: Shape 82">
                <a:extLst>
                  <a:ext uri="{FF2B5EF4-FFF2-40B4-BE49-F238E27FC236}">
                    <a16:creationId xmlns:a16="http://schemas.microsoft.com/office/drawing/2014/main" xmlns="" id="{FA288A6A-BCE0-4C35-A7B9-AE0D7724B6FD}"/>
                  </a:ext>
                </a:extLst>
              </p:cNvPr>
              <p:cNvSpPr/>
              <p:nvPr/>
            </p:nvSpPr>
            <p:spPr>
              <a:xfrm>
                <a:off x="5926923" y="4219527"/>
                <a:ext cx="752475" cy="247650"/>
              </a:xfrm>
              <a:custGeom>
                <a:avLst/>
                <a:gdLst>
                  <a:gd name="connsiteX0" fmla="*/ 756862 w 752475"/>
                  <a:gd name="connsiteY0" fmla="*/ 0 h 247650"/>
                  <a:gd name="connsiteX1" fmla="*/ 0 w 752475"/>
                  <a:gd name="connsiteY1" fmla="*/ 252947 h 247650"/>
                  <a:gd name="connsiteX2" fmla="*/ 0 w 752475"/>
                  <a:gd name="connsiteY2" fmla="*/ 252947 h 247650"/>
                </a:gdLst>
                <a:ahLst/>
                <a:cxnLst>
                  <a:cxn ang="0">
                    <a:pos x="connsiteX0" y="connsiteY0"/>
                  </a:cxn>
                  <a:cxn ang="0">
                    <a:pos x="connsiteX1" y="connsiteY1"/>
                  </a:cxn>
                  <a:cxn ang="0">
                    <a:pos x="connsiteX2" y="connsiteY2"/>
                  </a:cxn>
                </a:cxnLst>
                <a:rect l="l" t="t" r="r" b="b"/>
                <a:pathLst>
                  <a:path w="752475" h="247650">
                    <a:moveTo>
                      <a:pt x="756862" y="0"/>
                    </a:moveTo>
                    <a:lnTo>
                      <a:pt x="0" y="252947"/>
                    </a:lnTo>
                    <a:lnTo>
                      <a:pt x="0" y="252947"/>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6" name="Freeform: Shape 83">
                <a:extLst>
                  <a:ext uri="{FF2B5EF4-FFF2-40B4-BE49-F238E27FC236}">
                    <a16:creationId xmlns:a16="http://schemas.microsoft.com/office/drawing/2014/main" xmlns="" id="{B0C89482-227B-4BCB-A735-13D5D8681A20}"/>
                  </a:ext>
                </a:extLst>
              </p:cNvPr>
              <p:cNvSpPr/>
              <p:nvPr/>
            </p:nvSpPr>
            <p:spPr>
              <a:xfrm>
                <a:off x="5947396" y="4219527"/>
                <a:ext cx="733977" cy="983703"/>
              </a:xfrm>
              <a:custGeom>
                <a:avLst/>
                <a:gdLst>
                  <a:gd name="connsiteX0" fmla="*/ 754886 w 752475"/>
                  <a:gd name="connsiteY0" fmla="*/ 0 h 1028700"/>
                  <a:gd name="connsiteX1" fmla="*/ 0 w 752475"/>
                  <a:gd name="connsiteY1" fmla="*/ 1037472 h 1028700"/>
                  <a:gd name="connsiteX2" fmla="*/ 1976 w 752475"/>
                  <a:gd name="connsiteY2" fmla="*/ 1035500 h 1028700"/>
                </a:gdLst>
                <a:ahLst/>
                <a:cxnLst>
                  <a:cxn ang="0">
                    <a:pos x="connsiteX0" y="connsiteY0"/>
                  </a:cxn>
                  <a:cxn ang="0">
                    <a:pos x="connsiteX1" y="connsiteY1"/>
                  </a:cxn>
                  <a:cxn ang="0">
                    <a:pos x="connsiteX2" y="connsiteY2"/>
                  </a:cxn>
                </a:cxnLst>
                <a:rect l="l" t="t" r="r" b="b"/>
                <a:pathLst>
                  <a:path w="752475" h="1028700">
                    <a:moveTo>
                      <a:pt x="754886" y="0"/>
                    </a:moveTo>
                    <a:lnTo>
                      <a:pt x="0" y="1037472"/>
                    </a:lnTo>
                    <a:lnTo>
                      <a:pt x="1976" y="103550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7" name="Freeform: Shape 84">
                <a:extLst>
                  <a:ext uri="{FF2B5EF4-FFF2-40B4-BE49-F238E27FC236}">
                    <a16:creationId xmlns:a16="http://schemas.microsoft.com/office/drawing/2014/main" xmlns="" id="{48B25BBE-6A78-4314-BF2C-57694FB6285B}"/>
                  </a:ext>
                </a:extLst>
              </p:cNvPr>
              <p:cNvSpPr/>
              <p:nvPr/>
            </p:nvSpPr>
            <p:spPr>
              <a:xfrm>
                <a:off x="5948660" y="4219527"/>
                <a:ext cx="733425" cy="409575"/>
              </a:xfrm>
              <a:custGeom>
                <a:avLst/>
                <a:gdLst>
                  <a:gd name="connsiteX0" fmla="*/ 735125 w 733425"/>
                  <a:gd name="connsiteY0" fmla="*/ 0 h 409575"/>
                  <a:gd name="connsiteX1" fmla="*/ 0 w 733425"/>
                  <a:gd name="connsiteY1" fmla="*/ 413014 h 409575"/>
                  <a:gd name="connsiteX2" fmla="*/ 0 w 733425"/>
                  <a:gd name="connsiteY2" fmla="*/ 413014 h 409575"/>
                </a:gdLst>
                <a:ahLst/>
                <a:cxnLst>
                  <a:cxn ang="0">
                    <a:pos x="connsiteX0" y="connsiteY0"/>
                  </a:cxn>
                  <a:cxn ang="0">
                    <a:pos x="connsiteX1" y="connsiteY1"/>
                  </a:cxn>
                  <a:cxn ang="0">
                    <a:pos x="connsiteX2" y="connsiteY2"/>
                  </a:cxn>
                </a:cxnLst>
                <a:rect l="l" t="t" r="r" b="b"/>
                <a:pathLst>
                  <a:path w="733425" h="409575">
                    <a:moveTo>
                      <a:pt x="735125" y="0"/>
                    </a:moveTo>
                    <a:lnTo>
                      <a:pt x="0" y="413014"/>
                    </a:lnTo>
                    <a:lnTo>
                      <a:pt x="0" y="413014"/>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8" name="Freeform: Shape 85">
                <a:extLst>
                  <a:ext uri="{FF2B5EF4-FFF2-40B4-BE49-F238E27FC236}">
                    <a16:creationId xmlns:a16="http://schemas.microsoft.com/office/drawing/2014/main" xmlns="" id="{152FD6CD-E2E9-4E87-867B-B2CFEFBD8E8A}"/>
                  </a:ext>
                </a:extLst>
              </p:cNvPr>
              <p:cNvSpPr/>
              <p:nvPr/>
            </p:nvSpPr>
            <p:spPr>
              <a:xfrm>
                <a:off x="5936803" y="4389475"/>
                <a:ext cx="733425" cy="19050"/>
              </a:xfrm>
              <a:custGeom>
                <a:avLst/>
                <a:gdLst>
                  <a:gd name="connsiteX0" fmla="*/ 739077 w 733425"/>
                  <a:gd name="connsiteY0" fmla="*/ 0 h 19050"/>
                  <a:gd name="connsiteX1" fmla="*/ 0 w 733425"/>
                  <a:gd name="connsiteY1" fmla="*/ 27665 h 19050"/>
                  <a:gd name="connsiteX2" fmla="*/ 0 w 733425"/>
                  <a:gd name="connsiteY2" fmla="*/ 27665 h 19050"/>
                </a:gdLst>
                <a:ahLst/>
                <a:cxnLst>
                  <a:cxn ang="0">
                    <a:pos x="connsiteX0" y="connsiteY0"/>
                  </a:cxn>
                  <a:cxn ang="0">
                    <a:pos x="connsiteX1" y="connsiteY1"/>
                  </a:cxn>
                  <a:cxn ang="0">
                    <a:pos x="connsiteX2" y="connsiteY2"/>
                  </a:cxn>
                </a:cxnLst>
                <a:rect l="l" t="t" r="r" b="b"/>
                <a:pathLst>
                  <a:path w="733425" h="19050">
                    <a:moveTo>
                      <a:pt x="739077" y="0"/>
                    </a:moveTo>
                    <a:lnTo>
                      <a:pt x="0" y="27665"/>
                    </a:lnTo>
                    <a:lnTo>
                      <a:pt x="0" y="2766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9" name="Freeform: Shape 86">
                <a:extLst>
                  <a:ext uri="{FF2B5EF4-FFF2-40B4-BE49-F238E27FC236}">
                    <a16:creationId xmlns:a16="http://schemas.microsoft.com/office/drawing/2014/main" xmlns="" id="{9E74993C-1727-45DF-B617-6BAF3263E55B}"/>
                  </a:ext>
                </a:extLst>
              </p:cNvPr>
              <p:cNvSpPr/>
              <p:nvPr/>
            </p:nvSpPr>
            <p:spPr>
              <a:xfrm>
                <a:off x="5926923" y="4464569"/>
                <a:ext cx="762000" cy="9525"/>
              </a:xfrm>
              <a:custGeom>
                <a:avLst/>
                <a:gdLst>
                  <a:gd name="connsiteX0" fmla="*/ 766742 w 762000"/>
                  <a:gd name="connsiteY0" fmla="*/ 0 h 0"/>
                  <a:gd name="connsiteX1" fmla="*/ 0 w 762000"/>
                  <a:gd name="connsiteY1" fmla="*/ 7905 h 0"/>
                  <a:gd name="connsiteX2" fmla="*/ 0 w 762000"/>
                  <a:gd name="connsiteY2" fmla="*/ 7905 h 0"/>
                </a:gdLst>
                <a:ahLst/>
                <a:cxnLst>
                  <a:cxn ang="0">
                    <a:pos x="connsiteX0" y="connsiteY0"/>
                  </a:cxn>
                  <a:cxn ang="0">
                    <a:pos x="connsiteX1" y="connsiteY1"/>
                  </a:cxn>
                  <a:cxn ang="0">
                    <a:pos x="connsiteX2" y="connsiteY2"/>
                  </a:cxn>
                </a:cxnLst>
                <a:rect l="l" t="t" r="r" b="b"/>
                <a:pathLst>
                  <a:path w="762000">
                    <a:moveTo>
                      <a:pt x="766742" y="0"/>
                    </a:moveTo>
                    <a:lnTo>
                      <a:pt x="0" y="7905"/>
                    </a:lnTo>
                    <a:lnTo>
                      <a:pt x="0" y="790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0" name="Freeform: Shape 87">
                <a:extLst>
                  <a:ext uri="{FF2B5EF4-FFF2-40B4-BE49-F238E27FC236}">
                    <a16:creationId xmlns:a16="http://schemas.microsoft.com/office/drawing/2014/main" xmlns="" id="{93EA151C-294B-489D-86EB-2A2CC2577625}"/>
                  </a:ext>
                </a:extLst>
              </p:cNvPr>
              <p:cNvSpPr/>
              <p:nvPr/>
            </p:nvSpPr>
            <p:spPr>
              <a:xfrm>
                <a:off x="5948660" y="4338096"/>
                <a:ext cx="714375" cy="447675"/>
              </a:xfrm>
              <a:custGeom>
                <a:avLst/>
                <a:gdLst>
                  <a:gd name="connsiteX0" fmla="*/ 721291 w 714375"/>
                  <a:gd name="connsiteY0" fmla="*/ 0 h 447675"/>
                  <a:gd name="connsiteX1" fmla="*/ 0 w 714375"/>
                  <a:gd name="connsiteY1" fmla="*/ 456489 h 447675"/>
                  <a:gd name="connsiteX2" fmla="*/ 0 w 714375"/>
                  <a:gd name="connsiteY2" fmla="*/ 456489 h 447675"/>
                </a:gdLst>
                <a:ahLst/>
                <a:cxnLst>
                  <a:cxn ang="0">
                    <a:pos x="connsiteX0" y="connsiteY0"/>
                  </a:cxn>
                  <a:cxn ang="0">
                    <a:pos x="connsiteX1" y="connsiteY1"/>
                  </a:cxn>
                  <a:cxn ang="0">
                    <a:pos x="connsiteX2" y="connsiteY2"/>
                  </a:cxn>
                </a:cxnLst>
                <a:rect l="l" t="t" r="r" b="b"/>
                <a:pathLst>
                  <a:path w="714375" h="447675">
                    <a:moveTo>
                      <a:pt x="721291" y="0"/>
                    </a:moveTo>
                    <a:lnTo>
                      <a:pt x="0" y="456489"/>
                    </a:lnTo>
                    <a:lnTo>
                      <a:pt x="0" y="456489"/>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1" name="Freeform: Shape 88">
                <a:extLst>
                  <a:ext uri="{FF2B5EF4-FFF2-40B4-BE49-F238E27FC236}">
                    <a16:creationId xmlns:a16="http://schemas.microsoft.com/office/drawing/2014/main" xmlns="" id="{D808E361-49B0-4B40-8EBE-DB325E4873CD}"/>
                  </a:ext>
                </a:extLst>
              </p:cNvPr>
              <p:cNvSpPr/>
              <p:nvPr/>
            </p:nvSpPr>
            <p:spPr>
              <a:xfrm>
                <a:off x="5926923" y="4464569"/>
                <a:ext cx="762000" cy="9525"/>
              </a:xfrm>
              <a:custGeom>
                <a:avLst/>
                <a:gdLst>
                  <a:gd name="connsiteX0" fmla="*/ 766742 w 762000"/>
                  <a:gd name="connsiteY0" fmla="*/ 0 h 0"/>
                  <a:gd name="connsiteX1" fmla="*/ 0 w 762000"/>
                  <a:gd name="connsiteY1" fmla="*/ 7905 h 0"/>
                  <a:gd name="connsiteX2" fmla="*/ 0 w 762000"/>
                  <a:gd name="connsiteY2" fmla="*/ 7905 h 0"/>
                </a:gdLst>
                <a:ahLst/>
                <a:cxnLst>
                  <a:cxn ang="0">
                    <a:pos x="connsiteX0" y="connsiteY0"/>
                  </a:cxn>
                  <a:cxn ang="0">
                    <a:pos x="connsiteX1" y="connsiteY1"/>
                  </a:cxn>
                  <a:cxn ang="0">
                    <a:pos x="connsiteX2" y="connsiteY2"/>
                  </a:cxn>
                </a:cxnLst>
                <a:rect l="l" t="t" r="r" b="b"/>
                <a:pathLst>
                  <a:path w="762000">
                    <a:moveTo>
                      <a:pt x="766742" y="0"/>
                    </a:moveTo>
                    <a:lnTo>
                      <a:pt x="0" y="7905"/>
                    </a:lnTo>
                    <a:lnTo>
                      <a:pt x="0" y="790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2" name="Freeform: Shape 89">
                <a:extLst>
                  <a:ext uri="{FF2B5EF4-FFF2-40B4-BE49-F238E27FC236}">
                    <a16:creationId xmlns:a16="http://schemas.microsoft.com/office/drawing/2014/main" xmlns="" id="{AA2B0DB3-F574-4CE2-BCEE-160D4B2C897C}"/>
                  </a:ext>
                </a:extLst>
              </p:cNvPr>
              <p:cNvSpPr/>
              <p:nvPr/>
            </p:nvSpPr>
            <p:spPr>
              <a:xfrm>
                <a:off x="5948660" y="4464569"/>
                <a:ext cx="742950" cy="323850"/>
              </a:xfrm>
              <a:custGeom>
                <a:avLst/>
                <a:gdLst>
                  <a:gd name="connsiteX0" fmla="*/ 745005 w 742950"/>
                  <a:gd name="connsiteY0" fmla="*/ 0 h 323850"/>
                  <a:gd name="connsiteX1" fmla="*/ 0 w 742950"/>
                  <a:gd name="connsiteY1" fmla="*/ 330016 h 323850"/>
                  <a:gd name="connsiteX2" fmla="*/ 0 w 742950"/>
                  <a:gd name="connsiteY2" fmla="*/ 330016 h 323850"/>
                </a:gdLst>
                <a:ahLst/>
                <a:cxnLst>
                  <a:cxn ang="0">
                    <a:pos x="connsiteX0" y="connsiteY0"/>
                  </a:cxn>
                  <a:cxn ang="0">
                    <a:pos x="connsiteX1" y="connsiteY1"/>
                  </a:cxn>
                  <a:cxn ang="0">
                    <a:pos x="connsiteX2" y="connsiteY2"/>
                  </a:cxn>
                </a:cxnLst>
                <a:rect l="l" t="t" r="r" b="b"/>
                <a:pathLst>
                  <a:path w="742950" h="323850">
                    <a:moveTo>
                      <a:pt x="745005" y="0"/>
                    </a:moveTo>
                    <a:lnTo>
                      <a:pt x="0" y="330016"/>
                    </a:lnTo>
                    <a:lnTo>
                      <a:pt x="0" y="330016"/>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3" name="Freeform: Shape 90">
                <a:extLst>
                  <a:ext uri="{FF2B5EF4-FFF2-40B4-BE49-F238E27FC236}">
                    <a16:creationId xmlns:a16="http://schemas.microsoft.com/office/drawing/2014/main" xmlns="" id="{6B82EFA4-4AB7-40F7-8B1E-39E72960714A}"/>
                  </a:ext>
                </a:extLst>
              </p:cNvPr>
              <p:cNvSpPr/>
              <p:nvPr/>
            </p:nvSpPr>
            <p:spPr>
              <a:xfrm>
                <a:off x="5913090" y="4464569"/>
                <a:ext cx="771525" cy="600075"/>
              </a:xfrm>
              <a:custGeom>
                <a:avLst/>
                <a:gdLst>
                  <a:gd name="connsiteX0" fmla="*/ 780575 w 771525"/>
                  <a:gd name="connsiteY0" fmla="*/ 0 h 600075"/>
                  <a:gd name="connsiteX1" fmla="*/ 0 w 771525"/>
                  <a:gd name="connsiteY1" fmla="*/ 606673 h 600075"/>
                  <a:gd name="connsiteX2" fmla="*/ 0 w 771525"/>
                  <a:gd name="connsiteY2" fmla="*/ 606673 h 600075"/>
                </a:gdLst>
                <a:ahLst/>
                <a:cxnLst>
                  <a:cxn ang="0">
                    <a:pos x="connsiteX0" y="connsiteY0"/>
                  </a:cxn>
                  <a:cxn ang="0">
                    <a:pos x="connsiteX1" y="connsiteY1"/>
                  </a:cxn>
                  <a:cxn ang="0">
                    <a:pos x="connsiteX2" y="connsiteY2"/>
                  </a:cxn>
                </a:cxnLst>
                <a:rect l="l" t="t" r="r" b="b"/>
                <a:pathLst>
                  <a:path w="771525" h="600075">
                    <a:moveTo>
                      <a:pt x="780575" y="0"/>
                    </a:moveTo>
                    <a:lnTo>
                      <a:pt x="0" y="606673"/>
                    </a:lnTo>
                    <a:lnTo>
                      <a:pt x="0" y="60667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4" name="Freeform: Shape 91">
                <a:extLst>
                  <a:ext uri="{FF2B5EF4-FFF2-40B4-BE49-F238E27FC236}">
                    <a16:creationId xmlns:a16="http://schemas.microsoft.com/office/drawing/2014/main" xmlns="" id="{BB353FA8-94CC-4C70-97C7-F06DCFA9A064}"/>
                  </a:ext>
                </a:extLst>
              </p:cNvPr>
              <p:cNvSpPr/>
              <p:nvPr/>
            </p:nvSpPr>
            <p:spPr>
              <a:xfrm>
                <a:off x="5938779" y="4464569"/>
                <a:ext cx="752475" cy="647700"/>
              </a:xfrm>
              <a:custGeom>
                <a:avLst/>
                <a:gdLst>
                  <a:gd name="connsiteX0" fmla="*/ 754886 w 752475"/>
                  <a:gd name="connsiteY0" fmla="*/ 0 h 647700"/>
                  <a:gd name="connsiteX1" fmla="*/ 0 w 752475"/>
                  <a:gd name="connsiteY1" fmla="*/ 648173 h 647700"/>
                  <a:gd name="connsiteX2" fmla="*/ 0 w 752475"/>
                  <a:gd name="connsiteY2" fmla="*/ 648173 h 647700"/>
                </a:gdLst>
                <a:ahLst/>
                <a:cxnLst>
                  <a:cxn ang="0">
                    <a:pos x="connsiteX0" y="connsiteY0"/>
                  </a:cxn>
                  <a:cxn ang="0">
                    <a:pos x="connsiteX1" y="connsiteY1"/>
                  </a:cxn>
                  <a:cxn ang="0">
                    <a:pos x="connsiteX2" y="connsiteY2"/>
                  </a:cxn>
                </a:cxnLst>
                <a:rect l="l" t="t" r="r" b="b"/>
                <a:pathLst>
                  <a:path w="752475" h="647700">
                    <a:moveTo>
                      <a:pt x="754886" y="0"/>
                    </a:moveTo>
                    <a:lnTo>
                      <a:pt x="0" y="648173"/>
                    </a:lnTo>
                    <a:lnTo>
                      <a:pt x="0" y="64817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5" name="Freeform: Shape 92">
                <a:extLst>
                  <a:ext uri="{FF2B5EF4-FFF2-40B4-BE49-F238E27FC236}">
                    <a16:creationId xmlns:a16="http://schemas.microsoft.com/office/drawing/2014/main" xmlns="" id="{17305515-DBC7-493E-AF95-B6BDF9037AF4}"/>
                  </a:ext>
                </a:extLst>
              </p:cNvPr>
              <p:cNvSpPr/>
              <p:nvPr/>
            </p:nvSpPr>
            <p:spPr>
              <a:xfrm>
                <a:off x="5926923" y="4472473"/>
                <a:ext cx="742950" cy="390525"/>
              </a:xfrm>
              <a:custGeom>
                <a:avLst/>
                <a:gdLst>
                  <a:gd name="connsiteX0" fmla="*/ 0 w 742950"/>
                  <a:gd name="connsiteY0" fmla="*/ 0 h 390525"/>
                  <a:gd name="connsiteX1" fmla="*/ 748957 w 742950"/>
                  <a:gd name="connsiteY1" fmla="*/ 393251 h 390525"/>
                  <a:gd name="connsiteX2" fmla="*/ 748957 w 742950"/>
                  <a:gd name="connsiteY2" fmla="*/ 393251 h 390525"/>
                </a:gdLst>
                <a:ahLst/>
                <a:cxnLst>
                  <a:cxn ang="0">
                    <a:pos x="connsiteX0" y="connsiteY0"/>
                  </a:cxn>
                  <a:cxn ang="0">
                    <a:pos x="connsiteX1" y="connsiteY1"/>
                  </a:cxn>
                  <a:cxn ang="0">
                    <a:pos x="connsiteX2" y="connsiteY2"/>
                  </a:cxn>
                </a:cxnLst>
                <a:rect l="l" t="t" r="r" b="b"/>
                <a:pathLst>
                  <a:path w="742950" h="390525">
                    <a:moveTo>
                      <a:pt x="0" y="0"/>
                    </a:moveTo>
                    <a:lnTo>
                      <a:pt x="748957" y="393251"/>
                    </a:lnTo>
                    <a:lnTo>
                      <a:pt x="748957" y="393251"/>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6" name="Freeform: Shape 93">
                <a:extLst>
                  <a:ext uri="{FF2B5EF4-FFF2-40B4-BE49-F238E27FC236}">
                    <a16:creationId xmlns:a16="http://schemas.microsoft.com/office/drawing/2014/main" xmlns="" id="{28A71906-5126-4D3A-BD10-2EDF877C9219}"/>
                  </a:ext>
                </a:extLst>
              </p:cNvPr>
              <p:cNvSpPr/>
              <p:nvPr/>
            </p:nvSpPr>
            <p:spPr>
              <a:xfrm>
                <a:off x="5926923" y="4472473"/>
                <a:ext cx="752475" cy="266700"/>
              </a:xfrm>
              <a:custGeom>
                <a:avLst/>
                <a:gdLst>
                  <a:gd name="connsiteX0" fmla="*/ 0 w 752475"/>
                  <a:gd name="connsiteY0" fmla="*/ 0 h 266700"/>
                  <a:gd name="connsiteX1" fmla="*/ 758838 w 752475"/>
                  <a:gd name="connsiteY1" fmla="*/ 266779 h 266700"/>
                  <a:gd name="connsiteX2" fmla="*/ 758838 w 752475"/>
                  <a:gd name="connsiteY2" fmla="*/ 266779 h 266700"/>
                </a:gdLst>
                <a:ahLst/>
                <a:cxnLst>
                  <a:cxn ang="0">
                    <a:pos x="connsiteX0" y="connsiteY0"/>
                  </a:cxn>
                  <a:cxn ang="0">
                    <a:pos x="connsiteX1" y="connsiteY1"/>
                  </a:cxn>
                  <a:cxn ang="0">
                    <a:pos x="connsiteX2" y="connsiteY2"/>
                  </a:cxn>
                </a:cxnLst>
                <a:rect l="l" t="t" r="r" b="b"/>
                <a:pathLst>
                  <a:path w="752475" h="266700">
                    <a:moveTo>
                      <a:pt x="0" y="0"/>
                    </a:moveTo>
                    <a:lnTo>
                      <a:pt x="758838" y="266779"/>
                    </a:lnTo>
                    <a:lnTo>
                      <a:pt x="758838" y="266779"/>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7" name="Freeform: Shape 94">
                <a:extLst>
                  <a:ext uri="{FF2B5EF4-FFF2-40B4-BE49-F238E27FC236}">
                    <a16:creationId xmlns:a16="http://schemas.microsoft.com/office/drawing/2014/main" xmlns="" id="{537B7E4C-4A93-45F7-B887-9CB6EBEF0281}"/>
                  </a:ext>
                </a:extLst>
              </p:cNvPr>
              <p:cNvSpPr/>
              <p:nvPr/>
            </p:nvSpPr>
            <p:spPr>
              <a:xfrm>
                <a:off x="5930875" y="4464569"/>
                <a:ext cx="762000" cy="1000125"/>
              </a:xfrm>
              <a:custGeom>
                <a:avLst/>
                <a:gdLst>
                  <a:gd name="connsiteX0" fmla="*/ 0 w 762000"/>
                  <a:gd name="connsiteY0" fmla="*/ 1001903 h 1000125"/>
                  <a:gd name="connsiteX1" fmla="*/ 762790 w 762000"/>
                  <a:gd name="connsiteY1" fmla="*/ 0 h 1000125"/>
                  <a:gd name="connsiteX2" fmla="*/ 762790 w 762000"/>
                  <a:gd name="connsiteY2" fmla="*/ 0 h 1000125"/>
                </a:gdLst>
                <a:ahLst/>
                <a:cxnLst>
                  <a:cxn ang="0">
                    <a:pos x="connsiteX0" y="connsiteY0"/>
                  </a:cxn>
                  <a:cxn ang="0">
                    <a:pos x="connsiteX1" y="connsiteY1"/>
                  </a:cxn>
                  <a:cxn ang="0">
                    <a:pos x="connsiteX2" y="connsiteY2"/>
                  </a:cxn>
                </a:cxnLst>
                <a:rect l="l" t="t" r="r" b="b"/>
                <a:pathLst>
                  <a:path w="762000" h="1000125">
                    <a:moveTo>
                      <a:pt x="0" y="1001903"/>
                    </a:moveTo>
                    <a:lnTo>
                      <a:pt x="762790" y="0"/>
                    </a:lnTo>
                    <a:lnTo>
                      <a:pt x="76279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8" name="Freeform: Shape 1024">
                <a:extLst>
                  <a:ext uri="{FF2B5EF4-FFF2-40B4-BE49-F238E27FC236}">
                    <a16:creationId xmlns:a16="http://schemas.microsoft.com/office/drawing/2014/main" xmlns="" id="{3A1E13CC-B152-4C4E-B126-96CC99BCD220}"/>
                  </a:ext>
                </a:extLst>
              </p:cNvPr>
              <p:cNvSpPr/>
              <p:nvPr/>
            </p:nvSpPr>
            <p:spPr>
              <a:xfrm>
                <a:off x="5942732" y="4330191"/>
                <a:ext cx="742950" cy="133350"/>
              </a:xfrm>
              <a:custGeom>
                <a:avLst/>
                <a:gdLst>
                  <a:gd name="connsiteX0" fmla="*/ 0 w 742950"/>
                  <a:gd name="connsiteY0" fmla="*/ 0 h 133350"/>
                  <a:gd name="connsiteX1" fmla="*/ 750933 w 742950"/>
                  <a:gd name="connsiteY1" fmla="*/ 134378 h 133350"/>
                  <a:gd name="connsiteX2" fmla="*/ 750933 w 742950"/>
                  <a:gd name="connsiteY2" fmla="*/ 134378 h 133350"/>
                </a:gdLst>
                <a:ahLst/>
                <a:cxnLst>
                  <a:cxn ang="0">
                    <a:pos x="connsiteX0" y="connsiteY0"/>
                  </a:cxn>
                  <a:cxn ang="0">
                    <a:pos x="connsiteX1" y="connsiteY1"/>
                  </a:cxn>
                  <a:cxn ang="0">
                    <a:pos x="connsiteX2" y="connsiteY2"/>
                  </a:cxn>
                </a:cxnLst>
                <a:rect l="l" t="t" r="r" b="b"/>
                <a:pathLst>
                  <a:path w="742950" h="133350">
                    <a:moveTo>
                      <a:pt x="0" y="0"/>
                    </a:moveTo>
                    <a:lnTo>
                      <a:pt x="750933" y="134378"/>
                    </a:lnTo>
                    <a:lnTo>
                      <a:pt x="750933" y="13437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9" name="Freeform: Shape 1025">
                <a:extLst>
                  <a:ext uri="{FF2B5EF4-FFF2-40B4-BE49-F238E27FC236}">
                    <a16:creationId xmlns:a16="http://schemas.microsoft.com/office/drawing/2014/main" xmlns="" id="{3A82718F-9459-4C48-A850-3520946AF831}"/>
                  </a:ext>
                </a:extLst>
              </p:cNvPr>
              <p:cNvSpPr/>
              <p:nvPr/>
            </p:nvSpPr>
            <p:spPr>
              <a:xfrm>
                <a:off x="5936803" y="4679968"/>
                <a:ext cx="742950" cy="190500"/>
              </a:xfrm>
              <a:custGeom>
                <a:avLst/>
                <a:gdLst>
                  <a:gd name="connsiteX0" fmla="*/ 0 w 742950"/>
                  <a:gd name="connsiteY0" fmla="*/ 191686 h 190500"/>
                  <a:gd name="connsiteX1" fmla="*/ 748958 w 742950"/>
                  <a:gd name="connsiteY1" fmla="*/ 0 h 190500"/>
                  <a:gd name="connsiteX2" fmla="*/ 748958 w 742950"/>
                  <a:gd name="connsiteY2" fmla="*/ 0 h 190500"/>
                </a:gdLst>
                <a:ahLst/>
                <a:cxnLst>
                  <a:cxn ang="0">
                    <a:pos x="connsiteX0" y="connsiteY0"/>
                  </a:cxn>
                  <a:cxn ang="0">
                    <a:pos x="connsiteX1" y="connsiteY1"/>
                  </a:cxn>
                  <a:cxn ang="0">
                    <a:pos x="connsiteX2" y="connsiteY2"/>
                  </a:cxn>
                </a:cxnLst>
                <a:rect l="l" t="t" r="r" b="b"/>
                <a:pathLst>
                  <a:path w="742950" h="190500">
                    <a:moveTo>
                      <a:pt x="0" y="191686"/>
                    </a:moveTo>
                    <a:lnTo>
                      <a:pt x="748958" y="0"/>
                    </a:lnTo>
                    <a:lnTo>
                      <a:pt x="748958"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0" name="Freeform: Shape 1027">
                <a:extLst>
                  <a:ext uri="{FF2B5EF4-FFF2-40B4-BE49-F238E27FC236}">
                    <a16:creationId xmlns:a16="http://schemas.microsoft.com/office/drawing/2014/main" xmlns="" id="{D0709D7B-48E9-43BF-A907-03C630791299}"/>
                  </a:ext>
                </a:extLst>
              </p:cNvPr>
              <p:cNvSpPr/>
              <p:nvPr/>
            </p:nvSpPr>
            <p:spPr>
              <a:xfrm>
                <a:off x="6673904" y="3974486"/>
                <a:ext cx="762000" cy="342900"/>
              </a:xfrm>
              <a:custGeom>
                <a:avLst/>
                <a:gdLst>
                  <a:gd name="connsiteX0" fmla="*/ 0 w 762000"/>
                  <a:gd name="connsiteY0" fmla="*/ 0 h 342900"/>
                  <a:gd name="connsiteX1" fmla="*/ 762787 w 762000"/>
                  <a:gd name="connsiteY1" fmla="*/ 343849 h 342900"/>
                  <a:gd name="connsiteX2" fmla="*/ 764768 w 762000"/>
                  <a:gd name="connsiteY2" fmla="*/ 343849 h 342900"/>
                </a:gdLst>
                <a:ahLst/>
                <a:cxnLst>
                  <a:cxn ang="0">
                    <a:pos x="connsiteX0" y="connsiteY0"/>
                  </a:cxn>
                  <a:cxn ang="0">
                    <a:pos x="connsiteX1" y="connsiteY1"/>
                  </a:cxn>
                  <a:cxn ang="0">
                    <a:pos x="connsiteX2" y="connsiteY2"/>
                  </a:cxn>
                </a:cxnLst>
                <a:rect l="l" t="t" r="r" b="b"/>
                <a:pathLst>
                  <a:path w="762000" h="342900">
                    <a:moveTo>
                      <a:pt x="0" y="0"/>
                    </a:moveTo>
                    <a:lnTo>
                      <a:pt x="762787" y="343849"/>
                    </a:lnTo>
                    <a:lnTo>
                      <a:pt x="764768" y="343849"/>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1" name="Freeform: Shape 1028">
                <a:extLst>
                  <a:ext uri="{FF2B5EF4-FFF2-40B4-BE49-F238E27FC236}">
                    <a16:creationId xmlns:a16="http://schemas.microsoft.com/office/drawing/2014/main" xmlns="" id="{9F360F18-F51B-4421-AD32-ED39AA5F4515}"/>
                  </a:ext>
                </a:extLst>
              </p:cNvPr>
              <p:cNvSpPr/>
              <p:nvPr/>
            </p:nvSpPr>
            <p:spPr>
              <a:xfrm>
                <a:off x="6679833" y="4029817"/>
                <a:ext cx="762000" cy="161925"/>
              </a:xfrm>
              <a:custGeom>
                <a:avLst/>
                <a:gdLst>
                  <a:gd name="connsiteX0" fmla="*/ 0 w 762000"/>
                  <a:gd name="connsiteY0" fmla="*/ 0 h 161925"/>
                  <a:gd name="connsiteX1" fmla="*/ 764764 w 762000"/>
                  <a:gd name="connsiteY1" fmla="*/ 169948 h 161925"/>
                  <a:gd name="connsiteX2" fmla="*/ 764764 w 762000"/>
                  <a:gd name="connsiteY2" fmla="*/ 169948 h 161925"/>
                </a:gdLst>
                <a:ahLst/>
                <a:cxnLst>
                  <a:cxn ang="0">
                    <a:pos x="connsiteX0" y="connsiteY0"/>
                  </a:cxn>
                  <a:cxn ang="0">
                    <a:pos x="connsiteX1" y="connsiteY1"/>
                  </a:cxn>
                  <a:cxn ang="0">
                    <a:pos x="connsiteX2" y="connsiteY2"/>
                  </a:cxn>
                </a:cxnLst>
                <a:rect l="l" t="t" r="r" b="b"/>
                <a:pathLst>
                  <a:path w="762000" h="161925">
                    <a:moveTo>
                      <a:pt x="0" y="0"/>
                    </a:moveTo>
                    <a:lnTo>
                      <a:pt x="764764" y="169948"/>
                    </a:lnTo>
                    <a:lnTo>
                      <a:pt x="764764" y="16994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2" name="Freeform: Shape 1029">
                <a:extLst>
                  <a:ext uri="{FF2B5EF4-FFF2-40B4-BE49-F238E27FC236}">
                    <a16:creationId xmlns:a16="http://schemas.microsoft.com/office/drawing/2014/main" xmlns="" id="{EF419E13-3C20-46E5-9618-188875F14B23}"/>
                  </a:ext>
                </a:extLst>
              </p:cNvPr>
              <p:cNvSpPr/>
              <p:nvPr/>
            </p:nvSpPr>
            <p:spPr>
              <a:xfrm>
                <a:off x="6683785" y="4132577"/>
                <a:ext cx="742950" cy="85725"/>
              </a:xfrm>
              <a:custGeom>
                <a:avLst/>
                <a:gdLst>
                  <a:gd name="connsiteX0" fmla="*/ 750935 w 742950"/>
                  <a:gd name="connsiteY0" fmla="*/ 0 h 85725"/>
                  <a:gd name="connsiteX1" fmla="*/ 0 w 742950"/>
                  <a:gd name="connsiteY1" fmla="*/ 86950 h 85725"/>
                  <a:gd name="connsiteX2" fmla="*/ 0 w 742950"/>
                  <a:gd name="connsiteY2" fmla="*/ 86950 h 85725"/>
                </a:gdLst>
                <a:ahLst/>
                <a:cxnLst>
                  <a:cxn ang="0">
                    <a:pos x="connsiteX0" y="connsiteY0"/>
                  </a:cxn>
                  <a:cxn ang="0">
                    <a:pos x="connsiteX1" y="connsiteY1"/>
                  </a:cxn>
                  <a:cxn ang="0">
                    <a:pos x="connsiteX2" y="connsiteY2"/>
                  </a:cxn>
                </a:cxnLst>
                <a:rect l="l" t="t" r="r" b="b"/>
                <a:pathLst>
                  <a:path w="742950" h="85725">
                    <a:moveTo>
                      <a:pt x="750935" y="0"/>
                    </a:moveTo>
                    <a:lnTo>
                      <a:pt x="0" y="86950"/>
                    </a:lnTo>
                    <a:lnTo>
                      <a:pt x="0" y="8695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3" name="Freeform: Shape 1030">
                <a:extLst>
                  <a:ext uri="{FF2B5EF4-FFF2-40B4-BE49-F238E27FC236}">
                    <a16:creationId xmlns:a16="http://schemas.microsoft.com/office/drawing/2014/main" xmlns="" id="{2DA25186-6895-4B03-88C1-B4830EAE6070}"/>
                  </a:ext>
                </a:extLst>
              </p:cNvPr>
              <p:cNvSpPr/>
              <p:nvPr/>
            </p:nvSpPr>
            <p:spPr>
              <a:xfrm>
                <a:off x="6675880" y="4199765"/>
                <a:ext cx="762000" cy="180975"/>
              </a:xfrm>
              <a:custGeom>
                <a:avLst/>
                <a:gdLst>
                  <a:gd name="connsiteX0" fmla="*/ 768717 w 762000"/>
                  <a:gd name="connsiteY0" fmla="*/ 0 h 180975"/>
                  <a:gd name="connsiteX1" fmla="*/ 0 w 762000"/>
                  <a:gd name="connsiteY1" fmla="*/ 189710 h 180975"/>
                  <a:gd name="connsiteX2" fmla="*/ 0 w 762000"/>
                  <a:gd name="connsiteY2" fmla="*/ 189710 h 180975"/>
                </a:gdLst>
                <a:ahLst/>
                <a:cxnLst>
                  <a:cxn ang="0">
                    <a:pos x="connsiteX0" y="connsiteY0"/>
                  </a:cxn>
                  <a:cxn ang="0">
                    <a:pos x="connsiteX1" y="connsiteY1"/>
                  </a:cxn>
                  <a:cxn ang="0">
                    <a:pos x="connsiteX2" y="connsiteY2"/>
                  </a:cxn>
                </a:cxnLst>
                <a:rect l="l" t="t" r="r" b="b"/>
                <a:pathLst>
                  <a:path w="762000" h="180975">
                    <a:moveTo>
                      <a:pt x="768717" y="0"/>
                    </a:moveTo>
                    <a:lnTo>
                      <a:pt x="0" y="189710"/>
                    </a:lnTo>
                    <a:lnTo>
                      <a:pt x="0" y="18971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4" name="Freeform: Shape 1031">
                <a:extLst>
                  <a:ext uri="{FF2B5EF4-FFF2-40B4-BE49-F238E27FC236}">
                    <a16:creationId xmlns:a16="http://schemas.microsoft.com/office/drawing/2014/main" xmlns="" id="{F9B9A543-EE45-463E-B325-0CA6E4AEEECB}"/>
                  </a:ext>
                </a:extLst>
              </p:cNvPr>
              <p:cNvSpPr/>
              <p:nvPr/>
            </p:nvSpPr>
            <p:spPr>
              <a:xfrm>
                <a:off x="6679833" y="4029817"/>
                <a:ext cx="752475" cy="285750"/>
              </a:xfrm>
              <a:custGeom>
                <a:avLst/>
                <a:gdLst>
                  <a:gd name="connsiteX0" fmla="*/ 0 w 752475"/>
                  <a:gd name="connsiteY0" fmla="*/ 0 h 285750"/>
                  <a:gd name="connsiteX1" fmla="*/ 758840 w 752475"/>
                  <a:gd name="connsiteY1" fmla="*/ 288517 h 285750"/>
                  <a:gd name="connsiteX2" fmla="*/ 758840 w 752475"/>
                  <a:gd name="connsiteY2" fmla="*/ 288517 h 285750"/>
                </a:gdLst>
                <a:ahLst/>
                <a:cxnLst>
                  <a:cxn ang="0">
                    <a:pos x="connsiteX0" y="connsiteY0"/>
                  </a:cxn>
                  <a:cxn ang="0">
                    <a:pos x="connsiteX1" y="connsiteY1"/>
                  </a:cxn>
                  <a:cxn ang="0">
                    <a:pos x="connsiteX2" y="connsiteY2"/>
                  </a:cxn>
                </a:cxnLst>
                <a:rect l="l" t="t" r="r" b="b"/>
                <a:pathLst>
                  <a:path w="752475" h="285750">
                    <a:moveTo>
                      <a:pt x="0" y="0"/>
                    </a:moveTo>
                    <a:lnTo>
                      <a:pt x="758840" y="288517"/>
                    </a:lnTo>
                    <a:lnTo>
                      <a:pt x="758840" y="288517"/>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5" name="Freeform: Shape 1032">
                <a:extLst>
                  <a:ext uri="{FF2B5EF4-FFF2-40B4-BE49-F238E27FC236}">
                    <a16:creationId xmlns:a16="http://schemas.microsoft.com/office/drawing/2014/main" xmlns="" id="{65F1249F-F4B8-4ED3-9D36-CB6553738E5D}"/>
                  </a:ext>
                </a:extLst>
              </p:cNvPr>
              <p:cNvSpPr/>
              <p:nvPr/>
            </p:nvSpPr>
            <p:spPr>
              <a:xfrm>
                <a:off x="6667975" y="4132577"/>
                <a:ext cx="762000" cy="238125"/>
              </a:xfrm>
              <a:custGeom>
                <a:avLst/>
                <a:gdLst>
                  <a:gd name="connsiteX0" fmla="*/ 0 w 762000"/>
                  <a:gd name="connsiteY0" fmla="*/ 0 h 238125"/>
                  <a:gd name="connsiteX1" fmla="*/ 768716 w 762000"/>
                  <a:gd name="connsiteY1" fmla="*/ 247018 h 238125"/>
                  <a:gd name="connsiteX2" fmla="*/ 768716 w 762000"/>
                  <a:gd name="connsiteY2" fmla="*/ 247018 h 238125"/>
                </a:gdLst>
                <a:ahLst/>
                <a:cxnLst>
                  <a:cxn ang="0">
                    <a:pos x="connsiteX0" y="connsiteY0"/>
                  </a:cxn>
                  <a:cxn ang="0">
                    <a:pos x="connsiteX1" y="connsiteY1"/>
                  </a:cxn>
                  <a:cxn ang="0">
                    <a:pos x="connsiteX2" y="connsiteY2"/>
                  </a:cxn>
                </a:cxnLst>
                <a:rect l="l" t="t" r="r" b="b"/>
                <a:pathLst>
                  <a:path w="762000" h="238125">
                    <a:moveTo>
                      <a:pt x="0" y="0"/>
                    </a:moveTo>
                    <a:lnTo>
                      <a:pt x="768716" y="247018"/>
                    </a:lnTo>
                    <a:lnTo>
                      <a:pt x="768716" y="24701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6" name="Freeform: Shape 1033">
                <a:extLst>
                  <a:ext uri="{FF2B5EF4-FFF2-40B4-BE49-F238E27FC236}">
                    <a16:creationId xmlns:a16="http://schemas.microsoft.com/office/drawing/2014/main" xmlns="" id="{7D62D0DF-6C0A-4014-AE64-D63F1E1CBE06}"/>
                  </a:ext>
                </a:extLst>
              </p:cNvPr>
              <p:cNvSpPr/>
              <p:nvPr/>
            </p:nvSpPr>
            <p:spPr>
              <a:xfrm>
                <a:off x="6683785" y="4199765"/>
                <a:ext cx="752475" cy="19050"/>
              </a:xfrm>
              <a:custGeom>
                <a:avLst/>
                <a:gdLst>
                  <a:gd name="connsiteX0" fmla="*/ 0 w 752475"/>
                  <a:gd name="connsiteY0" fmla="*/ 19762 h 19050"/>
                  <a:gd name="connsiteX1" fmla="*/ 760812 w 752475"/>
                  <a:gd name="connsiteY1" fmla="*/ 0 h 19050"/>
                  <a:gd name="connsiteX2" fmla="*/ 760812 w 752475"/>
                  <a:gd name="connsiteY2" fmla="*/ 0 h 19050"/>
                </a:gdLst>
                <a:ahLst/>
                <a:cxnLst>
                  <a:cxn ang="0">
                    <a:pos x="connsiteX0" y="connsiteY0"/>
                  </a:cxn>
                  <a:cxn ang="0">
                    <a:pos x="connsiteX1" y="connsiteY1"/>
                  </a:cxn>
                  <a:cxn ang="0">
                    <a:pos x="connsiteX2" y="connsiteY2"/>
                  </a:cxn>
                </a:cxnLst>
                <a:rect l="l" t="t" r="r" b="b"/>
                <a:pathLst>
                  <a:path w="752475" h="19050">
                    <a:moveTo>
                      <a:pt x="0" y="19762"/>
                    </a:moveTo>
                    <a:lnTo>
                      <a:pt x="760812" y="0"/>
                    </a:lnTo>
                    <a:lnTo>
                      <a:pt x="760812"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7" name="Freeform: Shape 1034">
                <a:extLst>
                  <a:ext uri="{FF2B5EF4-FFF2-40B4-BE49-F238E27FC236}">
                    <a16:creationId xmlns:a16="http://schemas.microsoft.com/office/drawing/2014/main" xmlns="" id="{F504803F-17F7-4225-93C7-E22F0AD93460}"/>
                  </a:ext>
                </a:extLst>
              </p:cNvPr>
              <p:cNvSpPr/>
              <p:nvPr/>
            </p:nvSpPr>
            <p:spPr>
              <a:xfrm>
                <a:off x="6683785" y="4219527"/>
                <a:ext cx="752475" cy="95250"/>
              </a:xfrm>
              <a:custGeom>
                <a:avLst/>
                <a:gdLst>
                  <a:gd name="connsiteX0" fmla="*/ 752906 w 752475"/>
                  <a:gd name="connsiteY0" fmla="*/ 98808 h 95250"/>
                  <a:gd name="connsiteX1" fmla="*/ 0 w 752475"/>
                  <a:gd name="connsiteY1" fmla="*/ 0 h 95250"/>
                  <a:gd name="connsiteX2" fmla="*/ 0 w 752475"/>
                  <a:gd name="connsiteY2" fmla="*/ 0 h 95250"/>
                </a:gdLst>
                <a:ahLst/>
                <a:cxnLst>
                  <a:cxn ang="0">
                    <a:pos x="connsiteX0" y="connsiteY0"/>
                  </a:cxn>
                  <a:cxn ang="0">
                    <a:pos x="connsiteX1" y="connsiteY1"/>
                  </a:cxn>
                  <a:cxn ang="0">
                    <a:pos x="connsiteX2" y="connsiteY2"/>
                  </a:cxn>
                </a:cxnLst>
                <a:rect l="l" t="t" r="r" b="b"/>
                <a:pathLst>
                  <a:path w="752475" h="95250">
                    <a:moveTo>
                      <a:pt x="752906" y="98808"/>
                    </a:moveTo>
                    <a:lnTo>
                      <a:pt x="0" y="0"/>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8" name="Freeform: Shape 1035">
                <a:extLst>
                  <a:ext uri="{FF2B5EF4-FFF2-40B4-BE49-F238E27FC236}">
                    <a16:creationId xmlns:a16="http://schemas.microsoft.com/office/drawing/2014/main" xmlns="" id="{61601031-9B07-47AF-9F9B-58B023152E02}"/>
                  </a:ext>
                </a:extLst>
              </p:cNvPr>
              <p:cNvSpPr/>
              <p:nvPr/>
            </p:nvSpPr>
            <p:spPr>
              <a:xfrm>
                <a:off x="6689713" y="4270906"/>
                <a:ext cx="742950" cy="38100"/>
              </a:xfrm>
              <a:custGeom>
                <a:avLst/>
                <a:gdLst>
                  <a:gd name="connsiteX0" fmla="*/ 746978 w 742950"/>
                  <a:gd name="connsiteY0" fmla="*/ 47428 h 38100"/>
                  <a:gd name="connsiteX1" fmla="*/ 1976 w 742950"/>
                  <a:gd name="connsiteY1" fmla="*/ 0 h 38100"/>
                  <a:gd name="connsiteX2" fmla="*/ 0 w 742950"/>
                  <a:gd name="connsiteY2" fmla="*/ 0 h 38100"/>
                </a:gdLst>
                <a:ahLst/>
                <a:cxnLst>
                  <a:cxn ang="0">
                    <a:pos x="connsiteX0" y="connsiteY0"/>
                  </a:cxn>
                  <a:cxn ang="0">
                    <a:pos x="connsiteX1" y="connsiteY1"/>
                  </a:cxn>
                  <a:cxn ang="0">
                    <a:pos x="connsiteX2" y="connsiteY2"/>
                  </a:cxn>
                </a:cxnLst>
                <a:rect l="l" t="t" r="r" b="b"/>
                <a:pathLst>
                  <a:path w="742950" h="38100">
                    <a:moveTo>
                      <a:pt x="746978" y="47428"/>
                    </a:moveTo>
                    <a:lnTo>
                      <a:pt x="1976" y="0"/>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9" name="Freeform: Shape 1036">
                <a:extLst>
                  <a:ext uri="{FF2B5EF4-FFF2-40B4-BE49-F238E27FC236}">
                    <a16:creationId xmlns:a16="http://schemas.microsoft.com/office/drawing/2014/main" xmlns="" id="{D4A07158-16B5-4EB4-BFF7-CB5BB5F0EBE3}"/>
                  </a:ext>
                </a:extLst>
              </p:cNvPr>
              <p:cNvSpPr/>
              <p:nvPr/>
            </p:nvSpPr>
            <p:spPr>
              <a:xfrm>
                <a:off x="6675880" y="4318334"/>
                <a:ext cx="762000" cy="66675"/>
              </a:xfrm>
              <a:custGeom>
                <a:avLst/>
                <a:gdLst>
                  <a:gd name="connsiteX0" fmla="*/ 762793 w 762000"/>
                  <a:gd name="connsiteY0" fmla="*/ 0 h 66675"/>
                  <a:gd name="connsiteX1" fmla="*/ 0 w 762000"/>
                  <a:gd name="connsiteY1" fmla="*/ 71141 h 66675"/>
                  <a:gd name="connsiteX2" fmla="*/ 0 w 762000"/>
                  <a:gd name="connsiteY2" fmla="*/ 71141 h 66675"/>
                </a:gdLst>
                <a:ahLst/>
                <a:cxnLst>
                  <a:cxn ang="0">
                    <a:pos x="connsiteX0" y="connsiteY0"/>
                  </a:cxn>
                  <a:cxn ang="0">
                    <a:pos x="connsiteX1" y="connsiteY1"/>
                  </a:cxn>
                  <a:cxn ang="0">
                    <a:pos x="connsiteX2" y="connsiteY2"/>
                  </a:cxn>
                </a:cxnLst>
                <a:rect l="l" t="t" r="r" b="b"/>
                <a:pathLst>
                  <a:path w="762000" h="66675">
                    <a:moveTo>
                      <a:pt x="762793" y="0"/>
                    </a:moveTo>
                    <a:lnTo>
                      <a:pt x="0" y="71141"/>
                    </a:lnTo>
                    <a:lnTo>
                      <a:pt x="0" y="71141"/>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0" name="Freeform: Shape 1037">
                <a:extLst>
                  <a:ext uri="{FF2B5EF4-FFF2-40B4-BE49-F238E27FC236}">
                    <a16:creationId xmlns:a16="http://schemas.microsoft.com/office/drawing/2014/main" xmlns="" id="{6492EBBF-1AC8-4289-BB43-EFC3BB4276E3}"/>
                  </a:ext>
                </a:extLst>
              </p:cNvPr>
              <p:cNvSpPr/>
              <p:nvPr/>
            </p:nvSpPr>
            <p:spPr>
              <a:xfrm>
                <a:off x="6689713" y="4270906"/>
                <a:ext cx="742950" cy="152400"/>
              </a:xfrm>
              <a:custGeom>
                <a:avLst/>
                <a:gdLst>
                  <a:gd name="connsiteX0" fmla="*/ 745006 w 742950"/>
                  <a:gd name="connsiteY0" fmla="*/ 154139 h 152400"/>
                  <a:gd name="connsiteX1" fmla="*/ 0 w 742950"/>
                  <a:gd name="connsiteY1" fmla="*/ 0 h 152400"/>
                  <a:gd name="connsiteX2" fmla="*/ 0 w 742950"/>
                  <a:gd name="connsiteY2" fmla="*/ 0 h 152400"/>
                </a:gdLst>
                <a:ahLst/>
                <a:cxnLst>
                  <a:cxn ang="0">
                    <a:pos x="connsiteX0" y="connsiteY0"/>
                  </a:cxn>
                  <a:cxn ang="0">
                    <a:pos x="connsiteX1" y="connsiteY1"/>
                  </a:cxn>
                  <a:cxn ang="0">
                    <a:pos x="connsiteX2" y="connsiteY2"/>
                  </a:cxn>
                </a:cxnLst>
                <a:rect l="l" t="t" r="r" b="b"/>
                <a:pathLst>
                  <a:path w="742950" h="152400">
                    <a:moveTo>
                      <a:pt x="745006" y="154139"/>
                    </a:moveTo>
                    <a:lnTo>
                      <a:pt x="0" y="0"/>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1" name="Freeform: Shape 1038">
                <a:extLst>
                  <a:ext uri="{FF2B5EF4-FFF2-40B4-BE49-F238E27FC236}">
                    <a16:creationId xmlns:a16="http://schemas.microsoft.com/office/drawing/2014/main" xmlns="" id="{52E885D7-2F8F-4E55-B443-4E87D96AA79A}"/>
                  </a:ext>
                </a:extLst>
              </p:cNvPr>
              <p:cNvSpPr/>
              <p:nvPr/>
            </p:nvSpPr>
            <p:spPr>
              <a:xfrm>
                <a:off x="6685761" y="4318334"/>
                <a:ext cx="742950" cy="419100"/>
              </a:xfrm>
              <a:custGeom>
                <a:avLst/>
                <a:gdLst>
                  <a:gd name="connsiteX0" fmla="*/ 750930 w 742950"/>
                  <a:gd name="connsiteY0" fmla="*/ 0 h 419100"/>
                  <a:gd name="connsiteX1" fmla="*/ 0 w 742950"/>
                  <a:gd name="connsiteY1" fmla="*/ 420918 h 419100"/>
                  <a:gd name="connsiteX2" fmla="*/ 0 w 742950"/>
                  <a:gd name="connsiteY2" fmla="*/ 420918 h 419100"/>
                </a:gdLst>
                <a:ahLst/>
                <a:cxnLst>
                  <a:cxn ang="0">
                    <a:pos x="connsiteX0" y="connsiteY0"/>
                  </a:cxn>
                  <a:cxn ang="0">
                    <a:pos x="connsiteX1" y="connsiteY1"/>
                  </a:cxn>
                  <a:cxn ang="0">
                    <a:pos x="connsiteX2" y="connsiteY2"/>
                  </a:cxn>
                </a:cxnLst>
                <a:rect l="l" t="t" r="r" b="b"/>
                <a:pathLst>
                  <a:path w="742950" h="419100">
                    <a:moveTo>
                      <a:pt x="750930" y="0"/>
                    </a:moveTo>
                    <a:lnTo>
                      <a:pt x="0" y="420918"/>
                    </a:lnTo>
                    <a:lnTo>
                      <a:pt x="0" y="42091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2" name="Freeform: Shape 1039">
                <a:extLst>
                  <a:ext uri="{FF2B5EF4-FFF2-40B4-BE49-F238E27FC236}">
                    <a16:creationId xmlns:a16="http://schemas.microsoft.com/office/drawing/2014/main" xmlns="" id="{27A7C062-3FF6-41C1-8387-739D8DB884C7}"/>
                  </a:ext>
                </a:extLst>
              </p:cNvPr>
              <p:cNvSpPr/>
              <p:nvPr/>
            </p:nvSpPr>
            <p:spPr>
              <a:xfrm>
                <a:off x="6675880" y="4379594"/>
                <a:ext cx="752475" cy="485775"/>
              </a:xfrm>
              <a:custGeom>
                <a:avLst/>
                <a:gdLst>
                  <a:gd name="connsiteX0" fmla="*/ 760811 w 752475"/>
                  <a:gd name="connsiteY0" fmla="*/ 0 h 485775"/>
                  <a:gd name="connsiteX1" fmla="*/ 0 w 752475"/>
                  <a:gd name="connsiteY1" fmla="*/ 486130 h 485775"/>
                </a:gdLst>
                <a:ahLst/>
                <a:cxnLst>
                  <a:cxn ang="0">
                    <a:pos x="connsiteX0" y="connsiteY0"/>
                  </a:cxn>
                  <a:cxn ang="0">
                    <a:pos x="connsiteX1" y="connsiteY1"/>
                  </a:cxn>
                </a:cxnLst>
                <a:rect l="l" t="t" r="r" b="b"/>
                <a:pathLst>
                  <a:path w="752475" h="485775">
                    <a:moveTo>
                      <a:pt x="760811" y="0"/>
                    </a:moveTo>
                    <a:lnTo>
                      <a:pt x="0" y="48613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3" name="Freeform: Shape 1040">
                <a:extLst>
                  <a:ext uri="{FF2B5EF4-FFF2-40B4-BE49-F238E27FC236}">
                    <a16:creationId xmlns:a16="http://schemas.microsoft.com/office/drawing/2014/main" xmlns="" id="{9AE170C6-1AAE-4EE6-ADB1-5707A33C44E5}"/>
                  </a:ext>
                </a:extLst>
              </p:cNvPr>
              <p:cNvSpPr/>
              <p:nvPr/>
            </p:nvSpPr>
            <p:spPr>
              <a:xfrm>
                <a:off x="6693665" y="4464569"/>
                <a:ext cx="742950" cy="228600"/>
              </a:xfrm>
              <a:custGeom>
                <a:avLst/>
                <a:gdLst>
                  <a:gd name="connsiteX0" fmla="*/ 0 w 742950"/>
                  <a:gd name="connsiteY0" fmla="*/ 0 h 228600"/>
                  <a:gd name="connsiteX1" fmla="*/ 746979 w 742950"/>
                  <a:gd name="connsiteY1" fmla="*/ 235161 h 228600"/>
                </a:gdLst>
                <a:ahLst/>
                <a:cxnLst>
                  <a:cxn ang="0">
                    <a:pos x="connsiteX0" y="connsiteY0"/>
                  </a:cxn>
                  <a:cxn ang="0">
                    <a:pos x="connsiteX1" y="connsiteY1"/>
                  </a:cxn>
                </a:cxnLst>
                <a:rect l="l" t="t" r="r" b="b"/>
                <a:pathLst>
                  <a:path w="742950" h="228600">
                    <a:moveTo>
                      <a:pt x="0" y="0"/>
                    </a:moveTo>
                    <a:lnTo>
                      <a:pt x="746979" y="235161"/>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4" name="Freeform: Shape 1041">
                <a:extLst>
                  <a:ext uri="{FF2B5EF4-FFF2-40B4-BE49-F238E27FC236}">
                    <a16:creationId xmlns:a16="http://schemas.microsoft.com/office/drawing/2014/main" xmlns="" id="{A8F4304C-2471-48E7-9369-506BAC2E5D6A}"/>
                  </a:ext>
                </a:extLst>
              </p:cNvPr>
              <p:cNvSpPr/>
              <p:nvPr/>
            </p:nvSpPr>
            <p:spPr>
              <a:xfrm>
                <a:off x="6691689" y="4270906"/>
                <a:ext cx="742950" cy="428625"/>
              </a:xfrm>
              <a:custGeom>
                <a:avLst/>
                <a:gdLst>
                  <a:gd name="connsiteX0" fmla="*/ 0 w 742950"/>
                  <a:gd name="connsiteY0" fmla="*/ 0 h 428625"/>
                  <a:gd name="connsiteX1" fmla="*/ 748955 w 742950"/>
                  <a:gd name="connsiteY1" fmla="*/ 428823 h 428625"/>
                </a:gdLst>
                <a:ahLst/>
                <a:cxnLst>
                  <a:cxn ang="0">
                    <a:pos x="connsiteX0" y="connsiteY0"/>
                  </a:cxn>
                  <a:cxn ang="0">
                    <a:pos x="connsiteX1" y="connsiteY1"/>
                  </a:cxn>
                </a:cxnLst>
                <a:rect l="l" t="t" r="r" b="b"/>
                <a:pathLst>
                  <a:path w="742950" h="428625">
                    <a:moveTo>
                      <a:pt x="0" y="0"/>
                    </a:moveTo>
                    <a:lnTo>
                      <a:pt x="748955" y="42882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5" name="Freeform: Shape 1042">
                <a:extLst>
                  <a:ext uri="{FF2B5EF4-FFF2-40B4-BE49-F238E27FC236}">
                    <a16:creationId xmlns:a16="http://schemas.microsoft.com/office/drawing/2014/main" xmlns="" id="{33A0CF94-9CD4-466C-B86C-927C412E042C}"/>
                  </a:ext>
                </a:extLst>
              </p:cNvPr>
              <p:cNvSpPr/>
              <p:nvPr/>
            </p:nvSpPr>
            <p:spPr>
              <a:xfrm>
                <a:off x="6693665" y="4318334"/>
                <a:ext cx="742950" cy="142875"/>
              </a:xfrm>
              <a:custGeom>
                <a:avLst/>
                <a:gdLst>
                  <a:gd name="connsiteX0" fmla="*/ 0 w 742950"/>
                  <a:gd name="connsiteY0" fmla="*/ 146234 h 142875"/>
                  <a:gd name="connsiteX1" fmla="*/ 743026 w 742950"/>
                  <a:gd name="connsiteY1" fmla="*/ 0 h 142875"/>
                </a:gdLst>
                <a:ahLst/>
                <a:cxnLst>
                  <a:cxn ang="0">
                    <a:pos x="connsiteX0" y="connsiteY0"/>
                  </a:cxn>
                  <a:cxn ang="0">
                    <a:pos x="connsiteX1" y="connsiteY1"/>
                  </a:cxn>
                </a:cxnLst>
                <a:rect l="l" t="t" r="r" b="b"/>
                <a:pathLst>
                  <a:path w="742950" h="142875">
                    <a:moveTo>
                      <a:pt x="0" y="146234"/>
                    </a:moveTo>
                    <a:lnTo>
                      <a:pt x="743026"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6" name="Freeform: Shape 1043">
                <a:extLst>
                  <a:ext uri="{FF2B5EF4-FFF2-40B4-BE49-F238E27FC236}">
                    <a16:creationId xmlns:a16="http://schemas.microsoft.com/office/drawing/2014/main" xmlns="" id="{D2987C3B-1054-4309-A4FE-2336A65CF0B0}"/>
                  </a:ext>
                </a:extLst>
              </p:cNvPr>
              <p:cNvSpPr/>
              <p:nvPr/>
            </p:nvSpPr>
            <p:spPr>
              <a:xfrm>
                <a:off x="6685761" y="4278811"/>
                <a:ext cx="742950" cy="457200"/>
              </a:xfrm>
              <a:custGeom>
                <a:avLst/>
                <a:gdLst>
                  <a:gd name="connsiteX0" fmla="*/ 0 w 742950"/>
                  <a:gd name="connsiteY0" fmla="*/ 460441 h 457200"/>
                  <a:gd name="connsiteX1" fmla="*/ 745006 w 742950"/>
                  <a:gd name="connsiteY1" fmla="*/ 0 h 457200"/>
                </a:gdLst>
                <a:ahLst/>
                <a:cxnLst>
                  <a:cxn ang="0">
                    <a:pos x="connsiteX0" y="connsiteY0"/>
                  </a:cxn>
                  <a:cxn ang="0">
                    <a:pos x="connsiteX1" y="connsiteY1"/>
                  </a:cxn>
                </a:cxnLst>
                <a:rect l="l" t="t" r="r" b="b"/>
                <a:pathLst>
                  <a:path w="742950" h="457200">
                    <a:moveTo>
                      <a:pt x="0" y="460441"/>
                    </a:moveTo>
                    <a:lnTo>
                      <a:pt x="745006"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charset="0"/>
                  <a:ea typeface="+mn-ea"/>
                  <a:cs typeface="Arial" charset="0"/>
                </a:endParaRPr>
              </a:p>
            </p:txBody>
          </p:sp>
        </p:grpSp>
        <p:sp>
          <p:nvSpPr>
            <p:cNvPr id="10" name="Freeform 21">
              <a:extLst>
                <a:ext uri="{FF2B5EF4-FFF2-40B4-BE49-F238E27FC236}">
                  <a16:creationId xmlns:a16="http://schemas.microsoft.com/office/drawing/2014/main" xmlns="" id="{6AC6F362-A92B-4E39-8C01-70FEEC8D23B2}"/>
                </a:ext>
              </a:extLst>
            </p:cNvPr>
            <p:cNvSpPr>
              <a:spLocks/>
            </p:cNvSpPr>
            <p:nvPr/>
          </p:nvSpPr>
          <p:spPr bwMode="auto">
            <a:xfrm>
              <a:off x="3375074" y="2852936"/>
              <a:ext cx="1628974" cy="12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363636"/>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xmlns="" id="{9F707460-4C56-40F8-905D-9FBA7EB69EA3}"/>
                </a:ext>
              </a:extLst>
            </p:cNvPr>
            <p:cNvSpPr txBox="1"/>
            <p:nvPr/>
          </p:nvSpPr>
          <p:spPr>
            <a:xfrm>
              <a:off x="2886918" y="2699844"/>
              <a:ext cx="397866"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charset="0"/>
                </a:rPr>
                <a:t>1,0</a:t>
              </a:r>
            </a:p>
          </p:txBody>
        </p:sp>
        <p:sp>
          <p:nvSpPr>
            <p:cNvPr id="12" name="TextBox 11">
              <a:extLst>
                <a:ext uri="{FF2B5EF4-FFF2-40B4-BE49-F238E27FC236}">
                  <a16:creationId xmlns:a16="http://schemas.microsoft.com/office/drawing/2014/main" xmlns="" id="{C0C8A18E-061F-467D-8401-BF20EDC78389}"/>
                </a:ext>
              </a:extLst>
            </p:cNvPr>
            <p:cNvSpPr txBox="1"/>
            <p:nvPr/>
          </p:nvSpPr>
          <p:spPr>
            <a:xfrm>
              <a:off x="2886918" y="3331926"/>
              <a:ext cx="397866"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charset="0"/>
                </a:rPr>
                <a:t>0,5</a:t>
              </a:r>
            </a:p>
          </p:txBody>
        </p:sp>
        <p:sp>
          <p:nvSpPr>
            <p:cNvPr id="13" name="TextBox 12">
              <a:extLst>
                <a:ext uri="{FF2B5EF4-FFF2-40B4-BE49-F238E27FC236}">
                  <a16:creationId xmlns:a16="http://schemas.microsoft.com/office/drawing/2014/main" xmlns="" id="{B228B2F3-7D1B-4966-8657-96B88FE395CA}"/>
                </a:ext>
              </a:extLst>
            </p:cNvPr>
            <p:cNvSpPr txBox="1"/>
            <p:nvPr/>
          </p:nvSpPr>
          <p:spPr>
            <a:xfrm>
              <a:off x="3015159" y="3969723"/>
              <a:ext cx="269625"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charset="0"/>
                </a:rPr>
                <a:t>0</a:t>
              </a:r>
            </a:p>
          </p:txBody>
        </p:sp>
        <p:cxnSp>
          <p:nvCxnSpPr>
            <p:cNvPr id="14" name="Straight Connector 13">
              <a:extLst>
                <a:ext uri="{FF2B5EF4-FFF2-40B4-BE49-F238E27FC236}">
                  <a16:creationId xmlns:a16="http://schemas.microsoft.com/office/drawing/2014/main" xmlns="" id="{D8D2C395-10B1-46F4-8639-14CFA7AD3B33}"/>
                </a:ext>
              </a:extLst>
            </p:cNvPr>
            <p:cNvCxnSpPr/>
            <p:nvPr/>
          </p:nvCxnSpPr>
          <p:spPr>
            <a:xfrm>
              <a:off x="3303074" y="347042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A690788-7619-408D-BACF-AB45D4C757F4}"/>
                </a:ext>
              </a:extLst>
            </p:cNvPr>
            <p:cNvCxnSpPr/>
            <p:nvPr/>
          </p:nvCxnSpPr>
          <p:spPr>
            <a:xfrm>
              <a:off x="3303074" y="4108222"/>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996DFF26-0EDC-46E2-83F8-6F45A030B212}"/>
                </a:ext>
              </a:extLst>
            </p:cNvPr>
            <p:cNvSpPr txBox="1"/>
            <p:nvPr/>
          </p:nvSpPr>
          <p:spPr>
            <a:xfrm rot="16200000">
              <a:off x="2309370" y="3343275"/>
              <a:ext cx="1071127"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charset="0"/>
                </a:rPr>
                <a:t>Score Kappa</a:t>
              </a:r>
            </a:p>
          </p:txBody>
        </p:sp>
        <p:sp>
          <p:nvSpPr>
            <p:cNvPr id="17" name="TextBox 16">
              <a:extLst>
                <a:ext uri="{FF2B5EF4-FFF2-40B4-BE49-F238E27FC236}">
                  <a16:creationId xmlns:a16="http://schemas.microsoft.com/office/drawing/2014/main" xmlns="" id="{3D1EB554-961F-47D2-8993-D169CD015D61}"/>
                </a:ext>
              </a:extLst>
            </p:cNvPr>
            <p:cNvSpPr txBox="1"/>
            <p:nvPr/>
          </p:nvSpPr>
          <p:spPr>
            <a:xfrm rot="18900000">
              <a:off x="2860032" y="4351217"/>
              <a:ext cx="114967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200" dirty="0">
                  <a:solidFill>
                    <a:srgbClr val="4D4D4D"/>
                  </a:solidFill>
                </a:rPr>
                <a:t>Entraînement</a:t>
              </a:r>
              <a:endParaRPr kumimoji="0" lang="fr-FR" sz="12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8" name="TextBox 17">
              <a:extLst>
                <a:ext uri="{FF2B5EF4-FFF2-40B4-BE49-F238E27FC236}">
                  <a16:creationId xmlns:a16="http://schemas.microsoft.com/office/drawing/2014/main" xmlns="" id="{971F5510-F2DC-4271-98D2-2A41B449E99D}"/>
                </a:ext>
              </a:extLst>
            </p:cNvPr>
            <p:cNvSpPr txBox="1"/>
            <p:nvPr/>
          </p:nvSpPr>
          <p:spPr>
            <a:xfrm rot="18900000">
              <a:off x="3792985" y="4257659"/>
              <a:ext cx="51065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charset="0"/>
                </a:rPr>
                <a:t>Test </a:t>
              </a:r>
            </a:p>
          </p:txBody>
        </p:sp>
        <p:sp>
          <p:nvSpPr>
            <p:cNvPr id="19" name="TextBox 18">
              <a:extLst>
                <a:ext uri="{FF2B5EF4-FFF2-40B4-BE49-F238E27FC236}">
                  <a16:creationId xmlns:a16="http://schemas.microsoft.com/office/drawing/2014/main" xmlns="" id="{08BF5298-FBD2-4F8C-87A3-571F8D919DFB}"/>
                </a:ext>
              </a:extLst>
            </p:cNvPr>
            <p:cNvSpPr txBox="1"/>
            <p:nvPr/>
          </p:nvSpPr>
          <p:spPr>
            <a:xfrm rot="18900000">
              <a:off x="3965915" y="4401408"/>
              <a:ext cx="873957"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dirty="0">
                  <a:ln>
                    <a:noFill/>
                  </a:ln>
                  <a:solidFill>
                    <a:srgbClr val="4D4D4D"/>
                  </a:solidFill>
                  <a:effectLst/>
                  <a:uLnTx/>
                  <a:uFillTx/>
                  <a:latin typeface="Arial" charset="0"/>
                  <a:ea typeface="+mn-ea"/>
                  <a:cs typeface="Arial" charset="0"/>
                </a:rPr>
                <a:t>Répétition</a:t>
              </a:r>
            </a:p>
          </p:txBody>
        </p:sp>
        <p:grpSp>
          <p:nvGrpSpPr>
            <p:cNvPr id="20" name="Group 19">
              <a:extLst>
                <a:ext uri="{FF2B5EF4-FFF2-40B4-BE49-F238E27FC236}">
                  <a16:creationId xmlns:a16="http://schemas.microsoft.com/office/drawing/2014/main" xmlns="" id="{BCAAB3A3-78F7-44F9-96F7-676DE5296020}"/>
                </a:ext>
              </a:extLst>
            </p:cNvPr>
            <p:cNvGrpSpPr/>
            <p:nvPr/>
          </p:nvGrpSpPr>
          <p:grpSpPr>
            <a:xfrm>
              <a:off x="3303074" y="2250811"/>
              <a:ext cx="1524709" cy="588790"/>
              <a:chOff x="3303074" y="2250811"/>
              <a:chExt cx="1524709" cy="588790"/>
            </a:xfrm>
          </p:grpSpPr>
          <p:cxnSp>
            <p:nvCxnSpPr>
              <p:cNvPr id="60" name="Straight Connector 59">
                <a:extLst>
                  <a:ext uri="{FF2B5EF4-FFF2-40B4-BE49-F238E27FC236}">
                    <a16:creationId xmlns:a16="http://schemas.microsoft.com/office/drawing/2014/main" xmlns="" id="{A82ABF1F-B55E-403F-8E11-241E8F0EE033}"/>
                  </a:ext>
                </a:extLst>
              </p:cNvPr>
              <p:cNvCxnSpPr/>
              <p:nvPr/>
            </p:nvCxnSpPr>
            <p:spPr>
              <a:xfrm>
                <a:off x="3303074" y="2839601"/>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99AA3DA5-E79A-4AEF-B146-AB01D12606D2}"/>
                  </a:ext>
                </a:extLst>
              </p:cNvPr>
              <p:cNvCxnSpPr/>
              <p:nvPr/>
            </p:nvCxnSpPr>
            <p:spPr>
              <a:xfrm>
                <a:off x="3714436" y="2533338"/>
                <a:ext cx="0" cy="162696"/>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9BE903A4-9F95-44B3-AE9B-9A9D35BA9005}"/>
                  </a:ext>
                </a:extLst>
              </p:cNvPr>
              <p:cNvCxnSpPr/>
              <p:nvPr/>
            </p:nvCxnSpPr>
            <p:spPr>
              <a:xfrm>
                <a:off x="4207831" y="2533338"/>
                <a:ext cx="0" cy="25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27AB6828-FF80-4ECE-92E3-0E5E50B69C31}"/>
                  </a:ext>
                </a:extLst>
              </p:cNvPr>
              <p:cNvCxnSpPr/>
              <p:nvPr/>
            </p:nvCxnSpPr>
            <p:spPr>
              <a:xfrm>
                <a:off x="4670746" y="2622642"/>
                <a:ext cx="0" cy="162696"/>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A2563D25-5A5A-4250-AE3B-CA6F631845C1}"/>
                  </a:ext>
                </a:extLst>
              </p:cNvPr>
              <p:cNvCxnSpPr/>
              <p:nvPr/>
            </p:nvCxnSpPr>
            <p:spPr>
              <a:xfrm>
                <a:off x="3718560" y="2533338"/>
                <a:ext cx="489271"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1F4D2BB3-45EA-416E-9EEE-8709A8F04027}"/>
                  </a:ext>
                </a:extLst>
              </p:cNvPr>
              <p:cNvCxnSpPr/>
              <p:nvPr/>
            </p:nvCxnSpPr>
            <p:spPr>
              <a:xfrm>
                <a:off x="4202746" y="2614686"/>
                <a:ext cx="468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2BF3D55C-3AF5-41B1-B8FA-60A59E4D2183}"/>
                  </a:ext>
                </a:extLst>
              </p:cNvPr>
              <p:cNvSpPr txBox="1"/>
              <p:nvPr/>
            </p:nvSpPr>
            <p:spPr>
              <a:xfrm>
                <a:off x="3570052" y="2250811"/>
                <a:ext cx="752129"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charset="0"/>
                  </a:rPr>
                  <a:t>*p=0,002</a:t>
                </a:r>
              </a:p>
            </p:txBody>
          </p:sp>
          <p:sp>
            <p:nvSpPr>
              <p:cNvPr id="67" name="TextBox 66">
                <a:extLst>
                  <a:ext uri="{FF2B5EF4-FFF2-40B4-BE49-F238E27FC236}">
                    <a16:creationId xmlns:a16="http://schemas.microsoft.com/office/drawing/2014/main" xmlns="" id="{FE7F0143-550D-4C07-820C-1541180E3848}"/>
                  </a:ext>
                </a:extLst>
              </p:cNvPr>
              <p:cNvSpPr txBox="1"/>
              <p:nvPr/>
            </p:nvSpPr>
            <p:spPr>
              <a:xfrm>
                <a:off x="4130156" y="2378428"/>
                <a:ext cx="697627"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100" b="0" i="0" u="none" strike="noStrike" kern="1200" cap="none" spc="0" normalizeH="0" baseline="0" dirty="0">
                    <a:ln>
                      <a:noFill/>
                    </a:ln>
                    <a:solidFill>
                      <a:srgbClr val="4D4D4D"/>
                    </a:solidFill>
                    <a:effectLst/>
                    <a:uLnTx/>
                    <a:uFillTx/>
                    <a:latin typeface="Arial" charset="0"/>
                    <a:ea typeface="+mn-ea"/>
                    <a:cs typeface="Arial" charset="0"/>
                  </a:rPr>
                  <a:t>p=0,299</a:t>
                </a:r>
              </a:p>
            </p:txBody>
          </p:sp>
        </p:grpSp>
        <p:sp>
          <p:nvSpPr>
            <p:cNvPr id="21" name="Oval 20">
              <a:extLst>
                <a:ext uri="{FF2B5EF4-FFF2-40B4-BE49-F238E27FC236}">
                  <a16:creationId xmlns:a16="http://schemas.microsoft.com/office/drawing/2014/main" xmlns="" id="{98B7890D-A0E3-407B-BDE7-40F3C060B568}"/>
                </a:ext>
              </a:extLst>
            </p:cNvPr>
            <p:cNvSpPr>
              <a:spLocks noChangeAspect="1"/>
            </p:cNvSpPr>
            <p:nvPr/>
          </p:nvSpPr>
          <p:spPr>
            <a:xfrm>
              <a:off x="3678892" y="293956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2" name="Oval 21">
              <a:extLst>
                <a:ext uri="{FF2B5EF4-FFF2-40B4-BE49-F238E27FC236}">
                  <a16:creationId xmlns:a16="http://schemas.microsoft.com/office/drawing/2014/main" xmlns="" id="{4D2481A3-9833-4DB9-8341-2542F8825A55}"/>
                </a:ext>
              </a:extLst>
            </p:cNvPr>
            <p:cNvSpPr>
              <a:spLocks noChangeAspect="1"/>
            </p:cNvSpPr>
            <p:nvPr/>
          </p:nvSpPr>
          <p:spPr>
            <a:xfrm>
              <a:off x="3678892" y="297990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3" name="Oval 22">
              <a:extLst>
                <a:ext uri="{FF2B5EF4-FFF2-40B4-BE49-F238E27FC236}">
                  <a16:creationId xmlns:a16="http://schemas.microsoft.com/office/drawing/2014/main" xmlns="" id="{94EBBEFB-8B80-4597-9209-06ED9780B95C}"/>
                </a:ext>
              </a:extLst>
            </p:cNvPr>
            <p:cNvSpPr>
              <a:spLocks noChangeAspect="1"/>
            </p:cNvSpPr>
            <p:nvPr/>
          </p:nvSpPr>
          <p:spPr>
            <a:xfrm>
              <a:off x="3678892" y="3024538"/>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4" name="Oval 23">
              <a:extLst>
                <a:ext uri="{FF2B5EF4-FFF2-40B4-BE49-F238E27FC236}">
                  <a16:creationId xmlns:a16="http://schemas.microsoft.com/office/drawing/2014/main" xmlns="" id="{194C591F-E0B5-49D8-B551-E779ACEA3804}"/>
                </a:ext>
              </a:extLst>
            </p:cNvPr>
            <p:cNvSpPr>
              <a:spLocks noChangeAspect="1"/>
            </p:cNvSpPr>
            <p:nvPr/>
          </p:nvSpPr>
          <p:spPr>
            <a:xfrm>
              <a:off x="3678892" y="3081050"/>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5" name="Oval 24">
              <a:extLst>
                <a:ext uri="{FF2B5EF4-FFF2-40B4-BE49-F238E27FC236}">
                  <a16:creationId xmlns:a16="http://schemas.microsoft.com/office/drawing/2014/main" xmlns="" id="{A111BC77-16DD-42BB-A642-7BF37DC04015}"/>
                </a:ext>
              </a:extLst>
            </p:cNvPr>
            <p:cNvSpPr>
              <a:spLocks noChangeAspect="1"/>
            </p:cNvSpPr>
            <p:nvPr/>
          </p:nvSpPr>
          <p:spPr>
            <a:xfrm>
              <a:off x="3678892" y="310517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6" name="Oval 25">
              <a:extLst>
                <a:ext uri="{FF2B5EF4-FFF2-40B4-BE49-F238E27FC236}">
                  <a16:creationId xmlns:a16="http://schemas.microsoft.com/office/drawing/2014/main" xmlns="" id="{8F6A4DC6-5347-4F40-BA9E-E082590DD5B4}"/>
                </a:ext>
              </a:extLst>
            </p:cNvPr>
            <p:cNvSpPr>
              <a:spLocks noChangeAspect="1"/>
            </p:cNvSpPr>
            <p:nvPr/>
          </p:nvSpPr>
          <p:spPr>
            <a:xfrm>
              <a:off x="3678892" y="313120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7" name="Oval 26">
              <a:extLst>
                <a:ext uri="{FF2B5EF4-FFF2-40B4-BE49-F238E27FC236}">
                  <a16:creationId xmlns:a16="http://schemas.microsoft.com/office/drawing/2014/main" xmlns="" id="{394C26AC-B8DD-4C37-8612-C4C772EE1946}"/>
                </a:ext>
              </a:extLst>
            </p:cNvPr>
            <p:cNvSpPr>
              <a:spLocks noChangeAspect="1"/>
            </p:cNvSpPr>
            <p:nvPr/>
          </p:nvSpPr>
          <p:spPr>
            <a:xfrm>
              <a:off x="3678892" y="316105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8" name="Oval 27">
              <a:extLst>
                <a:ext uri="{FF2B5EF4-FFF2-40B4-BE49-F238E27FC236}">
                  <a16:creationId xmlns:a16="http://schemas.microsoft.com/office/drawing/2014/main" xmlns="" id="{010B8F84-E4E7-484C-802E-748AD0E4DBFA}"/>
                </a:ext>
              </a:extLst>
            </p:cNvPr>
            <p:cNvSpPr>
              <a:spLocks noChangeAspect="1"/>
            </p:cNvSpPr>
            <p:nvPr/>
          </p:nvSpPr>
          <p:spPr>
            <a:xfrm>
              <a:off x="3678892" y="319089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9" name="Oval 28">
              <a:extLst>
                <a:ext uri="{FF2B5EF4-FFF2-40B4-BE49-F238E27FC236}">
                  <a16:creationId xmlns:a16="http://schemas.microsoft.com/office/drawing/2014/main" xmlns="" id="{FC94F9E9-496A-4D17-BCC4-5DDCC497C4D0}"/>
                </a:ext>
              </a:extLst>
            </p:cNvPr>
            <p:cNvSpPr>
              <a:spLocks noChangeAspect="1"/>
            </p:cNvSpPr>
            <p:nvPr/>
          </p:nvSpPr>
          <p:spPr>
            <a:xfrm>
              <a:off x="3678892" y="324740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0" name="Oval 29">
              <a:extLst>
                <a:ext uri="{FF2B5EF4-FFF2-40B4-BE49-F238E27FC236}">
                  <a16:creationId xmlns:a16="http://schemas.microsoft.com/office/drawing/2014/main" xmlns="" id="{C1270FA6-8945-4DE7-9D3E-3E64E403ABF4}"/>
                </a:ext>
              </a:extLst>
            </p:cNvPr>
            <p:cNvSpPr>
              <a:spLocks noChangeAspect="1"/>
            </p:cNvSpPr>
            <p:nvPr/>
          </p:nvSpPr>
          <p:spPr>
            <a:xfrm>
              <a:off x="3678892" y="330391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1" name="Oval 30">
              <a:extLst>
                <a:ext uri="{FF2B5EF4-FFF2-40B4-BE49-F238E27FC236}">
                  <a16:creationId xmlns:a16="http://schemas.microsoft.com/office/drawing/2014/main" xmlns="" id="{14889644-1C4A-4F0F-85AF-D3AD0BF53599}"/>
                </a:ext>
              </a:extLst>
            </p:cNvPr>
            <p:cNvSpPr>
              <a:spLocks noChangeAspect="1"/>
            </p:cNvSpPr>
            <p:nvPr/>
          </p:nvSpPr>
          <p:spPr>
            <a:xfrm>
              <a:off x="3678892" y="339090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2" name="Oval 31">
              <a:extLst>
                <a:ext uri="{FF2B5EF4-FFF2-40B4-BE49-F238E27FC236}">
                  <a16:creationId xmlns:a16="http://schemas.microsoft.com/office/drawing/2014/main" xmlns="" id="{1A29DB63-FD8F-45ED-AEAB-8BCBE03E7ACE}"/>
                </a:ext>
              </a:extLst>
            </p:cNvPr>
            <p:cNvSpPr>
              <a:spLocks noChangeAspect="1"/>
            </p:cNvSpPr>
            <p:nvPr/>
          </p:nvSpPr>
          <p:spPr>
            <a:xfrm>
              <a:off x="3678892" y="341503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3" name="Oval 32">
              <a:extLst>
                <a:ext uri="{FF2B5EF4-FFF2-40B4-BE49-F238E27FC236}">
                  <a16:creationId xmlns:a16="http://schemas.microsoft.com/office/drawing/2014/main" xmlns="" id="{288DA50E-8877-41DD-8DDB-15CA47B91E8E}"/>
                </a:ext>
              </a:extLst>
            </p:cNvPr>
            <p:cNvSpPr>
              <a:spLocks noChangeAspect="1"/>
            </p:cNvSpPr>
            <p:nvPr/>
          </p:nvSpPr>
          <p:spPr>
            <a:xfrm>
              <a:off x="3678892" y="344678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4" name="Oval 33">
              <a:extLst>
                <a:ext uri="{FF2B5EF4-FFF2-40B4-BE49-F238E27FC236}">
                  <a16:creationId xmlns:a16="http://schemas.microsoft.com/office/drawing/2014/main" xmlns="" id="{F3DBFB30-B0AD-42B6-B76C-510427A05B62}"/>
                </a:ext>
              </a:extLst>
            </p:cNvPr>
            <p:cNvSpPr>
              <a:spLocks noChangeAspect="1"/>
            </p:cNvSpPr>
            <p:nvPr/>
          </p:nvSpPr>
          <p:spPr>
            <a:xfrm>
              <a:off x="3678892" y="355663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5" name="Oval 34">
              <a:extLst>
                <a:ext uri="{FF2B5EF4-FFF2-40B4-BE49-F238E27FC236}">
                  <a16:creationId xmlns:a16="http://schemas.microsoft.com/office/drawing/2014/main" xmlns="" id="{BB21DD9F-81C8-4F8A-ACE9-54A7C0A56261}"/>
                </a:ext>
              </a:extLst>
            </p:cNvPr>
            <p:cNvSpPr>
              <a:spLocks noChangeAspect="1"/>
            </p:cNvSpPr>
            <p:nvPr/>
          </p:nvSpPr>
          <p:spPr>
            <a:xfrm>
              <a:off x="3678892" y="357885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6" name="Oval 35">
              <a:extLst>
                <a:ext uri="{FF2B5EF4-FFF2-40B4-BE49-F238E27FC236}">
                  <a16:creationId xmlns:a16="http://schemas.microsoft.com/office/drawing/2014/main" xmlns="" id="{56EA5BE0-27AE-43AF-B1B6-85FE0D974754}"/>
                </a:ext>
              </a:extLst>
            </p:cNvPr>
            <p:cNvSpPr>
              <a:spLocks noChangeAspect="1"/>
            </p:cNvSpPr>
            <p:nvPr/>
          </p:nvSpPr>
          <p:spPr>
            <a:xfrm>
              <a:off x="3678892" y="360107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7" name="Oval 36">
              <a:extLst>
                <a:ext uri="{FF2B5EF4-FFF2-40B4-BE49-F238E27FC236}">
                  <a16:creationId xmlns:a16="http://schemas.microsoft.com/office/drawing/2014/main" xmlns="" id="{63C4DDDE-AD48-4355-BE61-4D3A4C656078}"/>
                </a:ext>
              </a:extLst>
            </p:cNvPr>
            <p:cNvSpPr>
              <a:spLocks noChangeAspect="1"/>
            </p:cNvSpPr>
            <p:nvPr/>
          </p:nvSpPr>
          <p:spPr>
            <a:xfrm>
              <a:off x="3678892" y="368997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8" name="Oval 37">
              <a:extLst>
                <a:ext uri="{FF2B5EF4-FFF2-40B4-BE49-F238E27FC236}">
                  <a16:creationId xmlns:a16="http://schemas.microsoft.com/office/drawing/2014/main" xmlns="" id="{BC51142F-6E06-49D4-86F6-3F570DA8A7FA}"/>
                </a:ext>
              </a:extLst>
            </p:cNvPr>
            <p:cNvSpPr>
              <a:spLocks noChangeAspect="1"/>
            </p:cNvSpPr>
            <p:nvPr/>
          </p:nvSpPr>
          <p:spPr>
            <a:xfrm>
              <a:off x="3678892" y="381697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9" name="Oval 38">
              <a:extLst>
                <a:ext uri="{FF2B5EF4-FFF2-40B4-BE49-F238E27FC236}">
                  <a16:creationId xmlns:a16="http://schemas.microsoft.com/office/drawing/2014/main" xmlns="" id="{ED020FC2-B7E2-4B1A-A408-6127F928D440}"/>
                </a:ext>
              </a:extLst>
            </p:cNvPr>
            <p:cNvSpPr>
              <a:spLocks noChangeAspect="1"/>
            </p:cNvSpPr>
            <p:nvPr/>
          </p:nvSpPr>
          <p:spPr>
            <a:xfrm rot="4632753">
              <a:off x="4180580" y="286518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0" name="Oval 39">
              <a:extLst>
                <a:ext uri="{FF2B5EF4-FFF2-40B4-BE49-F238E27FC236}">
                  <a16:creationId xmlns:a16="http://schemas.microsoft.com/office/drawing/2014/main" xmlns="" id="{D48EFA55-9DE9-425C-90A2-5A447A3C819C}"/>
                </a:ext>
              </a:extLst>
            </p:cNvPr>
            <p:cNvSpPr>
              <a:spLocks noChangeAspect="1"/>
            </p:cNvSpPr>
            <p:nvPr/>
          </p:nvSpPr>
          <p:spPr>
            <a:xfrm rot="4632753">
              <a:off x="4180580" y="2907260"/>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1" name="Oval 40">
              <a:extLst>
                <a:ext uri="{FF2B5EF4-FFF2-40B4-BE49-F238E27FC236}">
                  <a16:creationId xmlns:a16="http://schemas.microsoft.com/office/drawing/2014/main" xmlns="" id="{BB991584-9281-426F-86DD-C6E8CFAFD600}"/>
                </a:ext>
              </a:extLst>
            </p:cNvPr>
            <p:cNvSpPr>
              <a:spLocks noChangeAspect="1"/>
            </p:cNvSpPr>
            <p:nvPr/>
          </p:nvSpPr>
          <p:spPr>
            <a:xfrm rot="4632753">
              <a:off x="4180580" y="296549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2" name="Oval 41">
              <a:extLst>
                <a:ext uri="{FF2B5EF4-FFF2-40B4-BE49-F238E27FC236}">
                  <a16:creationId xmlns:a16="http://schemas.microsoft.com/office/drawing/2014/main" xmlns="" id="{1027DDC2-151B-48C7-AEB1-8751B82F0B2F}"/>
                </a:ext>
              </a:extLst>
            </p:cNvPr>
            <p:cNvSpPr>
              <a:spLocks noChangeAspect="1"/>
            </p:cNvSpPr>
            <p:nvPr/>
          </p:nvSpPr>
          <p:spPr>
            <a:xfrm rot="4632753">
              <a:off x="4180580" y="3004694"/>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3" name="Oval 42">
              <a:extLst>
                <a:ext uri="{FF2B5EF4-FFF2-40B4-BE49-F238E27FC236}">
                  <a16:creationId xmlns:a16="http://schemas.microsoft.com/office/drawing/2014/main" xmlns="" id="{40097642-E5C5-432E-81EB-F2EF7B8D142F}"/>
                </a:ext>
              </a:extLst>
            </p:cNvPr>
            <p:cNvSpPr>
              <a:spLocks noChangeAspect="1"/>
            </p:cNvSpPr>
            <p:nvPr/>
          </p:nvSpPr>
          <p:spPr>
            <a:xfrm rot="4632753">
              <a:off x="4180580" y="304343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4" name="Oval 43">
              <a:extLst>
                <a:ext uri="{FF2B5EF4-FFF2-40B4-BE49-F238E27FC236}">
                  <a16:creationId xmlns:a16="http://schemas.microsoft.com/office/drawing/2014/main" xmlns="" id="{EF648723-1AF3-409D-993D-0782C5A1A7EF}"/>
                </a:ext>
              </a:extLst>
            </p:cNvPr>
            <p:cNvSpPr>
              <a:spLocks noChangeAspect="1"/>
            </p:cNvSpPr>
            <p:nvPr/>
          </p:nvSpPr>
          <p:spPr>
            <a:xfrm rot="4632753">
              <a:off x="4180580" y="3090588"/>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5" name="Oval 44">
              <a:extLst>
                <a:ext uri="{FF2B5EF4-FFF2-40B4-BE49-F238E27FC236}">
                  <a16:creationId xmlns:a16="http://schemas.microsoft.com/office/drawing/2014/main" xmlns="" id="{9978A67E-FD6E-41BD-BED7-137154B63D8E}"/>
                </a:ext>
              </a:extLst>
            </p:cNvPr>
            <p:cNvSpPr>
              <a:spLocks noChangeAspect="1"/>
            </p:cNvSpPr>
            <p:nvPr/>
          </p:nvSpPr>
          <p:spPr>
            <a:xfrm rot="4632753">
              <a:off x="4180580" y="313343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6" name="Oval 45">
              <a:extLst>
                <a:ext uri="{FF2B5EF4-FFF2-40B4-BE49-F238E27FC236}">
                  <a16:creationId xmlns:a16="http://schemas.microsoft.com/office/drawing/2014/main" xmlns="" id="{8CA978D3-2447-4017-9C15-65967AF5695B}"/>
                </a:ext>
              </a:extLst>
            </p:cNvPr>
            <p:cNvSpPr>
              <a:spLocks noChangeAspect="1"/>
            </p:cNvSpPr>
            <p:nvPr/>
          </p:nvSpPr>
          <p:spPr>
            <a:xfrm rot="4632753">
              <a:off x="4180580" y="316853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7" name="Oval 46">
              <a:extLst>
                <a:ext uri="{FF2B5EF4-FFF2-40B4-BE49-F238E27FC236}">
                  <a16:creationId xmlns:a16="http://schemas.microsoft.com/office/drawing/2014/main" xmlns="" id="{DBEF34D4-3F29-48D3-9F2F-2FE1D3A1F7C6}"/>
                </a:ext>
              </a:extLst>
            </p:cNvPr>
            <p:cNvSpPr>
              <a:spLocks noChangeAspect="1"/>
            </p:cNvSpPr>
            <p:nvPr/>
          </p:nvSpPr>
          <p:spPr>
            <a:xfrm rot="4632753">
              <a:off x="4180580" y="320858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8" name="Oval 47">
              <a:extLst>
                <a:ext uri="{FF2B5EF4-FFF2-40B4-BE49-F238E27FC236}">
                  <a16:creationId xmlns:a16="http://schemas.microsoft.com/office/drawing/2014/main" xmlns="" id="{0E3A6FEB-7C6B-434F-B13F-4EA5F50724C2}"/>
                </a:ext>
              </a:extLst>
            </p:cNvPr>
            <p:cNvSpPr>
              <a:spLocks noChangeAspect="1"/>
            </p:cNvSpPr>
            <p:nvPr/>
          </p:nvSpPr>
          <p:spPr>
            <a:xfrm rot="4632753">
              <a:off x="4180580" y="331492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9" name="Oval 48">
              <a:extLst>
                <a:ext uri="{FF2B5EF4-FFF2-40B4-BE49-F238E27FC236}">
                  <a16:creationId xmlns:a16="http://schemas.microsoft.com/office/drawing/2014/main" xmlns="" id="{E9CD1861-0B08-49F1-AB0F-43BE737048D9}"/>
                </a:ext>
              </a:extLst>
            </p:cNvPr>
            <p:cNvSpPr>
              <a:spLocks noChangeAspect="1"/>
            </p:cNvSpPr>
            <p:nvPr/>
          </p:nvSpPr>
          <p:spPr>
            <a:xfrm rot="4632753">
              <a:off x="4180580" y="3356422"/>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0" name="Oval 49">
              <a:extLst>
                <a:ext uri="{FF2B5EF4-FFF2-40B4-BE49-F238E27FC236}">
                  <a16:creationId xmlns:a16="http://schemas.microsoft.com/office/drawing/2014/main" xmlns="" id="{B14FB748-79BD-444D-A661-FC01835061EC}"/>
                </a:ext>
              </a:extLst>
            </p:cNvPr>
            <p:cNvSpPr>
              <a:spLocks noChangeAspect="1"/>
            </p:cNvSpPr>
            <p:nvPr/>
          </p:nvSpPr>
          <p:spPr>
            <a:xfrm rot="4632753">
              <a:off x="4180580" y="3453864"/>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1" name="Oval 50">
              <a:extLst>
                <a:ext uri="{FF2B5EF4-FFF2-40B4-BE49-F238E27FC236}">
                  <a16:creationId xmlns:a16="http://schemas.microsoft.com/office/drawing/2014/main" xmlns="" id="{C2FF566C-EBD2-49E7-87E3-8414A0371164}"/>
                </a:ext>
              </a:extLst>
            </p:cNvPr>
            <p:cNvSpPr>
              <a:spLocks noChangeAspect="1"/>
            </p:cNvSpPr>
            <p:nvPr/>
          </p:nvSpPr>
          <p:spPr>
            <a:xfrm rot="4632753">
              <a:off x="4658295" y="3008734"/>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2" name="Oval 51">
              <a:extLst>
                <a:ext uri="{FF2B5EF4-FFF2-40B4-BE49-F238E27FC236}">
                  <a16:creationId xmlns:a16="http://schemas.microsoft.com/office/drawing/2014/main" xmlns="" id="{C2F0B7AF-5295-48DD-9B15-E7F16A5B9790}"/>
                </a:ext>
              </a:extLst>
            </p:cNvPr>
            <p:cNvSpPr>
              <a:spLocks noChangeAspect="1"/>
            </p:cNvSpPr>
            <p:nvPr/>
          </p:nvSpPr>
          <p:spPr>
            <a:xfrm rot="4632753">
              <a:off x="4658295" y="3036972"/>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3" name="Oval 52">
              <a:extLst>
                <a:ext uri="{FF2B5EF4-FFF2-40B4-BE49-F238E27FC236}">
                  <a16:creationId xmlns:a16="http://schemas.microsoft.com/office/drawing/2014/main" xmlns="" id="{56FD6E15-382A-44B2-B5EB-74F6A9D4C3C5}"/>
                </a:ext>
              </a:extLst>
            </p:cNvPr>
            <p:cNvSpPr>
              <a:spLocks noChangeAspect="1"/>
            </p:cNvSpPr>
            <p:nvPr/>
          </p:nvSpPr>
          <p:spPr>
            <a:xfrm rot="4632753">
              <a:off x="4658295" y="306743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4" name="Oval 53">
              <a:extLst>
                <a:ext uri="{FF2B5EF4-FFF2-40B4-BE49-F238E27FC236}">
                  <a16:creationId xmlns:a16="http://schemas.microsoft.com/office/drawing/2014/main" xmlns="" id="{568AC42E-C7DA-49B3-A77C-81C3403738B7}"/>
                </a:ext>
              </a:extLst>
            </p:cNvPr>
            <p:cNvSpPr>
              <a:spLocks noChangeAspect="1"/>
            </p:cNvSpPr>
            <p:nvPr/>
          </p:nvSpPr>
          <p:spPr>
            <a:xfrm rot="4632753">
              <a:off x="4658295" y="297187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5" name="Oval 54">
              <a:extLst>
                <a:ext uri="{FF2B5EF4-FFF2-40B4-BE49-F238E27FC236}">
                  <a16:creationId xmlns:a16="http://schemas.microsoft.com/office/drawing/2014/main" xmlns="" id="{6B482295-3094-48AB-9347-4271F3209CA5}"/>
                </a:ext>
              </a:extLst>
            </p:cNvPr>
            <p:cNvSpPr>
              <a:spLocks noChangeAspect="1"/>
            </p:cNvSpPr>
            <p:nvPr/>
          </p:nvSpPr>
          <p:spPr>
            <a:xfrm rot="4632753">
              <a:off x="4658295" y="3104570"/>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6" name="Oval 55">
              <a:extLst>
                <a:ext uri="{FF2B5EF4-FFF2-40B4-BE49-F238E27FC236}">
                  <a16:creationId xmlns:a16="http://schemas.microsoft.com/office/drawing/2014/main" xmlns="" id="{16A1CAC4-BD70-42FB-B63D-47B8AF246F5D}"/>
                </a:ext>
              </a:extLst>
            </p:cNvPr>
            <p:cNvSpPr>
              <a:spLocks noChangeAspect="1"/>
            </p:cNvSpPr>
            <p:nvPr/>
          </p:nvSpPr>
          <p:spPr>
            <a:xfrm rot="4632753">
              <a:off x="4658295" y="333266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7" name="Oval 56">
              <a:extLst>
                <a:ext uri="{FF2B5EF4-FFF2-40B4-BE49-F238E27FC236}">
                  <a16:creationId xmlns:a16="http://schemas.microsoft.com/office/drawing/2014/main" xmlns="" id="{BE5516A6-5932-4CEC-B4ED-E19C633B3B99}"/>
                </a:ext>
              </a:extLst>
            </p:cNvPr>
            <p:cNvSpPr>
              <a:spLocks noChangeAspect="1"/>
            </p:cNvSpPr>
            <p:nvPr/>
          </p:nvSpPr>
          <p:spPr>
            <a:xfrm rot="4632753">
              <a:off x="4658295" y="323375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8" name="Oval 57">
              <a:extLst>
                <a:ext uri="{FF2B5EF4-FFF2-40B4-BE49-F238E27FC236}">
                  <a16:creationId xmlns:a16="http://schemas.microsoft.com/office/drawing/2014/main" xmlns="" id="{49A63E15-75FE-4F96-9CB9-833825FE4A55}"/>
                </a:ext>
              </a:extLst>
            </p:cNvPr>
            <p:cNvSpPr>
              <a:spLocks noChangeAspect="1"/>
            </p:cNvSpPr>
            <p:nvPr/>
          </p:nvSpPr>
          <p:spPr>
            <a:xfrm rot="4632753">
              <a:off x="4658295" y="3143458"/>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59" name="Oval 58">
              <a:extLst>
                <a:ext uri="{FF2B5EF4-FFF2-40B4-BE49-F238E27FC236}">
                  <a16:creationId xmlns:a16="http://schemas.microsoft.com/office/drawing/2014/main" xmlns="" id="{BCE2BE04-0ED8-4C42-BCE1-0AACD546DF73}"/>
                </a:ext>
              </a:extLst>
            </p:cNvPr>
            <p:cNvSpPr>
              <a:spLocks noChangeAspect="1"/>
            </p:cNvSpPr>
            <p:nvPr/>
          </p:nvSpPr>
          <p:spPr>
            <a:xfrm rot="4632753">
              <a:off x="4658295" y="3176222"/>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grpSp>
    </p:spTree>
    <p:extLst>
      <p:ext uri="{BB962C8B-B14F-4D97-AF65-F5344CB8AC3E}">
        <p14:creationId xmlns:p14="http://schemas.microsoft.com/office/powerpoint/2010/main" xmlns="" val="3025921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SO-16: Evaluation du ratio tumeur-stroma en tant que paramètre additionnel à la classification TNM; l’étude UNITED – </a:t>
            </a:r>
            <a:r>
              <a:rPr lang="fr-FR" dirty="0" err="1"/>
              <a:t>Mesker</a:t>
            </a:r>
            <a:r>
              <a:rPr lang="fr-FR" dirty="0"/>
              <a:t> W, et al</a:t>
            </a:r>
          </a:p>
        </p:txBody>
      </p:sp>
      <p:sp>
        <p:nvSpPr>
          <p:cNvPr id="3" name="Content Placeholder 2"/>
          <p:cNvSpPr>
            <a:spLocks noGrp="1"/>
          </p:cNvSpPr>
          <p:nvPr>
            <p:ph idx="1"/>
          </p:nvPr>
        </p:nvSpPr>
        <p:spPr>
          <a:xfrm>
            <a:off x="365124" y="1254035"/>
            <a:ext cx="8433276" cy="4746172"/>
          </a:xfrm>
        </p:spPr>
        <p:txBody>
          <a:bodyPr/>
          <a:lstStyle/>
          <a:p>
            <a:pPr marL="0" indent="0">
              <a:buNone/>
            </a:pPr>
            <a:r>
              <a:rPr lang="fr-FR" b="1" dirty="0"/>
              <a:t>Résultats </a:t>
            </a:r>
          </a:p>
          <a:p>
            <a:r>
              <a:rPr lang="fr-FR" dirty="0"/>
              <a:t>Coefficient inter corrélation = 0,832 </a:t>
            </a:r>
          </a:p>
          <a:p>
            <a:pPr lvl="1"/>
            <a:r>
              <a:rPr lang="fr-FR" dirty="0"/>
              <a:t>IC95% 0,71 - 0,90</a:t>
            </a:r>
          </a:p>
          <a:p>
            <a:r>
              <a:rPr lang="fr-FR" dirty="0"/>
              <a:t>L’analyse semi-automatisée pourrait être </a:t>
            </a:r>
            <a:br>
              <a:rPr lang="fr-FR" dirty="0"/>
            </a:br>
            <a:r>
              <a:rPr lang="fr-FR" dirty="0"/>
              <a:t>utile aux pathologistes dans le </a:t>
            </a:r>
            <a:r>
              <a:rPr lang="fr-FR" dirty="0" err="1"/>
              <a:t>scoring</a:t>
            </a:r>
            <a:r>
              <a:rPr lang="fr-FR" dirty="0"/>
              <a:t/>
            </a:r>
            <a:br>
              <a:rPr lang="fr-FR" dirty="0"/>
            </a:br>
            <a:r>
              <a:rPr lang="fr-FR" dirty="0"/>
              <a:t>du RTS pour quantifier le pourcentage</a:t>
            </a:r>
            <a:br>
              <a:rPr lang="fr-FR" dirty="0"/>
            </a:br>
            <a:r>
              <a:rPr lang="fr-FR" dirty="0"/>
              <a:t>exact de stroma</a:t>
            </a:r>
          </a:p>
          <a:p>
            <a:pPr marL="0" indent="0">
              <a:spcBef>
                <a:spcPts val="12600"/>
              </a:spcBef>
              <a:buNone/>
            </a:pPr>
            <a:r>
              <a:rPr lang="fr-FR" b="1" dirty="0"/>
              <a:t>Conclusions</a:t>
            </a:r>
          </a:p>
          <a:p>
            <a:r>
              <a:rPr lang="fr-FR" b="1" dirty="0"/>
              <a:t>Le </a:t>
            </a:r>
            <a:r>
              <a:rPr lang="fr-FR" b="1" dirty="0" err="1"/>
              <a:t>scoring</a:t>
            </a:r>
            <a:r>
              <a:rPr lang="fr-FR" b="1" dirty="0"/>
              <a:t> du RTS est une méthode reproductible et facile à apprendre par auto-apprentissage et entraînement rapide</a:t>
            </a:r>
          </a:p>
          <a:p>
            <a:r>
              <a:rPr lang="fr-FR" b="1" dirty="0"/>
              <a:t>L’analyse semi-automatisée peut être utile pour quantifier le pourcentage exact de stroma</a:t>
            </a:r>
          </a:p>
        </p:txBody>
      </p:sp>
      <p:sp>
        <p:nvSpPr>
          <p:cNvPr id="5" name="Text Placeholder 4"/>
          <p:cNvSpPr>
            <a:spLocks noGrp="1"/>
          </p:cNvSpPr>
          <p:nvPr>
            <p:ph type="body" sz="quarter" idx="11"/>
          </p:nvPr>
        </p:nvSpPr>
        <p:spPr/>
        <p:txBody>
          <a:bodyPr/>
          <a:lstStyle/>
          <a:p>
            <a:r>
              <a:rPr lang="fr-FR" dirty="0" err="1"/>
              <a:t>Mesker</a:t>
            </a:r>
            <a:r>
              <a:rPr lang="fr-FR" dirty="0"/>
              <a:t> W, et al, Ann </a:t>
            </a:r>
            <a:r>
              <a:rPr lang="fr-FR" dirty="0" err="1"/>
              <a:t>Oncol</a:t>
            </a:r>
            <a:r>
              <a:rPr lang="fr-FR" dirty="0"/>
              <a:t> 2020;31(</a:t>
            </a:r>
            <a:r>
              <a:rPr lang="fr-FR" dirty="0" err="1"/>
              <a:t>suppl</a:t>
            </a:r>
            <a:r>
              <a:rPr lang="fr-FR" dirty="0"/>
              <a:t>):</a:t>
            </a:r>
            <a:r>
              <a:rPr lang="fr-FR" dirty="0" err="1"/>
              <a:t>abstr</a:t>
            </a:r>
            <a:r>
              <a:rPr lang="fr-FR" dirty="0"/>
              <a:t> SO-16</a:t>
            </a:r>
          </a:p>
        </p:txBody>
      </p:sp>
      <p:sp>
        <p:nvSpPr>
          <p:cNvPr id="10" name="Freeform 21">
            <a:extLst>
              <a:ext uri="{FF2B5EF4-FFF2-40B4-BE49-F238E27FC236}">
                <a16:creationId xmlns:a16="http://schemas.microsoft.com/office/drawing/2014/main" xmlns="" id="{66AF8553-BB6E-4689-8882-38E770827CE4}"/>
              </a:ext>
            </a:extLst>
          </p:cNvPr>
          <p:cNvSpPr>
            <a:spLocks/>
          </p:cNvSpPr>
          <p:nvPr/>
        </p:nvSpPr>
        <p:spPr bwMode="auto">
          <a:xfrm>
            <a:off x="5754965" y="1824229"/>
            <a:ext cx="2487928" cy="21924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363636"/>
              </a:solidFill>
              <a:effectLst/>
              <a:uLnTx/>
              <a:uFillTx/>
              <a:latin typeface="Arial" charset="0"/>
              <a:ea typeface="+mn-ea"/>
              <a:cs typeface="Arial" charset="0"/>
            </a:endParaRPr>
          </a:p>
        </p:txBody>
      </p:sp>
      <p:grpSp>
        <p:nvGrpSpPr>
          <p:cNvPr id="11" name="Group 10">
            <a:extLst>
              <a:ext uri="{FF2B5EF4-FFF2-40B4-BE49-F238E27FC236}">
                <a16:creationId xmlns:a16="http://schemas.microsoft.com/office/drawing/2014/main" xmlns="" id="{C0626DD0-E62E-4418-B82A-A4350FAA9930}"/>
              </a:ext>
            </a:extLst>
          </p:cNvPr>
          <p:cNvGrpSpPr/>
          <p:nvPr/>
        </p:nvGrpSpPr>
        <p:grpSpPr>
          <a:xfrm>
            <a:off x="5175425" y="1667301"/>
            <a:ext cx="571071" cy="1181891"/>
            <a:chOff x="3146834" y="1284529"/>
            <a:chExt cx="571071" cy="2759945"/>
          </a:xfrm>
        </p:grpSpPr>
        <p:sp>
          <p:nvSpPr>
            <p:cNvPr id="82" name="Line 6">
              <a:extLst>
                <a:ext uri="{FF2B5EF4-FFF2-40B4-BE49-F238E27FC236}">
                  <a16:creationId xmlns:a16="http://schemas.microsoft.com/office/drawing/2014/main" xmlns="" id="{71648B01-54B1-407B-90F1-A4C8483A6270}"/>
                </a:ext>
              </a:extLst>
            </p:cNvPr>
            <p:cNvSpPr>
              <a:spLocks noChangeShapeType="1"/>
            </p:cNvSpPr>
            <p:nvPr/>
          </p:nvSpPr>
          <p:spPr bwMode="auto">
            <a:xfrm>
              <a:off x="3631671" y="1646658"/>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4" name="Line 8">
              <a:extLst>
                <a:ext uri="{FF2B5EF4-FFF2-40B4-BE49-F238E27FC236}">
                  <a16:creationId xmlns:a16="http://schemas.microsoft.com/office/drawing/2014/main" xmlns="" id="{7359C5E8-29BE-4B43-9DD7-32F2FB4A2D59}"/>
                </a:ext>
              </a:extLst>
            </p:cNvPr>
            <p:cNvSpPr>
              <a:spLocks noChangeShapeType="1"/>
            </p:cNvSpPr>
            <p:nvPr/>
          </p:nvSpPr>
          <p:spPr bwMode="auto">
            <a:xfrm>
              <a:off x="3631671" y="2667627"/>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6" name="Line 10">
              <a:extLst>
                <a:ext uri="{FF2B5EF4-FFF2-40B4-BE49-F238E27FC236}">
                  <a16:creationId xmlns:a16="http://schemas.microsoft.com/office/drawing/2014/main" xmlns="" id="{6DF5CC0A-35C6-45B1-AD42-5BA17A67DAD2}"/>
                </a:ext>
              </a:extLst>
            </p:cNvPr>
            <p:cNvSpPr>
              <a:spLocks noChangeShapeType="1"/>
            </p:cNvSpPr>
            <p:nvPr/>
          </p:nvSpPr>
          <p:spPr bwMode="auto">
            <a:xfrm>
              <a:off x="3631671" y="3686642"/>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88" name="TextBox 87">
              <a:extLst>
                <a:ext uri="{FF2B5EF4-FFF2-40B4-BE49-F238E27FC236}">
                  <a16:creationId xmlns:a16="http://schemas.microsoft.com/office/drawing/2014/main" xmlns="" id="{EDD5D55A-1B0B-4D01-A7EE-9ED940D5CA69}"/>
                </a:ext>
              </a:extLst>
            </p:cNvPr>
            <p:cNvSpPr txBox="1"/>
            <p:nvPr/>
          </p:nvSpPr>
          <p:spPr>
            <a:xfrm>
              <a:off x="3146834" y="1284529"/>
              <a:ext cx="482824"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100</a:t>
              </a:r>
            </a:p>
          </p:txBody>
        </p:sp>
        <p:sp>
          <p:nvSpPr>
            <p:cNvPr id="90" name="TextBox 89">
              <a:extLst>
                <a:ext uri="{FF2B5EF4-FFF2-40B4-BE49-F238E27FC236}">
                  <a16:creationId xmlns:a16="http://schemas.microsoft.com/office/drawing/2014/main" xmlns="" id="{4D71F493-1119-4B11-9152-ACEA307C966B}"/>
                </a:ext>
              </a:extLst>
            </p:cNvPr>
            <p:cNvSpPr txBox="1"/>
            <p:nvPr/>
          </p:nvSpPr>
          <p:spPr>
            <a:xfrm>
              <a:off x="3246220" y="2307199"/>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80</a:t>
              </a:r>
            </a:p>
          </p:txBody>
        </p:sp>
        <p:sp>
          <p:nvSpPr>
            <p:cNvPr id="92" name="TextBox 91">
              <a:extLst>
                <a:ext uri="{FF2B5EF4-FFF2-40B4-BE49-F238E27FC236}">
                  <a16:creationId xmlns:a16="http://schemas.microsoft.com/office/drawing/2014/main" xmlns="" id="{28D41F85-47F2-43F8-8A0E-8B9828FB31A6}"/>
                </a:ext>
              </a:extLst>
            </p:cNvPr>
            <p:cNvSpPr txBox="1"/>
            <p:nvPr/>
          </p:nvSpPr>
          <p:spPr>
            <a:xfrm>
              <a:off x="3246220" y="3325755"/>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60</a:t>
              </a:r>
            </a:p>
          </p:txBody>
        </p:sp>
      </p:grpSp>
      <p:grpSp>
        <p:nvGrpSpPr>
          <p:cNvPr id="12" name="Group 11">
            <a:extLst>
              <a:ext uri="{FF2B5EF4-FFF2-40B4-BE49-F238E27FC236}">
                <a16:creationId xmlns:a16="http://schemas.microsoft.com/office/drawing/2014/main" xmlns="" id="{1FE93D43-F173-4AE2-A63C-C8716BEC26C6}"/>
              </a:ext>
            </a:extLst>
          </p:cNvPr>
          <p:cNvGrpSpPr/>
          <p:nvPr/>
        </p:nvGrpSpPr>
        <p:grpSpPr>
          <a:xfrm>
            <a:off x="5274811" y="2987094"/>
            <a:ext cx="471685" cy="1181891"/>
            <a:chOff x="3246220" y="1284529"/>
            <a:chExt cx="471685" cy="2759945"/>
          </a:xfrm>
        </p:grpSpPr>
        <p:sp>
          <p:nvSpPr>
            <p:cNvPr id="72" name="Line 6">
              <a:extLst>
                <a:ext uri="{FF2B5EF4-FFF2-40B4-BE49-F238E27FC236}">
                  <a16:creationId xmlns:a16="http://schemas.microsoft.com/office/drawing/2014/main" xmlns="" id="{D363E722-64F9-441A-9B4D-DB3D06AFA631}"/>
                </a:ext>
              </a:extLst>
            </p:cNvPr>
            <p:cNvSpPr>
              <a:spLocks noChangeShapeType="1"/>
            </p:cNvSpPr>
            <p:nvPr/>
          </p:nvSpPr>
          <p:spPr bwMode="auto">
            <a:xfrm>
              <a:off x="3631671" y="1646658"/>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4" name="Line 8">
              <a:extLst>
                <a:ext uri="{FF2B5EF4-FFF2-40B4-BE49-F238E27FC236}">
                  <a16:creationId xmlns:a16="http://schemas.microsoft.com/office/drawing/2014/main" xmlns="" id="{F87BFAD8-CE9E-41D0-B8FD-87E1652B7472}"/>
                </a:ext>
              </a:extLst>
            </p:cNvPr>
            <p:cNvSpPr>
              <a:spLocks noChangeShapeType="1"/>
            </p:cNvSpPr>
            <p:nvPr/>
          </p:nvSpPr>
          <p:spPr bwMode="auto">
            <a:xfrm>
              <a:off x="3631671" y="2667627"/>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6" name="Line 10">
              <a:extLst>
                <a:ext uri="{FF2B5EF4-FFF2-40B4-BE49-F238E27FC236}">
                  <a16:creationId xmlns:a16="http://schemas.microsoft.com/office/drawing/2014/main" xmlns="" id="{EDAA3C06-0173-47FE-A6E9-31ABBE2BC0A2}"/>
                </a:ext>
              </a:extLst>
            </p:cNvPr>
            <p:cNvSpPr>
              <a:spLocks noChangeShapeType="1"/>
            </p:cNvSpPr>
            <p:nvPr/>
          </p:nvSpPr>
          <p:spPr bwMode="auto">
            <a:xfrm>
              <a:off x="3631671" y="3686642"/>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77" name="TextBox 76">
              <a:extLst>
                <a:ext uri="{FF2B5EF4-FFF2-40B4-BE49-F238E27FC236}">
                  <a16:creationId xmlns:a16="http://schemas.microsoft.com/office/drawing/2014/main" xmlns="" id="{91D566E9-B9E7-4184-A106-AC993A174AB0}"/>
                </a:ext>
              </a:extLst>
            </p:cNvPr>
            <p:cNvSpPr txBox="1"/>
            <p:nvPr/>
          </p:nvSpPr>
          <p:spPr>
            <a:xfrm>
              <a:off x="3246220" y="1284529"/>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40</a:t>
              </a:r>
            </a:p>
          </p:txBody>
        </p:sp>
        <p:sp>
          <p:nvSpPr>
            <p:cNvPr id="79" name="TextBox 78">
              <a:extLst>
                <a:ext uri="{FF2B5EF4-FFF2-40B4-BE49-F238E27FC236}">
                  <a16:creationId xmlns:a16="http://schemas.microsoft.com/office/drawing/2014/main" xmlns="" id="{93871234-C2C1-4FF3-96C6-021E27B8AD2B}"/>
                </a:ext>
              </a:extLst>
            </p:cNvPr>
            <p:cNvSpPr txBox="1"/>
            <p:nvPr/>
          </p:nvSpPr>
          <p:spPr>
            <a:xfrm>
              <a:off x="3246220" y="2307199"/>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20</a:t>
              </a:r>
            </a:p>
          </p:txBody>
        </p:sp>
        <p:sp>
          <p:nvSpPr>
            <p:cNvPr id="81" name="TextBox 80">
              <a:extLst>
                <a:ext uri="{FF2B5EF4-FFF2-40B4-BE49-F238E27FC236}">
                  <a16:creationId xmlns:a16="http://schemas.microsoft.com/office/drawing/2014/main" xmlns="" id="{BDE77222-9B26-4A3E-9FD4-2077B55AD5EA}"/>
                </a:ext>
              </a:extLst>
            </p:cNvPr>
            <p:cNvSpPr txBox="1"/>
            <p:nvPr/>
          </p:nvSpPr>
          <p:spPr>
            <a:xfrm>
              <a:off x="3345606" y="3325755"/>
              <a:ext cx="284052"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grpSp>
      <p:grpSp>
        <p:nvGrpSpPr>
          <p:cNvPr id="13" name="Group 12">
            <a:extLst>
              <a:ext uri="{FF2B5EF4-FFF2-40B4-BE49-F238E27FC236}">
                <a16:creationId xmlns:a16="http://schemas.microsoft.com/office/drawing/2014/main" xmlns="" id="{F89DBF80-B1CC-4550-B415-BD3FE61F3B60}"/>
              </a:ext>
            </a:extLst>
          </p:cNvPr>
          <p:cNvGrpSpPr/>
          <p:nvPr/>
        </p:nvGrpSpPr>
        <p:grpSpPr>
          <a:xfrm>
            <a:off x="5667019" y="4016466"/>
            <a:ext cx="2718971" cy="360147"/>
            <a:chOff x="1467325" y="4188565"/>
            <a:chExt cx="4173024" cy="360147"/>
          </a:xfrm>
        </p:grpSpPr>
        <p:sp>
          <p:nvSpPr>
            <p:cNvPr id="50" name="Line 21">
              <a:extLst>
                <a:ext uri="{FF2B5EF4-FFF2-40B4-BE49-F238E27FC236}">
                  <a16:creationId xmlns:a16="http://schemas.microsoft.com/office/drawing/2014/main" xmlns="" id="{788100C0-6116-4EC8-AD71-952C4D5551B1}"/>
                </a:ext>
              </a:extLst>
            </p:cNvPr>
            <p:cNvSpPr>
              <a:spLocks noChangeShapeType="1"/>
            </p:cNvSpPr>
            <p:nvPr/>
          </p:nvSpPr>
          <p:spPr bwMode="auto">
            <a:xfrm>
              <a:off x="535886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51" name="TextBox 50">
              <a:extLst>
                <a:ext uri="{FF2B5EF4-FFF2-40B4-BE49-F238E27FC236}">
                  <a16:creationId xmlns:a16="http://schemas.microsoft.com/office/drawing/2014/main" xmlns="" id="{B3EAEDE1-61D9-43EE-BA77-03B2CC5B8DEA}"/>
                </a:ext>
              </a:extLst>
            </p:cNvPr>
            <p:cNvSpPr txBox="1"/>
            <p:nvPr/>
          </p:nvSpPr>
          <p:spPr>
            <a:xfrm>
              <a:off x="5071157" y="4260565"/>
              <a:ext cx="56919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100</a:t>
              </a:r>
            </a:p>
          </p:txBody>
        </p:sp>
        <p:sp>
          <p:nvSpPr>
            <p:cNvPr id="54" name="Line 21">
              <a:extLst>
                <a:ext uri="{FF2B5EF4-FFF2-40B4-BE49-F238E27FC236}">
                  <a16:creationId xmlns:a16="http://schemas.microsoft.com/office/drawing/2014/main" xmlns="" id="{AFE40F52-A95C-4794-B5C2-6FBA3463061F}"/>
                </a:ext>
              </a:extLst>
            </p:cNvPr>
            <p:cNvSpPr>
              <a:spLocks noChangeShapeType="1"/>
            </p:cNvSpPr>
            <p:nvPr/>
          </p:nvSpPr>
          <p:spPr bwMode="auto">
            <a:xfrm>
              <a:off x="4607591"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55" name="TextBox 54">
              <a:extLst>
                <a:ext uri="{FF2B5EF4-FFF2-40B4-BE49-F238E27FC236}">
                  <a16:creationId xmlns:a16="http://schemas.microsoft.com/office/drawing/2014/main" xmlns="" id="{AC46560F-7134-45ED-AFC9-3E14D2920D25}"/>
                </a:ext>
              </a:extLst>
            </p:cNvPr>
            <p:cNvSpPr txBox="1"/>
            <p:nvPr/>
          </p:nvSpPr>
          <p:spPr>
            <a:xfrm>
              <a:off x="4396152"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80</a:t>
              </a:r>
            </a:p>
          </p:txBody>
        </p:sp>
        <p:sp>
          <p:nvSpPr>
            <p:cNvPr id="58" name="Line 21">
              <a:extLst>
                <a:ext uri="{FF2B5EF4-FFF2-40B4-BE49-F238E27FC236}">
                  <a16:creationId xmlns:a16="http://schemas.microsoft.com/office/drawing/2014/main" xmlns="" id="{2BF493DB-5498-43C0-A579-25FCA1B63B5C}"/>
                </a:ext>
              </a:extLst>
            </p:cNvPr>
            <p:cNvSpPr>
              <a:spLocks noChangeShapeType="1"/>
            </p:cNvSpPr>
            <p:nvPr/>
          </p:nvSpPr>
          <p:spPr bwMode="auto">
            <a:xfrm>
              <a:off x="3856317"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59" name="TextBox 58">
              <a:extLst>
                <a:ext uri="{FF2B5EF4-FFF2-40B4-BE49-F238E27FC236}">
                  <a16:creationId xmlns:a16="http://schemas.microsoft.com/office/drawing/2014/main" xmlns="" id="{FB63BF3C-6FA5-4C51-9EC8-701A94F87F5B}"/>
                </a:ext>
              </a:extLst>
            </p:cNvPr>
            <p:cNvSpPr txBox="1"/>
            <p:nvPr/>
          </p:nvSpPr>
          <p:spPr>
            <a:xfrm>
              <a:off x="3644878"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60</a:t>
              </a:r>
            </a:p>
          </p:txBody>
        </p:sp>
        <p:sp>
          <p:nvSpPr>
            <p:cNvPr id="62" name="Line 21">
              <a:extLst>
                <a:ext uri="{FF2B5EF4-FFF2-40B4-BE49-F238E27FC236}">
                  <a16:creationId xmlns:a16="http://schemas.microsoft.com/office/drawing/2014/main" xmlns="" id="{FE7D142C-45DF-44B3-9865-713811E59D0F}"/>
                </a:ext>
              </a:extLst>
            </p:cNvPr>
            <p:cNvSpPr>
              <a:spLocks noChangeShapeType="1"/>
            </p:cNvSpPr>
            <p:nvPr/>
          </p:nvSpPr>
          <p:spPr bwMode="auto">
            <a:xfrm>
              <a:off x="310504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63" name="TextBox 62">
              <a:extLst>
                <a:ext uri="{FF2B5EF4-FFF2-40B4-BE49-F238E27FC236}">
                  <a16:creationId xmlns:a16="http://schemas.microsoft.com/office/drawing/2014/main" xmlns="" id="{7E819A52-D489-4178-83EF-40CBC088843C}"/>
                </a:ext>
              </a:extLst>
            </p:cNvPr>
            <p:cNvSpPr txBox="1"/>
            <p:nvPr/>
          </p:nvSpPr>
          <p:spPr>
            <a:xfrm>
              <a:off x="2893603"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40</a:t>
              </a:r>
            </a:p>
          </p:txBody>
        </p:sp>
        <p:sp>
          <p:nvSpPr>
            <p:cNvPr id="66" name="Line 21">
              <a:extLst>
                <a:ext uri="{FF2B5EF4-FFF2-40B4-BE49-F238E27FC236}">
                  <a16:creationId xmlns:a16="http://schemas.microsoft.com/office/drawing/2014/main" xmlns="" id="{B1B3D424-49E2-4235-BA67-3D6DF636F12A}"/>
                </a:ext>
              </a:extLst>
            </p:cNvPr>
            <p:cNvSpPr>
              <a:spLocks noChangeShapeType="1"/>
            </p:cNvSpPr>
            <p:nvPr/>
          </p:nvSpPr>
          <p:spPr bwMode="auto">
            <a:xfrm>
              <a:off x="235376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67" name="TextBox 66">
              <a:extLst>
                <a:ext uri="{FF2B5EF4-FFF2-40B4-BE49-F238E27FC236}">
                  <a16:creationId xmlns:a16="http://schemas.microsoft.com/office/drawing/2014/main" xmlns="" id="{D5309963-FD6C-4F5F-8EE9-CC495F4DEE92}"/>
                </a:ext>
              </a:extLst>
            </p:cNvPr>
            <p:cNvSpPr txBox="1"/>
            <p:nvPr/>
          </p:nvSpPr>
          <p:spPr>
            <a:xfrm>
              <a:off x="2142329"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20</a:t>
              </a:r>
            </a:p>
          </p:txBody>
        </p:sp>
        <p:sp>
          <p:nvSpPr>
            <p:cNvPr id="70" name="Line 21">
              <a:extLst>
                <a:ext uri="{FF2B5EF4-FFF2-40B4-BE49-F238E27FC236}">
                  <a16:creationId xmlns:a16="http://schemas.microsoft.com/office/drawing/2014/main" xmlns="" id="{F880DB04-5656-48CC-B825-697CF2AD2FBD}"/>
                </a:ext>
              </a:extLst>
            </p:cNvPr>
            <p:cNvSpPr>
              <a:spLocks noChangeShapeType="1"/>
            </p:cNvSpPr>
            <p:nvPr/>
          </p:nvSpPr>
          <p:spPr bwMode="auto">
            <a:xfrm>
              <a:off x="160249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endParaRPr>
            </a:p>
          </p:txBody>
        </p:sp>
        <p:sp>
          <p:nvSpPr>
            <p:cNvPr id="71" name="TextBox 70">
              <a:extLst>
                <a:ext uri="{FF2B5EF4-FFF2-40B4-BE49-F238E27FC236}">
                  <a16:creationId xmlns:a16="http://schemas.microsoft.com/office/drawing/2014/main" xmlns="" id="{EB75DAF2-6184-4DAE-A170-D4F01E3CAAFF}"/>
                </a:ext>
              </a:extLst>
            </p:cNvPr>
            <p:cNvSpPr txBox="1"/>
            <p:nvPr/>
          </p:nvSpPr>
          <p:spPr>
            <a:xfrm>
              <a:off x="1467325" y="4260565"/>
              <a:ext cx="26411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panose="020B0604020202020204" pitchFamily="34" charset="0"/>
                </a:rPr>
                <a:t>0</a:t>
              </a:r>
            </a:p>
          </p:txBody>
        </p:sp>
      </p:grpSp>
      <p:sp>
        <p:nvSpPr>
          <p:cNvPr id="14" name="TextBox 13">
            <a:extLst>
              <a:ext uri="{FF2B5EF4-FFF2-40B4-BE49-F238E27FC236}">
                <a16:creationId xmlns:a16="http://schemas.microsoft.com/office/drawing/2014/main" xmlns="" id="{CD0013FD-D421-4BFE-AFD6-6850D32C2D56}"/>
              </a:ext>
            </a:extLst>
          </p:cNvPr>
          <p:cNvSpPr txBox="1"/>
          <p:nvPr/>
        </p:nvSpPr>
        <p:spPr>
          <a:xfrm>
            <a:off x="5730457" y="4283330"/>
            <a:ext cx="2731838"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Pourcentage scoré visuellement</a:t>
            </a:r>
          </a:p>
        </p:txBody>
      </p:sp>
      <p:sp>
        <p:nvSpPr>
          <p:cNvPr id="15" name="TextBox 14">
            <a:extLst>
              <a:ext uri="{FF2B5EF4-FFF2-40B4-BE49-F238E27FC236}">
                <a16:creationId xmlns:a16="http://schemas.microsoft.com/office/drawing/2014/main" xmlns="" id="{C352990C-577F-459F-B1F8-AABD60DB1526}"/>
              </a:ext>
            </a:extLst>
          </p:cNvPr>
          <p:cNvSpPr txBox="1"/>
          <p:nvPr/>
        </p:nvSpPr>
        <p:spPr>
          <a:xfrm rot="16200000">
            <a:off x="3821310" y="2676719"/>
            <a:ext cx="2263760"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Pourcentage scoré par </a:t>
            </a:r>
            <a:br>
              <a:rPr kumimoji="0" lang="fr-FR" sz="1400" b="0" i="0" u="none" strike="noStrike" kern="1200" cap="none" spc="0" normalizeH="0" baseline="0" dirty="0">
                <a:ln>
                  <a:noFill/>
                </a:ln>
                <a:solidFill>
                  <a:srgbClr val="4D4D4D"/>
                </a:solidFill>
                <a:effectLst/>
                <a:uLnTx/>
                <a:uFillTx/>
                <a:latin typeface="Arial" charset="0"/>
                <a:ea typeface="+mn-ea"/>
                <a:cs typeface="Arial" charset="0"/>
              </a:rPr>
            </a:br>
            <a:r>
              <a:rPr kumimoji="0" lang="fr-FR" sz="1400" b="0" i="0" u="none" strike="noStrike" kern="1200" cap="none" spc="0" normalizeH="0" baseline="0" dirty="0">
                <a:ln>
                  <a:noFill/>
                </a:ln>
                <a:solidFill>
                  <a:srgbClr val="4D4D4D"/>
                </a:solidFill>
                <a:effectLst/>
                <a:uLnTx/>
                <a:uFillTx/>
                <a:latin typeface="Arial" charset="0"/>
                <a:ea typeface="+mn-ea"/>
                <a:cs typeface="Arial" charset="0"/>
              </a:rPr>
              <a:t>analyse semi-automatisée</a:t>
            </a:r>
          </a:p>
        </p:txBody>
      </p:sp>
      <p:grpSp>
        <p:nvGrpSpPr>
          <p:cNvPr id="16" name="Group 15">
            <a:extLst>
              <a:ext uri="{FF2B5EF4-FFF2-40B4-BE49-F238E27FC236}">
                <a16:creationId xmlns:a16="http://schemas.microsoft.com/office/drawing/2014/main" xmlns="" id="{221A60B8-B501-4924-86C8-490DC76C4285}"/>
              </a:ext>
            </a:extLst>
          </p:cNvPr>
          <p:cNvGrpSpPr/>
          <p:nvPr/>
        </p:nvGrpSpPr>
        <p:grpSpPr>
          <a:xfrm>
            <a:off x="6487311" y="1993168"/>
            <a:ext cx="1014999" cy="949279"/>
            <a:chOff x="6198715" y="1882277"/>
            <a:chExt cx="1014999" cy="949279"/>
          </a:xfrm>
        </p:grpSpPr>
        <p:sp>
          <p:nvSpPr>
            <p:cNvPr id="42" name="Oval 41">
              <a:extLst>
                <a:ext uri="{FF2B5EF4-FFF2-40B4-BE49-F238E27FC236}">
                  <a16:creationId xmlns:a16="http://schemas.microsoft.com/office/drawing/2014/main" xmlns="" id="{D49D990A-6E23-40E5-BF17-E351FBEE993A}"/>
                </a:ext>
              </a:extLst>
            </p:cNvPr>
            <p:cNvSpPr/>
            <p:nvPr/>
          </p:nvSpPr>
          <p:spPr>
            <a:xfrm>
              <a:off x="7177714" y="1882277"/>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3" name="Oval 42">
              <a:extLst>
                <a:ext uri="{FF2B5EF4-FFF2-40B4-BE49-F238E27FC236}">
                  <a16:creationId xmlns:a16="http://schemas.microsoft.com/office/drawing/2014/main" xmlns="" id="{C4FF74F4-82FA-4E1E-BD7C-44FF2659BAEF}"/>
                </a:ext>
              </a:extLst>
            </p:cNvPr>
            <p:cNvSpPr/>
            <p:nvPr/>
          </p:nvSpPr>
          <p:spPr>
            <a:xfrm>
              <a:off x="6688215" y="211223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4" name="Oval 43">
              <a:extLst>
                <a:ext uri="{FF2B5EF4-FFF2-40B4-BE49-F238E27FC236}">
                  <a16:creationId xmlns:a16="http://schemas.microsoft.com/office/drawing/2014/main" xmlns="" id="{6AE1D044-8953-447E-BB1D-304BF3D4853E}"/>
                </a:ext>
              </a:extLst>
            </p:cNvPr>
            <p:cNvSpPr/>
            <p:nvPr/>
          </p:nvSpPr>
          <p:spPr>
            <a:xfrm>
              <a:off x="6443465" y="211223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5" name="Oval 44">
              <a:extLst>
                <a:ext uri="{FF2B5EF4-FFF2-40B4-BE49-F238E27FC236}">
                  <a16:creationId xmlns:a16="http://schemas.microsoft.com/office/drawing/2014/main" xmlns="" id="{2FCF746A-9D04-4D58-8B73-1C7CA158099A}"/>
                </a:ext>
              </a:extLst>
            </p:cNvPr>
            <p:cNvSpPr>
              <a:spLocks noChangeAspect="1"/>
            </p:cNvSpPr>
            <p:nvPr/>
          </p:nvSpPr>
          <p:spPr>
            <a:xfrm>
              <a:off x="6688215" y="2325100"/>
              <a:ext cx="18000" cy="1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6" name="Oval 45">
              <a:extLst>
                <a:ext uri="{FF2B5EF4-FFF2-40B4-BE49-F238E27FC236}">
                  <a16:creationId xmlns:a16="http://schemas.microsoft.com/office/drawing/2014/main" xmlns="" id="{4EA35C62-06FC-4282-B1E9-D46732FD6941}"/>
                </a:ext>
              </a:extLst>
            </p:cNvPr>
            <p:cNvSpPr/>
            <p:nvPr/>
          </p:nvSpPr>
          <p:spPr>
            <a:xfrm>
              <a:off x="6198715" y="254841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7" name="Oval 46">
              <a:extLst>
                <a:ext uri="{FF2B5EF4-FFF2-40B4-BE49-F238E27FC236}">
                  <a16:creationId xmlns:a16="http://schemas.microsoft.com/office/drawing/2014/main" xmlns="" id="{BE45BA32-6EB8-4FA8-93E0-00BAD751BA70}"/>
                </a:ext>
              </a:extLst>
            </p:cNvPr>
            <p:cNvSpPr>
              <a:spLocks noChangeAspect="1"/>
            </p:cNvSpPr>
            <p:nvPr/>
          </p:nvSpPr>
          <p:spPr>
            <a:xfrm>
              <a:off x="6425465" y="252436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8" name="Oval 47">
              <a:extLst>
                <a:ext uri="{FF2B5EF4-FFF2-40B4-BE49-F238E27FC236}">
                  <a16:creationId xmlns:a16="http://schemas.microsoft.com/office/drawing/2014/main" xmlns="" id="{1E341EAC-9AAC-4211-B01B-D5E0E7225733}"/>
                </a:ext>
              </a:extLst>
            </p:cNvPr>
            <p:cNvSpPr>
              <a:spLocks noChangeAspect="1"/>
            </p:cNvSpPr>
            <p:nvPr/>
          </p:nvSpPr>
          <p:spPr>
            <a:xfrm>
              <a:off x="6901969" y="272355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49" name="Oval 48">
              <a:extLst>
                <a:ext uri="{FF2B5EF4-FFF2-40B4-BE49-F238E27FC236}">
                  <a16:creationId xmlns:a16="http://schemas.microsoft.com/office/drawing/2014/main" xmlns="" id="{BD17FC95-2CBC-4443-8FA7-C7409807F679}"/>
                </a:ext>
              </a:extLst>
            </p:cNvPr>
            <p:cNvSpPr>
              <a:spLocks noChangeAspect="1"/>
            </p:cNvSpPr>
            <p:nvPr/>
          </p:nvSpPr>
          <p:spPr>
            <a:xfrm>
              <a:off x="6652215" y="25063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grpSp>
      <p:grpSp>
        <p:nvGrpSpPr>
          <p:cNvPr id="17" name="Group 16">
            <a:extLst>
              <a:ext uri="{FF2B5EF4-FFF2-40B4-BE49-F238E27FC236}">
                <a16:creationId xmlns:a16="http://schemas.microsoft.com/office/drawing/2014/main" xmlns="" id="{D8164857-307C-4C6F-8CF0-F208A9640B1D}"/>
              </a:ext>
            </a:extLst>
          </p:cNvPr>
          <p:cNvGrpSpPr/>
          <p:nvPr/>
        </p:nvGrpSpPr>
        <p:grpSpPr>
          <a:xfrm>
            <a:off x="5746496" y="1777907"/>
            <a:ext cx="2561029" cy="2232000"/>
            <a:chOff x="5457900" y="1667016"/>
            <a:chExt cx="2561029" cy="2232000"/>
          </a:xfrm>
        </p:grpSpPr>
        <p:cxnSp>
          <p:nvCxnSpPr>
            <p:cNvPr id="40" name="Straight Connector 39">
              <a:extLst>
                <a:ext uri="{FF2B5EF4-FFF2-40B4-BE49-F238E27FC236}">
                  <a16:creationId xmlns:a16="http://schemas.microsoft.com/office/drawing/2014/main" xmlns="" id="{1F562159-7051-4920-B6B5-26B7D2ADE4AF}"/>
                </a:ext>
              </a:extLst>
            </p:cNvPr>
            <p:cNvCxnSpPr/>
            <p:nvPr/>
          </p:nvCxnSpPr>
          <p:spPr>
            <a:xfrm>
              <a:off x="5457900" y="2648611"/>
              <a:ext cx="2561029"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6C2AF3B3-1AEF-4930-BBA9-22CCE98A8DBE}"/>
                </a:ext>
              </a:extLst>
            </p:cNvPr>
            <p:cNvCxnSpPr>
              <a:cxnSpLocks/>
            </p:cNvCxnSpPr>
            <p:nvPr/>
          </p:nvCxnSpPr>
          <p:spPr>
            <a:xfrm rot="5400000">
              <a:off x="5714941" y="2783016"/>
              <a:ext cx="2232000"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xmlns="" id="{D935DB10-0A52-4C72-B4D1-A489B4D47E15}"/>
              </a:ext>
            </a:extLst>
          </p:cNvPr>
          <p:cNvSpPr>
            <a:spLocks noChangeAspect="1"/>
          </p:cNvSpPr>
          <p:nvPr/>
        </p:nvSpPr>
        <p:spPr>
          <a:xfrm>
            <a:off x="7955809" y="2426991"/>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0" name="Oval 19">
            <a:extLst>
              <a:ext uri="{FF2B5EF4-FFF2-40B4-BE49-F238E27FC236}">
                <a16:creationId xmlns:a16="http://schemas.microsoft.com/office/drawing/2014/main" xmlns="" id="{2DA959DF-7F0D-47B4-9A50-6633B524A90E}"/>
              </a:ext>
            </a:extLst>
          </p:cNvPr>
          <p:cNvSpPr>
            <a:spLocks noChangeAspect="1"/>
          </p:cNvSpPr>
          <p:nvPr/>
        </p:nvSpPr>
        <p:spPr>
          <a:xfrm>
            <a:off x="7466310" y="2647714"/>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1" name="Oval 20">
            <a:extLst>
              <a:ext uri="{FF2B5EF4-FFF2-40B4-BE49-F238E27FC236}">
                <a16:creationId xmlns:a16="http://schemas.microsoft.com/office/drawing/2014/main" xmlns="" id="{BC558E1D-AA06-4EAD-B57F-A18A35C5EBEA}"/>
              </a:ext>
            </a:extLst>
          </p:cNvPr>
          <p:cNvSpPr>
            <a:spLocks noChangeAspect="1"/>
          </p:cNvSpPr>
          <p:nvPr/>
        </p:nvSpPr>
        <p:spPr>
          <a:xfrm>
            <a:off x="6487628" y="2868635"/>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2" name="Oval 21">
            <a:extLst>
              <a:ext uri="{FF2B5EF4-FFF2-40B4-BE49-F238E27FC236}">
                <a16:creationId xmlns:a16="http://schemas.microsoft.com/office/drawing/2014/main" xmlns="" id="{568324E0-2D1B-45CF-9B4F-D94CFC0EBAF2}"/>
              </a:ext>
            </a:extLst>
          </p:cNvPr>
          <p:cNvSpPr>
            <a:spLocks noChangeAspect="1"/>
          </p:cNvSpPr>
          <p:nvPr/>
        </p:nvSpPr>
        <p:spPr>
          <a:xfrm>
            <a:off x="5991725" y="3537351"/>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3" name="Oval 22">
            <a:extLst>
              <a:ext uri="{FF2B5EF4-FFF2-40B4-BE49-F238E27FC236}">
                <a16:creationId xmlns:a16="http://schemas.microsoft.com/office/drawing/2014/main" xmlns="" id="{58918631-3717-4DC9-8733-71953FA24FC6}"/>
              </a:ext>
            </a:extLst>
          </p:cNvPr>
          <p:cNvSpPr>
            <a:spLocks noChangeAspect="1"/>
          </p:cNvSpPr>
          <p:nvPr/>
        </p:nvSpPr>
        <p:spPr>
          <a:xfrm>
            <a:off x="6246485" y="3521891"/>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4" name="Oval 23">
            <a:extLst>
              <a:ext uri="{FF2B5EF4-FFF2-40B4-BE49-F238E27FC236}">
                <a16:creationId xmlns:a16="http://schemas.microsoft.com/office/drawing/2014/main" xmlns="" id="{F330F530-3FBD-4B09-BC36-C3E4D382F753}"/>
              </a:ext>
            </a:extLst>
          </p:cNvPr>
          <p:cNvSpPr>
            <a:spLocks noChangeAspect="1"/>
          </p:cNvSpPr>
          <p:nvPr/>
        </p:nvSpPr>
        <p:spPr>
          <a:xfrm>
            <a:off x="6236158" y="3753095"/>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5" name="Oval 24">
            <a:extLst>
              <a:ext uri="{FF2B5EF4-FFF2-40B4-BE49-F238E27FC236}">
                <a16:creationId xmlns:a16="http://schemas.microsoft.com/office/drawing/2014/main" xmlns="" id="{B38C5E79-C25D-45C3-AD5B-DEB0A766A7C7}"/>
              </a:ext>
            </a:extLst>
          </p:cNvPr>
          <p:cNvSpPr>
            <a:spLocks noChangeAspect="1"/>
          </p:cNvSpPr>
          <p:nvPr/>
        </p:nvSpPr>
        <p:spPr>
          <a:xfrm>
            <a:off x="6732061" y="3314336"/>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6" name="Oval 25">
            <a:extLst>
              <a:ext uri="{FF2B5EF4-FFF2-40B4-BE49-F238E27FC236}">
                <a16:creationId xmlns:a16="http://schemas.microsoft.com/office/drawing/2014/main" xmlns="" id="{BDEF5213-7100-4B38-8D43-FB16E395E7B6}"/>
              </a:ext>
            </a:extLst>
          </p:cNvPr>
          <p:cNvSpPr>
            <a:spLocks noChangeAspect="1"/>
          </p:cNvSpPr>
          <p:nvPr/>
        </p:nvSpPr>
        <p:spPr>
          <a:xfrm>
            <a:off x="6242553" y="3093603"/>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7" name="Oval 26">
            <a:extLst>
              <a:ext uri="{FF2B5EF4-FFF2-40B4-BE49-F238E27FC236}">
                <a16:creationId xmlns:a16="http://schemas.microsoft.com/office/drawing/2014/main" xmlns="" id="{67DE5ED6-0902-43E1-87D3-E701AC1AB5EB}"/>
              </a:ext>
            </a:extLst>
          </p:cNvPr>
          <p:cNvSpPr>
            <a:spLocks noChangeAspect="1"/>
          </p:cNvSpPr>
          <p:nvPr/>
        </p:nvSpPr>
        <p:spPr>
          <a:xfrm>
            <a:off x="7203385" y="262258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8" name="Oval 27">
            <a:extLst>
              <a:ext uri="{FF2B5EF4-FFF2-40B4-BE49-F238E27FC236}">
                <a16:creationId xmlns:a16="http://schemas.microsoft.com/office/drawing/2014/main" xmlns="" id="{5E2C274C-BB1E-4FA6-B9AC-6CEBBA848E1E}"/>
              </a:ext>
            </a:extLst>
          </p:cNvPr>
          <p:cNvSpPr>
            <a:spLocks noChangeAspect="1"/>
          </p:cNvSpPr>
          <p:nvPr/>
        </p:nvSpPr>
        <p:spPr>
          <a:xfrm>
            <a:off x="6958174" y="307128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9" name="Oval 28">
            <a:extLst>
              <a:ext uri="{FF2B5EF4-FFF2-40B4-BE49-F238E27FC236}">
                <a16:creationId xmlns:a16="http://schemas.microsoft.com/office/drawing/2014/main" xmlns="" id="{0E10AD74-C7BF-4E74-A3A9-A2D309962628}"/>
              </a:ext>
            </a:extLst>
          </p:cNvPr>
          <p:cNvSpPr>
            <a:spLocks noChangeAspect="1"/>
          </p:cNvSpPr>
          <p:nvPr/>
        </p:nvSpPr>
        <p:spPr>
          <a:xfrm>
            <a:off x="6469311" y="329343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0" name="Oval 29">
            <a:extLst>
              <a:ext uri="{FF2B5EF4-FFF2-40B4-BE49-F238E27FC236}">
                <a16:creationId xmlns:a16="http://schemas.microsoft.com/office/drawing/2014/main" xmlns="" id="{2316B443-C57C-4602-BA88-151AE36BD046}"/>
              </a:ext>
            </a:extLst>
          </p:cNvPr>
          <p:cNvSpPr>
            <a:spLocks noChangeAspect="1"/>
          </p:cNvSpPr>
          <p:nvPr/>
        </p:nvSpPr>
        <p:spPr>
          <a:xfrm>
            <a:off x="6958174" y="284811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1" name="Oval 30">
            <a:extLst>
              <a:ext uri="{FF2B5EF4-FFF2-40B4-BE49-F238E27FC236}">
                <a16:creationId xmlns:a16="http://schemas.microsoft.com/office/drawing/2014/main" xmlns="" id="{B139CD1B-5434-474D-8C95-8A0CE6A55097}"/>
              </a:ext>
            </a:extLst>
          </p:cNvPr>
          <p:cNvSpPr>
            <a:spLocks noChangeAspect="1"/>
          </p:cNvSpPr>
          <p:nvPr/>
        </p:nvSpPr>
        <p:spPr>
          <a:xfrm>
            <a:off x="7448488" y="241301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2" name="Oval 31">
            <a:extLst>
              <a:ext uri="{FF2B5EF4-FFF2-40B4-BE49-F238E27FC236}">
                <a16:creationId xmlns:a16="http://schemas.microsoft.com/office/drawing/2014/main" xmlns="" id="{EEBF9594-F1D0-450B-9DDF-11B0A20C3475}"/>
              </a:ext>
            </a:extLst>
          </p:cNvPr>
          <p:cNvSpPr>
            <a:spLocks noChangeAspect="1"/>
          </p:cNvSpPr>
          <p:nvPr/>
        </p:nvSpPr>
        <p:spPr>
          <a:xfrm>
            <a:off x="7699674" y="2417991"/>
            <a:ext cx="54000" cy="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3" name="Oval 32">
            <a:extLst>
              <a:ext uri="{FF2B5EF4-FFF2-40B4-BE49-F238E27FC236}">
                <a16:creationId xmlns:a16="http://schemas.microsoft.com/office/drawing/2014/main" xmlns="" id="{C1970341-4D62-4F5C-80F8-E42D591B1A94}"/>
              </a:ext>
            </a:extLst>
          </p:cNvPr>
          <p:cNvSpPr>
            <a:spLocks noChangeAspect="1"/>
          </p:cNvSpPr>
          <p:nvPr/>
        </p:nvSpPr>
        <p:spPr>
          <a:xfrm>
            <a:off x="7212096" y="2419497"/>
            <a:ext cx="54000" cy="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4" name="Oval 33">
            <a:extLst>
              <a:ext uri="{FF2B5EF4-FFF2-40B4-BE49-F238E27FC236}">
                <a16:creationId xmlns:a16="http://schemas.microsoft.com/office/drawing/2014/main" xmlns="" id="{E4B64144-9F53-456F-B162-734848B7D0B0}"/>
              </a:ext>
            </a:extLst>
          </p:cNvPr>
          <p:cNvSpPr>
            <a:spLocks noChangeAspect="1"/>
          </p:cNvSpPr>
          <p:nvPr/>
        </p:nvSpPr>
        <p:spPr>
          <a:xfrm>
            <a:off x="7689461" y="1966168"/>
            <a:ext cx="90000" cy="9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5" name="Oval 34">
            <a:extLst>
              <a:ext uri="{FF2B5EF4-FFF2-40B4-BE49-F238E27FC236}">
                <a16:creationId xmlns:a16="http://schemas.microsoft.com/office/drawing/2014/main" xmlns="" id="{27836B28-F873-4F58-83B6-94CC1784058C}"/>
              </a:ext>
            </a:extLst>
          </p:cNvPr>
          <p:cNvSpPr>
            <a:spLocks noChangeAspect="1"/>
          </p:cNvSpPr>
          <p:nvPr/>
        </p:nvSpPr>
        <p:spPr>
          <a:xfrm>
            <a:off x="6700290" y="3058427"/>
            <a:ext cx="90000" cy="9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6" name="Oval 35">
            <a:extLst>
              <a:ext uri="{FF2B5EF4-FFF2-40B4-BE49-F238E27FC236}">
                <a16:creationId xmlns:a16="http://schemas.microsoft.com/office/drawing/2014/main" xmlns="" id="{395E29D1-9A18-4967-85BF-5A1A2688161A}"/>
              </a:ext>
            </a:extLst>
          </p:cNvPr>
          <p:cNvSpPr>
            <a:spLocks noChangeAspect="1"/>
          </p:cNvSpPr>
          <p:nvPr/>
        </p:nvSpPr>
        <p:spPr>
          <a:xfrm>
            <a:off x="7901809" y="1939168"/>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7" name="Oval 36">
            <a:extLst>
              <a:ext uri="{FF2B5EF4-FFF2-40B4-BE49-F238E27FC236}">
                <a16:creationId xmlns:a16="http://schemas.microsoft.com/office/drawing/2014/main" xmlns="" id="{16EC515A-323C-43D4-B09A-2F64F2ADB1FC}"/>
              </a:ext>
            </a:extLst>
          </p:cNvPr>
          <p:cNvSpPr>
            <a:spLocks noChangeAspect="1"/>
          </p:cNvSpPr>
          <p:nvPr/>
        </p:nvSpPr>
        <p:spPr>
          <a:xfrm>
            <a:off x="7412310" y="2159898"/>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8" name="Oval 37">
            <a:extLst>
              <a:ext uri="{FF2B5EF4-FFF2-40B4-BE49-F238E27FC236}">
                <a16:creationId xmlns:a16="http://schemas.microsoft.com/office/drawing/2014/main" xmlns="" id="{31DE2845-B2EF-4DD6-A8FC-1F3A4FB54EE5}"/>
              </a:ext>
            </a:extLst>
          </p:cNvPr>
          <p:cNvSpPr>
            <a:spLocks noChangeAspect="1"/>
          </p:cNvSpPr>
          <p:nvPr/>
        </p:nvSpPr>
        <p:spPr>
          <a:xfrm>
            <a:off x="7639060" y="2134276"/>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39" name="Oval 38">
            <a:extLst>
              <a:ext uri="{FF2B5EF4-FFF2-40B4-BE49-F238E27FC236}">
                <a16:creationId xmlns:a16="http://schemas.microsoft.com/office/drawing/2014/main" xmlns="" id="{F73C0AD4-ACD3-435A-9708-1B8A81B7DF0E}"/>
              </a:ext>
            </a:extLst>
          </p:cNvPr>
          <p:cNvSpPr>
            <a:spLocks noChangeAspect="1"/>
          </p:cNvSpPr>
          <p:nvPr/>
        </p:nvSpPr>
        <p:spPr>
          <a:xfrm>
            <a:off x="6642061" y="2784069"/>
            <a:ext cx="216000" cy="21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048" name="Rectangle 2047"/>
          <p:cNvSpPr/>
          <p:nvPr/>
        </p:nvSpPr>
        <p:spPr>
          <a:xfrm>
            <a:off x="5608357" y="1288678"/>
            <a:ext cx="3400290" cy="461665"/>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dirty="0">
                <a:ln>
                  <a:noFill/>
                </a:ln>
                <a:solidFill>
                  <a:srgbClr val="4D4D4D"/>
                </a:solidFill>
                <a:effectLst/>
                <a:uLnTx/>
                <a:uFillTx/>
                <a:latin typeface="Arial" charset="0"/>
                <a:ea typeface="+mn-ea"/>
                <a:cs typeface="Arial" charset="0"/>
              </a:rPr>
              <a:t>Graphique en bulles des scores par analyse</a:t>
            </a:r>
            <a:br>
              <a:rPr kumimoji="0" lang="fr-FR" sz="1200" b="1" i="0" u="none" strike="noStrike" kern="1200" cap="none" spc="0" normalizeH="0" baseline="0" dirty="0">
                <a:ln>
                  <a:noFill/>
                </a:ln>
                <a:solidFill>
                  <a:srgbClr val="4D4D4D"/>
                </a:solidFill>
                <a:effectLst/>
                <a:uLnTx/>
                <a:uFillTx/>
                <a:latin typeface="Arial" charset="0"/>
                <a:ea typeface="+mn-ea"/>
                <a:cs typeface="Arial" charset="0"/>
              </a:rPr>
            </a:br>
            <a:r>
              <a:rPr kumimoji="0" lang="fr-FR" sz="1200" b="1" i="0" u="none" strike="noStrike" kern="1200" cap="none" spc="0" normalizeH="0" baseline="0" dirty="0">
                <a:ln>
                  <a:noFill/>
                </a:ln>
                <a:solidFill>
                  <a:srgbClr val="4D4D4D"/>
                </a:solidFill>
                <a:effectLst/>
                <a:uLnTx/>
                <a:uFillTx/>
                <a:latin typeface="Arial" charset="0"/>
                <a:ea typeface="+mn-ea"/>
                <a:cs typeface="Arial" charset="0"/>
              </a:rPr>
              <a:t>visuelle et semi automatisée</a:t>
            </a:r>
          </a:p>
        </p:txBody>
      </p:sp>
    </p:spTree>
    <p:extLst>
      <p:ext uri="{BB962C8B-B14F-4D97-AF65-F5344CB8AC3E}">
        <p14:creationId xmlns:p14="http://schemas.microsoft.com/office/powerpoint/2010/main" xmlns="" val="2919972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SO-17: Valeur pronostique de l’association entre grade du bourgeonnement tumoral et stade T </a:t>
            </a:r>
            <a:r>
              <a:rPr lang="fr-FR" dirty="0" smtClean="0"/>
              <a:t>pour </a:t>
            </a:r>
            <a:r>
              <a:rPr lang="fr-FR" dirty="0"/>
              <a:t>la récidive de cancer du côlon de stade II à haut risque: une étude rétrospective – Kodama H, et al</a:t>
            </a:r>
          </a:p>
        </p:txBody>
      </p:sp>
      <p:sp>
        <p:nvSpPr>
          <p:cNvPr id="3" name="Content Placeholder 2"/>
          <p:cNvSpPr>
            <a:spLocks noGrp="1"/>
          </p:cNvSpPr>
          <p:nvPr>
            <p:ph idx="1"/>
          </p:nvPr>
        </p:nvSpPr>
        <p:spPr>
          <a:xfrm>
            <a:off x="365125" y="1254035"/>
            <a:ext cx="8354076" cy="4746172"/>
          </a:xfrm>
        </p:spPr>
        <p:txBody>
          <a:bodyPr/>
          <a:lstStyle/>
          <a:p>
            <a:pPr marL="0" indent="0">
              <a:buNone/>
            </a:pPr>
            <a:r>
              <a:rPr lang="fr-FR" b="1" dirty="0"/>
              <a:t>Objectif</a:t>
            </a:r>
          </a:p>
          <a:p>
            <a:r>
              <a:rPr lang="fr-FR" dirty="0"/>
              <a:t>Evaluer la valeur pronostique et prédictive de l’association entre le grade du bourgeonnement tumoral (BT) et le stade </a:t>
            </a:r>
            <a:r>
              <a:rPr lang="fr-FR" dirty="0" err="1"/>
              <a:t>T</a:t>
            </a:r>
            <a:r>
              <a:rPr lang="fr-FR" dirty="0"/>
              <a:t> pour déterminer la récidive chez des patients avec CCR de stade II à haut risque pathologique</a:t>
            </a:r>
          </a:p>
        </p:txBody>
      </p:sp>
      <p:sp>
        <p:nvSpPr>
          <p:cNvPr id="4" name="Text Placeholder 3"/>
          <p:cNvSpPr>
            <a:spLocks noGrp="1"/>
          </p:cNvSpPr>
          <p:nvPr>
            <p:ph type="body" sz="quarter" idx="10"/>
          </p:nvPr>
        </p:nvSpPr>
        <p:spPr/>
        <p:txBody>
          <a:bodyPr/>
          <a:lstStyle/>
          <a:p>
            <a:r>
              <a:rPr lang="fr-FR" dirty="0"/>
              <a:t>*L’analyse initiale visait à confirmer les facteurs de risque de récidive chez les patients à haut risque</a:t>
            </a:r>
          </a:p>
        </p:txBody>
      </p:sp>
      <p:sp>
        <p:nvSpPr>
          <p:cNvPr id="5" name="Text Placeholder 4"/>
          <p:cNvSpPr>
            <a:spLocks noGrp="1"/>
          </p:cNvSpPr>
          <p:nvPr>
            <p:ph type="body" sz="quarter" idx="11"/>
          </p:nvPr>
        </p:nvSpPr>
        <p:spPr/>
        <p:txBody>
          <a:bodyPr/>
          <a:lstStyle/>
          <a:p>
            <a:r>
              <a:rPr lang="fr-FR" dirty="0" err="1"/>
              <a:t>Kodama</a:t>
            </a:r>
            <a:r>
              <a:rPr lang="fr-FR" dirty="0"/>
              <a:t> H, et al, Ann </a:t>
            </a:r>
            <a:r>
              <a:rPr lang="fr-FR" dirty="0" err="1"/>
              <a:t>Oncol</a:t>
            </a:r>
            <a:r>
              <a:rPr lang="fr-FR" dirty="0"/>
              <a:t> 2020;31(</a:t>
            </a:r>
            <a:r>
              <a:rPr lang="fr-FR" dirty="0" err="1"/>
              <a:t>suppl</a:t>
            </a:r>
            <a:r>
              <a:rPr lang="fr-FR" dirty="0"/>
              <a:t>):</a:t>
            </a:r>
            <a:r>
              <a:rPr lang="fr-FR" dirty="0" err="1"/>
              <a:t>abstr</a:t>
            </a:r>
            <a:r>
              <a:rPr lang="fr-FR" dirty="0"/>
              <a:t> SO-17</a:t>
            </a:r>
          </a:p>
        </p:txBody>
      </p:sp>
      <p:cxnSp>
        <p:nvCxnSpPr>
          <p:cNvPr id="8" name="AutoShape 15"/>
          <p:cNvCxnSpPr>
            <a:cxnSpLocks noChangeShapeType="1"/>
            <a:stCxn id="13" idx="3"/>
            <a:endCxn id="12" idx="1"/>
          </p:cNvCxnSpPr>
          <p:nvPr/>
        </p:nvCxnSpPr>
        <p:spPr bwMode="auto">
          <a:xfrm flipV="1">
            <a:off x="4648200" y="3000652"/>
            <a:ext cx="938973" cy="961631"/>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3" idx="3"/>
            <a:endCxn id="11" idx="1"/>
          </p:cNvCxnSpPr>
          <p:nvPr/>
        </p:nvCxnSpPr>
        <p:spPr bwMode="auto">
          <a:xfrm>
            <a:off x="4648200" y="3962283"/>
            <a:ext cx="938973" cy="983055"/>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3" idx="3"/>
            <a:endCxn id="14" idx="1"/>
          </p:cNvCxnSpPr>
          <p:nvPr/>
        </p:nvCxnSpPr>
        <p:spPr bwMode="auto">
          <a:xfrm>
            <a:off x="4648200" y="3962283"/>
            <a:ext cx="938973" cy="0"/>
          </a:xfrm>
          <a:prstGeom prst="straightConnector1">
            <a:avLst/>
          </a:prstGeom>
          <a:noFill/>
          <a:ln w="57150">
            <a:solidFill>
              <a:schemeClr val="bg2">
                <a:lumMod val="60000"/>
                <a:lumOff val="40000"/>
              </a:schemeClr>
            </a:solidFill>
            <a:round/>
            <a:headEnd type="none" w="med" len="med"/>
            <a:tailEnd type="triangle" w="med" len="med"/>
          </a:ln>
        </p:spPr>
      </p:cxnSp>
      <p:sp>
        <p:nvSpPr>
          <p:cNvPr id="11" name="AutoShape 12"/>
          <p:cNvSpPr>
            <a:spLocks noChangeArrowheads="1"/>
          </p:cNvSpPr>
          <p:nvPr/>
        </p:nvSpPr>
        <p:spPr bwMode="auto">
          <a:xfrm>
            <a:off x="5587173" y="4534970"/>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Patients avec T4 </a:t>
            </a:r>
            <a:b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b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sans BT3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(n=21)</a:t>
            </a:r>
          </a:p>
        </p:txBody>
      </p:sp>
      <p:sp>
        <p:nvSpPr>
          <p:cNvPr id="12" name="AutoShape 8"/>
          <p:cNvSpPr>
            <a:spLocks noChangeArrowheads="1"/>
          </p:cNvSpPr>
          <p:nvPr/>
        </p:nvSpPr>
        <p:spPr bwMode="auto">
          <a:xfrm>
            <a:off x="5587173" y="2590283"/>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Patients avec BT3 et T4</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(n=22)</a:t>
            </a:r>
          </a:p>
        </p:txBody>
      </p:sp>
      <p:sp>
        <p:nvSpPr>
          <p:cNvPr id="13" name="AutoShape 9"/>
          <p:cNvSpPr>
            <a:spLocks noChangeArrowheads="1"/>
          </p:cNvSpPr>
          <p:nvPr/>
        </p:nvSpPr>
        <p:spPr bwMode="auto">
          <a:xfrm>
            <a:off x="634549" y="2661670"/>
            <a:ext cx="4013651"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Critères d'inclusion</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CCR stade II pathologique</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1 des facteurs de risque suivants: </a:t>
            </a:r>
            <a:br>
              <a:rPr kumimoji="0" lang="fr-FR" altLang="zh-CN" sz="1600" b="0" i="0" u="none" strike="noStrike" kern="1200" cap="none" spc="0" normalizeH="0" baseline="0" noProof="0" dirty="0">
                <a:ln>
                  <a:noFill/>
                </a:ln>
                <a:solidFill>
                  <a:srgbClr val="FFFFFF"/>
                </a:solidFill>
                <a:effectLst/>
                <a:uLnTx/>
                <a:uFillTx/>
                <a:ea typeface="SimSun" pitchFamily="2" charset="-122"/>
              </a:rPr>
            </a:br>
            <a:r>
              <a:rPr kumimoji="0" lang="fr-FR" altLang="zh-CN" sz="1600" b="0" i="0" u="none" strike="noStrike" kern="1200" cap="none" spc="0" normalizeH="0" baseline="0" noProof="0" dirty="0">
                <a:ln>
                  <a:noFill/>
                </a:ln>
                <a:solidFill>
                  <a:srgbClr val="FFFFFF"/>
                </a:solidFill>
                <a:effectLst/>
                <a:uLnTx/>
                <a:uFillTx/>
                <a:ea typeface="SimSun" pitchFamily="2" charset="-122"/>
              </a:rPr>
              <a:t>&lt;12 ganglions lymphatiques, invasion veineuse ou lymphatique, T4, BT3, tumeur indifférenciée </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fr-FR" altLang="zh-CN" sz="1600" dirty="0">
                <a:solidFill>
                  <a:srgbClr val="FFFFFF"/>
                </a:solidFill>
                <a:ea typeface="SimSun" pitchFamily="2" charset="-122"/>
              </a:rPr>
              <a:t>Revue rétrospective des patients traités entre 2013 et 2018*</a:t>
            </a:r>
            <a:endParaRPr kumimoji="0" lang="fr-FR" altLang="zh-CN" sz="1600" b="0" i="0" u="none" strike="noStrike" kern="1200" cap="none" spc="0" normalizeH="0" baseline="0" noProof="0" dirty="0">
              <a:ln>
                <a:noFill/>
              </a:ln>
              <a:solidFill>
                <a:srgbClr val="FFFFFF"/>
              </a:solidFill>
              <a:effectLst/>
              <a:uLnTx/>
              <a:uFillTx/>
              <a:ea typeface="SimSun" pitchFamily="2" charset="-122"/>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ea typeface="SimSun" pitchFamily="2" charset="-122"/>
              </a:rPr>
              <a:t>(n=448)</a:t>
            </a:r>
          </a:p>
        </p:txBody>
      </p:sp>
      <p:sp>
        <p:nvSpPr>
          <p:cNvPr id="14" name="AutoShape 8"/>
          <p:cNvSpPr>
            <a:spLocks noChangeArrowheads="1"/>
          </p:cNvSpPr>
          <p:nvPr/>
        </p:nvSpPr>
        <p:spPr bwMode="auto">
          <a:xfrm>
            <a:off x="5587173" y="3551914"/>
            <a:ext cx="2678490"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Patients avec BT3 sans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T4</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(n=214)</a:t>
            </a:r>
          </a:p>
        </p:txBody>
      </p:sp>
      <p:sp>
        <p:nvSpPr>
          <p:cNvPr id="15" name="Rectangle 14"/>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3 juillet 2020 à 13H33</a:t>
            </a:r>
          </a:p>
        </p:txBody>
      </p:sp>
    </p:spTree>
    <p:extLst>
      <p:ext uri="{BB962C8B-B14F-4D97-AF65-F5344CB8AC3E}">
        <p14:creationId xmlns:p14="http://schemas.microsoft.com/office/powerpoint/2010/main" xmlns="" val="219673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SO-17: Valeur pronostique de l’association entre grade du bourgeonnement tumoral et stade T </a:t>
            </a:r>
            <a:r>
              <a:rPr lang="fr-FR" dirty="0" smtClean="0"/>
              <a:t>pour </a:t>
            </a:r>
            <a:r>
              <a:rPr lang="fr-FR" dirty="0"/>
              <a:t>la récidive de cancer du côlon de stade II à haut risque: une étude rétrospective – </a:t>
            </a:r>
            <a:r>
              <a:rPr lang="fr-FR" dirty="0" err="1"/>
              <a:t>Kodama</a:t>
            </a:r>
            <a:r>
              <a:rPr lang="fr-FR" dirty="0"/>
              <a:t> H, et al</a:t>
            </a:r>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err="1"/>
              <a:t>Kodama</a:t>
            </a:r>
            <a:r>
              <a:rPr lang="fr-FR" dirty="0"/>
              <a:t> H, et al, Ann </a:t>
            </a:r>
            <a:r>
              <a:rPr lang="fr-FR" dirty="0" err="1"/>
              <a:t>Oncol</a:t>
            </a:r>
            <a:r>
              <a:rPr lang="fr-FR" dirty="0"/>
              <a:t> 2020;31(</a:t>
            </a:r>
            <a:r>
              <a:rPr lang="fr-FR" dirty="0" err="1"/>
              <a:t>suppl</a:t>
            </a:r>
            <a:r>
              <a:rPr lang="fr-FR" dirty="0"/>
              <a:t>):</a:t>
            </a:r>
            <a:r>
              <a:rPr lang="fr-FR" dirty="0" err="1"/>
              <a:t>abstr</a:t>
            </a:r>
            <a:r>
              <a:rPr lang="fr-FR" dirty="0"/>
              <a:t> SO-17</a:t>
            </a:r>
          </a:p>
        </p:txBody>
      </p:sp>
      <p:grpSp>
        <p:nvGrpSpPr>
          <p:cNvPr id="11" name="Group 10"/>
          <p:cNvGrpSpPr/>
          <p:nvPr/>
        </p:nvGrpSpPr>
        <p:grpSpPr>
          <a:xfrm>
            <a:off x="365123" y="2639930"/>
            <a:ext cx="5573380" cy="3670932"/>
            <a:chOff x="1230868" y="2105488"/>
            <a:chExt cx="5573380" cy="3670932"/>
          </a:xfrm>
        </p:grpSpPr>
        <p:sp>
          <p:nvSpPr>
            <p:cNvPr id="12" name="Freeform 21">
              <a:extLst>
                <a:ext uri="{FF2B5EF4-FFF2-40B4-BE49-F238E27FC236}">
                  <a16:creationId xmlns:a16="http://schemas.microsoft.com/office/drawing/2014/main" xmlns="" id="{2EC96E7E-38A7-44C5-8035-6CB7936D3B34}"/>
                </a:ext>
              </a:extLst>
            </p:cNvPr>
            <p:cNvSpPr>
              <a:spLocks/>
            </p:cNvSpPr>
            <p:nvPr/>
          </p:nvSpPr>
          <p:spPr bwMode="auto">
            <a:xfrm>
              <a:off x="2051720" y="2275385"/>
              <a:ext cx="4752528" cy="277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13" name="Group 12">
              <a:extLst>
                <a:ext uri="{FF2B5EF4-FFF2-40B4-BE49-F238E27FC236}">
                  <a16:creationId xmlns:a16="http://schemas.microsoft.com/office/drawing/2014/main" xmlns="" id="{A51A44D4-E2AE-454E-B812-5A9700A8FD4D}"/>
                </a:ext>
              </a:extLst>
            </p:cNvPr>
            <p:cNvGrpSpPr/>
            <p:nvPr/>
          </p:nvGrpSpPr>
          <p:grpSpPr>
            <a:xfrm>
              <a:off x="1230868" y="2105488"/>
              <a:ext cx="822441" cy="2972685"/>
              <a:chOff x="1161914" y="1255873"/>
              <a:chExt cx="822441" cy="2878308"/>
            </a:xfrm>
          </p:grpSpPr>
          <p:sp>
            <p:nvSpPr>
              <p:cNvPr id="209" name="Line 6">
                <a:extLst>
                  <a:ext uri="{FF2B5EF4-FFF2-40B4-BE49-F238E27FC236}">
                    <a16:creationId xmlns:a16="http://schemas.microsoft.com/office/drawing/2014/main" xmlns="" id="{D808924F-1745-4CA9-8FFB-7B90C57A489D}"/>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0" name="Line 7">
                <a:extLst>
                  <a:ext uri="{FF2B5EF4-FFF2-40B4-BE49-F238E27FC236}">
                    <a16:creationId xmlns:a16="http://schemas.microsoft.com/office/drawing/2014/main" xmlns="" id="{FC462C4D-DF97-48F9-A3CE-DF3BF8777FD0}"/>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1" name="Line 8">
                <a:extLst>
                  <a:ext uri="{FF2B5EF4-FFF2-40B4-BE49-F238E27FC236}">
                    <a16:creationId xmlns:a16="http://schemas.microsoft.com/office/drawing/2014/main" xmlns="" id="{5D306C3A-C23A-4143-8B10-2CC0679D69CE}"/>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2" name="Line 9">
                <a:extLst>
                  <a:ext uri="{FF2B5EF4-FFF2-40B4-BE49-F238E27FC236}">
                    <a16:creationId xmlns:a16="http://schemas.microsoft.com/office/drawing/2014/main" xmlns="" id="{FFAB4FD1-CE6F-4DB2-A1C4-C4FA259C957A}"/>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3" name="Line 10">
                <a:extLst>
                  <a:ext uri="{FF2B5EF4-FFF2-40B4-BE49-F238E27FC236}">
                    <a16:creationId xmlns:a16="http://schemas.microsoft.com/office/drawing/2014/main" xmlns="" id="{DA12AE73-9DE1-4137-B250-8C484C214B23}"/>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4" name="Line 11">
                <a:extLst>
                  <a:ext uri="{FF2B5EF4-FFF2-40B4-BE49-F238E27FC236}">
                    <a16:creationId xmlns:a16="http://schemas.microsoft.com/office/drawing/2014/main" xmlns="" id="{EBFD47CC-C079-42E1-AA68-9370848D0FAB}"/>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5" name="TextBox 214">
                <a:extLst>
                  <a:ext uri="{FF2B5EF4-FFF2-40B4-BE49-F238E27FC236}">
                    <a16:creationId xmlns:a16="http://schemas.microsoft.com/office/drawing/2014/main" xmlns="" id="{63584565-E6C1-4A51-A755-2E82A551A7B2}"/>
                  </a:ext>
                </a:extLst>
              </p:cNvPr>
              <p:cNvSpPr txBox="1"/>
              <p:nvPr/>
            </p:nvSpPr>
            <p:spPr>
              <a:xfrm rot="16200000">
                <a:off x="894117" y="2554026"/>
                <a:ext cx="874148"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SSR, %</a:t>
                </a:r>
              </a:p>
            </p:txBody>
          </p:sp>
          <p:sp>
            <p:nvSpPr>
              <p:cNvPr id="216" name="TextBox 215">
                <a:extLst>
                  <a:ext uri="{FF2B5EF4-FFF2-40B4-BE49-F238E27FC236}">
                    <a16:creationId xmlns:a16="http://schemas.microsoft.com/office/drawing/2014/main" xmlns="" id="{7C6293E8-49F3-4703-9477-81293B673247}"/>
                  </a:ext>
                </a:extLst>
              </p:cNvPr>
              <p:cNvSpPr txBox="1"/>
              <p:nvPr/>
            </p:nvSpPr>
            <p:spPr>
              <a:xfrm>
                <a:off x="1370002" y="1255873"/>
                <a:ext cx="526106" cy="3278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217" name="TextBox 216">
                <a:extLst>
                  <a:ext uri="{FF2B5EF4-FFF2-40B4-BE49-F238E27FC236}">
                    <a16:creationId xmlns:a16="http://schemas.microsoft.com/office/drawing/2014/main" xmlns="" id="{77B60B10-2CA4-4BFA-8868-C048BEE6D057}"/>
                  </a:ext>
                </a:extLst>
              </p:cNvPr>
              <p:cNvSpPr txBox="1"/>
              <p:nvPr/>
            </p:nvSpPr>
            <p:spPr>
              <a:xfrm>
                <a:off x="1483816" y="1780012"/>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218" name="TextBox 217">
                <a:extLst>
                  <a:ext uri="{FF2B5EF4-FFF2-40B4-BE49-F238E27FC236}">
                    <a16:creationId xmlns:a16="http://schemas.microsoft.com/office/drawing/2014/main" xmlns="" id="{CC2181D0-D56C-48AB-8ABE-EEDD53B846DE}"/>
                  </a:ext>
                </a:extLst>
              </p:cNvPr>
              <p:cNvSpPr txBox="1"/>
              <p:nvPr/>
            </p:nvSpPr>
            <p:spPr>
              <a:xfrm>
                <a:off x="1483816" y="2278543"/>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219" name="TextBox 218">
                <a:extLst>
                  <a:ext uri="{FF2B5EF4-FFF2-40B4-BE49-F238E27FC236}">
                    <a16:creationId xmlns:a16="http://schemas.microsoft.com/office/drawing/2014/main" xmlns="" id="{033B5916-2943-4931-AEAE-4DBAA6AD4DE9}"/>
                  </a:ext>
                </a:extLst>
              </p:cNvPr>
              <p:cNvSpPr txBox="1"/>
              <p:nvPr/>
            </p:nvSpPr>
            <p:spPr>
              <a:xfrm>
                <a:off x="1483816" y="2793196"/>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220" name="TextBox 219">
                <a:extLst>
                  <a:ext uri="{FF2B5EF4-FFF2-40B4-BE49-F238E27FC236}">
                    <a16:creationId xmlns:a16="http://schemas.microsoft.com/office/drawing/2014/main" xmlns="" id="{ED79F4BE-0FC6-4E9D-B7B6-D08A6838A963}"/>
                  </a:ext>
                </a:extLst>
              </p:cNvPr>
              <p:cNvSpPr txBox="1"/>
              <p:nvPr/>
            </p:nvSpPr>
            <p:spPr>
              <a:xfrm>
                <a:off x="1483816" y="3297099"/>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221" name="TextBox 220">
                <a:extLst>
                  <a:ext uri="{FF2B5EF4-FFF2-40B4-BE49-F238E27FC236}">
                    <a16:creationId xmlns:a16="http://schemas.microsoft.com/office/drawing/2014/main" xmlns="" id="{47887566-3D6F-43DC-A94E-8F8E8296E5D7}"/>
                  </a:ext>
                </a:extLst>
              </p:cNvPr>
              <p:cNvSpPr txBox="1"/>
              <p:nvPr/>
            </p:nvSpPr>
            <p:spPr>
              <a:xfrm>
                <a:off x="1597636" y="3806375"/>
                <a:ext cx="298480"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sp>
          <p:nvSpPr>
            <p:cNvPr id="14" name="TextBox 13">
              <a:extLst>
                <a:ext uri="{FF2B5EF4-FFF2-40B4-BE49-F238E27FC236}">
                  <a16:creationId xmlns:a16="http://schemas.microsoft.com/office/drawing/2014/main" xmlns="" id="{FDD0F66F-2869-4A5C-8F8C-C560F848035B}"/>
                </a:ext>
              </a:extLst>
            </p:cNvPr>
            <p:cNvSpPr txBox="1"/>
            <p:nvPr/>
          </p:nvSpPr>
          <p:spPr>
            <a:xfrm>
              <a:off x="3935864" y="5437866"/>
              <a:ext cx="61747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dirty="0">
                  <a:solidFill>
                    <a:srgbClr val="4D4D4D"/>
                  </a:solidFill>
                  <a:latin typeface="Arial" panose="020B0604020202020204" pitchFamily="34" charset="0"/>
                  <a:cs typeface="Arial" panose="020B0604020202020204" pitchFamily="34" charset="0"/>
                </a:rPr>
                <a:t>M</a:t>
              </a:r>
              <a:r>
                <a:rPr kumimoji="0" lang="fr-FR" sz="1600" b="0" i="0" u="none" strike="noStrike" kern="1200" cap="none" spc="0" normalizeH="0" baseline="0" noProof="0" dirty="0" err="1">
                  <a:ln>
                    <a:noFill/>
                  </a:ln>
                  <a:solidFill>
                    <a:srgbClr val="4D4D4D"/>
                  </a:solidFill>
                  <a:effectLst/>
                  <a:uLnTx/>
                  <a:uFillTx/>
                  <a:latin typeface="Arial" panose="020B0604020202020204" pitchFamily="34" charset="0"/>
                  <a:ea typeface="+mn-ea"/>
                  <a:cs typeface="Arial" panose="020B0604020202020204" pitchFamily="34" charset="0"/>
                </a:rPr>
                <a:t>ois</a:t>
              </a:r>
              <a:endParaRPr kumimoji="0" lang="fr-FR"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xmlns="" id="{BEFB382E-72EB-467E-93BF-302D6B04FF94}"/>
                </a:ext>
              </a:extLst>
            </p:cNvPr>
            <p:cNvGrpSpPr/>
            <p:nvPr/>
          </p:nvGrpSpPr>
          <p:grpSpPr>
            <a:xfrm>
              <a:off x="1937805" y="5045251"/>
              <a:ext cx="4629545" cy="390924"/>
              <a:chOff x="2009591" y="5045251"/>
              <a:chExt cx="1982422" cy="390924"/>
            </a:xfrm>
          </p:grpSpPr>
          <p:sp>
            <p:nvSpPr>
              <p:cNvPr id="197" name="Line 21">
                <a:extLst>
                  <a:ext uri="{FF2B5EF4-FFF2-40B4-BE49-F238E27FC236}">
                    <a16:creationId xmlns:a16="http://schemas.microsoft.com/office/drawing/2014/main" xmlns="" id="{64F7D422-A225-4326-AEF5-5C3544D93AE7}"/>
                  </a:ext>
                </a:extLst>
              </p:cNvPr>
              <p:cNvSpPr>
                <a:spLocks noChangeShapeType="1"/>
              </p:cNvSpPr>
              <p:nvPr/>
            </p:nvSpPr>
            <p:spPr bwMode="auto">
              <a:xfrm>
                <a:off x="3930822"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8" name="TextBox 197">
                <a:extLst>
                  <a:ext uri="{FF2B5EF4-FFF2-40B4-BE49-F238E27FC236}">
                    <a16:creationId xmlns:a16="http://schemas.microsoft.com/office/drawing/2014/main" xmlns="" id="{5FFD17C3-061A-43C1-A3B7-530F4C310D4A}"/>
                  </a:ext>
                </a:extLst>
              </p:cNvPr>
              <p:cNvSpPr txBox="1"/>
              <p:nvPr/>
            </p:nvSpPr>
            <p:spPr>
              <a:xfrm>
                <a:off x="3863408"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199" name="Line 21">
                <a:extLst>
                  <a:ext uri="{FF2B5EF4-FFF2-40B4-BE49-F238E27FC236}">
                    <a16:creationId xmlns:a16="http://schemas.microsoft.com/office/drawing/2014/main" xmlns="" id="{E64B47F3-1F6C-4CED-9ECB-BB181BE62AA8}"/>
                  </a:ext>
                </a:extLst>
              </p:cNvPr>
              <p:cNvSpPr>
                <a:spLocks noChangeShapeType="1"/>
              </p:cNvSpPr>
              <p:nvPr/>
            </p:nvSpPr>
            <p:spPr bwMode="auto">
              <a:xfrm>
                <a:off x="3555185"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0" name="TextBox 199">
                <a:extLst>
                  <a:ext uri="{FF2B5EF4-FFF2-40B4-BE49-F238E27FC236}">
                    <a16:creationId xmlns:a16="http://schemas.microsoft.com/office/drawing/2014/main" xmlns="" id="{81F6D257-60AF-46C9-9E21-D74FDD2AC6F8}"/>
                  </a:ext>
                </a:extLst>
              </p:cNvPr>
              <p:cNvSpPr txBox="1"/>
              <p:nvPr/>
            </p:nvSpPr>
            <p:spPr>
              <a:xfrm>
                <a:off x="3487771"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48</a:t>
                </a:r>
              </a:p>
            </p:txBody>
          </p:sp>
          <p:sp>
            <p:nvSpPr>
              <p:cNvPr id="201" name="Line 21">
                <a:extLst>
                  <a:ext uri="{FF2B5EF4-FFF2-40B4-BE49-F238E27FC236}">
                    <a16:creationId xmlns:a16="http://schemas.microsoft.com/office/drawing/2014/main" xmlns="" id="{74DE37B6-3139-48ED-9899-FC02DD66E770}"/>
                  </a:ext>
                </a:extLst>
              </p:cNvPr>
              <p:cNvSpPr>
                <a:spLocks noChangeShapeType="1"/>
              </p:cNvSpPr>
              <p:nvPr/>
            </p:nvSpPr>
            <p:spPr bwMode="auto">
              <a:xfrm>
                <a:off x="3179548"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2" name="TextBox 201">
                <a:extLst>
                  <a:ext uri="{FF2B5EF4-FFF2-40B4-BE49-F238E27FC236}">
                    <a16:creationId xmlns:a16="http://schemas.microsoft.com/office/drawing/2014/main" xmlns="" id="{315F7E5D-0AE0-4AD6-9570-38776431135B}"/>
                  </a:ext>
                </a:extLst>
              </p:cNvPr>
              <p:cNvSpPr txBox="1"/>
              <p:nvPr/>
            </p:nvSpPr>
            <p:spPr>
              <a:xfrm>
                <a:off x="3112134"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203" name="Line 21">
                <a:extLst>
                  <a:ext uri="{FF2B5EF4-FFF2-40B4-BE49-F238E27FC236}">
                    <a16:creationId xmlns:a16="http://schemas.microsoft.com/office/drawing/2014/main" xmlns="" id="{E6F92D33-F0E0-4D53-9FCB-8930365478B2}"/>
                  </a:ext>
                </a:extLst>
              </p:cNvPr>
              <p:cNvSpPr>
                <a:spLocks noChangeShapeType="1"/>
              </p:cNvSpPr>
              <p:nvPr/>
            </p:nvSpPr>
            <p:spPr bwMode="auto">
              <a:xfrm>
                <a:off x="2803911"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4" name="TextBox 203">
                <a:extLst>
                  <a:ext uri="{FF2B5EF4-FFF2-40B4-BE49-F238E27FC236}">
                    <a16:creationId xmlns:a16="http://schemas.microsoft.com/office/drawing/2014/main" xmlns="" id="{F39FFCE3-341E-44A7-A523-2AD695DE4122}"/>
                  </a:ext>
                </a:extLst>
              </p:cNvPr>
              <p:cNvSpPr txBox="1"/>
              <p:nvPr/>
            </p:nvSpPr>
            <p:spPr>
              <a:xfrm>
                <a:off x="2736497"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205" name="Line 21">
                <a:extLst>
                  <a:ext uri="{FF2B5EF4-FFF2-40B4-BE49-F238E27FC236}">
                    <a16:creationId xmlns:a16="http://schemas.microsoft.com/office/drawing/2014/main" xmlns="" id="{6320FF14-B0BB-40ED-A510-425B6CC84883}"/>
                  </a:ext>
                </a:extLst>
              </p:cNvPr>
              <p:cNvSpPr>
                <a:spLocks noChangeShapeType="1"/>
              </p:cNvSpPr>
              <p:nvPr/>
            </p:nvSpPr>
            <p:spPr bwMode="auto">
              <a:xfrm>
                <a:off x="2428274"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6" name="TextBox 205">
                <a:extLst>
                  <a:ext uri="{FF2B5EF4-FFF2-40B4-BE49-F238E27FC236}">
                    <a16:creationId xmlns:a16="http://schemas.microsoft.com/office/drawing/2014/main" xmlns="" id="{A28D9FEF-443C-41DF-AD06-EB361D0E7F07}"/>
                  </a:ext>
                </a:extLst>
              </p:cNvPr>
              <p:cNvSpPr txBox="1"/>
              <p:nvPr/>
            </p:nvSpPr>
            <p:spPr>
              <a:xfrm>
                <a:off x="2360860"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207" name="Line 21">
                <a:extLst>
                  <a:ext uri="{FF2B5EF4-FFF2-40B4-BE49-F238E27FC236}">
                    <a16:creationId xmlns:a16="http://schemas.microsoft.com/office/drawing/2014/main" xmlns="" id="{2C54E5B6-D8A5-4DB9-A310-7640236D7D2E}"/>
                  </a:ext>
                </a:extLst>
              </p:cNvPr>
              <p:cNvSpPr>
                <a:spLocks noChangeShapeType="1"/>
              </p:cNvSpPr>
              <p:nvPr/>
            </p:nvSpPr>
            <p:spPr bwMode="auto">
              <a:xfrm>
                <a:off x="2052637"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8" name="TextBox 207">
                <a:extLst>
                  <a:ext uri="{FF2B5EF4-FFF2-40B4-BE49-F238E27FC236}">
                    <a16:creationId xmlns:a16="http://schemas.microsoft.com/office/drawing/2014/main" xmlns="" id="{2F972687-853C-4B92-A76C-0936303AD268}"/>
                  </a:ext>
                </a:extLst>
              </p:cNvPr>
              <p:cNvSpPr txBox="1"/>
              <p:nvPr/>
            </p:nvSpPr>
            <p:spPr>
              <a:xfrm>
                <a:off x="2009591" y="5117251"/>
                <a:ext cx="7986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6" name="Group 15">
              <a:extLst>
                <a:ext uri="{FF2B5EF4-FFF2-40B4-BE49-F238E27FC236}">
                  <a16:creationId xmlns:a16="http://schemas.microsoft.com/office/drawing/2014/main" xmlns="" id="{A46D13C9-72C1-4DAB-B551-B8286B47D555}"/>
                </a:ext>
              </a:extLst>
            </p:cNvPr>
            <p:cNvGrpSpPr/>
            <p:nvPr/>
          </p:nvGrpSpPr>
          <p:grpSpPr>
            <a:xfrm>
              <a:off x="2060804" y="2203347"/>
              <a:ext cx="4719600" cy="648000"/>
              <a:chOff x="857250" y="2933700"/>
              <a:chExt cx="7419975" cy="984300"/>
            </a:xfrm>
          </p:grpSpPr>
          <p:sp>
            <p:nvSpPr>
              <p:cNvPr id="50" name="Freeform: Shape 41">
                <a:extLst>
                  <a:ext uri="{FF2B5EF4-FFF2-40B4-BE49-F238E27FC236}">
                    <a16:creationId xmlns:a16="http://schemas.microsoft.com/office/drawing/2014/main" xmlns="" id="{FE9755C9-0650-4362-9714-3AFEDD4A3516}"/>
                  </a:ext>
                </a:extLst>
              </p:cNvPr>
              <p:cNvSpPr/>
              <p:nvPr/>
            </p:nvSpPr>
            <p:spPr>
              <a:xfrm>
                <a:off x="857250" y="3041700"/>
                <a:ext cx="7419975" cy="876300"/>
              </a:xfrm>
              <a:custGeom>
                <a:avLst/>
                <a:gdLst>
                  <a:gd name="connsiteX0" fmla="*/ 7428738 w 7419975"/>
                  <a:gd name="connsiteY0" fmla="*/ 879819 h 876300"/>
                  <a:gd name="connsiteX1" fmla="*/ 6747834 w 7419975"/>
                  <a:gd name="connsiteY1" fmla="*/ 879819 h 876300"/>
                  <a:gd name="connsiteX2" fmla="*/ 6747834 w 7419975"/>
                  <a:gd name="connsiteY2" fmla="*/ 784187 h 876300"/>
                  <a:gd name="connsiteX3" fmla="*/ 6284967 w 7419975"/>
                  <a:gd name="connsiteY3" fmla="*/ 784187 h 876300"/>
                  <a:gd name="connsiteX4" fmla="*/ 6284967 w 7419975"/>
                  <a:gd name="connsiteY4" fmla="*/ 722982 h 876300"/>
                  <a:gd name="connsiteX5" fmla="*/ 5871839 w 7419975"/>
                  <a:gd name="connsiteY5" fmla="*/ 722982 h 876300"/>
                  <a:gd name="connsiteX6" fmla="*/ 5871839 w 7419975"/>
                  <a:gd name="connsiteY6" fmla="*/ 657952 h 876300"/>
                  <a:gd name="connsiteX7" fmla="*/ 4850483 w 7419975"/>
                  <a:gd name="connsiteY7" fmla="*/ 657952 h 876300"/>
                  <a:gd name="connsiteX8" fmla="*/ 4850483 w 7419975"/>
                  <a:gd name="connsiteY8" fmla="*/ 612048 h 876300"/>
                  <a:gd name="connsiteX9" fmla="*/ 4762500 w 7419975"/>
                  <a:gd name="connsiteY9" fmla="*/ 612048 h 876300"/>
                  <a:gd name="connsiteX10" fmla="*/ 4762500 w 7419975"/>
                  <a:gd name="connsiteY10" fmla="*/ 577620 h 876300"/>
                  <a:gd name="connsiteX11" fmla="*/ 4066299 w 7419975"/>
                  <a:gd name="connsiteY11" fmla="*/ 577620 h 876300"/>
                  <a:gd name="connsiteX12" fmla="*/ 4066299 w 7419975"/>
                  <a:gd name="connsiteY12" fmla="*/ 543193 h 876300"/>
                  <a:gd name="connsiteX13" fmla="*/ 3584305 w 7419975"/>
                  <a:gd name="connsiteY13" fmla="*/ 543193 h 876300"/>
                  <a:gd name="connsiteX14" fmla="*/ 3584305 w 7419975"/>
                  <a:gd name="connsiteY14" fmla="*/ 516416 h 876300"/>
                  <a:gd name="connsiteX15" fmla="*/ 3148222 w 7419975"/>
                  <a:gd name="connsiteY15" fmla="*/ 516416 h 876300"/>
                  <a:gd name="connsiteX16" fmla="*/ 3148222 w 7419975"/>
                  <a:gd name="connsiteY16" fmla="*/ 497289 h 876300"/>
                  <a:gd name="connsiteX17" fmla="*/ 2842203 w 7419975"/>
                  <a:gd name="connsiteY17" fmla="*/ 497289 h 876300"/>
                  <a:gd name="connsiteX18" fmla="*/ 2842203 w 7419975"/>
                  <a:gd name="connsiteY18" fmla="*/ 466687 h 876300"/>
                  <a:gd name="connsiteX19" fmla="*/ 2670058 w 7419975"/>
                  <a:gd name="connsiteY19" fmla="*/ 466687 h 876300"/>
                  <a:gd name="connsiteX20" fmla="*/ 2670058 w 7419975"/>
                  <a:gd name="connsiteY20" fmla="*/ 443735 h 876300"/>
                  <a:gd name="connsiteX21" fmla="*/ 2486444 w 7419975"/>
                  <a:gd name="connsiteY21" fmla="*/ 443735 h 876300"/>
                  <a:gd name="connsiteX22" fmla="*/ 2486444 w 7419975"/>
                  <a:gd name="connsiteY22" fmla="*/ 428434 h 876300"/>
                  <a:gd name="connsiteX23" fmla="*/ 2429066 w 7419975"/>
                  <a:gd name="connsiteY23" fmla="*/ 428434 h 876300"/>
                  <a:gd name="connsiteX24" fmla="*/ 2429066 w 7419975"/>
                  <a:gd name="connsiteY24" fmla="*/ 401657 h 876300"/>
                  <a:gd name="connsiteX25" fmla="*/ 2318128 w 7419975"/>
                  <a:gd name="connsiteY25" fmla="*/ 401657 h 876300"/>
                  <a:gd name="connsiteX26" fmla="*/ 2318128 w 7419975"/>
                  <a:gd name="connsiteY26" fmla="*/ 378704 h 876300"/>
                  <a:gd name="connsiteX27" fmla="*/ 2161299 w 7419975"/>
                  <a:gd name="connsiteY27" fmla="*/ 378704 h 876300"/>
                  <a:gd name="connsiteX28" fmla="*/ 2161299 w 7419975"/>
                  <a:gd name="connsiteY28" fmla="*/ 348103 h 876300"/>
                  <a:gd name="connsiteX29" fmla="*/ 1614278 w 7419975"/>
                  <a:gd name="connsiteY29" fmla="*/ 348103 h 876300"/>
                  <a:gd name="connsiteX30" fmla="*/ 1614278 w 7419975"/>
                  <a:gd name="connsiteY30" fmla="*/ 325150 h 876300"/>
                  <a:gd name="connsiteX31" fmla="*/ 1373286 w 7419975"/>
                  <a:gd name="connsiteY31" fmla="*/ 325150 h 876300"/>
                  <a:gd name="connsiteX32" fmla="*/ 1373286 w 7419975"/>
                  <a:gd name="connsiteY32" fmla="*/ 290723 h 876300"/>
                  <a:gd name="connsiteX33" fmla="*/ 1006050 w 7419975"/>
                  <a:gd name="connsiteY33" fmla="*/ 290723 h 876300"/>
                  <a:gd name="connsiteX34" fmla="*/ 1006050 w 7419975"/>
                  <a:gd name="connsiteY34" fmla="*/ 267771 h 876300"/>
                  <a:gd name="connsiteX35" fmla="*/ 929548 w 7419975"/>
                  <a:gd name="connsiteY35" fmla="*/ 267771 h 876300"/>
                  <a:gd name="connsiteX36" fmla="*/ 929548 w 7419975"/>
                  <a:gd name="connsiteY36" fmla="*/ 229518 h 876300"/>
                  <a:gd name="connsiteX37" fmla="*/ 860692 w 7419975"/>
                  <a:gd name="connsiteY37" fmla="*/ 229518 h 876300"/>
                  <a:gd name="connsiteX38" fmla="*/ 860692 w 7419975"/>
                  <a:gd name="connsiteY38" fmla="*/ 187440 h 876300"/>
                  <a:gd name="connsiteX39" fmla="*/ 826265 w 7419975"/>
                  <a:gd name="connsiteY39" fmla="*/ 187440 h 876300"/>
                  <a:gd name="connsiteX40" fmla="*/ 826265 w 7419975"/>
                  <a:gd name="connsiteY40" fmla="*/ 156837 h 876300"/>
                  <a:gd name="connsiteX41" fmla="*/ 784187 w 7419975"/>
                  <a:gd name="connsiteY41" fmla="*/ 156837 h 876300"/>
                  <a:gd name="connsiteX42" fmla="*/ 784187 w 7419975"/>
                  <a:gd name="connsiteY42" fmla="*/ 110934 h 876300"/>
                  <a:gd name="connsiteX43" fmla="*/ 592922 w 7419975"/>
                  <a:gd name="connsiteY43" fmla="*/ 110934 h 876300"/>
                  <a:gd name="connsiteX44" fmla="*/ 592922 w 7419975"/>
                  <a:gd name="connsiteY44" fmla="*/ 91807 h 876300"/>
                  <a:gd name="connsiteX45" fmla="*/ 436084 w 7419975"/>
                  <a:gd name="connsiteY45" fmla="*/ 91807 h 876300"/>
                  <a:gd name="connsiteX46" fmla="*/ 436084 w 7419975"/>
                  <a:gd name="connsiteY46" fmla="*/ 68855 h 876300"/>
                  <a:gd name="connsiteX47" fmla="*/ 332802 w 7419975"/>
                  <a:gd name="connsiteY47" fmla="*/ 68855 h 876300"/>
                  <a:gd name="connsiteX48" fmla="*/ 332802 w 7419975"/>
                  <a:gd name="connsiteY48" fmla="*/ 53554 h 876300"/>
                  <a:gd name="connsiteX49" fmla="*/ 283073 w 7419975"/>
                  <a:gd name="connsiteY49" fmla="*/ 53554 h 876300"/>
                  <a:gd name="connsiteX50" fmla="*/ 283073 w 7419975"/>
                  <a:gd name="connsiteY50" fmla="*/ 26777 h 876300"/>
                  <a:gd name="connsiteX51" fmla="*/ 164488 w 7419975"/>
                  <a:gd name="connsiteY51" fmla="*/ 26777 h 876300"/>
                  <a:gd name="connsiteX52" fmla="*/ 164488 w 7419975"/>
                  <a:gd name="connsiteY52" fmla="*/ 0 h 876300"/>
                  <a:gd name="connsiteX53" fmla="*/ 0 w 7419975"/>
                  <a:gd name="connsiteY53"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19975" h="876300">
                    <a:moveTo>
                      <a:pt x="7428738" y="879819"/>
                    </a:moveTo>
                    <a:lnTo>
                      <a:pt x="6747834" y="879819"/>
                    </a:lnTo>
                    <a:lnTo>
                      <a:pt x="6747834" y="784187"/>
                    </a:lnTo>
                    <a:lnTo>
                      <a:pt x="6284967" y="784187"/>
                    </a:lnTo>
                    <a:lnTo>
                      <a:pt x="6284967" y="722982"/>
                    </a:lnTo>
                    <a:lnTo>
                      <a:pt x="5871839" y="722982"/>
                    </a:lnTo>
                    <a:lnTo>
                      <a:pt x="5871839" y="657952"/>
                    </a:lnTo>
                    <a:lnTo>
                      <a:pt x="4850483" y="657952"/>
                    </a:lnTo>
                    <a:lnTo>
                      <a:pt x="4850483" y="612048"/>
                    </a:lnTo>
                    <a:lnTo>
                      <a:pt x="4762500" y="612048"/>
                    </a:lnTo>
                    <a:lnTo>
                      <a:pt x="4762500" y="577620"/>
                    </a:lnTo>
                    <a:lnTo>
                      <a:pt x="4066299" y="577620"/>
                    </a:lnTo>
                    <a:lnTo>
                      <a:pt x="4066299" y="543193"/>
                    </a:lnTo>
                    <a:lnTo>
                      <a:pt x="3584305" y="543193"/>
                    </a:lnTo>
                    <a:lnTo>
                      <a:pt x="3584305" y="516416"/>
                    </a:lnTo>
                    <a:lnTo>
                      <a:pt x="3148222" y="516416"/>
                    </a:lnTo>
                    <a:lnTo>
                      <a:pt x="3148222" y="497289"/>
                    </a:lnTo>
                    <a:lnTo>
                      <a:pt x="2842203" y="497289"/>
                    </a:lnTo>
                    <a:lnTo>
                      <a:pt x="2842203" y="466687"/>
                    </a:lnTo>
                    <a:lnTo>
                      <a:pt x="2670058" y="466687"/>
                    </a:lnTo>
                    <a:lnTo>
                      <a:pt x="2670058" y="443735"/>
                    </a:lnTo>
                    <a:lnTo>
                      <a:pt x="2486444" y="443735"/>
                    </a:lnTo>
                    <a:lnTo>
                      <a:pt x="2486444" y="428434"/>
                    </a:lnTo>
                    <a:lnTo>
                      <a:pt x="2429066" y="428434"/>
                    </a:lnTo>
                    <a:lnTo>
                      <a:pt x="2429066" y="401657"/>
                    </a:lnTo>
                    <a:lnTo>
                      <a:pt x="2318128" y="401657"/>
                    </a:lnTo>
                    <a:lnTo>
                      <a:pt x="2318128" y="378704"/>
                    </a:lnTo>
                    <a:lnTo>
                      <a:pt x="2161299" y="378704"/>
                    </a:lnTo>
                    <a:lnTo>
                      <a:pt x="2161299" y="348103"/>
                    </a:lnTo>
                    <a:lnTo>
                      <a:pt x="1614278" y="348103"/>
                    </a:lnTo>
                    <a:lnTo>
                      <a:pt x="1614278" y="325150"/>
                    </a:lnTo>
                    <a:lnTo>
                      <a:pt x="1373286" y="325150"/>
                    </a:lnTo>
                    <a:lnTo>
                      <a:pt x="1373286" y="290723"/>
                    </a:lnTo>
                    <a:lnTo>
                      <a:pt x="1006050" y="290723"/>
                    </a:lnTo>
                    <a:lnTo>
                      <a:pt x="1006050" y="267771"/>
                    </a:lnTo>
                    <a:lnTo>
                      <a:pt x="929548" y="267771"/>
                    </a:lnTo>
                    <a:lnTo>
                      <a:pt x="929548" y="229518"/>
                    </a:lnTo>
                    <a:lnTo>
                      <a:pt x="860692" y="229518"/>
                    </a:lnTo>
                    <a:lnTo>
                      <a:pt x="860692" y="187440"/>
                    </a:lnTo>
                    <a:lnTo>
                      <a:pt x="826265" y="187440"/>
                    </a:lnTo>
                    <a:lnTo>
                      <a:pt x="826265" y="156837"/>
                    </a:lnTo>
                    <a:lnTo>
                      <a:pt x="784187" y="156837"/>
                    </a:lnTo>
                    <a:lnTo>
                      <a:pt x="784187" y="110934"/>
                    </a:lnTo>
                    <a:lnTo>
                      <a:pt x="592922" y="110934"/>
                    </a:lnTo>
                    <a:lnTo>
                      <a:pt x="592922" y="91807"/>
                    </a:lnTo>
                    <a:lnTo>
                      <a:pt x="436084" y="91807"/>
                    </a:lnTo>
                    <a:lnTo>
                      <a:pt x="436084" y="68855"/>
                    </a:lnTo>
                    <a:lnTo>
                      <a:pt x="332802" y="68855"/>
                    </a:lnTo>
                    <a:lnTo>
                      <a:pt x="332802" y="53554"/>
                    </a:lnTo>
                    <a:lnTo>
                      <a:pt x="283073" y="53554"/>
                    </a:lnTo>
                    <a:lnTo>
                      <a:pt x="283073" y="26777"/>
                    </a:lnTo>
                    <a:lnTo>
                      <a:pt x="164488" y="26777"/>
                    </a:lnTo>
                    <a:lnTo>
                      <a:pt x="164488" y="0"/>
                    </a:lnTo>
                    <a:lnTo>
                      <a:pt x="0" y="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1" name="Freeform: Shape 42">
                <a:extLst>
                  <a:ext uri="{FF2B5EF4-FFF2-40B4-BE49-F238E27FC236}">
                    <a16:creationId xmlns:a16="http://schemas.microsoft.com/office/drawing/2014/main" xmlns="" id="{FD82336D-F25E-43C4-932B-8C94AEB7B31D}"/>
                  </a:ext>
                </a:extLst>
              </p:cNvPr>
              <p:cNvSpPr/>
              <p:nvPr/>
            </p:nvSpPr>
            <p:spPr>
              <a:xfrm>
                <a:off x="964587" y="29337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2" name="Freeform: Shape 43">
                <a:extLst>
                  <a:ext uri="{FF2B5EF4-FFF2-40B4-BE49-F238E27FC236}">
                    <a16:creationId xmlns:a16="http://schemas.microsoft.com/office/drawing/2014/main" xmlns="" id="{2E55DD2A-AA2B-4457-B420-FB8DC88EC375}"/>
                  </a:ext>
                </a:extLst>
              </p:cNvPr>
              <p:cNvSpPr/>
              <p:nvPr/>
            </p:nvSpPr>
            <p:spPr>
              <a:xfrm>
                <a:off x="1078888" y="29527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3" name="Freeform: Shape 44">
                <a:extLst>
                  <a:ext uri="{FF2B5EF4-FFF2-40B4-BE49-F238E27FC236}">
                    <a16:creationId xmlns:a16="http://schemas.microsoft.com/office/drawing/2014/main" xmlns="" id="{076DBF04-6195-4C55-8917-26EAE57C108A}"/>
                  </a:ext>
                </a:extLst>
              </p:cNvPr>
              <p:cNvSpPr/>
              <p:nvPr/>
            </p:nvSpPr>
            <p:spPr>
              <a:xfrm>
                <a:off x="1136039" y="29527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4" name="Freeform: Shape 45">
                <a:extLst>
                  <a:ext uri="{FF2B5EF4-FFF2-40B4-BE49-F238E27FC236}">
                    <a16:creationId xmlns:a16="http://schemas.microsoft.com/office/drawing/2014/main" xmlns="" id="{AF05BDE3-EA9C-4C66-86DE-E3084913238A}"/>
                  </a:ext>
                </a:extLst>
              </p:cNvPr>
              <p:cNvSpPr/>
              <p:nvPr/>
            </p:nvSpPr>
            <p:spPr>
              <a:xfrm>
                <a:off x="1212239" y="29908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5" name="Freeform: Shape 46">
                <a:extLst>
                  <a:ext uri="{FF2B5EF4-FFF2-40B4-BE49-F238E27FC236}">
                    <a16:creationId xmlns:a16="http://schemas.microsoft.com/office/drawing/2014/main" xmlns="" id="{950E1365-F1DC-44DE-AE46-975B4971ED74}"/>
                  </a:ext>
                </a:extLst>
              </p:cNvPr>
              <p:cNvSpPr/>
              <p:nvPr/>
            </p:nvSpPr>
            <p:spPr>
              <a:xfrm>
                <a:off x="1269389" y="29908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6" name="Freeform: Shape 47">
                <a:extLst>
                  <a:ext uri="{FF2B5EF4-FFF2-40B4-BE49-F238E27FC236}">
                    <a16:creationId xmlns:a16="http://schemas.microsoft.com/office/drawing/2014/main" xmlns="" id="{CCB375ED-7511-423F-940B-BBC061E60495}"/>
                  </a:ext>
                </a:extLst>
              </p:cNvPr>
              <p:cNvSpPr/>
              <p:nvPr/>
            </p:nvSpPr>
            <p:spPr>
              <a:xfrm>
                <a:off x="1383690" y="30289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7" name="Freeform: Shape 48">
                <a:extLst>
                  <a:ext uri="{FF2B5EF4-FFF2-40B4-BE49-F238E27FC236}">
                    <a16:creationId xmlns:a16="http://schemas.microsoft.com/office/drawing/2014/main" xmlns="" id="{421D7C63-916A-489C-B95E-9BF78D4B8AD2}"/>
                  </a:ext>
                </a:extLst>
              </p:cNvPr>
              <p:cNvSpPr/>
              <p:nvPr/>
            </p:nvSpPr>
            <p:spPr>
              <a:xfrm>
                <a:off x="1478941" y="30480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8" name="Freeform: Shape 49">
                <a:extLst>
                  <a:ext uri="{FF2B5EF4-FFF2-40B4-BE49-F238E27FC236}">
                    <a16:creationId xmlns:a16="http://schemas.microsoft.com/office/drawing/2014/main" xmlns="" id="{6C72E2A0-7E03-41EC-9C2E-F556A6BF73C8}"/>
                  </a:ext>
                </a:extLst>
              </p:cNvPr>
              <p:cNvSpPr/>
              <p:nvPr/>
            </p:nvSpPr>
            <p:spPr>
              <a:xfrm>
                <a:off x="1612292" y="30480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59" name="Freeform: Shape 50">
                <a:extLst>
                  <a:ext uri="{FF2B5EF4-FFF2-40B4-BE49-F238E27FC236}">
                    <a16:creationId xmlns:a16="http://schemas.microsoft.com/office/drawing/2014/main" xmlns="" id="{534B4F0C-7CC0-4339-8E14-45810551C49D}"/>
                  </a:ext>
                </a:extLst>
              </p:cNvPr>
              <p:cNvSpPr/>
              <p:nvPr/>
            </p:nvSpPr>
            <p:spPr>
              <a:xfrm>
                <a:off x="1669442" y="30861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0" name="Freeform: Shape 51">
                <a:extLst>
                  <a:ext uri="{FF2B5EF4-FFF2-40B4-BE49-F238E27FC236}">
                    <a16:creationId xmlns:a16="http://schemas.microsoft.com/office/drawing/2014/main" xmlns="" id="{13F9ABF2-9EF5-4063-B2C8-FC8965EF9E62}"/>
                  </a:ext>
                </a:extLst>
              </p:cNvPr>
              <p:cNvSpPr/>
              <p:nvPr/>
            </p:nvSpPr>
            <p:spPr>
              <a:xfrm>
                <a:off x="1707542" y="31242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1" name="Freeform: Shape 52">
                <a:extLst>
                  <a:ext uri="{FF2B5EF4-FFF2-40B4-BE49-F238E27FC236}">
                    <a16:creationId xmlns:a16="http://schemas.microsoft.com/office/drawing/2014/main" xmlns="" id="{BF5CC9CA-D691-4946-A620-BC7A4B8433B4}"/>
                  </a:ext>
                </a:extLst>
              </p:cNvPr>
              <p:cNvSpPr/>
              <p:nvPr/>
            </p:nvSpPr>
            <p:spPr>
              <a:xfrm>
                <a:off x="1764693" y="31623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2" name="Freeform: Shape 53">
                <a:extLst>
                  <a:ext uri="{FF2B5EF4-FFF2-40B4-BE49-F238E27FC236}">
                    <a16:creationId xmlns:a16="http://schemas.microsoft.com/office/drawing/2014/main" xmlns="" id="{5F1B322F-48C1-4B30-9F70-BDDB506FB2B3}"/>
                  </a:ext>
                </a:extLst>
              </p:cNvPr>
              <p:cNvSpPr/>
              <p:nvPr/>
            </p:nvSpPr>
            <p:spPr>
              <a:xfrm>
                <a:off x="1802793" y="32004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3" name="Freeform: Shape 54">
                <a:extLst>
                  <a:ext uri="{FF2B5EF4-FFF2-40B4-BE49-F238E27FC236}">
                    <a16:creationId xmlns:a16="http://schemas.microsoft.com/office/drawing/2014/main" xmlns="" id="{B8374BC6-4853-4543-8DDD-3F65F773D114}"/>
                  </a:ext>
                </a:extLst>
              </p:cNvPr>
              <p:cNvSpPr/>
              <p:nvPr/>
            </p:nvSpPr>
            <p:spPr>
              <a:xfrm>
                <a:off x="1840897" y="32004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4" name="Freeform: Shape 55">
                <a:extLst>
                  <a:ext uri="{FF2B5EF4-FFF2-40B4-BE49-F238E27FC236}">
                    <a16:creationId xmlns:a16="http://schemas.microsoft.com/office/drawing/2014/main" xmlns="" id="{4419E5A8-FF3A-4966-A093-269D2777EEE9}"/>
                  </a:ext>
                </a:extLst>
              </p:cNvPr>
              <p:cNvSpPr/>
              <p:nvPr/>
            </p:nvSpPr>
            <p:spPr>
              <a:xfrm>
                <a:off x="20123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5" name="Freeform: Shape 56">
                <a:extLst>
                  <a:ext uri="{FF2B5EF4-FFF2-40B4-BE49-F238E27FC236}">
                    <a16:creationId xmlns:a16="http://schemas.microsoft.com/office/drawing/2014/main" xmlns="" id="{9E34C03B-38AA-4058-AC2B-69C716018EE4}"/>
                  </a:ext>
                </a:extLst>
              </p:cNvPr>
              <p:cNvSpPr/>
              <p:nvPr/>
            </p:nvSpPr>
            <p:spPr>
              <a:xfrm>
                <a:off x="20504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6" name="Freeform: Shape 57">
                <a:extLst>
                  <a:ext uri="{FF2B5EF4-FFF2-40B4-BE49-F238E27FC236}">
                    <a16:creationId xmlns:a16="http://schemas.microsoft.com/office/drawing/2014/main" xmlns="" id="{3F3196ED-0C68-4F23-B37E-431E32B5C6F8}"/>
                  </a:ext>
                </a:extLst>
              </p:cNvPr>
              <p:cNvSpPr/>
              <p:nvPr/>
            </p:nvSpPr>
            <p:spPr>
              <a:xfrm>
                <a:off x="21266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7" name="Freeform: Shape 58">
                <a:extLst>
                  <a:ext uri="{FF2B5EF4-FFF2-40B4-BE49-F238E27FC236}">
                    <a16:creationId xmlns:a16="http://schemas.microsoft.com/office/drawing/2014/main" xmlns="" id="{D0A9D401-7BC5-4765-9CFD-E4E27F5557EC}"/>
                  </a:ext>
                </a:extLst>
              </p:cNvPr>
              <p:cNvSpPr/>
              <p:nvPr/>
            </p:nvSpPr>
            <p:spPr>
              <a:xfrm>
                <a:off x="22028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8" name="Freeform: Shape 59">
                <a:extLst>
                  <a:ext uri="{FF2B5EF4-FFF2-40B4-BE49-F238E27FC236}">
                    <a16:creationId xmlns:a16="http://schemas.microsoft.com/office/drawing/2014/main" xmlns="" id="{ADBCC658-3AB2-4454-9DB8-9347654C6E8A}"/>
                  </a:ext>
                </a:extLst>
              </p:cNvPr>
              <p:cNvSpPr/>
              <p:nvPr/>
            </p:nvSpPr>
            <p:spPr>
              <a:xfrm>
                <a:off x="22599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9" name="Freeform: Shape 60">
                <a:extLst>
                  <a:ext uri="{FF2B5EF4-FFF2-40B4-BE49-F238E27FC236}">
                    <a16:creationId xmlns:a16="http://schemas.microsoft.com/office/drawing/2014/main" xmlns="" id="{BE638AD5-5894-401C-ABCB-63DD328C4693}"/>
                  </a:ext>
                </a:extLst>
              </p:cNvPr>
              <p:cNvSpPr/>
              <p:nvPr/>
            </p:nvSpPr>
            <p:spPr>
              <a:xfrm>
                <a:off x="227904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0" name="Freeform: Shape 61">
                <a:extLst>
                  <a:ext uri="{FF2B5EF4-FFF2-40B4-BE49-F238E27FC236}">
                    <a16:creationId xmlns:a16="http://schemas.microsoft.com/office/drawing/2014/main" xmlns="" id="{DA64A195-970C-4B8D-977B-35F4C52BDF2B}"/>
                  </a:ext>
                </a:extLst>
              </p:cNvPr>
              <p:cNvSpPr/>
              <p:nvPr/>
            </p:nvSpPr>
            <p:spPr>
              <a:xfrm>
                <a:off x="22980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1" name="Freeform: Shape 62">
                <a:extLst>
                  <a:ext uri="{FF2B5EF4-FFF2-40B4-BE49-F238E27FC236}">
                    <a16:creationId xmlns:a16="http://schemas.microsoft.com/office/drawing/2014/main" xmlns="" id="{270B7D8C-370A-4C33-B1A3-F79055580ED3}"/>
                  </a:ext>
                </a:extLst>
              </p:cNvPr>
              <p:cNvSpPr/>
              <p:nvPr/>
            </p:nvSpPr>
            <p:spPr>
              <a:xfrm>
                <a:off x="23361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2" name="Freeform: Shape 1023">
                <a:extLst>
                  <a:ext uri="{FF2B5EF4-FFF2-40B4-BE49-F238E27FC236}">
                    <a16:creationId xmlns:a16="http://schemas.microsoft.com/office/drawing/2014/main" xmlns="" id="{A4A1DEA9-037B-453C-8E04-2EFD8CEEAE8D}"/>
                  </a:ext>
                </a:extLst>
              </p:cNvPr>
              <p:cNvSpPr/>
              <p:nvPr/>
            </p:nvSpPr>
            <p:spPr>
              <a:xfrm>
                <a:off x="235524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3" name="Freeform: Shape 1024">
                <a:extLst>
                  <a:ext uri="{FF2B5EF4-FFF2-40B4-BE49-F238E27FC236}">
                    <a16:creationId xmlns:a16="http://schemas.microsoft.com/office/drawing/2014/main" xmlns="" id="{9FBC7EA1-3615-4070-B366-27633A0D7C65}"/>
                  </a:ext>
                </a:extLst>
              </p:cNvPr>
              <p:cNvSpPr/>
              <p:nvPr/>
            </p:nvSpPr>
            <p:spPr>
              <a:xfrm>
                <a:off x="23742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4" name="Freeform: Shape 1026">
                <a:extLst>
                  <a:ext uri="{FF2B5EF4-FFF2-40B4-BE49-F238E27FC236}">
                    <a16:creationId xmlns:a16="http://schemas.microsoft.com/office/drawing/2014/main" xmlns="" id="{C6867597-DB5F-48D5-AADA-CC4309853100}"/>
                  </a:ext>
                </a:extLst>
              </p:cNvPr>
              <p:cNvSpPr/>
              <p:nvPr/>
            </p:nvSpPr>
            <p:spPr>
              <a:xfrm>
                <a:off x="24123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5" name="Freeform: Shape 1027">
                <a:extLst>
                  <a:ext uri="{FF2B5EF4-FFF2-40B4-BE49-F238E27FC236}">
                    <a16:creationId xmlns:a16="http://schemas.microsoft.com/office/drawing/2014/main" xmlns="" id="{821FBB77-483D-4E74-A58C-75939610E673}"/>
                  </a:ext>
                </a:extLst>
              </p:cNvPr>
              <p:cNvSpPr/>
              <p:nvPr/>
            </p:nvSpPr>
            <p:spPr>
              <a:xfrm>
                <a:off x="246954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6" name="Freeform: Shape 1028">
                <a:extLst>
                  <a:ext uri="{FF2B5EF4-FFF2-40B4-BE49-F238E27FC236}">
                    <a16:creationId xmlns:a16="http://schemas.microsoft.com/office/drawing/2014/main" xmlns="" id="{19369B6B-F08B-4488-891E-4A6341C97C48}"/>
                  </a:ext>
                </a:extLst>
              </p:cNvPr>
              <p:cNvSpPr/>
              <p:nvPr/>
            </p:nvSpPr>
            <p:spPr>
              <a:xfrm>
                <a:off x="24885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7" name="Freeform: Shape 1029">
                <a:extLst>
                  <a:ext uri="{FF2B5EF4-FFF2-40B4-BE49-F238E27FC236}">
                    <a16:creationId xmlns:a16="http://schemas.microsoft.com/office/drawing/2014/main" xmlns="" id="{F345F78B-F37D-408E-8113-74C7CC990C3C}"/>
                  </a:ext>
                </a:extLst>
              </p:cNvPr>
              <p:cNvSpPr/>
              <p:nvPr/>
            </p:nvSpPr>
            <p:spPr>
              <a:xfrm>
                <a:off x="26790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8" name="Freeform: Shape 1030">
                <a:extLst>
                  <a:ext uri="{FF2B5EF4-FFF2-40B4-BE49-F238E27FC236}">
                    <a16:creationId xmlns:a16="http://schemas.microsoft.com/office/drawing/2014/main" xmlns="" id="{FA97760B-1FC0-4310-8C46-923AF5DFAB3D}"/>
                  </a:ext>
                </a:extLst>
              </p:cNvPr>
              <p:cNvSpPr/>
              <p:nvPr/>
            </p:nvSpPr>
            <p:spPr>
              <a:xfrm>
                <a:off x="288864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9" name="Freeform: Shape 1031">
                <a:extLst>
                  <a:ext uri="{FF2B5EF4-FFF2-40B4-BE49-F238E27FC236}">
                    <a16:creationId xmlns:a16="http://schemas.microsoft.com/office/drawing/2014/main" xmlns="" id="{D3324529-2DDE-4ABB-93FB-8EB1138E7F82}"/>
                  </a:ext>
                </a:extLst>
              </p:cNvPr>
              <p:cNvSpPr/>
              <p:nvPr/>
            </p:nvSpPr>
            <p:spPr>
              <a:xfrm>
                <a:off x="29838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0" name="Freeform: Shape 1032">
                <a:extLst>
                  <a:ext uri="{FF2B5EF4-FFF2-40B4-BE49-F238E27FC236}">
                    <a16:creationId xmlns:a16="http://schemas.microsoft.com/office/drawing/2014/main" xmlns="" id="{A734848E-ED3E-4941-99B0-1A4DB2B7506D}"/>
                  </a:ext>
                </a:extLst>
              </p:cNvPr>
              <p:cNvSpPr/>
              <p:nvPr/>
            </p:nvSpPr>
            <p:spPr>
              <a:xfrm>
                <a:off x="30219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1" name="Freeform: Shape 1033">
                <a:extLst>
                  <a:ext uri="{FF2B5EF4-FFF2-40B4-BE49-F238E27FC236}">
                    <a16:creationId xmlns:a16="http://schemas.microsoft.com/office/drawing/2014/main" xmlns="" id="{F209E678-DDE8-4BFD-A11F-D895ADB2C513}"/>
                  </a:ext>
                </a:extLst>
              </p:cNvPr>
              <p:cNvSpPr/>
              <p:nvPr/>
            </p:nvSpPr>
            <p:spPr>
              <a:xfrm>
                <a:off x="3155347" y="33147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2" name="Freeform: Shape 1034">
                <a:extLst>
                  <a:ext uri="{FF2B5EF4-FFF2-40B4-BE49-F238E27FC236}">
                    <a16:creationId xmlns:a16="http://schemas.microsoft.com/office/drawing/2014/main" xmlns="" id="{FF48B56F-7963-428A-8E9E-E997D62E0C9D}"/>
                  </a:ext>
                </a:extLst>
              </p:cNvPr>
              <p:cNvSpPr/>
              <p:nvPr/>
            </p:nvSpPr>
            <p:spPr>
              <a:xfrm>
                <a:off x="3174397" y="33147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3" name="Freeform: Shape 1035">
                <a:extLst>
                  <a:ext uri="{FF2B5EF4-FFF2-40B4-BE49-F238E27FC236}">
                    <a16:creationId xmlns:a16="http://schemas.microsoft.com/office/drawing/2014/main" xmlns="" id="{CB7E6287-3898-4374-8BAF-FBA05B3E113F}"/>
                  </a:ext>
                </a:extLst>
              </p:cNvPr>
              <p:cNvSpPr/>
              <p:nvPr/>
            </p:nvSpPr>
            <p:spPr>
              <a:xfrm>
                <a:off x="3212497" y="33337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4" name="Freeform: Shape 1036">
                <a:extLst>
                  <a:ext uri="{FF2B5EF4-FFF2-40B4-BE49-F238E27FC236}">
                    <a16:creationId xmlns:a16="http://schemas.microsoft.com/office/drawing/2014/main" xmlns="" id="{60E8E4D4-A04C-4CC0-85D5-0914405FF888}"/>
                  </a:ext>
                </a:extLst>
              </p:cNvPr>
              <p:cNvSpPr/>
              <p:nvPr/>
            </p:nvSpPr>
            <p:spPr>
              <a:xfrm>
                <a:off x="3231547" y="33337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5" name="Freeform: Shape 1037">
                <a:extLst>
                  <a:ext uri="{FF2B5EF4-FFF2-40B4-BE49-F238E27FC236}">
                    <a16:creationId xmlns:a16="http://schemas.microsoft.com/office/drawing/2014/main" xmlns="" id="{D6936DDF-6065-44D0-8985-03F150DE72AD}"/>
                  </a:ext>
                </a:extLst>
              </p:cNvPr>
              <p:cNvSpPr/>
              <p:nvPr/>
            </p:nvSpPr>
            <p:spPr>
              <a:xfrm>
                <a:off x="3307747" y="33528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6" name="Freeform: Shape 1038">
                <a:extLst>
                  <a:ext uri="{FF2B5EF4-FFF2-40B4-BE49-F238E27FC236}">
                    <a16:creationId xmlns:a16="http://schemas.microsoft.com/office/drawing/2014/main" xmlns="" id="{213EE3C4-BDB5-4DAA-A163-56989C90634A}"/>
                  </a:ext>
                </a:extLst>
              </p:cNvPr>
              <p:cNvSpPr/>
              <p:nvPr/>
            </p:nvSpPr>
            <p:spPr>
              <a:xfrm>
                <a:off x="336489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7" name="Freeform: Shape 1039">
                <a:extLst>
                  <a:ext uri="{FF2B5EF4-FFF2-40B4-BE49-F238E27FC236}">
                    <a16:creationId xmlns:a16="http://schemas.microsoft.com/office/drawing/2014/main" xmlns="" id="{6CCD76B2-A8EE-4E6E-B813-C76E8AB9290D}"/>
                  </a:ext>
                </a:extLst>
              </p:cNvPr>
              <p:cNvSpPr/>
              <p:nvPr/>
            </p:nvSpPr>
            <p:spPr>
              <a:xfrm>
                <a:off x="346014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8" name="Freeform: Shape 1040">
                <a:extLst>
                  <a:ext uri="{FF2B5EF4-FFF2-40B4-BE49-F238E27FC236}">
                    <a16:creationId xmlns:a16="http://schemas.microsoft.com/office/drawing/2014/main" xmlns="" id="{791444BD-3D8C-404B-A824-1E76075876AC}"/>
                  </a:ext>
                </a:extLst>
              </p:cNvPr>
              <p:cNvSpPr/>
              <p:nvPr/>
            </p:nvSpPr>
            <p:spPr>
              <a:xfrm>
                <a:off x="349824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89" name="Freeform: Shape 1041">
                <a:extLst>
                  <a:ext uri="{FF2B5EF4-FFF2-40B4-BE49-F238E27FC236}">
                    <a16:creationId xmlns:a16="http://schemas.microsoft.com/office/drawing/2014/main" xmlns="" id="{21D0B9F6-425D-4236-A892-87EA1E98448E}"/>
                  </a:ext>
                </a:extLst>
              </p:cNvPr>
              <p:cNvSpPr/>
              <p:nvPr/>
            </p:nvSpPr>
            <p:spPr>
              <a:xfrm>
                <a:off x="370779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0" name="Freeform: Shape 1042">
                <a:extLst>
                  <a:ext uri="{FF2B5EF4-FFF2-40B4-BE49-F238E27FC236}">
                    <a16:creationId xmlns:a16="http://schemas.microsoft.com/office/drawing/2014/main" xmlns="" id="{2D03D2D9-9225-4DD1-ADC9-FDC668870498}"/>
                  </a:ext>
                </a:extLst>
              </p:cNvPr>
              <p:cNvSpPr/>
              <p:nvPr/>
            </p:nvSpPr>
            <p:spPr>
              <a:xfrm>
                <a:off x="370779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1" name="Freeform: Shape 1043">
                <a:extLst>
                  <a:ext uri="{FF2B5EF4-FFF2-40B4-BE49-F238E27FC236}">
                    <a16:creationId xmlns:a16="http://schemas.microsoft.com/office/drawing/2014/main" xmlns="" id="{4B073649-8CFC-428E-9DAC-07E87693A40E}"/>
                  </a:ext>
                </a:extLst>
              </p:cNvPr>
              <p:cNvSpPr/>
              <p:nvPr/>
            </p:nvSpPr>
            <p:spPr>
              <a:xfrm>
                <a:off x="372684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2" name="Freeform: Shape 1044">
                <a:extLst>
                  <a:ext uri="{FF2B5EF4-FFF2-40B4-BE49-F238E27FC236}">
                    <a16:creationId xmlns:a16="http://schemas.microsoft.com/office/drawing/2014/main" xmlns="" id="{88264857-4411-47CB-918B-F92BA54CBA3C}"/>
                  </a:ext>
                </a:extLst>
              </p:cNvPr>
              <p:cNvSpPr/>
              <p:nvPr/>
            </p:nvSpPr>
            <p:spPr>
              <a:xfrm>
                <a:off x="374589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3" name="Freeform: Shape 1045">
                <a:extLst>
                  <a:ext uri="{FF2B5EF4-FFF2-40B4-BE49-F238E27FC236}">
                    <a16:creationId xmlns:a16="http://schemas.microsoft.com/office/drawing/2014/main" xmlns="" id="{898CAE81-05B2-46A1-A348-A9A4D74AE010}"/>
                  </a:ext>
                </a:extLst>
              </p:cNvPr>
              <p:cNvSpPr/>
              <p:nvPr/>
            </p:nvSpPr>
            <p:spPr>
              <a:xfrm>
                <a:off x="376494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4" name="Freeform: Shape 1046">
                <a:extLst>
                  <a:ext uri="{FF2B5EF4-FFF2-40B4-BE49-F238E27FC236}">
                    <a16:creationId xmlns:a16="http://schemas.microsoft.com/office/drawing/2014/main" xmlns="" id="{849FEC88-233F-4D50-BC2C-187AD7C409AB}"/>
                  </a:ext>
                </a:extLst>
              </p:cNvPr>
              <p:cNvSpPr/>
              <p:nvPr/>
            </p:nvSpPr>
            <p:spPr>
              <a:xfrm>
                <a:off x="40697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5" name="Freeform: Shape 1047">
                <a:extLst>
                  <a:ext uri="{FF2B5EF4-FFF2-40B4-BE49-F238E27FC236}">
                    <a16:creationId xmlns:a16="http://schemas.microsoft.com/office/drawing/2014/main" xmlns="" id="{86C44CE6-A423-4F4A-9C1C-C0AE33B7124D}"/>
                  </a:ext>
                </a:extLst>
              </p:cNvPr>
              <p:cNvSpPr/>
              <p:nvPr/>
            </p:nvSpPr>
            <p:spPr>
              <a:xfrm>
                <a:off x="408879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6" name="Freeform: Shape 1048">
                <a:extLst>
                  <a:ext uri="{FF2B5EF4-FFF2-40B4-BE49-F238E27FC236}">
                    <a16:creationId xmlns:a16="http://schemas.microsoft.com/office/drawing/2014/main" xmlns="" id="{8E893B5B-2D16-48D2-8980-593049981D99}"/>
                  </a:ext>
                </a:extLst>
              </p:cNvPr>
              <p:cNvSpPr/>
              <p:nvPr/>
            </p:nvSpPr>
            <p:spPr>
              <a:xfrm>
                <a:off x="41078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7" name="Freeform: Shape 1049">
                <a:extLst>
                  <a:ext uri="{FF2B5EF4-FFF2-40B4-BE49-F238E27FC236}">
                    <a16:creationId xmlns:a16="http://schemas.microsoft.com/office/drawing/2014/main" xmlns="" id="{F43687A7-F540-4C2B-A534-4CAA27E64109}"/>
                  </a:ext>
                </a:extLst>
              </p:cNvPr>
              <p:cNvSpPr/>
              <p:nvPr/>
            </p:nvSpPr>
            <p:spPr>
              <a:xfrm>
                <a:off x="41078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8" name="Freeform: Shape 1050">
                <a:extLst>
                  <a:ext uri="{FF2B5EF4-FFF2-40B4-BE49-F238E27FC236}">
                    <a16:creationId xmlns:a16="http://schemas.microsoft.com/office/drawing/2014/main" xmlns="" id="{30D651B3-B265-4F60-9BD6-C04F5F873DD9}"/>
                  </a:ext>
                </a:extLst>
              </p:cNvPr>
              <p:cNvSpPr/>
              <p:nvPr/>
            </p:nvSpPr>
            <p:spPr>
              <a:xfrm>
                <a:off x="416499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9" name="Freeform: Shape 1051">
                <a:extLst>
                  <a:ext uri="{FF2B5EF4-FFF2-40B4-BE49-F238E27FC236}">
                    <a16:creationId xmlns:a16="http://schemas.microsoft.com/office/drawing/2014/main" xmlns="" id="{61432877-26C7-4D08-861C-D3F240B66AB0}"/>
                  </a:ext>
                </a:extLst>
              </p:cNvPr>
              <p:cNvSpPr/>
              <p:nvPr/>
            </p:nvSpPr>
            <p:spPr>
              <a:xfrm>
                <a:off x="42602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0" name="Freeform: Shape 1052">
                <a:extLst>
                  <a:ext uri="{FF2B5EF4-FFF2-40B4-BE49-F238E27FC236}">
                    <a16:creationId xmlns:a16="http://schemas.microsoft.com/office/drawing/2014/main" xmlns="" id="{87D6995B-DA11-4515-88D0-31A1C1B314E5}"/>
                  </a:ext>
                </a:extLst>
              </p:cNvPr>
              <p:cNvSpPr/>
              <p:nvPr/>
            </p:nvSpPr>
            <p:spPr>
              <a:xfrm>
                <a:off x="42983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1" name="Freeform: Shape 1053">
                <a:extLst>
                  <a:ext uri="{FF2B5EF4-FFF2-40B4-BE49-F238E27FC236}">
                    <a16:creationId xmlns:a16="http://schemas.microsoft.com/office/drawing/2014/main" xmlns="" id="{57BA41A0-955D-4171-8E10-71EA284B2CAB}"/>
                  </a:ext>
                </a:extLst>
              </p:cNvPr>
              <p:cNvSpPr/>
              <p:nvPr/>
            </p:nvSpPr>
            <p:spPr>
              <a:xfrm>
                <a:off x="43364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2" name="Freeform: Shape 1054">
                <a:extLst>
                  <a:ext uri="{FF2B5EF4-FFF2-40B4-BE49-F238E27FC236}">
                    <a16:creationId xmlns:a16="http://schemas.microsoft.com/office/drawing/2014/main" xmlns="" id="{05DCDE14-6112-4A1D-BD67-BA68F8AB963E}"/>
                  </a:ext>
                </a:extLst>
              </p:cNvPr>
              <p:cNvSpPr/>
              <p:nvPr/>
            </p:nvSpPr>
            <p:spPr>
              <a:xfrm>
                <a:off x="43745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3" name="Freeform: Shape 1055">
                <a:extLst>
                  <a:ext uri="{FF2B5EF4-FFF2-40B4-BE49-F238E27FC236}">
                    <a16:creationId xmlns:a16="http://schemas.microsoft.com/office/drawing/2014/main" xmlns="" id="{C8D4E2E4-B4EA-453D-B951-EE2C8433C9EA}"/>
                  </a:ext>
                </a:extLst>
              </p:cNvPr>
              <p:cNvSpPr/>
              <p:nvPr/>
            </p:nvSpPr>
            <p:spPr>
              <a:xfrm>
                <a:off x="44126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4" name="Freeform: Shape 1056">
                <a:extLst>
                  <a:ext uri="{FF2B5EF4-FFF2-40B4-BE49-F238E27FC236}">
                    <a16:creationId xmlns:a16="http://schemas.microsoft.com/office/drawing/2014/main" xmlns="" id="{7FD539C7-8842-4175-8F34-1A931525891D}"/>
                  </a:ext>
                </a:extLst>
              </p:cNvPr>
              <p:cNvSpPr/>
              <p:nvPr/>
            </p:nvSpPr>
            <p:spPr>
              <a:xfrm>
                <a:off x="452694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5" name="Freeform: Shape 1057">
                <a:extLst>
                  <a:ext uri="{FF2B5EF4-FFF2-40B4-BE49-F238E27FC236}">
                    <a16:creationId xmlns:a16="http://schemas.microsoft.com/office/drawing/2014/main" xmlns="" id="{E38AC006-E9DB-4982-8135-676310B149A1}"/>
                  </a:ext>
                </a:extLst>
              </p:cNvPr>
              <p:cNvSpPr/>
              <p:nvPr/>
            </p:nvSpPr>
            <p:spPr>
              <a:xfrm>
                <a:off x="462219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6" name="Freeform: Shape 1058">
                <a:extLst>
                  <a:ext uri="{FF2B5EF4-FFF2-40B4-BE49-F238E27FC236}">
                    <a16:creationId xmlns:a16="http://schemas.microsoft.com/office/drawing/2014/main" xmlns="" id="{0A285DF8-D352-48D1-BBC9-3421A2D5151A}"/>
                  </a:ext>
                </a:extLst>
              </p:cNvPr>
              <p:cNvSpPr/>
              <p:nvPr/>
            </p:nvSpPr>
            <p:spPr>
              <a:xfrm>
                <a:off x="464124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7" name="Freeform: Shape 1059">
                <a:extLst>
                  <a:ext uri="{FF2B5EF4-FFF2-40B4-BE49-F238E27FC236}">
                    <a16:creationId xmlns:a16="http://schemas.microsoft.com/office/drawing/2014/main" xmlns="" id="{27815D8D-F4B6-4004-A802-65281D771CF4}"/>
                  </a:ext>
                </a:extLst>
              </p:cNvPr>
              <p:cNvSpPr/>
              <p:nvPr/>
            </p:nvSpPr>
            <p:spPr>
              <a:xfrm>
                <a:off x="485079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8" name="Freeform: Shape 1060">
                <a:extLst>
                  <a:ext uri="{FF2B5EF4-FFF2-40B4-BE49-F238E27FC236}">
                    <a16:creationId xmlns:a16="http://schemas.microsoft.com/office/drawing/2014/main" xmlns="" id="{D9282C79-D932-4A5F-919E-A5EFA990C351}"/>
                  </a:ext>
                </a:extLst>
              </p:cNvPr>
              <p:cNvSpPr/>
              <p:nvPr/>
            </p:nvSpPr>
            <p:spPr>
              <a:xfrm>
                <a:off x="486984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9" name="Freeform: Shape 1061">
                <a:extLst>
                  <a:ext uri="{FF2B5EF4-FFF2-40B4-BE49-F238E27FC236}">
                    <a16:creationId xmlns:a16="http://schemas.microsoft.com/office/drawing/2014/main" xmlns="" id="{9195F885-48B7-4463-88CF-BA1E3E8BB1B9}"/>
                  </a:ext>
                </a:extLst>
              </p:cNvPr>
              <p:cNvSpPr/>
              <p:nvPr/>
            </p:nvSpPr>
            <p:spPr>
              <a:xfrm>
                <a:off x="488889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0" name="Freeform: Shape 1062">
                <a:extLst>
                  <a:ext uri="{FF2B5EF4-FFF2-40B4-BE49-F238E27FC236}">
                    <a16:creationId xmlns:a16="http://schemas.microsoft.com/office/drawing/2014/main" xmlns="" id="{B1C1CBFE-0505-4FD3-9A83-45809B82A559}"/>
                  </a:ext>
                </a:extLst>
              </p:cNvPr>
              <p:cNvSpPr/>
              <p:nvPr/>
            </p:nvSpPr>
            <p:spPr>
              <a:xfrm>
                <a:off x="49460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1" name="Freeform: Shape 1063">
                <a:extLst>
                  <a:ext uri="{FF2B5EF4-FFF2-40B4-BE49-F238E27FC236}">
                    <a16:creationId xmlns:a16="http://schemas.microsoft.com/office/drawing/2014/main" xmlns="" id="{BF347C12-7DC6-49A7-B2A3-ECE9693CFA56}"/>
                  </a:ext>
                </a:extLst>
              </p:cNvPr>
              <p:cNvSpPr/>
              <p:nvPr/>
            </p:nvSpPr>
            <p:spPr>
              <a:xfrm>
                <a:off x="49650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2" name="Freeform: Shape 1064">
                <a:extLst>
                  <a:ext uri="{FF2B5EF4-FFF2-40B4-BE49-F238E27FC236}">
                    <a16:creationId xmlns:a16="http://schemas.microsoft.com/office/drawing/2014/main" xmlns="" id="{C3194344-AA86-452A-A8FC-025FC20D87AE}"/>
                  </a:ext>
                </a:extLst>
              </p:cNvPr>
              <p:cNvSpPr/>
              <p:nvPr/>
            </p:nvSpPr>
            <p:spPr>
              <a:xfrm>
                <a:off x="49841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3" name="Freeform: Shape 1065">
                <a:extLst>
                  <a:ext uri="{FF2B5EF4-FFF2-40B4-BE49-F238E27FC236}">
                    <a16:creationId xmlns:a16="http://schemas.microsoft.com/office/drawing/2014/main" xmlns="" id="{73A84C6D-85DD-4002-8FA3-23F9EE2FDF2C}"/>
                  </a:ext>
                </a:extLst>
              </p:cNvPr>
              <p:cNvSpPr/>
              <p:nvPr/>
            </p:nvSpPr>
            <p:spPr>
              <a:xfrm>
                <a:off x="50031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4" name="Freeform: Shape 1066">
                <a:extLst>
                  <a:ext uri="{FF2B5EF4-FFF2-40B4-BE49-F238E27FC236}">
                    <a16:creationId xmlns:a16="http://schemas.microsoft.com/office/drawing/2014/main" xmlns="" id="{5B5D802E-3C79-4D0D-BECD-AA414C6DC7BF}"/>
                  </a:ext>
                </a:extLst>
              </p:cNvPr>
              <p:cNvSpPr/>
              <p:nvPr/>
            </p:nvSpPr>
            <p:spPr>
              <a:xfrm>
                <a:off x="50412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5" name="Freeform: Shape 1067">
                <a:extLst>
                  <a:ext uri="{FF2B5EF4-FFF2-40B4-BE49-F238E27FC236}">
                    <a16:creationId xmlns:a16="http://schemas.microsoft.com/office/drawing/2014/main" xmlns="" id="{E0B538B0-ADB0-4BD6-947D-AF0F31EC4B29}"/>
                  </a:ext>
                </a:extLst>
              </p:cNvPr>
              <p:cNvSpPr/>
              <p:nvPr/>
            </p:nvSpPr>
            <p:spPr>
              <a:xfrm>
                <a:off x="50793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6" name="Freeform: Shape 1068">
                <a:extLst>
                  <a:ext uri="{FF2B5EF4-FFF2-40B4-BE49-F238E27FC236}">
                    <a16:creationId xmlns:a16="http://schemas.microsoft.com/office/drawing/2014/main" xmlns="" id="{4AA0809D-47EC-480A-AA46-94F59A2CC2E8}"/>
                  </a:ext>
                </a:extLst>
              </p:cNvPr>
              <p:cNvSpPr/>
              <p:nvPr/>
            </p:nvSpPr>
            <p:spPr>
              <a:xfrm>
                <a:off x="50984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7" name="Freeform: Shape 1069">
                <a:extLst>
                  <a:ext uri="{FF2B5EF4-FFF2-40B4-BE49-F238E27FC236}">
                    <a16:creationId xmlns:a16="http://schemas.microsoft.com/office/drawing/2014/main" xmlns="" id="{E5445573-96CD-490F-B905-25FFE6493044}"/>
                  </a:ext>
                </a:extLst>
              </p:cNvPr>
              <p:cNvSpPr/>
              <p:nvPr/>
            </p:nvSpPr>
            <p:spPr>
              <a:xfrm>
                <a:off x="51174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8" name="Freeform: Shape 1070">
                <a:extLst>
                  <a:ext uri="{FF2B5EF4-FFF2-40B4-BE49-F238E27FC236}">
                    <a16:creationId xmlns:a16="http://schemas.microsoft.com/office/drawing/2014/main" xmlns="" id="{1F84596E-0F28-4829-A094-F6D184B4563D}"/>
                  </a:ext>
                </a:extLst>
              </p:cNvPr>
              <p:cNvSpPr/>
              <p:nvPr/>
            </p:nvSpPr>
            <p:spPr>
              <a:xfrm>
                <a:off x="51365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9" name="Freeform: Shape 1071">
                <a:extLst>
                  <a:ext uri="{FF2B5EF4-FFF2-40B4-BE49-F238E27FC236}">
                    <a16:creationId xmlns:a16="http://schemas.microsoft.com/office/drawing/2014/main" xmlns="" id="{285E4224-0DB5-4F5B-BB4C-FA535E3D66FD}"/>
                  </a:ext>
                </a:extLst>
              </p:cNvPr>
              <p:cNvSpPr/>
              <p:nvPr/>
            </p:nvSpPr>
            <p:spPr>
              <a:xfrm>
                <a:off x="51555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0" name="Freeform: Shape 1072">
                <a:extLst>
                  <a:ext uri="{FF2B5EF4-FFF2-40B4-BE49-F238E27FC236}">
                    <a16:creationId xmlns:a16="http://schemas.microsoft.com/office/drawing/2014/main" xmlns="" id="{2860C196-6E21-4B4D-987C-139D3F38F5D4}"/>
                  </a:ext>
                </a:extLst>
              </p:cNvPr>
              <p:cNvSpPr/>
              <p:nvPr/>
            </p:nvSpPr>
            <p:spPr>
              <a:xfrm>
                <a:off x="51746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1" name="Freeform: Shape 1073">
                <a:extLst>
                  <a:ext uri="{FF2B5EF4-FFF2-40B4-BE49-F238E27FC236}">
                    <a16:creationId xmlns:a16="http://schemas.microsoft.com/office/drawing/2014/main" xmlns="" id="{32CAFAC6-2E7C-4EAF-8F5E-04AFC8BC7C2A}"/>
                  </a:ext>
                </a:extLst>
              </p:cNvPr>
              <p:cNvSpPr/>
              <p:nvPr/>
            </p:nvSpPr>
            <p:spPr>
              <a:xfrm>
                <a:off x="52127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2" name="Freeform: Shape 1074">
                <a:extLst>
                  <a:ext uri="{FF2B5EF4-FFF2-40B4-BE49-F238E27FC236}">
                    <a16:creationId xmlns:a16="http://schemas.microsoft.com/office/drawing/2014/main" xmlns="" id="{464F123D-3E8F-4A87-8DC2-30B4EBEEAF8A}"/>
                  </a:ext>
                </a:extLst>
              </p:cNvPr>
              <p:cNvSpPr/>
              <p:nvPr/>
            </p:nvSpPr>
            <p:spPr>
              <a:xfrm>
                <a:off x="52317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3" name="Freeform: Shape 1075">
                <a:extLst>
                  <a:ext uri="{FF2B5EF4-FFF2-40B4-BE49-F238E27FC236}">
                    <a16:creationId xmlns:a16="http://schemas.microsoft.com/office/drawing/2014/main" xmlns="" id="{40D59027-10C4-4646-9CD7-1B117F3E7180}"/>
                  </a:ext>
                </a:extLst>
              </p:cNvPr>
              <p:cNvSpPr/>
              <p:nvPr/>
            </p:nvSpPr>
            <p:spPr>
              <a:xfrm>
                <a:off x="52889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4" name="Freeform: Shape 1076">
                <a:extLst>
                  <a:ext uri="{FF2B5EF4-FFF2-40B4-BE49-F238E27FC236}">
                    <a16:creationId xmlns:a16="http://schemas.microsoft.com/office/drawing/2014/main" xmlns="" id="{0CA55BF9-D317-4765-940C-5B24EC3F8A0E}"/>
                  </a:ext>
                </a:extLst>
              </p:cNvPr>
              <p:cNvSpPr/>
              <p:nvPr/>
            </p:nvSpPr>
            <p:spPr>
              <a:xfrm>
                <a:off x="53270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5" name="Freeform: Shape 1077">
                <a:extLst>
                  <a:ext uri="{FF2B5EF4-FFF2-40B4-BE49-F238E27FC236}">
                    <a16:creationId xmlns:a16="http://schemas.microsoft.com/office/drawing/2014/main" xmlns="" id="{C7BFE0DD-8879-49AD-8F5F-0241350ED711}"/>
                  </a:ext>
                </a:extLst>
              </p:cNvPr>
              <p:cNvSpPr/>
              <p:nvPr/>
            </p:nvSpPr>
            <p:spPr>
              <a:xfrm>
                <a:off x="53841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6" name="Freeform: Shape 1078">
                <a:extLst>
                  <a:ext uri="{FF2B5EF4-FFF2-40B4-BE49-F238E27FC236}">
                    <a16:creationId xmlns:a16="http://schemas.microsoft.com/office/drawing/2014/main" xmlns="" id="{76313A21-CE92-4BD6-AC94-6F7DC33E6F13}"/>
                  </a:ext>
                </a:extLst>
              </p:cNvPr>
              <p:cNvSpPr/>
              <p:nvPr/>
            </p:nvSpPr>
            <p:spPr>
              <a:xfrm>
                <a:off x="54222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7" name="Freeform: Shape 1079">
                <a:extLst>
                  <a:ext uri="{FF2B5EF4-FFF2-40B4-BE49-F238E27FC236}">
                    <a16:creationId xmlns:a16="http://schemas.microsoft.com/office/drawing/2014/main" xmlns="" id="{4C8C73AE-4FBC-417F-AEDE-55C84504566E}"/>
                  </a:ext>
                </a:extLst>
              </p:cNvPr>
              <p:cNvSpPr/>
              <p:nvPr/>
            </p:nvSpPr>
            <p:spPr>
              <a:xfrm>
                <a:off x="54984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8" name="Freeform: Shape 1080">
                <a:extLst>
                  <a:ext uri="{FF2B5EF4-FFF2-40B4-BE49-F238E27FC236}">
                    <a16:creationId xmlns:a16="http://schemas.microsoft.com/office/drawing/2014/main" xmlns="" id="{6122893C-8FEE-4092-BB1A-F7F8C31537EA}"/>
                  </a:ext>
                </a:extLst>
              </p:cNvPr>
              <p:cNvSpPr/>
              <p:nvPr/>
            </p:nvSpPr>
            <p:spPr>
              <a:xfrm>
                <a:off x="55175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9" name="Freeform: Shape 1081">
                <a:extLst>
                  <a:ext uri="{FF2B5EF4-FFF2-40B4-BE49-F238E27FC236}">
                    <a16:creationId xmlns:a16="http://schemas.microsoft.com/office/drawing/2014/main" xmlns="" id="{B300719F-28CB-45E1-A602-7E8F1BC2CC1C}"/>
                  </a:ext>
                </a:extLst>
              </p:cNvPr>
              <p:cNvSpPr/>
              <p:nvPr/>
            </p:nvSpPr>
            <p:spPr>
              <a:xfrm>
                <a:off x="55365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0" name="Freeform: Shape 1082">
                <a:extLst>
                  <a:ext uri="{FF2B5EF4-FFF2-40B4-BE49-F238E27FC236}">
                    <a16:creationId xmlns:a16="http://schemas.microsoft.com/office/drawing/2014/main" xmlns="" id="{240D1B02-451D-4856-923B-A2F4C8A89201}"/>
                  </a:ext>
                </a:extLst>
              </p:cNvPr>
              <p:cNvSpPr/>
              <p:nvPr/>
            </p:nvSpPr>
            <p:spPr>
              <a:xfrm>
                <a:off x="55556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1" name="Freeform: Shape 1083">
                <a:extLst>
                  <a:ext uri="{FF2B5EF4-FFF2-40B4-BE49-F238E27FC236}">
                    <a16:creationId xmlns:a16="http://schemas.microsoft.com/office/drawing/2014/main" xmlns="" id="{284CF0B7-7D64-4C44-9E60-437C447693BC}"/>
                  </a:ext>
                </a:extLst>
              </p:cNvPr>
              <p:cNvSpPr/>
              <p:nvPr/>
            </p:nvSpPr>
            <p:spPr>
              <a:xfrm>
                <a:off x="5631847" y="35433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2" name="Freeform: Shape 1084">
                <a:extLst>
                  <a:ext uri="{FF2B5EF4-FFF2-40B4-BE49-F238E27FC236}">
                    <a16:creationId xmlns:a16="http://schemas.microsoft.com/office/drawing/2014/main" xmlns="" id="{C8C4648B-5A9B-42D8-974C-89731A578DB3}"/>
                  </a:ext>
                </a:extLst>
              </p:cNvPr>
              <p:cNvSpPr/>
              <p:nvPr/>
            </p:nvSpPr>
            <p:spPr>
              <a:xfrm>
                <a:off x="5708047" y="35433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3" name="Freeform: Shape 1085">
                <a:extLst>
                  <a:ext uri="{FF2B5EF4-FFF2-40B4-BE49-F238E27FC236}">
                    <a16:creationId xmlns:a16="http://schemas.microsoft.com/office/drawing/2014/main" xmlns="" id="{82F8A0BA-9418-49C8-99B2-20393A55CE01}"/>
                  </a:ext>
                </a:extLst>
              </p:cNvPr>
              <p:cNvSpPr/>
              <p:nvPr/>
            </p:nvSpPr>
            <p:spPr>
              <a:xfrm>
                <a:off x="57651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4" name="Freeform: Shape 1086">
                <a:extLst>
                  <a:ext uri="{FF2B5EF4-FFF2-40B4-BE49-F238E27FC236}">
                    <a16:creationId xmlns:a16="http://schemas.microsoft.com/office/drawing/2014/main" xmlns="" id="{15D67007-B8E2-4C00-8BA1-BCAFD006093F}"/>
                  </a:ext>
                </a:extLst>
              </p:cNvPr>
              <p:cNvSpPr/>
              <p:nvPr/>
            </p:nvSpPr>
            <p:spPr>
              <a:xfrm>
                <a:off x="57842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5" name="Freeform: Shape 1087">
                <a:extLst>
                  <a:ext uri="{FF2B5EF4-FFF2-40B4-BE49-F238E27FC236}">
                    <a16:creationId xmlns:a16="http://schemas.microsoft.com/office/drawing/2014/main" xmlns="" id="{4A57300B-97AC-45D1-BDB8-58634114B423}"/>
                  </a:ext>
                </a:extLst>
              </p:cNvPr>
              <p:cNvSpPr/>
              <p:nvPr/>
            </p:nvSpPr>
            <p:spPr>
              <a:xfrm>
                <a:off x="58032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6" name="Freeform: Shape 1088">
                <a:extLst>
                  <a:ext uri="{FF2B5EF4-FFF2-40B4-BE49-F238E27FC236}">
                    <a16:creationId xmlns:a16="http://schemas.microsoft.com/office/drawing/2014/main" xmlns="" id="{5661B428-E867-4F22-B0D5-A21CAF3BA94C}"/>
                  </a:ext>
                </a:extLst>
              </p:cNvPr>
              <p:cNvSpPr/>
              <p:nvPr/>
            </p:nvSpPr>
            <p:spPr>
              <a:xfrm>
                <a:off x="58223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7" name="Freeform: Shape 1089">
                <a:extLst>
                  <a:ext uri="{FF2B5EF4-FFF2-40B4-BE49-F238E27FC236}">
                    <a16:creationId xmlns:a16="http://schemas.microsoft.com/office/drawing/2014/main" xmlns="" id="{4D08F49E-526F-4601-B03E-0D725BF91CD6}"/>
                  </a:ext>
                </a:extLst>
              </p:cNvPr>
              <p:cNvSpPr/>
              <p:nvPr/>
            </p:nvSpPr>
            <p:spPr>
              <a:xfrm>
                <a:off x="58413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8" name="Freeform: Shape 1090">
                <a:extLst>
                  <a:ext uri="{FF2B5EF4-FFF2-40B4-BE49-F238E27FC236}">
                    <a16:creationId xmlns:a16="http://schemas.microsoft.com/office/drawing/2014/main" xmlns="" id="{1AC71647-3734-4700-8FBC-353C040EB5DB}"/>
                  </a:ext>
                </a:extLst>
              </p:cNvPr>
              <p:cNvSpPr/>
              <p:nvPr/>
            </p:nvSpPr>
            <p:spPr>
              <a:xfrm>
                <a:off x="59366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9" name="Freeform: Shape 1091">
                <a:extLst>
                  <a:ext uri="{FF2B5EF4-FFF2-40B4-BE49-F238E27FC236}">
                    <a16:creationId xmlns:a16="http://schemas.microsoft.com/office/drawing/2014/main" xmlns="" id="{17A4D922-CA2F-4F82-A994-65BF62602260}"/>
                  </a:ext>
                </a:extLst>
              </p:cNvPr>
              <p:cNvSpPr/>
              <p:nvPr/>
            </p:nvSpPr>
            <p:spPr>
              <a:xfrm>
                <a:off x="59747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0" name="Freeform: Shape 1092">
                <a:extLst>
                  <a:ext uri="{FF2B5EF4-FFF2-40B4-BE49-F238E27FC236}">
                    <a16:creationId xmlns:a16="http://schemas.microsoft.com/office/drawing/2014/main" xmlns="" id="{3CE885DC-D74A-4AFD-BE09-E3AB06BB4FF0}"/>
                  </a:ext>
                </a:extLst>
              </p:cNvPr>
              <p:cNvSpPr/>
              <p:nvPr/>
            </p:nvSpPr>
            <p:spPr>
              <a:xfrm>
                <a:off x="59937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1" name="Freeform: Shape 1093">
                <a:extLst>
                  <a:ext uri="{FF2B5EF4-FFF2-40B4-BE49-F238E27FC236}">
                    <a16:creationId xmlns:a16="http://schemas.microsoft.com/office/drawing/2014/main" xmlns="" id="{00D75D3B-D339-41C7-94FC-399C475D720A}"/>
                  </a:ext>
                </a:extLst>
              </p:cNvPr>
              <p:cNvSpPr/>
              <p:nvPr/>
            </p:nvSpPr>
            <p:spPr>
              <a:xfrm>
                <a:off x="60128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2" name="Freeform: Shape 1094">
                <a:extLst>
                  <a:ext uri="{FF2B5EF4-FFF2-40B4-BE49-F238E27FC236}">
                    <a16:creationId xmlns:a16="http://schemas.microsoft.com/office/drawing/2014/main" xmlns="" id="{09229F59-33A7-462F-B1F0-A7F6F4215874}"/>
                  </a:ext>
                </a:extLst>
              </p:cNvPr>
              <p:cNvSpPr/>
              <p:nvPr/>
            </p:nvSpPr>
            <p:spPr>
              <a:xfrm>
                <a:off x="60699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3" name="Freeform: Shape 1095">
                <a:extLst>
                  <a:ext uri="{FF2B5EF4-FFF2-40B4-BE49-F238E27FC236}">
                    <a16:creationId xmlns:a16="http://schemas.microsoft.com/office/drawing/2014/main" xmlns="" id="{B6E5036B-8207-40EA-9C2C-F8B8D4CDED9B}"/>
                  </a:ext>
                </a:extLst>
              </p:cNvPr>
              <p:cNvSpPr/>
              <p:nvPr/>
            </p:nvSpPr>
            <p:spPr>
              <a:xfrm>
                <a:off x="61271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4" name="Freeform: Shape 1096">
                <a:extLst>
                  <a:ext uri="{FF2B5EF4-FFF2-40B4-BE49-F238E27FC236}">
                    <a16:creationId xmlns:a16="http://schemas.microsoft.com/office/drawing/2014/main" xmlns="" id="{4023F2F8-F17A-4FDB-ADFC-2B0C81E505CF}"/>
                  </a:ext>
                </a:extLst>
              </p:cNvPr>
              <p:cNvSpPr/>
              <p:nvPr/>
            </p:nvSpPr>
            <p:spPr>
              <a:xfrm>
                <a:off x="62795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5" name="Freeform: Shape 1097">
                <a:extLst>
                  <a:ext uri="{FF2B5EF4-FFF2-40B4-BE49-F238E27FC236}">
                    <a16:creationId xmlns:a16="http://schemas.microsoft.com/office/drawing/2014/main" xmlns="" id="{1488112C-CAA7-409A-84A6-89560597A608}"/>
                  </a:ext>
                </a:extLst>
              </p:cNvPr>
              <p:cNvSpPr/>
              <p:nvPr/>
            </p:nvSpPr>
            <p:spPr>
              <a:xfrm>
                <a:off x="62985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6" name="Freeform: Shape 1098">
                <a:extLst>
                  <a:ext uri="{FF2B5EF4-FFF2-40B4-BE49-F238E27FC236}">
                    <a16:creationId xmlns:a16="http://schemas.microsoft.com/office/drawing/2014/main" xmlns="" id="{C2F2D806-982B-4329-9C37-AE5AE10683FE}"/>
                  </a:ext>
                </a:extLst>
              </p:cNvPr>
              <p:cNvSpPr/>
              <p:nvPr/>
            </p:nvSpPr>
            <p:spPr>
              <a:xfrm>
                <a:off x="64128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7" name="Freeform: Shape 1099">
                <a:extLst>
                  <a:ext uri="{FF2B5EF4-FFF2-40B4-BE49-F238E27FC236}">
                    <a16:creationId xmlns:a16="http://schemas.microsoft.com/office/drawing/2014/main" xmlns="" id="{7A7F6851-543D-4376-9E63-62AF5B589F7D}"/>
                  </a:ext>
                </a:extLst>
              </p:cNvPr>
              <p:cNvSpPr/>
              <p:nvPr/>
            </p:nvSpPr>
            <p:spPr>
              <a:xfrm>
                <a:off x="64319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8" name="Freeform: Shape 1100">
                <a:extLst>
                  <a:ext uri="{FF2B5EF4-FFF2-40B4-BE49-F238E27FC236}">
                    <a16:creationId xmlns:a16="http://schemas.microsoft.com/office/drawing/2014/main" xmlns="" id="{BD3A0E75-1B2D-45BD-BF1E-C7A3841695A5}"/>
                  </a:ext>
                </a:extLst>
              </p:cNvPr>
              <p:cNvSpPr/>
              <p:nvPr/>
            </p:nvSpPr>
            <p:spPr>
              <a:xfrm>
                <a:off x="64700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49" name="Freeform: Shape 1101">
                <a:extLst>
                  <a:ext uri="{FF2B5EF4-FFF2-40B4-BE49-F238E27FC236}">
                    <a16:creationId xmlns:a16="http://schemas.microsoft.com/office/drawing/2014/main" xmlns="" id="{63A95C4D-E10A-4B9E-860E-E5E5DEA04AA3}"/>
                  </a:ext>
                </a:extLst>
              </p:cNvPr>
              <p:cNvSpPr/>
              <p:nvPr/>
            </p:nvSpPr>
            <p:spPr>
              <a:xfrm>
                <a:off x="64890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0" name="Freeform: Shape 1102">
                <a:extLst>
                  <a:ext uri="{FF2B5EF4-FFF2-40B4-BE49-F238E27FC236}">
                    <a16:creationId xmlns:a16="http://schemas.microsoft.com/office/drawing/2014/main" xmlns="" id="{CB77E594-AAF6-41CC-8EB4-FEF700B89364}"/>
                  </a:ext>
                </a:extLst>
              </p:cNvPr>
              <p:cNvSpPr/>
              <p:nvPr/>
            </p:nvSpPr>
            <p:spPr>
              <a:xfrm>
                <a:off x="65081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1" name="Freeform: Shape 1103">
                <a:extLst>
                  <a:ext uri="{FF2B5EF4-FFF2-40B4-BE49-F238E27FC236}">
                    <a16:creationId xmlns:a16="http://schemas.microsoft.com/office/drawing/2014/main" xmlns="" id="{7B858739-592A-448F-8117-B740792BE8C7}"/>
                  </a:ext>
                </a:extLst>
              </p:cNvPr>
              <p:cNvSpPr/>
              <p:nvPr/>
            </p:nvSpPr>
            <p:spPr>
              <a:xfrm>
                <a:off x="65271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2" name="Freeform: Shape 1104">
                <a:extLst>
                  <a:ext uri="{FF2B5EF4-FFF2-40B4-BE49-F238E27FC236}">
                    <a16:creationId xmlns:a16="http://schemas.microsoft.com/office/drawing/2014/main" xmlns="" id="{C6C5A7CF-B7FE-4116-A31B-69DD96C0BAD2}"/>
                  </a:ext>
                </a:extLst>
              </p:cNvPr>
              <p:cNvSpPr/>
              <p:nvPr/>
            </p:nvSpPr>
            <p:spPr>
              <a:xfrm>
                <a:off x="65462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3" name="Freeform: Shape 1105">
                <a:extLst>
                  <a:ext uri="{FF2B5EF4-FFF2-40B4-BE49-F238E27FC236}">
                    <a16:creationId xmlns:a16="http://schemas.microsoft.com/office/drawing/2014/main" xmlns="" id="{23C5130A-D10A-4E19-B562-D189649E20EB}"/>
                  </a:ext>
                </a:extLst>
              </p:cNvPr>
              <p:cNvSpPr/>
              <p:nvPr/>
            </p:nvSpPr>
            <p:spPr>
              <a:xfrm>
                <a:off x="65652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4" name="Freeform: Shape 1106">
                <a:extLst>
                  <a:ext uri="{FF2B5EF4-FFF2-40B4-BE49-F238E27FC236}">
                    <a16:creationId xmlns:a16="http://schemas.microsoft.com/office/drawing/2014/main" xmlns="" id="{0348F5DD-D650-46A5-AC37-5ACFB76595F2}"/>
                  </a:ext>
                </a:extLst>
              </p:cNvPr>
              <p:cNvSpPr/>
              <p:nvPr/>
            </p:nvSpPr>
            <p:spPr>
              <a:xfrm>
                <a:off x="66033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5" name="Freeform: Shape 1107">
                <a:extLst>
                  <a:ext uri="{FF2B5EF4-FFF2-40B4-BE49-F238E27FC236}">
                    <a16:creationId xmlns:a16="http://schemas.microsoft.com/office/drawing/2014/main" xmlns="" id="{E09A0751-BF4D-4EF2-A1E7-058AEA24882F}"/>
                  </a:ext>
                </a:extLst>
              </p:cNvPr>
              <p:cNvSpPr/>
              <p:nvPr/>
            </p:nvSpPr>
            <p:spPr>
              <a:xfrm>
                <a:off x="66224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6" name="Freeform: Shape 1108">
                <a:extLst>
                  <a:ext uri="{FF2B5EF4-FFF2-40B4-BE49-F238E27FC236}">
                    <a16:creationId xmlns:a16="http://schemas.microsoft.com/office/drawing/2014/main" xmlns="" id="{BD82619A-DEB2-48B8-803C-59CE383FC525}"/>
                  </a:ext>
                </a:extLst>
              </p:cNvPr>
              <p:cNvSpPr/>
              <p:nvPr/>
            </p:nvSpPr>
            <p:spPr>
              <a:xfrm>
                <a:off x="66414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7" name="Freeform: Shape 1109">
                <a:extLst>
                  <a:ext uri="{FF2B5EF4-FFF2-40B4-BE49-F238E27FC236}">
                    <a16:creationId xmlns:a16="http://schemas.microsoft.com/office/drawing/2014/main" xmlns="" id="{E733AB53-F9D6-4041-9208-4EAA6CF1CCAB}"/>
                  </a:ext>
                </a:extLst>
              </p:cNvPr>
              <p:cNvSpPr/>
              <p:nvPr/>
            </p:nvSpPr>
            <p:spPr>
              <a:xfrm>
                <a:off x="66605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8" name="Freeform: Shape 1110">
                <a:extLst>
                  <a:ext uri="{FF2B5EF4-FFF2-40B4-BE49-F238E27FC236}">
                    <a16:creationId xmlns:a16="http://schemas.microsoft.com/office/drawing/2014/main" xmlns="" id="{95918292-94F6-4B74-99F1-4A1AC8C0E7C9}"/>
                  </a:ext>
                </a:extLst>
              </p:cNvPr>
              <p:cNvSpPr/>
              <p:nvPr/>
            </p:nvSpPr>
            <p:spPr>
              <a:xfrm>
                <a:off x="66795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59" name="Freeform: Shape 1111">
                <a:extLst>
                  <a:ext uri="{FF2B5EF4-FFF2-40B4-BE49-F238E27FC236}">
                    <a16:creationId xmlns:a16="http://schemas.microsoft.com/office/drawing/2014/main" xmlns="" id="{25331DB5-C23D-41DA-94E2-3B53407E4AFB}"/>
                  </a:ext>
                </a:extLst>
              </p:cNvPr>
              <p:cNvSpPr/>
              <p:nvPr/>
            </p:nvSpPr>
            <p:spPr>
              <a:xfrm>
                <a:off x="66986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0" name="Freeform: Shape 1112">
                <a:extLst>
                  <a:ext uri="{FF2B5EF4-FFF2-40B4-BE49-F238E27FC236}">
                    <a16:creationId xmlns:a16="http://schemas.microsoft.com/office/drawing/2014/main" xmlns="" id="{634A8DD9-3D81-40D1-84A5-220CE4A9F864}"/>
                  </a:ext>
                </a:extLst>
              </p:cNvPr>
              <p:cNvSpPr/>
              <p:nvPr/>
            </p:nvSpPr>
            <p:spPr>
              <a:xfrm>
                <a:off x="67176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1" name="Freeform: Shape 1113">
                <a:extLst>
                  <a:ext uri="{FF2B5EF4-FFF2-40B4-BE49-F238E27FC236}">
                    <a16:creationId xmlns:a16="http://schemas.microsoft.com/office/drawing/2014/main" xmlns="" id="{5A8D1D19-FE40-4149-8576-56C86B9B0337}"/>
                  </a:ext>
                </a:extLst>
              </p:cNvPr>
              <p:cNvSpPr/>
              <p:nvPr/>
            </p:nvSpPr>
            <p:spPr>
              <a:xfrm>
                <a:off x="67748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2" name="Freeform: Shape 1114">
                <a:extLst>
                  <a:ext uri="{FF2B5EF4-FFF2-40B4-BE49-F238E27FC236}">
                    <a16:creationId xmlns:a16="http://schemas.microsoft.com/office/drawing/2014/main" xmlns="" id="{617926DE-0D2C-4985-9403-938F09782001}"/>
                  </a:ext>
                </a:extLst>
              </p:cNvPr>
              <p:cNvSpPr/>
              <p:nvPr/>
            </p:nvSpPr>
            <p:spPr>
              <a:xfrm>
                <a:off x="67938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3" name="Freeform: Shape 1115">
                <a:extLst>
                  <a:ext uri="{FF2B5EF4-FFF2-40B4-BE49-F238E27FC236}">
                    <a16:creationId xmlns:a16="http://schemas.microsoft.com/office/drawing/2014/main" xmlns="" id="{225483DF-4077-4F73-B8E9-B522E5C95A17}"/>
                  </a:ext>
                </a:extLst>
              </p:cNvPr>
              <p:cNvSpPr/>
              <p:nvPr/>
            </p:nvSpPr>
            <p:spPr>
              <a:xfrm>
                <a:off x="68510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4" name="Freeform: Shape 1116">
                <a:extLst>
                  <a:ext uri="{FF2B5EF4-FFF2-40B4-BE49-F238E27FC236}">
                    <a16:creationId xmlns:a16="http://schemas.microsoft.com/office/drawing/2014/main" xmlns="" id="{C587179C-D1BC-4BB2-B5D0-51AF4DA1A2E6}"/>
                  </a:ext>
                </a:extLst>
              </p:cNvPr>
              <p:cNvSpPr/>
              <p:nvPr/>
            </p:nvSpPr>
            <p:spPr>
              <a:xfrm>
                <a:off x="68700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5" name="Freeform: Shape 1117">
                <a:extLst>
                  <a:ext uri="{FF2B5EF4-FFF2-40B4-BE49-F238E27FC236}">
                    <a16:creationId xmlns:a16="http://schemas.microsoft.com/office/drawing/2014/main" xmlns="" id="{67CACE99-46A6-42E8-919E-19B0D77D0911}"/>
                  </a:ext>
                </a:extLst>
              </p:cNvPr>
              <p:cNvSpPr/>
              <p:nvPr/>
            </p:nvSpPr>
            <p:spPr>
              <a:xfrm>
                <a:off x="68891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6" name="Freeform: Shape 1118">
                <a:extLst>
                  <a:ext uri="{FF2B5EF4-FFF2-40B4-BE49-F238E27FC236}">
                    <a16:creationId xmlns:a16="http://schemas.microsoft.com/office/drawing/2014/main" xmlns="" id="{F7B3ADCE-3849-46CB-BBEB-74FB7B25E7FB}"/>
                  </a:ext>
                </a:extLst>
              </p:cNvPr>
              <p:cNvSpPr/>
              <p:nvPr/>
            </p:nvSpPr>
            <p:spPr>
              <a:xfrm>
                <a:off x="69462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7" name="Freeform: Shape 1119">
                <a:extLst>
                  <a:ext uri="{FF2B5EF4-FFF2-40B4-BE49-F238E27FC236}">
                    <a16:creationId xmlns:a16="http://schemas.microsoft.com/office/drawing/2014/main" xmlns="" id="{2E46DBC4-D3E9-4244-8EBA-692D781F7BDA}"/>
                  </a:ext>
                </a:extLst>
              </p:cNvPr>
              <p:cNvSpPr/>
              <p:nvPr/>
            </p:nvSpPr>
            <p:spPr>
              <a:xfrm>
                <a:off x="70605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8" name="Freeform: Shape 1120">
                <a:extLst>
                  <a:ext uri="{FF2B5EF4-FFF2-40B4-BE49-F238E27FC236}">
                    <a16:creationId xmlns:a16="http://schemas.microsoft.com/office/drawing/2014/main" xmlns="" id="{BEFE73C6-CDA9-4D6F-A388-229001FA4755}"/>
                  </a:ext>
                </a:extLst>
              </p:cNvPr>
              <p:cNvSpPr/>
              <p:nvPr/>
            </p:nvSpPr>
            <p:spPr>
              <a:xfrm>
                <a:off x="70796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9" name="Freeform: Shape 1121">
                <a:extLst>
                  <a:ext uri="{FF2B5EF4-FFF2-40B4-BE49-F238E27FC236}">
                    <a16:creationId xmlns:a16="http://schemas.microsoft.com/office/drawing/2014/main" xmlns="" id="{56F8A1EA-54E2-4195-9EB6-1F4CDFA70760}"/>
                  </a:ext>
                </a:extLst>
              </p:cNvPr>
              <p:cNvSpPr/>
              <p:nvPr/>
            </p:nvSpPr>
            <p:spPr>
              <a:xfrm>
                <a:off x="70986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0" name="Freeform: Shape 1122">
                <a:extLst>
                  <a:ext uri="{FF2B5EF4-FFF2-40B4-BE49-F238E27FC236}">
                    <a16:creationId xmlns:a16="http://schemas.microsoft.com/office/drawing/2014/main" xmlns="" id="{55255459-D00A-4591-A0C8-676CE060E8C2}"/>
                  </a:ext>
                </a:extLst>
              </p:cNvPr>
              <p:cNvSpPr/>
              <p:nvPr/>
            </p:nvSpPr>
            <p:spPr>
              <a:xfrm>
                <a:off x="71367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1" name="Freeform: Shape 1123">
                <a:extLst>
                  <a:ext uri="{FF2B5EF4-FFF2-40B4-BE49-F238E27FC236}">
                    <a16:creationId xmlns:a16="http://schemas.microsoft.com/office/drawing/2014/main" xmlns="" id="{C5D484C2-C6B1-46B9-93D1-F275EC8509D8}"/>
                  </a:ext>
                </a:extLst>
              </p:cNvPr>
              <p:cNvSpPr/>
              <p:nvPr/>
            </p:nvSpPr>
            <p:spPr>
              <a:xfrm>
                <a:off x="71748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2" name="Freeform: Shape 1124">
                <a:extLst>
                  <a:ext uri="{FF2B5EF4-FFF2-40B4-BE49-F238E27FC236}">
                    <a16:creationId xmlns:a16="http://schemas.microsoft.com/office/drawing/2014/main" xmlns="" id="{6978306E-E4A7-4373-B849-E1BAE44A5E74}"/>
                  </a:ext>
                </a:extLst>
              </p:cNvPr>
              <p:cNvSpPr/>
              <p:nvPr/>
            </p:nvSpPr>
            <p:spPr>
              <a:xfrm>
                <a:off x="71939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3" name="Freeform: Shape 1125">
                <a:extLst>
                  <a:ext uri="{FF2B5EF4-FFF2-40B4-BE49-F238E27FC236}">
                    <a16:creationId xmlns:a16="http://schemas.microsoft.com/office/drawing/2014/main" xmlns="" id="{31133D78-2D73-4D6C-B2B0-0648256D93A7}"/>
                  </a:ext>
                </a:extLst>
              </p:cNvPr>
              <p:cNvSpPr/>
              <p:nvPr/>
            </p:nvSpPr>
            <p:spPr>
              <a:xfrm>
                <a:off x="72129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4" name="Freeform: Shape 1126">
                <a:extLst>
                  <a:ext uri="{FF2B5EF4-FFF2-40B4-BE49-F238E27FC236}">
                    <a16:creationId xmlns:a16="http://schemas.microsoft.com/office/drawing/2014/main" xmlns="" id="{C83346D6-83A6-42B1-89BE-B314BFC177EA}"/>
                  </a:ext>
                </a:extLst>
              </p:cNvPr>
              <p:cNvSpPr/>
              <p:nvPr/>
            </p:nvSpPr>
            <p:spPr>
              <a:xfrm>
                <a:off x="72510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5" name="Freeform: Shape 1127">
                <a:extLst>
                  <a:ext uri="{FF2B5EF4-FFF2-40B4-BE49-F238E27FC236}">
                    <a16:creationId xmlns:a16="http://schemas.microsoft.com/office/drawing/2014/main" xmlns="" id="{8D410DE1-8E2F-403F-9F6B-1F0D5E59BA1F}"/>
                  </a:ext>
                </a:extLst>
              </p:cNvPr>
              <p:cNvSpPr/>
              <p:nvPr/>
            </p:nvSpPr>
            <p:spPr>
              <a:xfrm>
                <a:off x="72701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6" name="Freeform: Shape 1128">
                <a:extLst>
                  <a:ext uri="{FF2B5EF4-FFF2-40B4-BE49-F238E27FC236}">
                    <a16:creationId xmlns:a16="http://schemas.microsoft.com/office/drawing/2014/main" xmlns="" id="{921D9918-6555-485B-B8A2-81DFE035CE62}"/>
                  </a:ext>
                </a:extLst>
              </p:cNvPr>
              <p:cNvSpPr/>
              <p:nvPr/>
            </p:nvSpPr>
            <p:spPr>
              <a:xfrm>
                <a:off x="73463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7" name="Freeform: Shape 1129">
                <a:extLst>
                  <a:ext uri="{FF2B5EF4-FFF2-40B4-BE49-F238E27FC236}">
                    <a16:creationId xmlns:a16="http://schemas.microsoft.com/office/drawing/2014/main" xmlns="" id="{06219C0B-49B5-4F25-B5CC-79D378902435}"/>
                  </a:ext>
                </a:extLst>
              </p:cNvPr>
              <p:cNvSpPr/>
              <p:nvPr/>
            </p:nvSpPr>
            <p:spPr>
              <a:xfrm>
                <a:off x="73653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8" name="Freeform: Shape 1130">
                <a:extLst>
                  <a:ext uri="{FF2B5EF4-FFF2-40B4-BE49-F238E27FC236}">
                    <a16:creationId xmlns:a16="http://schemas.microsoft.com/office/drawing/2014/main" xmlns="" id="{B7DB6639-DE85-4326-BCB0-83BEE60BBC57}"/>
                  </a:ext>
                </a:extLst>
              </p:cNvPr>
              <p:cNvSpPr/>
              <p:nvPr/>
            </p:nvSpPr>
            <p:spPr>
              <a:xfrm>
                <a:off x="73653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79" name="Freeform: Shape 1131">
                <a:extLst>
                  <a:ext uri="{FF2B5EF4-FFF2-40B4-BE49-F238E27FC236}">
                    <a16:creationId xmlns:a16="http://schemas.microsoft.com/office/drawing/2014/main" xmlns="" id="{996E6C1A-86DA-4D47-B0FA-A7B8988D86FD}"/>
                  </a:ext>
                </a:extLst>
              </p:cNvPr>
              <p:cNvSpPr/>
              <p:nvPr/>
            </p:nvSpPr>
            <p:spPr>
              <a:xfrm>
                <a:off x="75368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0" name="Freeform: Shape 1132">
                <a:extLst>
                  <a:ext uri="{FF2B5EF4-FFF2-40B4-BE49-F238E27FC236}">
                    <a16:creationId xmlns:a16="http://schemas.microsoft.com/office/drawing/2014/main" xmlns="" id="{8CC1540C-9636-4A2B-82C8-C61E08CFDC82}"/>
                  </a:ext>
                </a:extLst>
              </p:cNvPr>
              <p:cNvSpPr/>
              <p:nvPr/>
            </p:nvSpPr>
            <p:spPr>
              <a:xfrm>
                <a:off x="77082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1" name="Freeform: Shape 1133">
                <a:extLst>
                  <a:ext uri="{FF2B5EF4-FFF2-40B4-BE49-F238E27FC236}">
                    <a16:creationId xmlns:a16="http://schemas.microsoft.com/office/drawing/2014/main" xmlns="" id="{7BC2085A-DF23-466E-AE82-D532A5F1ED7D}"/>
                  </a:ext>
                </a:extLst>
              </p:cNvPr>
              <p:cNvSpPr/>
              <p:nvPr/>
            </p:nvSpPr>
            <p:spPr>
              <a:xfrm>
                <a:off x="77273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2" name="Freeform: Shape 1134">
                <a:extLst>
                  <a:ext uri="{FF2B5EF4-FFF2-40B4-BE49-F238E27FC236}">
                    <a16:creationId xmlns:a16="http://schemas.microsoft.com/office/drawing/2014/main" xmlns="" id="{286475AD-4F3D-4A1F-B2AB-55D80E66205B}"/>
                  </a:ext>
                </a:extLst>
              </p:cNvPr>
              <p:cNvSpPr/>
              <p:nvPr/>
            </p:nvSpPr>
            <p:spPr>
              <a:xfrm>
                <a:off x="77463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3" name="Freeform: Shape 1135">
                <a:extLst>
                  <a:ext uri="{FF2B5EF4-FFF2-40B4-BE49-F238E27FC236}">
                    <a16:creationId xmlns:a16="http://schemas.microsoft.com/office/drawing/2014/main" xmlns="" id="{ADF6D534-6A0F-4E1C-9567-C3947C25F31F}"/>
                  </a:ext>
                </a:extLst>
              </p:cNvPr>
              <p:cNvSpPr/>
              <p:nvPr/>
            </p:nvSpPr>
            <p:spPr>
              <a:xfrm>
                <a:off x="77654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4" name="Freeform: Shape 1136">
                <a:extLst>
                  <a:ext uri="{FF2B5EF4-FFF2-40B4-BE49-F238E27FC236}">
                    <a16:creationId xmlns:a16="http://schemas.microsoft.com/office/drawing/2014/main" xmlns="" id="{8FF0F45F-FB2D-46F0-8FC5-333561E7367E}"/>
                  </a:ext>
                </a:extLst>
              </p:cNvPr>
              <p:cNvSpPr/>
              <p:nvPr/>
            </p:nvSpPr>
            <p:spPr>
              <a:xfrm>
                <a:off x="77844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5" name="Freeform: Shape 1137">
                <a:extLst>
                  <a:ext uri="{FF2B5EF4-FFF2-40B4-BE49-F238E27FC236}">
                    <a16:creationId xmlns:a16="http://schemas.microsoft.com/office/drawing/2014/main" xmlns="" id="{D513EF45-4D87-41A1-AC9D-784C611FF627}"/>
                  </a:ext>
                </a:extLst>
              </p:cNvPr>
              <p:cNvSpPr/>
              <p:nvPr/>
            </p:nvSpPr>
            <p:spPr>
              <a:xfrm>
                <a:off x="78416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6" name="Freeform: Shape 1138">
                <a:extLst>
                  <a:ext uri="{FF2B5EF4-FFF2-40B4-BE49-F238E27FC236}">
                    <a16:creationId xmlns:a16="http://schemas.microsoft.com/office/drawing/2014/main" xmlns="" id="{B76D7303-C593-495F-A863-46C18B6FDDDE}"/>
                  </a:ext>
                </a:extLst>
              </p:cNvPr>
              <p:cNvSpPr/>
              <p:nvPr/>
            </p:nvSpPr>
            <p:spPr>
              <a:xfrm>
                <a:off x="78606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7" name="Freeform: Shape 1139">
                <a:extLst>
                  <a:ext uri="{FF2B5EF4-FFF2-40B4-BE49-F238E27FC236}">
                    <a16:creationId xmlns:a16="http://schemas.microsoft.com/office/drawing/2014/main" xmlns="" id="{6588BCD5-5FB5-4126-8215-F72D4BACB8C4}"/>
                  </a:ext>
                </a:extLst>
              </p:cNvPr>
              <p:cNvSpPr/>
              <p:nvPr/>
            </p:nvSpPr>
            <p:spPr>
              <a:xfrm>
                <a:off x="78797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8" name="Freeform: Shape 1140">
                <a:extLst>
                  <a:ext uri="{FF2B5EF4-FFF2-40B4-BE49-F238E27FC236}">
                    <a16:creationId xmlns:a16="http://schemas.microsoft.com/office/drawing/2014/main" xmlns="" id="{B2493219-69D1-4D8A-A3D3-B11280CF4885}"/>
                  </a:ext>
                </a:extLst>
              </p:cNvPr>
              <p:cNvSpPr/>
              <p:nvPr/>
            </p:nvSpPr>
            <p:spPr>
              <a:xfrm>
                <a:off x="79368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89" name="Freeform: Shape 1141">
                <a:extLst>
                  <a:ext uri="{FF2B5EF4-FFF2-40B4-BE49-F238E27FC236}">
                    <a16:creationId xmlns:a16="http://schemas.microsoft.com/office/drawing/2014/main" xmlns="" id="{D7A8FBB4-B5C5-4DE7-ABAF-F72EB479D550}"/>
                  </a:ext>
                </a:extLst>
              </p:cNvPr>
              <p:cNvSpPr/>
              <p:nvPr/>
            </p:nvSpPr>
            <p:spPr>
              <a:xfrm>
                <a:off x="81273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0" name="Freeform: Shape 1142">
                <a:extLst>
                  <a:ext uri="{FF2B5EF4-FFF2-40B4-BE49-F238E27FC236}">
                    <a16:creationId xmlns:a16="http://schemas.microsoft.com/office/drawing/2014/main" xmlns="" id="{C4A6F20A-98C2-491E-AB7A-97BE6B0932AE}"/>
                  </a:ext>
                </a:extLst>
              </p:cNvPr>
              <p:cNvSpPr/>
              <p:nvPr/>
            </p:nvSpPr>
            <p:spPr>
              <a:xfrm>
                <a:off x="81464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1" name="Freeform: Shape 1143">
                <a:extLst>
                  <a:ext uri="{FF2B5EF4-FFF2-40B4-BE49-F238E27FC236}">
                    <a16:creationId xmlns:a16="http://schemas.microsoft.com/office/drawing/2014/main" xmlns="" id="{36B4B3CA-79E9-4ED7-AE10-6C9A751682AC}"/>
                  </a:ext>
                </a:extLst>
              </p:cNvPr>
              <p:cNvSpPr/>
              <p:nvPr/>
            </p:nvSpPr>
            <p:spPr>
              <a:xfrm>
                <a:off x="81654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2" name="Freeform: Shape 1144">
                <a:extLst>
                  <a:ext uri="{FF2B5EF4-FFF2-40B4-BE49-F238E27FC236}">
                    <a16:creationId xmlns:a16="http://schemas.microsoft.com/office/drawing/2014/main" xmlns="" id="{06673D8A-286F-47DD-9D1C-B703EC8172BA}"/>
                  </a:ext>
                </a:extLst>
              </p:cNvPr>
              <p:cNvSpPr/>
              <p:nvPr/>
            </p:nvSpPr>
            <p:spPr>
              <a:xfrm>
                <a:off x="81845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3" name="Freeform: Shape 1145">
                <a:extLst>
                  <a:ext uri="{FF2B5EF4-FFF2-40B4-BE49-F238E27FC236}">
                    <a16:creationId xmlns:a16="http://schemas.microsoft.com/office/drawing/2014/main" xmlns="" id="{CC530F66-1DD3-45B2-93D8-1889B131925D}"/>
                  </a:ext>
                </a:extLst>
              </p:cNvPr>
              <p:cNvSpPr/>
              <p:nvPr/>
            </p:nvSpPr>
            <p:spPr>
              <a:xfrm>
                <a:off x="82035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4" name="Freeform: Shape 1146">
                <a:extLst>
                  <a:ext uri="{FF2B5EF4-FFF2-40B4-BE49-F238E27FC236}">
                    <a16:creationId xmlns:a16="http://schemas.microsoft.com/office/drawing/2014/main" xmlns="" id="{982E64AD-0389-41D2-B4C2-3A084D330DC8}"/>
                  </a:ext>
                </a:extLst>
              </p:cNvPr>
              <p:cNvSpPr/>
              <p:nvPr/>
            </p:nvSpPr>
            <p:spPr>
              <a:xfrm>
                <a:off x="82226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5" name="Freeform: Shape 1147">
                <a:extLst>
                  <a:ext uri="{FF2B5EF4-FFF2-40B4-BE49-F238E27FC236}">
                    <a16:creationId xmlns:a16="http://schemas.microsoft.com/office/drawing/2014/main" xmlns="" id="{49267628-FC9B-4553-AF63-71F6F384ACED}"/>
                  </a:ext>
                </a:extLst>
              </p:cNvPr>
              <p:cNvSpPr/>
              <p:nvPr/>
            </p:nvSpPr>
            <p:spPr>
              <a:xfrm>
                <a:off x="82416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96" name="Freeform: Shape 1148">
                <a:extLst>
                  <a:ext uri="{FF2B5EF4-FFF2-40B4-BE49-F238E27FC236}">
                    <a16:creationId xmlns:a16="http://schemas.microsoft.com/office/drawing/2014/main" xmlns="" id="{49EC0986-531D-44E6-AB6A-9EEF7383A222}"/>
                  </a:ext>
                </a:extLst>
              </p:cNvPr>
              <p:cNvSpPr/>
              <p:nvPr/>
            </p:nvSpPr>
            <p:spPr>
              <a:xfrm>
                <a:off x="82416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grpSp>
          <p:nvGrpSpPr>
            <p:cNvPr id="21" name="Group 20">
              <a:extLst>
                <a:ext uri="{FF2B5EF4-FFF2-40B4-BE49-F238E27FC236}">
                  <a16:creationId xmlns:a16="http://schemas.microsoft.com/office/drawing/2014/main" xmlns="" id="{B5ECA838-9046-48FF-B23A-888654A79059}"/>
                </a:ext>
              </a:extLst>
            </p:cNvPr>
            <p:cNvGrpSpPr/>
            <p:nvPr/>
          </p:nvGrpSpPr>
          <p:grpSpPr>
            <a:xfrm>
              <a:off x="2060804" y="2207357"/>
              <a:ext cx="4719600" cy="742371"/>
              <a:chOff x="847725" y="2857500"/>
              <a:chExt cx="7490554" cy="1145836"/>
            </a:xfrm>
          </p:grpSpPr>
          <p:sp>
            <p:nvSpPr>
              <p:cNvPr id="38" name="Freeform: Shape 1155">
                <a:extLst>
                  <a:ext uri="{FF2B5EF4-FFF2-40B4-BE49-F238E27FC236}">
                    <a16:creationId xmlns:a16="http://schemas.microsoft.com/office/drawing/2014/main" xmlns="" id="{06C06076-FCFE-42C6-8094-4FF5F291E1E2}"/>
                  </a:ext>
                </a:extLst>
              </p:cNvPr>
              <p:cNvSpPr/>
              <p:nvPr/>
            </p:nvSpPr>
            <p:spPr>
              <a:xfrm>
                <a:off x="847725" y="2958365"/>
                <a:ext cx="7448550" cy="1038225"/>
              </a:xfrm>
              <a:custGeom>
                <a:avLst/>
                <a:gdLst>
                  <a:gd name="connsiteX0" fmla="*/ 7452331 w 7448550"/>
                  <a:gd name="connsiteY0" fmla="*/ 1041687 h 1038225"/>
                  <a:gd name="connsiteX1" fmla="*/ 3510334 w 7448550"/>
                  <a:gd name="connsiteY1" fmla="*/ 1041687 h 1038225"/>
                  <a:gd name="connsiteX2" fmla="*/ 3510334 w 7448550"/>
                  <a:gd name="connsiteY2" fmla="*/ 820506 h 1038225"/>
                  <a:gd name="connsiteX3" fmla="*/ 2411578 w 7448550"/>
                  <a:gd name="connsiteY3" fmla="*/ 820506 h 1038225"/>
                  <a:gd name="connsiteX4" fmla="*/ 2411578 w 7448550"/>
                  <a:gd name="connsiteY4" fmla="*/ 624298 h 1038225"/>
                  <a:gd name="connsiteX5" fmla="*/ 1401994 w 7448550"/>
                  <a:gd name="connsiteY5" fmla="*/ 624298 h 1038225"/>
                  <a:gd name="connsiteX6" fmla="*/ 1401994 w 7448550"/>
                  <a:gd name="connsiteY6" fmla="*/ 417388 h 1038225"/>
                  <a:gd name="connsiteX7" fmla="*/ 906124 w 7448550"/>
                  <a:gd name="connsiteY7" fmla="*/ 417388 h 1038225"/>
                  <a:gd name="connsiteX8" fmla="*/ 906124 w 7448550"/>
                  <a:gd name="connsiteY8" fmla="*/ 199775 h 1038225"/>
                  <a:gd name="connsiteX9" fmla="*/ 738455 w 7448550"/>
                  <a:gd name="connsiteY9" fmla="*/ 199775 h 1038225"/>
                  <a:gd name="connsiteX10" fmla="*/ 738455 w 7448550"/>
                  <a:gd name="connsiteY10" fmla="*/ 0 h 1038225"/>
                  <a:gd name="connsiteX11" fmla="*/ 0 w 7448550"/>
                  <a:gd name="connsiteY11"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48550" h="1038225">
                    <a:moveTo>
                      <a:pt x="7452331" y="1041687"/>
                    </a:moveTo>
                    <a:lnTo>
                      <a:pt x="3510334" y="1041687"/>
                    </a:lnTo>
                    <a:lnTo>
                      <a:pt x="3510334" y="820506"/>
                    </a:lnTo>
                    <a:lnTo>
                      <a:pt x="2411578" y="820506"/>
                    </a:lnTo>
                    <a:lnTo>
                      <a:pt x="2411578" y="624298"/>
                    </a:lnTo>
                    <a:lnTo>
                      <a:pt x="1401994" y="624298"/>
                    </a:lnTo>
                    <a:lnTo>
                      <a:pt x="1401994" y="417388"/>
                    </a:lnTo>
                    <a:lnTo>
                      <a:pt x="906124" y="417388"/>
                    </a:lnTo>
                    <a:lnTo>
                      <a:pt x="906124" y="199775"/>
                    </a:lnTo>
                    <a:lnTo>
                      <a:pt x="738455" y="199775"/>
                    </a:lnTo>
                    <a:lnTo>
                      <a:pt x="738455" y="0"/>
                    </a:lnTo>
                    <a:lnTo>
                      <a:pt x="0" y="0"/>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9" name="Freeform: Shape 1156">
                <a:extLst>
                  <a:ext uri="{FF2B5EF4-FFF2-40B4-BE49-F238E27FC236}">
                    <a16:creationId xmlns:a16="http://schemas.microsoft.com/office/drawing/2014/main" xmlns="" id="{0252540F-D9CA-49C6-9919-F1FEA970F0A1}"/>
                  </a:ext>
                </a:extLst>
              </p:cNvPr>
              <p:cNvSpPr/>
              <p:nvPr/>
            </p:nvSpPr>
            <p:spPr>
              <a:xfrm>
                <a:off x="1254410" y="2857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0" name="Freeform: Shape 1157">
                <a:extLst>
                  <a:ext uri="{FF2B5EF4-FFF2-40B4-BE49-F238E27FC236}">
                    <a16:creationId xmlns:a16="http://schemas.microsoft.com/office/drawing/2014/main" xmlns="" id="{9000DFD6-BB2A-4EB8-ABC5-05DBA899F72E}"/>
                  </a:ext>
                </a:extLst>
              </p:cNvPr>
              <p:cNvSpPr/>
              <p:nvPr/>
            </p:nvSpPr>
            <p:spPr>
              <a:xfrm>
                <a:off x="3121314" y="3467102"/>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1" name="Freeform: Shape 1158">
                <a:extLst>
                  <a:ext uri="{FF2B5EF4-FFF2-40B4-BE49-F238E27FC236}">
                    <a16:creationId xmlns:a16="http://schemas.microsoft.com/office/drawing/2014/main" xmlns="" id="{F5957B33-17FE-4B65-91CF-47F9A8696ED9}"/>
                  </a:ext>
                </a:extLst>
              </p:cNvPr>
              <p:cNvSpPr/>
              <p:nvPr/>
            </p:nvSpPr>
            <p:spPr>
              <a:xfrm>
                <a:off x="44357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2" name="Freeform: Shape 1159">
                <a:extLst>
                  <a:ext uri="{FF2B5EF4-FFF2-40B4-BE49-F238E27FC236}">
                    <a16:creationId xmlns:a16="http://schemas.microsoft.com/office/drawing/2014/main" xmlns="" id="{AD812B99-C0F6-4CBE-A6A3-2C512157EAD7}"/>
                  </a:ext>
                </a:extLst>
              </p:cNvPr>
              <p:cNvSpPr/>
              <p:nvPr/>
            </p:nvSpPr>
            <p:spPr>
              <a:xfrm>
                <a:off x="45500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3" name="Freeform: Shape 1160">
                <a:extLst>
                  <a:ext uri="{FF2B5EF4-FFF2-40B4-BE49-F238E27FC236}">
                    <a16:creationId xmlns:a16="http://schemas.microsoft.com/office/drawing/2014/main" xmlns="" id="{4A067C0C-721A-4BF0-835B-DFFC44BE692A}"/>
                  </a:ext>
                </a:extLst>
              </p:cNvPr>
              <p:cNvSpPr/>
              <p:nvPr/>
            </p:nvSpPr>
            <p:spPr>
              <a:xfrm>
                <a:off x="643601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4" name="Freeform: Shape 1161">
                <a:extLst>
                  <a:ext uri="{FF2B5EF4-FFF2-40B4-BE49-F238E27FC236}">
                    <a16:creationId xmlns:a16="http://schemas.microsoft.com/office/drawing/2014/main" xmlns="" id="{68E262FB-734A-42B1-A297-2621C7C42176}"/>
                  </a:ext>
                </a:extLst>
              </p:cNvPr>
              <p:cNvSpPr/>
              <p:nvPr/>
            </p:nvSpPr>
            <p:spPr>
              <a:xfrm>
                <a:off x="72170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5" name="Freeform: Shape 1162">
                <a:extLst>
                  <a:ext uri="{FF2B5EF4-FFF2-40B4-BE49-F238E27FC236}">
                    <a16:creationId xmlns:a16="http://schemas.microsoft.com/office/drawing/2014/main" xmlns="" id="{8B0261C5-5B91-4C08-838A-6B2EF15664EF}"/>
                  </a:ext>
                </a:extLst>
              </p:cNvPr>
              <p:cNvSpPr/>
              <p:nvPr/>
            </p:nvSpPr>
            <p:spPr>
              <a:xfrm>
                <a:off x="72551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 name="Freeform: Shape 1163">
                <a:extLst>
                  <a:ext uri="{FF2B5EF4-FFF2-40B4-BE49-F238E27FC236}">
                    <a16:creationId xmlns:a16="http://schemas.microsoft.com/office/drawing/2014/main" xmlns="" id="{4DD34884-F4FD-460F-AF32-7240FA7D67A5}"/>
                  </a:ext>
                </a:extLst>
              </p:cNvPr>
              <p:cNvSpPr/>
              <p:nvPr/>
            </p:nvSpPr>
            <p:spPr>
              <a:xfrm>
                <a:off x="776951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7" name="Freeform: Shape 1164">
                <a:extLst>
                  <a:ext uri="{FF2B5EF4-FFF2-40B4-BE49-F238E27FC236}">
                    <a16:creationId xmlns:a16="http://schemas.microsoft.com/office/drawing/2014/main" xmlns="" id="{7C52F900-A29C-4D51-8696-150A5AE34C40}"/>
                  </a:ext>
                </a:extLst>
              </p:cNvPr>
              <p:cNvSpPr/>
              <p:nvPr/>
            </p:nvSpPr>
            <p:spPr>
              <a:xfrm>
                <a:off x="8169573"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8" name="Freeform: Shape 1165">
                <a:extLst>
                  <a:ext uri="{FF2B5EF4-FFF2-40B4-BE49-F238E27FC236}">
                    <a16:creationId xmlns:a16="http://schemas.microsoft.com/office/drawing/2014/main" xmlns="" id="{F0F731FB-8D35-4FB5-847D-537933089ED9}"/>
                  </a:ext>
                </a:extLst>
              </p:cNvPr>
              <p:cNvSpPr/>
              <p:nvPr/>
            </p:nvSpPr>
            <p:spPr>
              <a:xfrm>
                <a:off x="8245773"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 name="Freeform: Shape 209">
                <a:extLst>
                  <a:ext uri="{FF2B5EF4-FFF2-40B4-BE49-F238E27FC236}">
                    <a16:creationId xmlns:a16="http://schemas.microsoft.com/office/drawing/2014/main" xmlns="" id="{30FB0EB0-4518-43FA-AB4D-B4EE0B614894}"/>
                  </a:ext>
                </a:extLst>
              </p:cNvPr>
              <p:cNvSpPr/>
              <p:nvPr/>
            </p:nvSpPr>
            <p:spPr>
              <a:xfrm>
                <a:off x="8328753" y="3898561"/>
                <a:ext cx="9526"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grpSp>
          <p:nvGrpSpPr>
            <p:cNvPr id="22" name="Group 21">
              <a:extLst>
                <a:ext uri="{FF2B5EF4-FFF2-40B4-BE49-F238E27FC236}">
                  <a16:creationId xmlns:a16="http://schemas.microsoft.com/office/drawing/2014/main" xmlns="" id="{26023972-9AC5-4923-8485-FA61343A48CD}"/>
                </a:ext>
              </a:extLst>
            </p:cNvPr>
            <p:cNvGrpSpPr/>
            <p:nvPr/>
          </p:nvGrpSpPr>
          <p:grpSpPr>
            <a:xfrm>
              <a:off x="2060804" y="2279318"/>
              <a:ext cx="4719627" cy="864000"/>
              <a:chOff x="852487" y="2743200"/>
              <a:chExt cx="7439025" cy="1371600"/>
            </a:xfrm>
          </p:grpSpPr>
          <p:sp>
            <p:nvSpPr>
              <p:cNvPr id="27" name="Freeform: Shape 1169">
                <a:extLst>
                  <a:ext uri="{FF2B5EF4-FFF2-40B4-BE49-F238E27FC236}">
                    <a16:creationId xmlns:a16="http://schemas.microsoft.com/office/drawing/2014/main" xmlns="" id="{1489E242-2440-4C93-80F3-97F9666E12E8}"/>
                  </a:ext>
                </a:extLst>
              </p:cNvPr>
              <p:cNvSpPr/>
              <p:nvPr/>
            </p:nvSpPr>
            <p:spPr>
              <a:xfrm>
                <a:off x="852487" y="2743200"/>
                <a:ext cx="7439025" cy="1371600"/>
              </a:xfrm>
              <a:custGeom>
                <a:avLst/>
                <a:gdLst>
                  <a:gd name="connsiteX0" fmla="*/ 7440216 w 7439025"/>
                  <a:gd name="connsiteY0" fmla="*/ 1373286 h 1371600"/>
                  <a:gd name="connsiteX1" fmla="*/ 4073947 w 7439025"/>
                  <a:gd name="connsiteY1" fmla="*/ 1373286 h 1371600"/>
                  <a:gd name="connsiteX2" fmla="*/ 4073947 w 7439025"/>
                  <a:gd name="connsiteY2" fmla="*/ 1139943 h 1371600"/>
                  <a:gd name="connsiteX3" fmla="*/ 2211029 w 7439025"/>
                  <a:gd name="connsiteY3" fmla="*/ 1139943 h 1371600"/>
                  <a:gd name="connsiteX4" fmla="*/ 2211029 w 7439025"/>
                  <a:gd name="connsiteY4" fmla="*/ 921898 h 1371600"/>
                  <a:gd name="connsiteX5" fmla="*/ 795662 w 7439025"/>
                  <a:gd name="connsiteY5" fmla="*/ 921898 h 1371600"/>
                  <a:gd name="connsiteX6" fmla="*/ 795662 w 7439025"/>
                  <a:gd name="connsiteY6" fmla="*/ 753585 h 1371600"/>
                  <a:gd name="connsiteX7" fmla="*/ 677078 w 7439025"/>
                  <a:gd name="connsiteY7" fmla="*/ 753585 h 1371600"/>
                  <a:gd name="connsiteX8" fmla="*/ 677078 w 7439025"/>
                  <a:gd name="connsiteY8" fmla="*/ 547018 h 1371600"/>
                  <a:gd name="connsiteX9" fmla="*/ 631175 w 7439025"/>
                  <a:gd name="connsiteY9" fmla="*/ 547018 h 1371600"/>
                  <a:gd name="connsiteX10" fmla="*/ 631175 w 7439025"/>
                  <a:gd name="connsiteY10" fmla="*/ 355753 h 1371600"/>
                  <a:gd name="connsiteX11" fmla="*/ 592922 w 7439025"/>
                  <a:gd name="connsiteY11" fmla="*/ 355753 h 1371600"/>
                  <a:gd name="connsiteX12" fmla="*/ 592922 w 7439025"/>
                  <a:gd name="connsiteY12" fmla="*/ 183614 h 1371600"/>
                  <a:gd name="connsiteX13" fmla="*/ 569970 w 7439025"/>
                  <a:gd name="connsiteY13" fmla="*/ 183614 h 1371600"/>
                  <a:gd name="connsiteX14" fmla="*/ 569970 w 7439025"/>
                  <a:gd name="connsiteY14" fmla="*/ 0 h 1371600"/>
                  <a:gd name="connsiteX15" fmla="*/ 0 w 7439025"/>
                  <a:gd name="connsiteY15"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39025" h="1371600">
                    <a:moveTo>
                      <a:pt x="7440216" y="1373286"/>
                    </a:moveTo>
                    <a:lnTo>
                      <a:pt x="4073947" y="1373286"/>
                    </a:lnTo>
                    <a:lnTo>
                      <a:pt x="4073947" y="1139943"/>
                    </a:lnTo>
                    <a:lnTo>
                      <a:pt x="2211029" y="1139943"/>
                    </a:lnTo>
                    <a:lnTo>
                      <a:pt x="2211029" y="921898"/>
                    </a:lnTo>
                    <a:lnTo>
                      <a:pt x="795662" y="921898"/>
                    </a:lnTo>
                    <a:lnTo>
                      <a:pt x="795662" y="753585"/>
                    </a:lnTo>
                    <a:lnTo>
                      <a:pt x="677078" y="753585"/>
                    </a:lnTo>
                    <a:lnTo>
                      <a:pt x="677078" y="547018"/>
                    </a:lnTo>
                    <a:lnTo>
                      <a:pt x="631175" y="547018"/>
                    </a:lnTo>
                    <a:lnTo>
                      <a:pt x="631175" y="355753"/>
                    </a:lnTo>
                    <a:lnTo>
                      <a:pt x="592922" y="355753"/>
                    </a:lnTo>
                    <a:lnTo>
                      <a:pt x="592922" y="183614"/>
                    </a:lnTo>
                    <a:lnTo>
                      <a:pt x="569970" y="183614"/>
                    </a:lnTo>
                    <a:lnTo>
                      <a:pt x="569970" y="0"/>
                    </a:lnTo>
                    <a:lnTo>
                      <a:pt x="0" y="0"/>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8" name="Freeform: Shape 1170">
                <a:extLst>
                  <a:ext uri="{FF2B5EF4-FFF2-40B4-BE49-F238E27FC236}">
                    <a16:creationId xmlns:a16="http://schemas.microsoft.com/office/drawing/2014/main" xmlns="" id="{295F01CB-02A5-4645-B55A-437AA920C468}"/>
                  </a:ext>
                </a:extLst>
              </p:cNvPr>
              <p:cNvSpPr/>
              <p:nvPr/>
            </p:nvSpPr>
            <p:spPr>
              <a:xfrm>
                <a:off x="1747607" y="356084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9" name="Freeform: Shape 1171">
                <a:extLst>
                  <a:ext uri="{FF2B5EF4-FFF2-40B4-BE49-F238E27FC236}">
                    <a16:creationId xmlns:a16="http://schemas.microsoft.com/office/drawing/2014/main" xmlns="" id="{6C43E5B6-10C3-4F4F-9414-3D3D194B95C6}"/>
                  </a:ext>
                </a:extLst>
              </p:cNvPr>
              <p:cNvSpPr/>
              <p:nvPr/>
            </p:nvSpPr>
            <p:spPr>
              <a:xfrm>
                <a:off x="2928708" y="356084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0" name="Freeform: Shape 1172">
                <a:extLst>
                  <a:ext uri="{FF2B5EF4-FFF2-40B4-BE49-F238E27FC236}">
                    <a16:creationId xmlns:a16="http://schemas.microsoft.com/office/drawing/2014/main" xmlns="" id="{D47EFD6A-8679-4349-A4D0-808EB8BEB7C2}"/>
                  </a:ext>
                </a:extLst>
              </p:cNvPr>
              <p:cNvSpPr/>
              <p:nvPr/>
            </p:nvSpPr>
            <p:spPr>
              <a:xfrm>
                <a:off x="4547959" y="375134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1" name="Freeform: Shape 1173">
                <a:extLst>
                  <a:ext uri="{FF2B5EF4-FFF2-40B4-BE49-F238E27FC236}">
                    <a16:creationId xmlns:a16="http://schemas.microsoft.com/office/drawing/2014/main" xmlns="" id="{097A2569-C91C-4654-A13C-7F86775B2890}"/>
                  </a:ext>
                </a:extLst>
              </p:cNvPr>
              <p:cNvSpPr/>
              <p:nvPr/>
            </p:nvSpPr>
            <p:spPr>
              <a:xfrm>
                <a:off x="50623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2" name="Freeform: Shape 1174">
                <a:extLst>
                  <a:ext uri="{FF2B5EF4-FFF2-40B4-BE49-F238E27FC236}">
                    <a16:creationId xmlns:a16="http://schemas.microsoft.com/office/drawing/2014/main" xmlns="" id="{4F98CE0B-CEBD-4CC8-B7A4-6C433A1C0EFF}"/>
                  </a:ext>
                </a:extLst>
              </p:cNvPr>
              <p:cNvSpPr/>
              <p:nvPr/>
            </p:nvSpPr>
            <p:spPr>
              <a:xfrm>
                <a:off x="523375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3" name="Freeform: Shape 1175">
                <a:extLst>
                  <a:ext uri="{FF2B5EF4-FFF2-40B4-BE49-F238E27FC236}">
                    <a16:creationId xmlns:a16="http://schemas.microsoft.com/office/drawing/2014/main" xmlns="" id="{281DA091-349F-41E2-9990-9256E0ADC5C2}"/>
                  </a:ext>
                </a:extLst>
              </p:cNvPr>
              <p:cNvSpPr/>
              <p:nvPr/>
            </p:nvSpPr>
            <p:spPr>
              <a:xfrm>
                <a:off x="52909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4" name="Freeform: Shape 1176">
                <a:extLst>
                  <a:ext uri="{FF2B5EF4-FFF2-40B4-BE49-F238E27FC236}">
                    <a16:creationId xmlns:a16="http://schemas.microsoft.com/office/drawing/2014/main" xmlns="" id="{13B575F2-9F1B-4B7E-BE63-279C41F63910}"/>
                  </a:ext>
                </a:extLst>
              </p:cNvPr>
              <p:cNvSpPr/>
              <p:nvPr/>
            </p:nvSpPr>
            <p:spPr>
              <a:xfrm>
                <a:off x="58624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5" name="Freeform: Shape 1177">
                <a:extLst>
                  <a:ext uri="{FF2B5EF4-FFF2-40B4-BE49-F238E27FC236}">
                    <a16:creationId xmlns:a16="http://schemas.microsoft.com/office/drawing/2014/main" xmlns="" id="{C5206F4B-A5AE-4C0A-BD08-ADCB27BADBB0}"/>
                  </a:ext>
                </a:extLst>
              </p:cNvPr>
              <p:cNvSpPr/>
              <p:nvPr/>
            </p:nvSpPr>
            <p:spPr>
              <a:xfrm>
                <a:off x="611005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6" name="Freeform: Shape 1178">
                <a:extLst>
                  <a:ext uri="{FF2B5EF4-FFF2-40B4-BE49-F238E27FC236}">
                    <a16:creationId xmlns:a16="http://schemas.microsoft.com/office/drawing/2014/main" xmlns="" id="{2F003FE0-7B9E-4334-8401-7C6F7207FD86}"/>
                  </a:ext>
                </a:extLst>
              </p:cNvPr>
              <p:cNvSpPr/>
              <p:nvPr/>
            </p:nvSpPr>
            <p:spPr>
              <a:xfrm>
                <a:off x="702445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7" name="Freeform: Shape 1179">
                <a:extLst>
                  <a:ext uri="{FF2B5EF4-FFF2-40B4-BE49-F238E27FC236}">
                    <a16:creationId xmlns:a16="http://schemas.microsoft.com/office/drawing/2014/main" xmlns="" id="{36E3FFC6-867F-4100-8A86-F6B3E7BC6265}"/>
                  </a:ext>
                </a:extLst>
              </p:cNvPr>
              <p:cNvSpPr/>
              <p:nvPr/>
            </p:nvSpPr>
            <p:spPr>
              <a:xfrm>
                <a:off x="71959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sp>
          <p:nvSpPr>
            <p:cNvPr id="23" name="TextBox 22">
              <a:extLst>
                <a:ext uri="{FF2B5EF4-FFF2-40B4-BE49-F238E27FC236}">
                  <a16:creationId xmlns:a16="http://schemas.microsoft.com/office/drawing/2014/main" xmlns="" id="{8B3E1DA2-45D8-4BA8-8B14-80DEB438AF0E}"/>
                </a:ext>
              </a:extLst>
            </p:cNvPr>
            <p:cNvSpPr txBox="1"/>
            <p:nvPr/>
          </p:nvSpPr>
          <p:spPr>
            <a:xfrm>
              <a:off x="2109386" y="4644689"/>
              <a:ext cx="179889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0" i="0" u="none" strike="noStrike" kern="1200" cap="none" spc="0" normalizeH="0" baseline="0" noProof="0" dirty="0" smtClean="0">
                  <a:ln>
                    <a:noFill/>
                  </a:ln>
                  <a:solidFill>
                    <a:srgbClr val="4D4D4D"/>
                  </a:solidFill>
                  <a:effectLst/>
                  <a:uLnTx/>
                  <a:uFillTx/>
                </a:rPr>
                <a:t>Log-</a:t>
              </a:r>
              <a:r>
                <a:rPr kumimoji="0" lang="fr-FR" sz="1600" b="0" i="0" u="none" strike="noStrike" kern="1200" cap="none" spc="0" normalizeH="0" baseline="0" noProof="0" dirty="0" err="1" smtClean="0">
                  <a:ln>
                    <a:noFill/>
                  </a:ln>
                  <a:solidFill>
                    <a:srgbClr val="4D4D4D"/>
                  </a:solidFill>
                  <a:effectLst/>
                  <a:uLnTx/>
                  <a:uFillTx/>
                </a:rPr>
                <a:t>rank</a:t>
              </a:r>
              <a:r>
                <a:rPr kumimoji="0" lang="fr-FR" sz="1600" b="0" i="0" u="none" strike="noStrike" kern="1200" cap="none" spc="0" normalizeH="0" baseline="0" noProof="0" dirty="0" smtClean="0">
                  <a:ln>
                    <a:noFill/>
                  </a:ln>
                  <a:solidFill>
                    <a:srgbClr val="4D4D4D"/>
                  </a:solidFill>
                  <a:effectLst/>
                  <a:uLnTx/>
                  <a:uFillTx/>
                </a:rPr>
                <a:t> </a:t>
              </a:r>
              <a:r>
                <a:rPr lang="fr-FR" sz="1600" dirty="0">
                  <a:solidFill>
                    <a:srgbClr val="4D4D4D"/>
                  </a:solidFill>
                </a:rPr>
                <a:t>p</a:t>
              </a:r>
              <a:r>
                <a:rPr kumimoji="0" lang="fr-FR" sz="1600" b="0" i="0" u="none" strike="noStrike" kern="1200" cap="none" spc="0" normalizeH="0" baseline="0" noProof="0" dirty="0">
                  <a:ln>
                    <a:noFill/>
                  </a:ln>
                  <a:solidFill>
                    <a:srgbClr val="4D4D4D"/>
                  </a:solidFill>
                  <a:effectLst/>
                  <a:uLnTx/>
                  <a:uFillTx/>
                </a:rPr>
                <a:t>=0,009</a:t>
              </a:r>
            </a:p>
          </p:txBody>
        </p:sp>
        <p:cxnSp>
          <p:nvCxnSpPr>
            <p:cNvPr id="26" name="Straight Connector 25">
              <a:extLst>
                <a:ext uri="{FF2B5EF4-FFF2-40B4-BE49-F238E27FC236}">
                  <a16:creationId xmlns:a16="http://schemas.microsoft.com/office/drawing/2014/main" xmlns="" id="{4F72EBD2-2172-480E-98F7-9F4D3CE1B9EA}"/>
                </a:ext>
              </a:extLst>
            </p:cNvPr>
            <p:cNvCxnSpPr/>
            <p:nvPr/>
          </p:nvCxnSpPr>
          <p:spPr>
            <a:xfrm flipH="1" flipV="1">
              <a:off x="6423445" y="2851349"/>
              <a:ext cx="0" cy="2203734"/>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23" name="Table 222">
            <a:extLst>
              <a:ext uri="{FF2B5EF4-FFF2-40B4-BE49-F238E27FC236}">
                <a16:creationId xmlns:a16="http://schemas.microsoft.com/office/drawing/2014/main" xmlns="" id="{4D36936F-E743-4BFF-89BF-143B9C8FBF12}"/>
              </a:ext>
            </a:extLst>
          </p:cNvPr>
          <p:cNvGraphicFramePr>
            <a:graphicFrameLocks noGrp="1"/>
          </p:cNvGraphicFramePr>
          <p:nvPr>
            <p:extLst>
              <p:ext uri="{D42A27DB-BD31-4B8C-83A1-F6EECF244321}">
                <p14:modId xmlns:p14="http://schemas.microsoft.com/office/powerpoint/2010/main" xmlns="" val="3082724078"/>
              </p:ext>
            </p:extLst>
          </p:nvPr>
        </p:nvGraphicFramePr>
        <p:xfrm>
          <a:off x="3816627" y="1941585"/>
          <a:ext cx="5133662" cy="1038668"/>
        </p:xfrm>
        <a:graphic>
          <a:graphicData uri="http://schemas.openxmlformats.org/drawingml/2006/table">
            <a:tbl>
              <a:tblPr firstRow="1" bandRow="1">
                <a:tableStyleId>{5C22544A-7EE6-4342-B048-85BDC9FD1C3A}</a:tableStyleId>
              </a:tblPr>
              <a:tblGrid>
                <a:gridCol w="1241774">
                  <a:extLst>
                    <a:ext uri="{9D8B030D-6E8A-4147-A177-3AD203B41FA5}">
                      <a16:colId xmlns:a16="http://schemas.microsoft.com/office/drawing/2014/main" xmlns="" val="1355162333"/>
                    </a:ext>
                  </a:extLst>
                </a:gridCol>
                <a:gridCol w="887136">
                  <a:extLst>
                    <a:ext uri="{9D8B030D-6E8A-4147-A177-3AD203B41FA5}">
                      <a16:colId xmlns:a16="http://schemas.microsoft.com/office/drawing/2014/main" xmlns="" val="20001"/>
                    </a:ext>
                  </a:extLst>
                </a:gridCol>
                <a:gridCol w="1535839">
                  <a:extLst>
                    <a:ext uri="{9D8B030D-6E8A-4147-A177-3AD203B41FA5}">
                      <a16:colId xmlns:a16="http://schemas.microsoft.com/office/drawing/2014/main" xmlns="" val="20002"/>
                    </a:ext>
                  </a:extLst>
                </a:gridCol>
                <a:gridCol w="1468913">
                  <a:extLst>
                    <a:ext uri="{9D8B030D-6E8A-4147-A177-3AD203B41FA5}">
                      <a16:colId xmlns:a16="http://schemas.microsoft.com/office/drawing/2014/main" xmlns="" val="20003"/>
                    </a:ext>
                  </a:extLst>
                </a:gridCol>
              </a:tblGrid>
              <a:tr h="398368">
                <a:tc>
                  <a:txBody>
                    <a:bodyPr/>
                    <a:lstStyle/>
                    <a:p>
                      <a:endParaRPr lang="fr-FR" sz="1300" noProof="0"/>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a:solidFill>
                            <a:schemeClr val="accent4"/>
                          </a:solidFill>
                        </a:rPr>
                        <a:t>BT3 (n=214)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a:solidFill>
                            <a:schemeClr val="accent2"/>
                          </a:solidFill>
                        </a:rPr>
                        <a:t>T4</a:t>
                      </a:r>
                    </a:p>
                    <a:p>
                      <a:pPr algn="ctr"/>
                      <a:r>
                        <a:rPr lang="fr-FR" sz="1300" noProof="0">
                          <a:solidFill>
                            <a:schemeClr val="accent2"/>
                          </a:solidFill>
                        </a:rPr>
                        <a:t>(n=21)</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a:solidFill>
                            <a:schemeClr val="accent3"/>
                          </a:solidFill>
                        </a:rPr>
                        <a:t>BT3 + T4</a:t>
                      </a:r>
                    </a:p>
                    <a:p>
                      <a:pPr algn="ctr"/>
                      <a:r>
                        <a:rPr lang="fr-FR" sz="1300" noProof="0">
                          <a:solidFill>
                            <a:schemeClr val="accent3"/>
                          </a:solidFill>
                        </a:rPr>
                        <a:t>(n=22)</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285214">
                <a:tc>
                  <a:txBody>
                    <a:bodyPr/>
                    <a:lstStyle/>
                    <a:p>
                      <a:r>
                        <a:rPr lang="fr-FR" sz="1300" noProof="0">
                          <a:solidFill>
                            <a:schemeClr val="tx1"/>
                          </a:solidFill>
                        </a:rPr>
                        <a:t>SSR à 5 ans,</a:t>
                      </a:r>
                      <a:r>
                        <a:rPr lang="fr-FR" sz="1300" baseline="0" noProof="0">
                          <a:solidFill>
                            <a:schemeClr val="tx1"/>
                          </a:solidFill>
                        </a:rPr>
                        <a:t> %</a:t>
                      </a:r>
                      <a:endParaRPr lang="fr-FR" sz="1300" noProof="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300" noProof="0">
                          <a:solidFill>
                            <a:schemeClr val="tx1"/>
                          </a:solidFill>
                        </a:rPr>
                        <a:t>78,5</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300" noProof="0">
                          <a:solidFill>
                            <a:schemeClr val="tx1"/>
                          </a:solidFill>
                        </a:rPr>
                        <a:t>74,4</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300" noProof="0">
                          <a:solidFill>
                            <a:schemeClr val="tx1"/>
                          </a:solidFill>
                        </a:rPr>
                        <a:t>66,6</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285214">
                <a:tc>
                  <a:txBody>
                    <a:bodyPr/>
                    <a:lstStyle/>
                    <a:p>
                      <a:r>
                        <a:rPr lang="fr-FR" sz="1300" noProof="0">
                          <a:solidFill>
                            <a:schemeClr val="tx1"/>
                          </a:solidFill>
                        </a:rPr>
                        <a:t>HR (IC95%</a:t>
                      </a:r>
                      <a:r>
                        <a:rPr lang="fr-FR" sz="1300" baseline="0" noProof="0">
                          <a:solidFill>
                            <a:schemeClr val="tx1"/>
                          </a:solidFill>
                        </a:rPr>
                        <a:t>)</a:t>
                      </a:r>
                      <a:endParaRPr lang="fr-FR" sz="1300" noProof="0">
                        <a:solidFill>
                          <a:schemeClr val="tx1"/>
                        </a:solidFill>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a:solidFill>
                            <a:schemeClr val="tx1"/>
                          </a:solidFill>
                        </a:rPr>
                        <a:t>1,00 (ref)</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a:solidFill>
                            <a:schemeClr val="tx1"/>
                          </a:solidFill>
                        </a:rPr>
                        <a:t>1,41 (0,54 - 3,64)</a:t>
                      </a: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300" noProof="0" dirty="0">
                          <a:solidFill>
                            <a:schemeClr val="tx1"/>
                          </a:solidFill>
                        </a:rPr>
                        <a:t>3,03 (1,44 -</a:t>
                      </a:r>
                      <a:r>
                        <a:rPr lang="fr-FR" sz="1300" baseline="0" noProof="0" dirty="0">
                          <a:solidFill>
                            <a:schemeClr val="tx1"/>
                          </a:solidFill>
                        </a:rPr>
                        <a:t> 6,37)</a:t>
                      </a:r>
                      <a:endParaRPr lang="fr-FR" sz="1300" noProof="0" dirty="0">
                        <a:solidFill>
                          <a:schemeClr val="tx1"/>
                        </a:solidFill>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bl>
          </a:graphicData>
        </a:graphic>
      </p:graphicFrame>
      <p:sp>
        <p:nvSpPr>
          <p:cNvPr id="7" name="TextBox 6"/>
          <p:cNvSpPr txBox="1"/>
          <p:nvPr/>
        </p:nvSpPr>
        <p:spPr>
          <a:xfrm>
            <a:off x="1364980" y="1474118"/>
            <a:ext cx="641404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a:ln>
                  <a:noFill/>
                </a:ln>
                <a:solidFill>
                  <a:srgbClr val="4D4D4D"/>
                </a:solidFill>
                <a:effectLst/>
                <a:uLnTx/>
                <a:uFillTx/>
                <a:latin typeface="Arial" charset="0"/>
                <a:ea typeface="+mn-ea"/>
                <a:cs typeface="Arial" charset="0"/>
              </a:rPr>
              <a:t>Association entre T4 et BT3 pour la survie sans récidive</a:t>
            </a:r>
          </a:p>
        </p:txBody>
      </p:sp>
    </p:spTree>
    <p:extLst>
      <p:ext uri="{BB962C8B-B14F-4D97-AF65-F5344CB8AC3E}">
        <p14:creationId xmlns:p14="http://schemas.microsoft.com/office/powerpoint/2010/main" xmlns="" val="2426401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SO-17: Valeur pronostique de l’association entre grade du bourgeonnement tumoral et stade T </a:t>
            </a:r>
            <a:r>
              <a:rPr lang="fr-FR" dirty="0" smtClean="0"/>
              <a:t>pour </a:t>
            </a:r>
            <a:r>
              <a:rPr lang="fr-FR" dirty="0"/>
              <a:t>la récidive de cancer du côlon de stade II à haut risque: une étude rétrospective – </a:t>
            </a:r>
            <a:r>
              <a:rPr lang="fr-FR" dirty="0" err="1"/>
              <a:t>Kodama</a:t>
            </a:r>
            <a:r>
              <a:rPr lang="fr-FR" dirty="0"/>
              <a:t> H, et al</a:t>
            </a:r>
          </a:p>
        </p:txBody>
      </p:sp>
      <p:sp>
        <p:nvSpPr>
          <p:cNvPr id="3" name="Content Placeholder 2"/>
          <p:cNvSpPr>
            <a:spLocks noGrp="1"/>
          </p:cNvSpPr>
          <p:nvPr>
            <p:ph idx="1"/>
          </p:nvPr>
        </p:nvSpPr>
        <p:spPr/>
        <p:txBody>
          <a:bodyPr/>
          <a:lstStyle/>
          <a:p>
            <a:pPr marL="0" indent="0">
              <a:buNone/>
            </a:pPr>
            <a:r>
              <a:rPr lang="fr-FR" b="1" dirty="0" smtClean="0"/>
              <a:t>Résultats</a:t>
            </a:r>
            <a:endParaRPr lang="fr-FR" b="1" dirty="0"/>
          </a:p>
          <a:p>
            <a:pPr marL="0" indent="0">
              <a:spcBef>
                <a:spcPts val="27600"/>
              </a:spcBef>
              <a:buNone/>
            </a:pPr>
            <a:r>
              <a:rPr lang="fr-FR" b="1" dirty="0"/>
              <a:t>Conclusions</a:t>
            </a:r>
          </a:p>
          <a:p>
            <a:r>
              <a:rPr lang="fr-FR" b="1" dirty="0"/>
              <a:t>Chez ces patients avec CCR stade II, BT3, T4 et &lt;12 ganglions ont été identifiés comme facteurs de risque indépendants impactant la survie sans récidive</a:t>
            </a:r>
          </a:p>
          <a:p>
            <a:r>
              <a:rPr lang="fr-FR" b="1" dirty="0"/>
              <a:t>La présence simultanée de BT3 et T4 était associée à un mauvais pronostic</a:t>
            </a:r>
          </a:p>
        </p:txBody>
      </p:sp>
      <p:sp>
        <p:nvSpPr>
          <p:cNvPr id="5" name="Text Placeholder 4"/>
          <p:cNvSpPr>
            <a:spLocks noGrp="1"/>
          </p:cNvSpPr>
          <p:nvPr>
            <p:ph type="body" sz="quarter" idx="11"/>
          </p:nvPr>
        </p:nvSpPr>
        <p:spPr/>
        <p:txBody>
          <a:bodyPr/>
          <a:lstStyle/>
          <a:p>
            <a:r>
              <a:rPr lang="fr-FR" dirty="0" err="1"/>
              <a:t>Kodama</a:t>
            </a:r>
            <a:r>
              <a:rPr lang="fr-FR" dirty="0"/>
              <a:t> H, et al, Ann </a:t>
            </a:r>
            <a:r>
              <a:rPr lang="fr-FR" dirty="0" err="1"/>
              <a:t>Oncol</a:t>
            </a:r>
            <a:r>
              <a:rPr lang="fr-FR" dirty="0"/>
              <a:t> 2020;31(</a:t>
            </a:r>
            <a:r>
              <a:rPr lang="fr-FR" dirty="0" err="1"/>
              <a:t>suppl</a:t>
            </a:r>
            <a:r>
              <a:rPr lang="fr-FR" dirty="0"/>
              <a:t>):</a:t>
            </a:r>
            <a:r>
              <a:rPr lang="fr-FR" dirty="0" err="1"/>
              <a:t>abstr</a:t>
            </a:r>
            <a:r>
              <a:rPr lang="fr-FR" dirty="0"/>
              <a:t> SO-17</a:t>
            </a:r>
          </a:p>
        </p:txBody>
      </p:sp>
      <p:graphicFrame>
        <p:nvGraphicFramePr>
          <p:cNvPr id="6" name="Group 88"/>
          <p:cNvGraphicFramePr>
            <a:graphicFrameLocks noGrp="1"/>
          </p:cNvGraphicFramePr>
          <p:nvPr>
            <p:extLst>
              <p:ext uri="{D42A27DB-BD31-4B8C-83A1-F6EECF244321}">
                <p14:modId xmlns:p14="http://schemas.microsoft.com/office/powerpoint/2010/main" xmlns="" val="933994139"/>
              </p:ext>
            </p:extLst>
          </p:nvPr>
        </p:nvGraphicFramePr>
        <p:xfrm>
          <a:off x="308113" y="1633427"/>
          <a:ext cx="8532144" cy="3247200"/>
        </p:xfrm>
        <a:graphic>
          <a:graphicData uri="http://schemas.openxmlformats.org/drawingml/2006/table">
            <a:tbl>
              <a:tblPr firstRow="1" bandRow="1">
                <a:tableStyleId>{5202B0CA-FC54-4496-8BCA-5EF66A818D29}</a:tableStyleId>
              </a:tblPr>
              <a:tblGrid>
                <a:gridCol w="1700687">
                  <a:extLst>
                    <a:ext uri="{9D8B030D-6E8A-4147-A177-3AD203B41FA5}">
                      <a16:colId xmlns:a16="http://schemas.microsoft.com/office/drawing/2014/main" xmlns="" val="20000"/>
                    </a:ext>
                  </a:extLst>
                </a:gridCol>
                <a:gridCol w="1201539">
                  <a:extLst>
                    <a:ext uri="{9D8B030D-6E8A-4147-A177-3AD203B41FA5}">
                      <a16:colId xmlns:a16="http://schemas.microsoft.com/office/drawing/2014/main" xmlns="" val="20004"/>
                    </a:ext>
                  </a:extLst>
                </a:gridCol>
                <a:gridCol w="1874205">
                  <a:extLst>
                    <a:ext uri="{9D8B030D-6E8A-4147-A177-3AD203B41FA5}">
                      <a16:colId xmlns:a16="http://schemas.microsoft.com/office/drawing/2014/main" xmlns="" val="20001"/>
                    </a:ext>
                  </a:extLst>
                </a:gridCol>
                <a:gridCol w="777600">
                  <a:extLst>
                    <a:ext uri="{9D8B030D-6E8A-4147-A177-3AD203B41FA5}">
                      <a16:colId xmlns:a16="http://schemas.microsoft.com/office/drawing/2014/main" xmlns="" val="20002"/>
                    </a:ext>
                  </a:extLst>
                </a:gridCol>
                <a:gridCol w="2196000">
                  <a:extLst>
                    <a:ext uri="{9D8B030D-6E8A-4147-A177-3AD203B41FA5}">
                      <a16:colId xmlns:a16="http://schemas.microsoft.com/office/drawing/2014/main" xmlns="" val="20003"/>
                    </a:ext>
                  </a:extLst>
                </a:gridCol>
                <a:gridCol w="782113">
                  <a:extLst>
                    <a:ext uri="{9D8B030D-6E8A-4147-A177-3AD203B41FA5}">
                      <a16:colId xmlns:a16="http://schemas.microsoft.com/office/drawing/2014/main" xmlns="" val="20005"/>
                    </a:ext>
                  </a:extLst>
                </a:gridCol>
              </a:tblGrid>
              <a:tr h="397602">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200" b="1" i="0" u="none" strike="noStrike" cap="none" normalizeH="0" baseline="0" noProof="0">
                        <a:ln>
                          <a:noFill/>
                        </a:ln>
                        <a:solidFill>
                          <a:schemeClr val="tx2"/>
                        </a:solidFill>
                        <a:effectLst/>
                        <a:latin typeface="+mn-lt"/>
                        <a:cs typeface="Arial" charset="0"/>
                      </a:endParaRPr>
                    </a:p>
                  </a:txBody>
                  <a:tcPr marT="36000" marB="36000"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2"/>
                          </a:solidFill>
                          <a:effectLst/>
                          <a:latin typeface="+mn-lt"/>
                        </a:rPr>
                        <a:t>Analyse </a:t>
                      </a:r>
                      <a:r>
                        <a:rPr kumimoji="0" lang="fr-FR" sz="1200" u="none" strike="noStrike" cap="none" normalizeH="0" baseline="0" noProof="0" dirty="0" err="1">
                          <a:ln>
                            <a:noFill/>
                          </a:ln>
                          <a:solidFill>
                            <a:schemeClr val="tx2"/>
                          </a:solidFill>
                          <a:effectLst/>
                          <a:latin typeface="+mn-lt"/>
                        </a:rPr>
                        <a:t>univariée</a:t>
                      </a:r>
                      <a:r>
                        <a:rPr kumimoji="0" lang="fr-FR" sz="1200" u="none" strike="noStrike" cap="none" normalizeH="0" baseline="0" noProof="0" dirty="0">
                          <a:ln>
                            <a:noFill/>
                          </a:ln>
                          <a:solidFill>
                            <a:schemeClr val="tx2"/>
                          </a:solidFill>
                          <a:effectLst/>
                          <a:latin typeface="+mn-lt"/>
                        </a:rPr>
                        <a:t>, </a:t>
                      </a:r>
                      <a:br>
                        <a:rPr kumimoji="0" lang="fr-FR" sz="1200" u="none" strike="noStrike" cap="none" normalizeH="0" baseline="0" noProof="0" dirty="0">
                          <a:ln>
                            <a:noFill/>
                          </a:ln>
                          <a:solidFill>
                            <a:schemeClr val="tx2"/>
                          </a:solidFill>
                          <a:effectLst/>
                          <a:latin typeface="+mn-lt"/>
                        </a:rPr>
                      </a:br>
                      <a:r>
                        <a:rPr kumimoji="0" lang="fr-FR" sz="1200" u="none" strike="noStrike" cap="none" normalizeH="0" baseline="0" noProof="0" dirty="0">
                          <a:ln>
                            <a:noFill/>
                          </a:ln>
                          <a:solidFill>
                            <a:schemeClr val="tx2"/>
                          </a:solidFill>
                          <a:effectLst/>
                          <a:latin typeface="+mn-lt"/>
                        </a:rPr>
                        <a:t>HR (IC95%)</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2"/>
                          </a:solidFill>
                          <a:effectLst/>
                          <a:latin typeface="+mn-lt"/>
                        </a:rPr>
                        <a:t>p</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2"/>
                          </a:solidFill>
                          <a:effectLst/>
                          <a:latin typeface="+mn-lt"/>
                        </a:rPr>
                        <a:t>Analyse multivariée</a:t>
                      </a:r>
                      <a:br>
                        <a:rPr kumimoji="0" lang="fr-FR" sz="1200" u="none" strike="noStrike" cap="none" normalizeH="0" baseline="0" noProof="0" dirty="0">
                          <a:ln>
                            <a:noFill/>
                          </a:ln>
                          <a:solidFill>
                            <a:schemeClr val="tx2"/>
                          </a:solidFill>
                          <a:effectLst/>
                          <a:latin typeface="+mn-lt"/>
                        </a:rPr>
                      </a:br>
                      <a:r>
                        <a:rPr kumimoji="0" lang="fr-FR" sz="1200" u="none" strike="noStrike" cap="none" normalizeH="0" baseline="0" noProof="0" dirty="0">
                          <a:ln>
                            <a:noFill/>
                          </a:ln>
                          <a:solidFill>
                            <a:schemeClr val="tx2"/>
                          </a:solidFill>
                          <a:effectLst/>
                          <a:latin typeface="+mn-lt"/>
                        </a:rPr>
                        <a:t>HR (IC95%)</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2"/>
                          </a:solidFill>
                          <a:effectLst/>
                          <a:latin typeface="+mn-lt"/>
                        </a:rPr>
                        <a:t>p</a:t>
                      </a:r>
                      <a:endParaRPr kumimoji="0" lang="fr-FR" sz="1200" b="1" i="0" u="none" strike="noStrike" cap="none" normalizeH="0" baseline="0" noProof="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xmlns="" val="10000"/>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Nombre de ganglions lymphatiques</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≥12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&lt;12</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1,63 (0,90 - 2,98)</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0,1054</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2,00 (1,08 - 3,72)</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0,0272</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Invasion veineuse ou lymphatique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Négative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Positive </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1,36 (0,62 - 2,98)</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0,4417</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 1,67 (0,66 - 4,24)</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0,2778</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b="0" i="0" u="none" strike="noStrike" cap="none" normalizeH="0" baseline="0" noProof="0" dirty="0">
                          <a:ln>
                            <a:noFill/>
                          </a:ln>
                          <a:solidFill>
                            <a:schemeClr val="tx1"/>
                          </a:solidFill>
                          <a:effectLst/>
                          <a:latin typeface="+mn-lt"/>
                          <a:cs typeface="Arial" charset="0"/>
                        </a:rPr>
                        <a:t>Stade </a:t>
                      </a:r>
                      <a:r>
                        <a:rPr kumimoji="0" lang="fr-FR" sz="1200" b="0" i="0" u="none" strike="noStrike" cap="none" normalizeH="0" baseline="0" noProof="0" dirty="0" err="1">
                          <a:ln>
                            <a:noFill/>
                          </a:ln>
                          <a:solidFill>
                            <a:schemeClr val="tx1"/>
                          </a:solidFill>
                          <a:effectLst/>
                          <a:latin typeface="+mn-lt"/>
                          <a:cs typeface="Arial" charset="0"/>
                        </a:rPr>
                        <a:t>T</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T3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T4</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2,41 (1,33 - 4,35)</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0,0036</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2,87 (1,50 - 5,50)</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0,0014</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6202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Bourgeonnement tumoral</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BT1</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BT2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BT3</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1,21 (0,52 - 2,85)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1,64 (0,87 - 3,06)</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0,6522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0,1229</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1,36 (0,55 - 3,40)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2,06 (1,05 - 4,02)</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0,5033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0,0342</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Chimiothérapie adjuvante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Oui</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Non</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1,36 (0,71 - 2,60)</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0,351</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1,07 (0,48 - 2,38)</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u="none" strike="noStrike" cap="none" normalizeH="0" baseline="0" noProof="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0,7643</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Histologie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Différenciée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Indifférenciée</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0,83 (0,30 - 2,30)</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latin typeface="+mn-lt"/>
                        </a:rPr>
                        <a:t>0,7273</a:t>
                      </a:r>
                      <a:endParaRPr kumimoji="0" lang="fr-FR" sz="1200" b="0" i="0" u="none" strike="noStrike" cap="none" normalizeH="0" baseline="0" noProof="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0,45 (0,12 - 1,64)</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fr-FR" sz="1200" u="none" strike="noStrike" cap="none" normalizeH="0" baseline="0" noProof="0" dirty="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latin typeface="+mn-lt"/>
                        </a:rPr>
                        <a:t>0,2279</a:t>
                      </a:r>
                      <a:endParaRPr kumimoji="0" lang="fr-FR" sz="12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1959573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O-20: Etude de phase I/IB évaluant régorafénib et nivolumab dans le cancer colorectal avancé réfractaire avec statut </a:t>
            </a:r>
            <a:r>
              <a:rPr lang="fr-FR" dirty="0" err="1"/>
              <a:t>pMMR</a:t>
            </a:r>
            <a:r>
              <a:rPr lang="fr-FR" dirty="0"/>
              <a:t> – Kim R,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de régorafénib + nivolumab chez des patients avec CCR </a:t>
            </a:r>
            <a:r>
              <a:rPr lang="fr-FR" dirty="0" err="1"/>
              <a:t>pMMR</a:t>
            </a:r>
            <a:r>
              <a:rPr lang="fr-FR" dirty="0"/>
              <a:t> avancé réfractaire</a:t>
            </a:r>
          </a:p>
        </p:txBody>
      </p:sp>
      <p:sp>
        <p:nvSpPr>
          <p:cNvPr id="4" name="Text Placeholder 3"/>
          <p:cNvSpPr>
            <a:spLocks noGrp="1"/>
          </p:cNvSpPr>
          <p:nvPr>
            <p:ph type="body" sz="quarter" idx="10"/>
          </p:nvPr>
        </p:nvSpPr>
        <p:spPr/>
        <p:txBody>
          <a:bodyPr/>
          <a:lstStyle/>
          <a:p>
            <a:r>
              <a:rPr lang="fr-FR" dirty="0"/>
              <a:t>*Schémas à base de fluoropyrimidine, irinotécan, oxaliplatine ou bévacizumab ou si KRAS WT cétuximab ou panitumumab</a:t>
            </a:r>
          </a:p>
        </p:txBody>
      </p:sp>
      <p:sp>
        <p:nvSpPr>
          <p:cNvPr id="5" name="Text Placeholder 4"/>
          <p:cNvSpPr>
            <a:spLocks noGrp="1"/>
          </p:cNvSpPr>
          <p:nvPr>
            <p:ph type="body" sz="quarter" idx="11"/>
          </p:nvPr>
        </p:nvSpPr>
        <p:spPr/>
        <p:txBody>
          <a:bodyPr/>
          <a:lstStyle/>
          <a:p>
            <a:r>
              <a:rPr lang="fr-FR" dirty="0"/>
              <a:t>Kim R, et al, Ann </a:t>
            </a:r>
            <a:r>
              <a:rPr lang="fr-FR" dirty="0" err="1"/>
              <a:t>Oncol</a:t>
            </a:r>
            <a:r>
              <a:rPr lang="fr-FR" dirty="0"/>
              <a:t> 2020;31(</a:t>
            </a:r>
            <a:r>
              <a:rPr lang="fr-FR" dirty="0" err="1"/>
              <a:t>suppl</a:t>
            </a:r>
            <a:r>
              <a:rPr lang="fr-FR" dirty="0"/>
              <a:t>):</a:t>
            </a:r>
            <a:r>
              <a:rPr lang="fr-FR" dirty="0" err="1"/>
              <a:t>abstr</a:t>
            </a:r>
            <a:r>
              <a:rPr lang="fr-FR" dirty="0"/>
              <a:t> O-20</a:t>
            </a:r>
          </a:p>
        </p:txBody>
      </p:sp>
      <p:sp>
        <p:nvSpPr>
          <p:cNvPr id="7" name="Rectangle 9"/>
          <p:cNvSpPr txBox="1">
            <a:spLocks noChangeArrowheads="1"/>
          </p:cNvSpPr>
          <p:nvPr/>
        </p:nvSpPr>
        <p:spPr bwMode="auto">
          <a:xfrm>
            <a:off x="365124" y="5139566"/>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Dose </a:t>
            </a:r>
            <a:r>
              <a:rPr kumimoji="0" lang="fr-FR" sz="1600" b="0" i="0" u="none" strike="noStrike" kern="1200" cap="none" spc="0" normalizeH="0" baseline="0" dirty="0">
                <a:ln>
                  <a:noFill/>
                </a:ln>
                <a:solidFill>
                  <a:srgbClr val="4D4D4D"/>
                </a:solidFill>
                <a:effectLst/>
                <a:uLnTx/>
                <a:uFillTx/>
                <a:latin typeface="Arial"/>
                <a:ea typeface="+mn-ea"/>
                <a:cs typeface="Arial"/>
              </a:rPr>
              <a:t>maximale tolérée (DMT)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648200" y="5139566"/>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Taux </a:t>
            </a:r>
            <a:r>
              <a:rPr kumimoji="0" lang="fr-FR" sz="1600" b="0" i="0" u="none" strike="noStrike" kern="1200" cap="none" spc="0" normalizeH="0" baseline="0" dirty="0">
                <a:ln>
                  <a:noFill/>
                </a:ln>
                <a:solidFill>
                  <a:srgbClr val="4D4D4D"/>
                </a:solidFill>
                <a:effectLst/>
                <a:uLnTx/>
                <a:uFillTx/>
                <a:latin typeface="Arial"/>
                <a:ea typeface="+mn-ea"/>
                <a:cs typeface="Arial"/>
              </a:rPr>
              <a:t>de récidive, SSP, SG, tolérance</a:t>
            </a:r>
          </a:p>
        </p:txBody>
      </p:sp>
      <p:sp>
        <p:nvSpPr>
          <p:cNvPr id="9" name="AutoShape 9"/>
          <p:cNvSpPr>
            <a:spLocks noChangeArrowheads="1"/>
          </p:cNvSpPr>
          <p:nvPr/>
        </p:nvSpPr>
        <p:spPr bwMode="auto">
          <a:xfrm>
            <a:off x="120705" y="2572729"/>
            <a:ext cx="2845655"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CCR réfractaire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err="1">
                <a:ln>
                  <a:noFill/>
                </a:ln>
                <a:solidFill>
                  <a:srgbClr val="FFFFFF"/>
                </a:solidFill>
                <a:effectLst/>
                <a:uLnTx/>
                <a:uFillTx/>
                <a:ea typeface="SimSun" pitchFamily="2" charset="-122"/>
              </a:rPr>
              <a:t>pMMR</a:t>
            </a:r>
            <a:endParaRPr kumimoji="0" lang="fr-FR" altLang="zh-CN" sz="1600" b="0" i="0" u="none" strike="noStrike" kern="1200" cap="none" spc="0" normalizeH="0" baseline="0" dirty="0">
              <a:ln>
                <a:noFill/>
              </a:ln>
              <a:solidFill>
                <a:srgbClr val="FFFFFF"/>
              </a:solidFill>
              <a:effectLst/>
              <a:uLnTx/>
              <a:uFillTx/>
              <a:ea typeface="SimSun" pitchFamily="2" charset="-122"/>
            </a:endParaRPr>
          </a:p>
          <a:p>
            <a:pPr marL="228600" lvl="0" indent="-228600" defTabSz="892175" eaLnBrk="0" hangingPunct="0">
              <a:spcAft>
                <a:spcPct val="30000"/>
              </a:spcAft>
              <a:buFont typeface="Arial" pitchFamily="34" charset="0"/>
              <a:buChar char="•"/>
              <a:defRPr/>
            </a:pPr>
            <a:r>
              <a:rPr lang="fr-FR" altLang="zh-CN" sz="1600" dirty="0">
                <a:solidFill>
                  <a:srgbClr val="FFFFFF"/>
                </a:solidFill>
                <a:ea typeface="SimSun" pitchFamily="2" charset="-122"/>
              </a:rPr>
              <a:t>Echec ou intolérance à la chimiothérapie </a:t>
            </a:r>
            <a:r>
              <a:rPr lang="fr-FR" altLang="zh-CN" sz="1600" dirty="0" smtClean="0">
                <a:solidFill>
                  <a:srgbClr val="FFFFFF"/>
                </a:solidFill>
                <a:ea typeface="SimSun" pitchFamily="2" charset="-122"/>
              </a:rPr>
              <a:t>standard*</a:t>
            </a:r>
            <a:endParaRPr lang="fr-FR" altLang="zh-CN" sz="1600" dirty="0">
              <a:solidFill>
                <a:srgbClr val="FFFFFF"/>
              </a:solidFill>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Pas de régorafénib préalable</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(n=28)</a:t>
            </a:r>
          </a:p>
        </p:txBody>
      </p:sp>
      <p:sp>
        <p:nvSpPr>
          <p:cNvPr id="13" name="AutoShape 12"/>
          <p:cNvSpPr>
            <a:spLocks noChangeArrowheads="1"/>
          </p:cNvSpPr>
          <p:nvPr/>
        </p:nvSpPr>
        <p:spPr bwMode="auto">
          <a:xfrm>
            <a:off x="7015921" y="2857292"/>
            <a:ext cx="2007373" cy="1859744"/>
          </a:xfrm>
          <a:prstGeom prst="rect">
            <a:avLst/>
          </a:prstGeom>
          <a:solidFill>
            <a:schemeClr val="accent3"/>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rPr>
              <a:t>Nivolumab 240 mg iv /2S pendant </a:t>
            </a:r>
            <a:r>
              <a:rPr kumimoji="0" lang="fr-FR"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
            </a:r>
            <a:br>
              <a:rPr kumimoji="0" lang="fr-FR"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fr-FR"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16 </a:t>
            </a:r>
            <a:r>
              <a:rPr kumimoji="0" lang="fr-FR"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rPr>
              <a:t>semaines puis 480</a:t>
            </a:r>
            <a:r>
              <a:rPr kumimoji="0" lang="fr-FR" altLang="zh-CN" sz="1600" i="0" u="none" strike="noStrike" kern="1200" cap="none" spc="0" normalizeH="0" dirty="0">
                <a:ln>
                  <a:noFill/>
                </a:ln>
                <a:solidFill>
                  <a:srgbClr val="FFFFFF"/>
                </a:solidFill>
                <a:effectLst/>
                <a:uLnTx/>
                <a:uFillTx/>
                <a:latin typeface="Arial" charset="0"/>
                <a:ea typeface="SimSun" pitchFamily="2" charset="-122"/>
                <a:cs typeface="Arial" charset="0"/>
              </a:rPr>
              <a:t> mg /3S + régorafénib 80 mg</a:t>
            </a:r>
            <a:br>
              <a:rPr kumimoji="0" lang="fr-FR" altLang="zh-CN" sz="1600" i="0" u="none" strike="noStrike" kern="1200" cap="none" spc="0" normalizeH="0" dirty="0">
                <a:ln>
                  <a:noFill/>
                </a:ln>
                <a:solidFill>
                  <a:srgbClr val="FFFFFF"/>
                </a:solidFill>
                <a:effectLst/>
                <a:uLnTx/>
                <a:uFillTx/>
                <a:latin typeface="Arial" charset="0"/>
                <a:ea typeface="SimSun" pitchFamily="2" charset="-122"/>
                <a:cs typeface="Arial" charset="0"/>
              </a:rPr>
            </a:br>
            <a:r>
              <a:rPr kumimoji="0" lang="fr-FR" altLang="zh-CN" sz="1600" i="0" u="none" strike="noStrike" kern="1200" cap="none" spc="0" normalizeH="0" dirty="0">
                <a:ln>
                  <a:noFill/>
                </a:ln>
                <a:solidFill>
                  <a:srgbClr val="FFFFFF"/>
                </a:solidFill>
                <a:effectLst/>
                <a:uLnTx/>
                <a:uFillTx/>
                <a:latin typeface="Arial" charset="0"/>
                <a:ea typeface="SimSun" pitchFamily="2" charset="-122"/>
                <a:cs typeface="Arial" charset="0"/>
              </a:rPr>
              <a:t>(n=16)</a:t>
            </a:r>
            <a:endParaRPr kumimoji="0" lang="fr-FR"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8" name="AutoShape 8"/>
          <p:cNvSpPr>
            <a:spLocks noChangeArrowheads="1"/>
          </p:cNvSpPr>
          <p:nvPr/>
        </p:nvSpPr>
        <p:spPr bwMode="auto">
          <a:xfrm>
            <a:off x="3239789" y="2857292"/>
            <a:ext cx="3502702" cy="1859744"/>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fr-FR" altLang="zh-CN" dirty="0">
                <a:solidFill>
                  <a:srgbClr val="4D4D4D"/>
                </a:solidFill>
                <a:ea typeface="SimSun" pitchFamily="2" charset="-122"/>
              </a:rPr>
              <a:t>Nivolumab 240 mg iv /2S + régorafénib avec escalade de dose 80 mg, </a:t>
            </a:r>
            <a:r>
              <a:rPr lang="fr-FR" altLang="zh-CN" dirty="0" smtClean="0">
                <a:solidFill>
                  <a:srgbClr val="4D4D4D"/>
                </a:solidFill>
                <a:ea typeface="SimSun" pitchFamily="2" charset="-122"/>
              </a:rPr>
              <a:t>120 </a:t>
            </a:r>
            <a:r>
              <a:rPr lang="fr-FR" altLang="zh-CN" dirty="0">
                <a:solidFill>
                  <a:srgbClr val="4D4D4D"/>
                </a:solidFill>
                <a:ea typeface="SimSun" pitchFamily="2" charset="-122"/>
              </a:rPr>
              <a:t>mg ou 160 mg </a:t>
            </a:r>
            <a:br>
              <a:rPr lang="fr-FR" altLang="zh-CN" dirty="0">
                <a:solidFill>
                  <a:srgbClr val="4D4D4D"/>
                </a:solidFill>
                <a:ea typeface="SimSun" pitchFamily="2" charset="-122"/>
              </a:rPr>
            </a:br>
            <a:r>
              <a:rPr lang="fr-FR" altLang="zh-CN" dirty="0">
                <a:solidFill>
                  <a:srgbClr val="4D4D4D"/>
                </a:solidFill>
                <a:ea typeface="SimSun" pitchFamily="2" charset="-122"/>
              </a:rPr>
              <a:t>(3 semaines </a:t>
            </a:r>
            <a:r>
              <a:rPr lang="fr-FR" altLang="zh-CN" dirty="0" smtClean="0">
                <a:solidFill>
                  <a:srgbClr val="4D4D4D"/>
                </a:solidFill>
                <a:ea typeface="SimSun" pitchFamily="2" charset="-122"/>
              </a:rPr>
              <a:t>on/1 semaine </a:t>
            </a:r>
            <a:r>
              <a:rPr lang="fr-FR" altLang="zh-CN" dirty="0">
                <a:solidFill>
                  <a:srgbClr val="4D4D4D"/>
                </a:solidFill>
                <a:ea typeface="SimSun" pitchFamily="2" charset="-122"/>
              </a:rPr>
              <a:t>off) </a:t>
            </a:r>
            <a:r>
              <a:rPr lang="fr-FR" altLang="zh-CN" u="sng" dirty="0">
                <a:solidFill>
                  <a:srgbClr val="4D4D4D"/>
                </a:solidFill>
                <a:ea typeface="SimSun" pitchFamily="2" charset="-122"/>
              </a:rPr>
              <a:t/>
            </a:r>
            <a:br>
              <a:rPr lang="fr-FR" altLang="zh-CN" u="sng" dirty="0">
                <a:solidFill>
                  <a:srgbClr val="4D4D4D"/>
                </a:solidFill>
                <a:ea typeface="SimSun" pitchFamily="2" charset="-122"/>
              </a:rPr>
            </a:br>
            <a:r>
              <a:rPr kumimoji="0" lang="fr-FR" altLang="zh-CN" sz="1800" b="0" i="0" u="none" strike="noStrike" kern="1200" cap="none" spc="0" normalizeH="0" baseline="0" dirty="0">
                <a:ln>
                  <a:noFill/>
                </a:ln>
                <a:solidFill>
                  <a:srgbClr val="4D4D4D"/>
                </a:solidFill>
                <a:effectLst/>
                <a:uLnTx/>
                <a:uFillTx/>
                <a:ea typeface="SimSun" pitchFamily="2" charset="-122"/>
              </a:rPr>
              <a:t>(n=12)</a:t>
            </a:r>
          </a:p>
        </p:txBody>
      </p:sp>
      <p:cxnSp>
        <p:nvCxnSpPr>
          <p:cNvPr id="19" name="AutoShape 19"/>
          <p:cNvCxnSpPr>
            <a:cxnSpLocks noChangeShapeType="1"/>
            <a:stCxn id="9" idx="3"/>
            <a:endCxn id="18" idx="1"/>
          </p:cNvCxnSpPr>
          <p:nvPr/>
        </p:nvCxnSpPr>
        <p:spPr bwMode="auto">
          <a:xfrm>
            <a:off x="2966360" y="3787164"/>
            <a:ext cx="273429" cy="0"/>
          </a:xfrm>
          <a:prstGeom prst="straightConnector1">
            <a:avLst/>
          </a:prstGeom>
          <a:noFill/>
          <a:ln w="57150">
            <a:solidFill>
              <a:schemeClr val="bg2">
                <a:lumMod val="60000"/>
                <a:lumOff val="40000"/>
              </a:schemeClr>
            </a:solidFill>
            <a:round/>
            <a:headEnd/>
            <a:tailEnd type="triangle" w="med" len="med"/>
          </a:ln>
        </p:spPr>
      </p:cxnSp>
      <p:cxnSp>
        <p:nvCxnSpPr>
          <p:cNvPr id="21" name="AutoShape 21"/>
          <p:cNvCxnSpPr>
            <a:cxnSpLocks noChangeShapeType="1"/>
            <a:stCxn id="18" idx="3"/>
            <a:endCxn id="13" idx="1"/>
          </p:cNvCxnSpPr>
          <p:nvPr/>
        </p:nvCxnSpPr>
        <p:spPr bwMode="auto">
          <a:xfrm>
            <a:off x="6742491" y="3787164"/>
            <a:ext cx="273430" cy="0"/>
          </a:xfrm>
          <a:prstGeom prst="straightConnector1">
            <a:avLst/>
          </a:prstGeom>
          <a:noFill/>
          <a:ln w="57150">
            <a:solidFill>
              <a:schemeClr val="bg2">
                <a:lumMod val="60000"/>
                <a:lumOff val="40000"/>
              </a:schemeClr>
            </a:solidFill>
            <a:round/>
            <a:headEnd/>
            <a:tailEnd type="triangle" w="med" len="med"/>
          </a:ln>
        </p:spPr>
      </p:cxnSp>
      <p:sp>
        <p:nvSpPr>
          <p:cNvPr id="52" name="TextBox 51"/>
          <p:cNvSpPr txBox="1"/>
          <p:nvPr/>
        </p:nvSpPr>
        <p:spPr>
          <a:xfrm>
            <a:off x="4038796" y="2225344"/>
            <a:ext cx="1904689" cy="338554"/>
          </a:xfrm>
          <a:prstGeom prst="rect">
            <a:avLst/>
          </a:prstGeom>
          <a:noFill/>
        </p:spPr>
        <p:txBody>
          <a:bodyPr wrap="none" rtlCol="0">
            <a:spAutoFit/>
          </a:bodyPr>
          <a:lstStyle/>
          <a:p>
            <a:pPr algn="ctr"/>
            <a:r>
              <a:rPr lang="fr-FR" sz="1600" b="1" dirty="0"/>
              <a:t>Escalade de dose</a:t>
            </a:r>
          </a:p>
        </p:txBody>
      </p:sp>
      <p:sp>
        <p:nvSpPr>
          <p:cNvPr id="53" name="TextBox 52"/>
          <p:cNvSpPr txBox="1"/>
          <p:nvPr/>
        </p:nvSpPr>
        <p:spPr>
          <a:xfrm>
            <a:off x="7021578" y="2225344"/>
            <a:ext cx="1996059" cy="338554"/>
          </a:xfrm>
          <a:prstGeom prst="rect">
            <a:avLst/>
          </a:prstGeom>
          <a:noFill/>
        </p:spPr>
        <p:txBody>
          <a:bodyPr wrap="none" rtlCol="0">
            <a:spAutoFit/>
          </a:bodyPr>
          <a:lstStyle/>
          <a:p>
            <a:pPr algn="ctr"/>
            <a:r>
              <a:rPr lang="fr-FR" sz="1600" b="1" dirty="0"/>
              <a:t>Extension de dose</a:t>
            </a:r>
          </a:p>
        </p:txBody>
      </p:sp>
      <p:sp>
        <p:nvSpPr>
          <p:cNvPr id="15" name="Rectangle 14"/>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3 juillet 2020 à 14H28</a:t>
            </a:r>
          </a:p>
        </p:txBody>
      </p:sp>
    </p:spTree>
    <p:extLst>
      <p:ext uri="{BB962C8B-B14F-4D97-AF65-F5344CB8AC3E}">
        <p14:creationId xmlns:p14="http://schemas.microsoft.com/office/powerpoint/2010/main" xmlns="" val="1291827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O-20: Etude de phase I/IB évaluant régorafénib et nivolumab dans le cancer colorectal avancé réfractaire avec statut </a:t>
            </a:r>
            <a:r>
              <a:rPr lang="fr-FR" dirty="0" err="1"/>
              <a:t>pMMR</a:t>
            </a:r>
            <a:r>
              <a:rPr lang="fr-FR" dirty="0"/>
              <a:t> – Kim R,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Kim R, et al, Ann </a:t>
            </a:r>
            <a:r>
              <a:rPr lang="fr-FR" dirty="0" err="1"/>
              <a:t>Oncol</a:t>
            </a:r>
            <a:r>
              <a:rPr lang="fr-FR" dirty="0"/>
              <a:t> 2020;31(</a:t>
            </a:r>
            <a:r>
              <a:rPr lang="fr-FR" dirty="0" err="1"/>
              <a:t>suppl</a:t>
            </a:r>
            <a:r>
              <a:rPr lang="fr-FR" dirty="0"/>
              <a:t>):</a:t>
            </a:r>
            <a:r>
              <a:rPr lang="fr-FR" dirty="0" err="1"/>
              <a:t>abstr</a:t>
            </a:r>
            <a:r>
              <a:rPr lang="fr-FR" dirty="0"/>
              <a:t> O-20</a:t>
            </a:r>
          </a:p>
        </p:txBody>
      </p:sp>
      <p:sp>
        <p:nvSpPr>
          <p:cNvPr id="19" name="TextBox 18"/>
          <p:cNvSpPr txBox="1"/>
          <p:nvPr/>
        </p:nvSpPr>
        <p:spPr>
          <a:xfrm>
            <a:off x="2223335" y="1566018"/>
            <a:ext cx="59343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SSP</a:t>
            </a:r>
          </a:p>
        </p:txBody>
      </p:sp>
      <p:sp>
        <p:nvSpPr>
          <p:cNvPr id="20" name="TextBox 19"/>
          <p:cNvSpPr txBox="1"/>
          <p:nvPr/>
        </p:nvSpPr>
        <p:spPr>
          <a:xfrm>
            <a:off x="6713896" y="1571028"/>
            <a:ext cx="48122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SG</a:t>
            </a:r>
          </a:p>
        </p:txBody>
      </p:sp>
      <p:sp>
        <p:nvSpPr>
          <p:cNvPr id="22" name="TextBox 21">
            <a:extLst>
              <a:ext uri="{FF2B5EF4-FFF2-40B4-BE49-F238E27FC236}">
                <a16:creationId xmlns:a16="http://schemas.microsoft.com/office/drawing/2014/main" xmlns="" id="{603F16DF-ED58-4C13-99B6-CA0BBD0F8AAB}"/>
              </a:ext>
            </a:extLst>
          </p:cNvPr>
          <p:cNvSpPr txBox="1"/>
          <p:nvPr/>
        </p:nvSpPr>
        <p:spPr>
          <a:xfrm>
            <a:off x="1473656" y="1904572"/>
            <a:ext cx="2428358" cy="584775"/>
          </a:xfrm>
          <a:prstGeom prst="rect">
            <a:avLst/>
          </a:prstGeom>
          <a:noFill/>
        </p:spPr>
        <p:txBody>
          <a:bodyPr wrap="none" rtlCol="0">
            <a:spAutoFit/>
          </a:bodyPr>
          <a:lstStyle/>
          <a:p>
            <a:pPr algn="ctr"/>
            <a:r>
              <a:rPr lang="fr-FR" sz="1600" b="1" dirty="0"/>
              <a:t>SSP médiane: 4,3 mois</a:t>
            </a:r>
          </a:p>
          <a:p>
            <a:pPr algn="ctr"/>
            <a:r>
              <a:rPr lang="fr-FR" sz="1600" b="1" dirty="0"/>
              <a:t>(IC95% 2,1 - 15,6)</a:t>
            </a:r>
          </a:p>
        </p:txBody>
      </p:sp>
      <p:sp>
        <p:nvSpPr>
          <p:cNvPr id="23" name="Freeform 21">
            <a:extLst>
              <a:ext uri="{FF2B5EF4-FFF2-40B4-BE49-F238E27FC236}">
                <a16:creationId xmlns:a16="http://schemas.microsoft.com/office/drawing/2014/main" xmlns="" id="{941FFEEF-E5C9-4283-876C-B5E4CE9F8F38}"/>
              </a:ext>
            </a:extLst>
          </p:cNvPr>
          <p:cNvSpPr>
            <a:spLocks/>
          </p:cNvSpPr>
          <p:nvPr/>
        </p:nvSpPr>
        <p:spPr bwMode="auto">
          <a:xfrm>
            <a:off x="939344" y="2686238"/>
            <a:ext cx="3672000" cy="22683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24" name="Group 23">
            <a:extLst>
              <a:ext uri="{FF2B5EF4-FFF2-40B4-BE49-F238E27FC236}">
                <a16:creationId xmlns:a16="http://schemas.microsoft.com/office/drawing/2014/main" xmlns="" id="{F4963301-E153-42F5-8F49-0E5D1CEE572C}"/>
              </a:ext>
            </a:extLst>
          </p:cNvPr>
          <p:cNvGrpSpPr/>
          <p:nvPr/>
        </p:nvGrpSpPr>
        <p:grpSpPr>
          <a:xfrm>
            <a:off x="166446" y="2501431"/>
            <a:ext cx="777620" cy="2619326"/>
            <a:chOff x="1161915" y="1230479"/>
            <a:chExt cx="777620" cy="2929096"/>
          </a:xfrm>
        </p:grpSpPr>
        <p:sp>
          <p:nvSpPr>
            <p:cNvPr id="78" name="Line 6">
              <a:extLst>
                <a:ext uri="{FF2B5EF4-FFF2-40B4-BE49-F238E27FC236}">
                  <a16:creationId xmlns:a16="http://schemas.microsoft.com/office/drawing/2014/main" xmlns="" id="{EDC6F807-248A-46C4-B5F1-F497F9213C97}"/>
                </a:ext>
              </a:extLst>
            </p:cNvPr>
            <p:cNvSpPr>
              <a:spLocks noChangeShapeType="1"/>
            </p:cNvSpPr>
            <p:nvPr/>
          </p:nvSpPr>
          <p:spPr bwMode="auto">
            <a:xfrm>
              <a:off x="185330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79" name="Line 7">
              <a:extLst>
                <a:ext uri="{FF2B5EF4-FFF2-40B4-BE49-F238E27FC236}">
                  <a16:creationId xmlns:a16="http://schemas.microsoft.com/office/drawing/2014/main" xmlns="" id="{0C1AF3FB-C9AE-4518-887D-6F19F6C1CB35}"/>
                </a:ext>
              </a:extLst>
            </p:cNvPr>
            <p:cNvSpPr>
              <a:spLocks noChangeShapeType="1"/>
            </p:cNvSpPr>
            <p:nvPr/>
          </p:nvSpPr>
          <p:spPr bwMode="auto">
            <a:xfrm>
              <a:off x="185330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80" name="Line 8">
              <a:extLst>
                <a:ext uri="{FF2B5EF4-FFF2-40B4-BE49-F238E27FC236}">
                  <a16:creationId xmlns:a16="http://schemas.microsoft.com/office/drawing/2014/main" xmlns="" id="{2178AD9A-2228-411D-B1C4-63FB215E6C6E}"/>
                </a:ext>
              </a:extLst>
            </p:cNvPr>
            <p:cNvSpPr>
              <a:spLocks noChangeShapeType="1"/>
            </p:cNvSpPr>
            <p:nvPr/>
          </p:nvSpPr>
          <p:spPr bwMode="auto">
            <a:xfrm>
              <a:off x="185330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81" name="Line 9">
              <a:extLst>
                <a:ext uri="{FF2B5EF4-FFF2-40B4-BE49-F238E27FC236}">
                  <a16:creationId xmlns:a16="http://schemas.microsoft.com/office/drawing/2014/main" xmlns="" id="{F5331D18-9209-412A-8FA9-033D85B1686D}"/>
                </a:ext>
              </a:extLst>
            </p:cNvPr>
            <p:cNvSpPr>
              <a:spLocks noChangeShapeType="1"/>
            </p:cNvSpPr>
            <p:nvPr/>
          </p:nvSpPr>
          <p:spPr bwMode="auto">
            <a:xfrm>
              <a:off x="185330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82" name="Line 10">
              <a:extLst>
                <a:ext uri="{FF2B5EF4-FFF2-40B4-BE49-F238E27FC236}">
                  <a16:creationId xmlns:a16="http://schemas.microsoft.com/office/drawing/2014/main" xmlns="" id="{0112842E-94AE-4D3B-9712-601BB15A8B38}"/>
                </a:ext>
              </a:extLst>
            </p:cNvPr>
            <p:cNvSpPr>
              <a:spLocks noChangeShapeType="1"/>
            </p:cNvSpPr>
            <p:nvPr/>
          </p:nvSpPr>
          <p:spPr bwMode="auto">
            <a:xfrm>
              <a:off x="185330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83" name="Line 11">
              <a:extLst>
                <a:ext uri="{FF2B5EF4-FFF2-40B4-BE49-F238E27FC236}">
                  <a16:creationId xmlns:a16="http://schemas.microsoft.com/office/drawing/2014/main" xmlns="" id="{A7D4CA29-C78E-454E-B93B-A55E1CB4276D}"/>
                </a:ext>
              </a:extLst>
            </p:cNvPr>
            <p:cNvSpPr>
              <a:spLocks noChangeShapeType="1"/>
            </p:cNvSpPr>
            <p:nvPr/>
          </p:nvSpPr>
          <p:spPr bwMode="auto">
            <a:xfrm>
              <a:off x="185330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84" name="TextBox 83">
              <a:extLst>
                <a:ext uri="{FF2B5EF4-FFF2-40B4-BE49-F238E27FC236}">
                  <a16:creationId xmlns:a16="http://schemas.microsoft.com/office/drawing/2014/main" xmlns="" id="{70D593CF-7D84-4F0C-8AB5-C6A45BF2CE3B}"/>
                </a:ext>
              </a:extLst>
            </p:cNvPr>
            <p:cNvSpPr txBox="1"/>
            <p:nvPr/>
          </p:nvSpPr>
          <p:spPr>
            <a:xfrm rot="16200000">
              <a:off x="190036" y="2554028"/>
              <a:ext cx="2282312" cy="338554"/>
            </a:xfrm>
            <a:prstGeom prst="rect">
              <a:avLst/>
            </a:prstGeom>
            <a:noFill/>
          </p:spPr>
          <p:txBody>
            <a:bodyPr wrap="none" rtlCol="0">
              <a:spAutoFit/>
            </a:bodyPr>
            <a:lstStyle/>
            <a:p>
              <a:pPr algn="ctr" fontAlgn="base">
                <a:spcBef>
                  <a:spcPct val="0"/>
                </a:spcBef>
                <a:spcAft>
                  <a:spcPct val="0"/>
                </a:spcAft>
              </a:pPr>
              <a:r>
                <a:rPr lang="fr-FR" sz="1600" dirty="0">
                  <a:solidFill>
                    <a:srgbClr val="4D4D4D"/>
                  </a:solidFill>
                  <a:cs typeface="Arial" panose="020B0604020202020204" pitchFamily="34" charset="0"/>
                </a:rPr>
                <a:t>Probabilité de survie</a:t>
              </a:r>
            </a:p>
          </p:txBody>
        </p:sp>
        <p:sp>
          <p:nvSpPr>
            <p:cNvPr id="85" name="TextBox 84">
              <a:extLst>
                <a:ext uri="{FF2B5EF4-FFF2-40B4-BE49-F238E27FC236}">
                  <a16:creationId xmlns:a16="http://schemas.microsoft.com/office/drawing/2014/main" xmlns="" id="{DD7B96E3-431A-4951-9C02-7A3A1391EFD6}"/>
                </a:ext>
              </a:extLst>
            </p:cNvPr>
            <p:cNvSpPr txBox="1"/>
            <p:nvPr/>
          </p:nvSpPr>
          <p:spPr>
            <a:xfrm>
              <a:off x="1426107" y="1230479"/>
              <a:ext cx="470001" cy="378592"/>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1,0</a:t>
              </a:r>
            </a:p>
          </p:txBody>
        </p:sp>
        <p:sp>
          <p:nvSpPr>
            <p:cNvPr id="86" name="TextBox 85">
              <a:extLst>
                <a:ext uri="{FF2B5EF4-FFF2-40B4-BE49-F238E27FC236}">
                  <a16:creationId xmlns:a16="http://schemas.microsoft.com/office/drawing/2014/main" xmlns="" id="{2E6C14C1-D277-4CB8-A7F5-85F1BE7213C1}"/>
                </a:ext>
              </a:extLst>
            </p:cNvPr>
            <p:cNvSpPr txBox="1"/>
            <p:nvPr/>
          </p:nvSpPr>
          <p:spPr>
            <a:xfrm>
              <a:off x="1426107" y="1754620"/>
              <a:ext cx="470001" cy="378592"/>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0,8</a:t>
              </a:r>
            </a:p>
          </p:txBody>
        </p:sp>
        <p:sp>
          <p:nvSpPr>
            <p:cNvPr id="87" name="TextBox 86">
              <a:extLst>
                <a:ext uri="{FF2B5EF4-FFF2-40B4-BE49-F238E27FC236}">
                  <a16:creationId xmlns:a16="http://schemas.microsoft.com/office/drawing/2014/main" xmlns="" id="{9F603B33-586D-4A1B-8E08-C1C3796DDC49}"/>
                </a:ext>
              </a:extLst>
            </p:cNvPr>
            <p:cNvSpPr txBox="1"/>
            <p:nvPr/>
          </p:nvSpPr>
          <p:spPr>
            <a:xfrm>
              <a:off x="1426107" y="2253150"/>
              <a:ext cx="470001" cy="378592"/>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0,6</a:t>
              </a:r>
            </a:p>
          </p:txBody>
        </p:sp>
        <p:sp>
          <p:nvSpPr>
            <p:cNvPr id="88" name="TextBox 87">
              <a:extLst>
                <a:ext uri="{FF2B5EF4-FFF2-40B4-BE49-F238E27FC236}">
                  <a16:creationId xmlns:a16="http://schemas.microsoft.com/office/drawing/2014/main" xmlns="" id="{369DCD0E-E6CA-4D64-9BAB-0927C652AD4A}"/>
                </a:ext>
              </a:extLst>
            </p:cNvPr>
            <p:cNvSpPr txBox="1"/>
            <p:nvPr/>
          </p:nvSpPr>
          <p:spPr>
            <a:xfrm>
              <a:off x="1426107" y="2767804"/>
              <a:ext cx="470001" cy="378592"/>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0,4</a:t>
              </a:r>
            </a:p>
          </p:txBody>
        </p:sp>
        <p:sp>
          <p:nvSpPr>
            <p:cNvPr id="89" name="TextBox 88">
              <a:extLst>
                <a:ext uri="{FF2B5EF4-FFF2-40B4-BE49-F238E27FC236}">
                  <a16:creationId xmlns:a16="http://schemas.microsoft.com/office/drawing/2014/main" xmlns="" id="{B3696575-3C59-45CC-AE7A-27B0DB6B9FC4}"/>
                </a:ext>
              </a:extLst>
            </p:cNvPr>
            <p:cNvSpPr txBox="1"/>
            <p:nvPr/>
          </p:nvSpPr>
          <p:spPr>
            <a:xfrm>
              <a:off x="1426107" y="3271707"/>
              <a:ext cx="470001" cy="378592"/>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0,2</a:t>
              </a:r>
            </a:p>
          </p:txBody>
        </p:sp>
        <p:sp>
          <p:nvSpPr>
            <p:cNvPr id="90" name="TextBox 89">
              <a:extLst>
                <a:ext uri="{FF2B5EF4-FFF2-40B4-BE49-F238E27FC236}">
                  <a16:creationId xmlns:a16="http://schemas.microsoft.com/office/drawing/2014/main" xmlns="" id="{1F5F01A3-77A4-438F-95F8-8285D26A75AF}"/>
                </a:ext>
              </a:extLst>
            </p:cNvPr>
            <p:cNvSpPr txBox="1"/>
            <p:nvPr/>
          </p:nvSpPr>
          <p:spPr>
            <a:xfrm>
              <a:off x="1597637" y="3780983"/>
              <a:ext cx="298479" cy="378592"/>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a:t>
              </a:r>
            </a:p>
          </p:txBody>
        </p:sp>
      </p:grpSp>
      <p:sp>
        <p:nvSpPr>
          <p:cNvPr id="25" name="Line 21">
            <a:extLst>
              <a:ext uri="{FF2B5EF4-FFF2-40B4-BE49-F238E27FC236}">
                <a16:creationId xmlns:a16="http://schemas.microsoft.com/office/drawing/2014/main" xmlns="" id="{7640595F-7728-4BB6-89C2-9C3D3AB81D6E}"/>
              </a:ext>
            </a:extLst>
          </p:cNvPr>
          <p:cNvSpPr>
            <a:spLocks noChangeShapeType="1"/>
          </p:cNvSpPr>
          <p:nvPr/>
        </p:nvSpPr>
        <p:spPr bwMode="auto">
          <a:xfrm>
            <a:off x="461715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xmlns="" id="{EB6926E9-DCC5-4CBC-9FA6-32EA5DA9E2B1}"/>
              </a:ext>
            </a:extLst>
          </p:cNvPr>
          <p:cNvSpPr txBox="1"/>
          <p:nvPr/>
        </p:nvSpPr>
        <p:spPr>
          <a:xfrm>
            <a:off x="4463600" y="5023129"/>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18</a:t>
            </a:r>
          </a:p>
        </p:txBody>
      </p:sp>
      <p:sp>
        <p:nvSpPr>
          <p:cNvPr id="27" name="Line 21">
            <a:extLst>
              <a:ext uri="{FF2B5EF4-FFF2-40B4-BE49-F238E27FC236}">
                <a16:creationId xmlns:a16="http://schemas.microsoft.com/office/drawing/2014/main" xmlns="" id="{7A991742-193F-4149-A12B-36DEDD8214F4}"/>
              </a:ext>
            </a:extLst>
          </p:cNvPr>
          <p:cNvSpPr>
            <a:spLocks noChangeShapeType="1"/>
          </p:cNvSpPr>
          <p:nvPr/>
        </p:nvSpPr>
        <p:spPr bwMode="auto">
          <a:xfrm>
            <a:off x="4217325"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xmlns="" id="{FD95FAE0-8192-4EB3-BDE7-CBCECBA473CF}"/>
              </a:ext>
            </a:extLst>
          </p:cNvPr>
          <p:cNvSpPr txBox="1"/>
          <p:nvPr/>
        </p:nvSpPr>
        <p:spPr>
          <a:xfrm>
            <a:off x="4063772" y="5023129"/>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16</a:t>
            </a:r>
          </a:p>
        </p:txBody>
      </p:sp>
      <p:sp>
        <p:nvSpPr>
          <p:cNvPr id="29" name="Line 21">
            <a:extLst>
              <a:ext uri="{FF2B5EF4-FFF2-40B4-BE49-F238E27FC236}">
                <a16:creationId xmlns:a16="http://schemas.microsoft.com/office/drawing/2014/main" xmlns="" id="{B66DC5EE-F104-4CAA-84C0-6A6DF557FC54}"/>
              </a:ext>
            </a:extLst>
          </p:cNvPr>
          <p:cNvSpPr>
            <a:spLocks noChangeShapeType="1"/>
          </p:cNvSpPr>
          <p:nvPr/>
        </p:nvSpPr>
        <p:spPr bwMode="auto">
          <a:xfrm>
            <a:off x="380816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xmlns="" id="{246FD685-E4F3-48AF-98D7-FCA7B6F9CA7D}"/>
              </a:ext>
            </a:extLst>
          </p:cNvPr>
          <p:cNvSpPr txBox="1"/>
          <p:nvPr/>
        </p:nvSpPr>
        <p:spPr>
          <a:xfrm>
            <a:off x="3654614" y="5023129"/>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14</a:t>
            </a:r>
          </a:p>
        </p:txBody>
      </p:sp>
      <p:sp>
        <p:nvSpPr>
          <p:cNvPr id="31" name="Line 21">
            <a:extLst>
              <a:ext uri="{FF2B5EF4-FFF2-40B4-BE49-F238E27FC236}">
                <a16:creationId xmlns:a16="http://schemas.microsoft.com/office/drawing/2014/main" xmlns="" id="{B565D382-7027-4F37-8D82-E32015CF2270}"/>
              </a:ext>
            </a:extLst>
          </p:cNvPr>
          <p:cNvSpPr>
            <a:spLocks noChangeShapeType="1"/>
          </p:cNvSpPr>
          <p:nvPr/>
        </p:nvSpPr>
        <p:spPr bwMode="auto">
          <a:xfrm>
            <a:off x="3399008"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xmlns="" id="{707E8118-B2A1-45DD-9320-B907453E8331}"/>
              </a:ext>
            </a:extLst>
          </p:cNvPr>
          <p:cNvSpPr txBox="1"/>
          <p:nvPr/>
        </p:nvSpPr>
        <p:spPr>
          <a:xfrm>
            <a:off x="3245455" y="5023129"/>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12</a:t>
            </a:r>
          </a:p>
        </p:txBody>
      </p:sp>
      <p:sp>
        <p:nvSpPr>
          <p:cNvPr id="33" name="Line 21">
            <a:extLst>
              <a:ext uri="{FF2B5EF4-FFF2-40B4-BE49-F238E27FC236}">
                <a16:creationId xmlns:a16="http://schemas.microsoft.com/office/drawing/2014/main" xmlns="" id="{19BD1A93-ADBB-49CA-86C0-5140EA20CD47}"/>
              </a:ext>
            </a:extLst>
          </p:cNvPr>
          <p:cNvSpPr>
            <a:spLocks noChangeShapeType="1"/>
          </p:cNvSpPr>
          <p:nvPr/>
        </p:nvSpPr>
        <p:spPr bwMode="auto">
          <a:xfrm>
            <a:off x="2989850"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xmlns="" id="{60947FA3-F686-4183-966F-A8C6E805A3DC}"/>
              </a:ext>
            </a:extLst>
          </p:cNvPr>
          <p:cNvSpPr txBox="1"/>
          <p:nvPr/>
        </p:nvSpPr>
        <p:spPr>
          <a:xfrm>
            <a:off x="2836296" y="5023129"/>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10</a:t>
            </a:r>
          </a:p>
        </p:txBody>
      </p:sp>
      <p:sp>
        <p:nvSpPr>
          <p:cNvPr id="35" name="Line 21">
            <a:extLst>
              <a:ext uri="{FF2B5EF4-FFF2-40B4-BE49-F238E27FC236}">
                <a16:creationId xmlns:a16="http://schemas.microsoft.com/office/drawing/2014/main" xmlns="" id="{10DB3D47-0796-47E6-AAB1-CA03F9C4EB6A}"/>
              </a:ext>
            </a:extLst>
          </p:cNvPr>
          <p:cNvSpPr>
            <a:spLocks noChangeShapeType="1"/>
          </p:cNvSpPr>
          <p:nvPr/>
        </p:nvSpPr>
        <p:spPr bwMode="auto">
          <a:xfrm>
            <a:off x="2580691"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xmlns="" id="{689D0BF2-6BF1-4A9A-B39F-BAE853070817}"/>
              </a:ext>
            </a:extLst>
          </p:cNvPr>
          <p:cNvSpPr txBox="1"/>
          <p:nvPr/>
        </p:nvSpPr>
        <p:spPr>
          <a:xfrm>
            <a:off x="2484043" y="5023129"/>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8</a:t>
            </a:r>
          </a:p>
        </p:txBody>
      </p:sp>
      <p:sp>
        <p:nvSpPr>
          <p:cNvPr id="37" name="Line 21">
            <a:extLst>
              <a:ext uri="{FF2B5EF4-FFF2-40B4-BE49-F238E27FC236}">
                <a16:creationId xmlns:a16="http://schemas.microsoft.com/office/drawing/2014/main" xmlns="" id="{E70A722E-3B4E-4BD9-A98E-8090C7CDD6FD}"/>
              </a:ext>
            </a:extLst>
          </p:cNvPr>
          <p:cNvSpPr>
            <a:spLocks noChangeShapeType="1"/>
          </p:cNvSpPr>
          <p:nvPr/>
        </p:nvSpPr>
        <p:spPr bwMode="auto">
          <a:xfrm>
            <a:off x="217153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xmlns="" id="{7681A07F-01E5-4971-8418-C1E423952082}"/>
              </a:ext>
            </a:extLst>
          </p:cNvPr>
          <p:cNvSpPr txBox="1"/>
          <p:nvPr/>
        </p:nvSpPr>
        <p:spPr>
          <a:xfrm>
            <a:off x="2074885" y="5023129"/>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6</a:t>
            </a:r>
          </a:p>
        </p:txBody>
      </p:sp>
      <p:sp>
        <p:nvSpPr>
          <p:cNvPr id="39" name="Line 21">
            <a:extLst>
              <a:ext uri="{FF2B5EF4-FFF2-40B4-BE49-F238E27FC236}">
                <a16:creationId xmlns:a16="http://schemas.microsoft.com/office/drawing/2014/main" xmlns="" id="{A06759B1-BDC1-4284-8C7E-ED85427FAB3B}"/>
              </a:ext>
            </a:extLst>
          </p:cNvPr>
          <p:cNvSpPr>
            <a:spLocks noChangeShapeType="1"/>
          </p:cNvSpPr>
          <p:nvPr/>
        </p:nvSpPr>
        <p:spPr bwMode="auto">
          <a:xfrm>
            <a:off x="1762374"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67910BB4-631F-4000-9200-EAFD1A4D015F}"/>
              </a:ext>
            </a:extLst>
          </p:cNvPr>
          <p:cNvSpPr txBox="1"/>
          <p:nvPr/>
        </p:nvSpPr>
        <p:spPr>
          <a:xfrm>
            <a:off x="1665726" y="5023129"/>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4</a:t>
            </a:r>
          </a:p>
        </p:txBody>
      </p:sp>
      <p:sp>
        <p:nvSpPr>
          <p:cNvPr id="41" name="Line 21">
            <a:extLst>
              <a:ext uri="{FF2B5EF4-FFF2-40B4-BE49-F238E27FC236}">
                <a16:creationId xmlns:a16="http://schemas.microsoft.com/office/drawing/2014/main" xmlns="" id="{F6875049-5424-442F-89D3-C983247C88B3}"/>
              </a:ext>
            </a:extLst>
          </p:cNvPr>
          <p:cNvSpPr>
            <a:spLocks noChangeShapeType="1"/>
          </p:cNvSpPr>
          <p:nvPr/>
        </p:nvSpPr>
        <p:spPr bwMode="auto">
          <a:xfrm>
            <a:off x="1353216"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40B75197-45E4-4159-8756-14CAAF066127}"/>
              </a:ext>
            </a:extLst>
          </p:cNvPr>
          <p:cNvSpPr txBox="1"/>
          <p:nvPr/>
        </p:nvSpPr>
        <p:spPr>
          <a:xfrm>
            <a:off x="1256568" y="5023129"/>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2</a:t>
            </a:r>
          </a:p>
        </p:txBody>
      </p:sp>
      <p:sp>
        <p:nvSpPr>
          <p:cNvPr id="43" name="Line 21">
            <a:extLst>
              <a:ext uri="{FF2B5EF4-FFF2-40B4-BE49-F238E27FC236}">
                <a16:creationId xmlns:a16="http://schemas.microsoft.com/office/drawing/2014/main" xmlns="" id="{E43E9C4E-F8B4-4871-B402-7E035EE41E52}"/>
              </a:ext>
            </a:extLst>
          </p:cNvPr>
          <p:cNvSpPr>
            <a:spLocks noChangeShapeType="1"/>
          </p:cNvSpPr>
          <p:nvPr/>
        </p:nvSpPr>
        <p:spPr bwMode="auto">
          <a:xfrm>
            <a:off x="94405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FC91000F-AB74-4C21-B166-0329D8BE79E5}"/>
              </a:ext>
            </a:extLst>
          </p:cNvPr>
          <p:cNvSpPr txBox="1"/>
          <p:nvPr/>
        </p:nvSpPr>
        <p:spPr>
          <a:xfrm>
            <a:off x="847409" y="5023129"/>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0</a:t>
            </a:r>
          </a:p>
        </p:txBody>
      </p:sp>
      <p:sp>
        <p:nvSpPr>
          <p:cNvPr id="45" name="TextBox 44">
            <a:extLst>
              <a:ext uri="{FF2B5EF4-FFF2-40B4-BE49-F238E27FC236}">
                <a16:creationId xmlns:a16="http://schemas.microsoft.com/office/drawing/2014/main" xmlns="" id="{48235391-0D0E-4D9C-B2E0-95D98D8E2830}"/>
              </a:ext>
            </a:extLst>
          </p:cNvPr>
          <p:cNvSpPr txBox="1"/>
          <p:nvPr/>
        </p:nvSpPr>
        <p:spPr>
          <a:xfrm>
            <a:off x="2458456" y="5241350"/>
            <a:ext cx="617477" cy="338554"/>
          </a:xfrm>
          <a:prstGeom prst="rect">
            <a:avLst/>
          </a:prstGeom>
          <a:noFill/>
        </p:spPr>
        <p:txBody>
          <a:bodyPr wrap="none" rtlCol="0">
            <a:spAutoFit/>
          </a:bodyPr>
          <a:lstStyle/>
          <a:p>
            <a:pPr algn="ctr"/>
            <a:r>
              <a:rPr lang="fr-FR" sz="1600" dirty="0"/>
              <a:t>Mois</a:t>
            </a:r>
          </a:p>
        </p:txBody>
      </p:sp>
      <p:grpSp>
        <p:nvGrpSpPr>
          <p:cNvPr id="46" name="Group 45">
            <a:extLst>
              <a:ext uri="{FF2B5EF4-FFF2-40B4-BE49-F238E27FC236}">
                <a16:creationId xmlns:a16="http://schemas.microsoft.com/office/drawing/2014/main" xmlns="" id="{6BF93BE0-31BE-4764-BE7C-14FB54A08ABF}"/>
              </a:ext>
            </a:extLst>
          </p:cNvPr>
          <p:cNvGrpSpPr/>
          <p:nvPr/>
        </p:nvGrpSpPr>
        <p:grpSpPr>
          <a:xfrm>
            <a:off x="790502" y="5651904"/>
            <a:ext cx="3925852" cy="318924"/>
            <a:chOff x="706523" y="5651904"/>
            <a:chExt cx="3925852" cy="318924"/>
          </a:xfrm>
        </p:grpSpPr>
        <p:sp>
          <p:nvSpPr>
            <p:cNvPr id="68" name="TextBox 67">
              <a:extLst>
                <a:ext uri="{FF2B5EF4-FFF2-40B4-BE49-F238E27FC236}">
                  <a16:creationId xmlns:a16="http://schemas.microsoft.com/office/drawing/2014/main" xmlns="" id="{442178AE-0F60-4ABB-91D1-8D7CC66C904A}"/>
                </a:ext>
              </a:extLst>
            </p:cNvPr>
            <p:cNvSpPr txBox="1"/>
            <p:nvPr/>
          </p:nvSpPr>
          <p:spPr>
            <a:xfrm>
              <a:off x="4445858"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0</a:t>
              </a:r>
            </a:p>
          </p:txBody>
        </p:sp>
        <p:sp>
          <p:nvSpPr>
            <p:cNvPr id="69" name="TextBox 68">
              <a:extLst>
                <a:ext uri="{FF2B5EF4-FFF2-40B4-BE49-F238E27FC236}">
                  <a16:creationId xmlns:a16="http://schemas.microsoft.com/office/drawing/2014/main" xmlns="" id="{3FEDB625-4ACA-4EFB-B131-E0E02D219984}"/>
                </a:ext>
              </a:extLst>
            </p:cNvPr>
            <p:cNvSpPr txBox="1"/>
            <p:nvPr/>
          </p:nvSpPr>
          <p:spPr>
            <a:xfrm>
              <a:off x="4036699"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0</a:t>
              </a:r>
            </a:p>
          </p:txBody>
        </p:sp>
        <p:sp>
          <p:nvSpPr>
            <p:cNvPr id="70" name="TextBox 69">
              <a:extLst>
                <a:ext uri="{FF2B5EF4-FFF2-40B4-BE49-F238E27FC236}">
                  <a16:creationId xmlns:a16="http://schemas.microsoft.com/office/drawing/2014/main" xmlns="" id="{5D099A71-953E-44BA-8981-A27C126ADBB4}"/>
                </a:ext>
              </a:extLst>
            </p:cNvPr>
            <p:cNvSpPr txBox="1"/>
            <p:nvPr/>
          </p:nvSpPr>
          <p:spPr>
            <a:xfrm>
              <a:off x="3627541"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a:t>
              </a:r>
            </a:p>
          </p:txBody>
        </p:sp>
        <p:sp>
          <p:nvSpPr>
            <p:cNvPr id="71" name="TextBox 70">
              <a:extLst>
                <a:ext uri="{FF2B5EF4-FFF2-40B4-BE49-F238E27FC236}">
                  <a16:creationId xmlns:a16="http://schemas.microsoft.com/office/drawing/2014/main" xmlns="" id="{D76EB764-3F19-40C1-9A35-F7D8E17E0A27}"/>
                </a:ext>
              </a:extLst>
            </p:cNvPr>
            <p:cNvSpPr txBox="1"/>
            <p:nvPr/>
          </p:nvSpPr>
          <p:spPr>
            <a:xfrm>
              <a:off x="3218382"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a:t>
              </a:r>
            </a:p>
          </p:txBody>
        </p:sp>
        <p:sp>
          <p:nvSpPr>
            <p:cNvPr id="72" name="TextBox 71">
              <a:extLst>
                <a:ext uri="{FF2B5EF4-FFF2-40B4-BE49-F238E27FC236}">
                  <a16:creationId xmlns:a16="http://schemas.microsoft.com/office/drawing/2014/main" xmlns="" id="{C03D86E2-FC18-42C2-B9FC-A6E0389530E9}"/>
                </a:ext>
              </a:extLst>
            </p:cNvPr>
            <p:cNvSpPr txBox="1"/>
            <p:nvPr/>
          </p:nvSpPr>
          <p:spPr>
            <a:xfrm>
              <a:off x="2809223"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a:t>
              </a:r>
            </a:p>
          </p:txBody>
        </p:sp>
        <p:sp>
          <p:nvSpPr>
            <p:cNvPr id="73" name="TextBox 72">
              <a:extLst>
                <a:ext uri="{FF2B5EF4-FFF2-40B4-BE49-F238E27FC236}">
                  <a16:creationId xmlns:a16="http://schemas.microsoft.com/office/drawing/2014/main" xmlns="" id="{682D55E3-FBB0-4EBA-9253-C598503387D7}"/>
                </a:ext>
              </a:extLst>
            </p:cNvPr>
            <p:cNvSpPr txBox="1"/>
            <p:nvPr/>
          </p:nvSpPr>
          <p:spPr>
            <a:xfrm>
              <a:off x="2400064"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2</a:t>
              </a:r>
            </a:p>
          </p:txBody>
        </p:sp>
        <p:sp>
          <p:nvSpPr>
            <p:cNvPr id="74" name="TextBox 73">
              <a:extLst>
                <a:ext uri="{FF2B5EF4-FFF2-40B4-BE49-F238E27FC236}">
                  <a16:creationId xmlns:a16="http://schemas.microsoft.com/office/drawing/2014/main" xmlns="" id="{900A8957-A4FF-4FCA-9550-BF17C432EE5C}"/>
                </a:ext>
              </a:extLst>
            </p:cNvPr>
            <p:cNvSpPr txBox="1"/>
            <p:nvPr/>
          </p:nvSpPr>
          <p:spPr>
            <a:xfrm>
              <a:off x="1990906"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3</a:t>
              </a:r>
            </a:p>
          </p:txBody>
        </p:sp>
        <p:sp>
          <p:nvSpPr>
            <p:cNvPr id="75" name="TextBox 74">
              <a:extLst>
                <a:ext uri="{FF2B5EF4-FFF2-40B4-BE49-F238E27FC236}">
                  <a16:creationId xmlns:a16="http://schemas.microsoft.com/office/drawing/2014/main" xmlns="" id="{7BCAA8F3-C1BF-417A-9C2F-E7683B1D8F57}"/>
                </a:ext>
              </a:extLst>
            </p:cNvPr>
            <p:cNvSpPr txBox="1"/>
            <p:nvPr/>
          </p:nvSpPr>
          <p:spPr>
            <a:xfrm>
              <a:off x="1581747"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8</a:t>
              </a:r>
            </a:p>
          </p:txBody>
        </p:sp>
        <p:sp>
          <p:nvSpPr>
            <p:cNvPr id="76" name="TextBox 75">
              <a:extLst>
                <a:ext uri="{FF2B5EF4-FFF2-40B4-BE49-F238E27FC236}">
                  <a16:creationId xmlns:a16="http://schemas.microsoft.com/office/drawing/2014/main" xmlns="" id="{A2B6B2EA-D60D-4253-BF6D-D801D7E200E7}"/>
                </a:ext>
              </a:extLst>
            </p:cNvPr>
            <p:cNvSpPr txBox="1"/>
            <p:nvPr/>
          </p:nvSpPr>
          <p:spPr>
            <a:xfrm>
              <a:off x="1115682" y="5651904"/>
              <a:ext cx="300331"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17</a:t>
              </a:r>
            </a:p>
          </p:txBody>
        </p:sp>
        <p:sp>
          <p:nvSpPr>
            <p:cNvPr id="77" name="TextBox 76">
              <a:extLst>
                <a:ext uri="{FF2B5EF4-FFF2-40B4-BE49-F238E27FC236}">
                  <a16:creationId xmlns:a16="http://schemas.microsoft.com/office/drawing/2014/main" xmlns="" id="{34996D95-4A02-47A3-9788-DEE5FAB6B488}"/>
                </a:ext>
              </a:extLst>
            </p:cNvPr>
            <p:cNvSpPr txBox="1"/>
            <p:nvPr/>
          </p:nvSpPr>
          <p:spPr>
            <a:xfrm>
              <a:off x="706523" y="5651904"/>
              <a:ext cx="300331"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28</a:t>
              </a:r>
            </a:p>
          </p:txBody>
        </p:sp>
      </p:grpSp>
      <p:sp>
        <p:nvSpPr>
          <p:cNvPr id="47" name="TextBox 46">
            <a:extLst>
              <a:ext uri="{FF2B5EF4-FFF2-40B4-BE49-F238E27FC236}">
                <a16:creationId xmlns:a16="http://schemas.microsoft.com/office/drawing/2014/main" xmlns="" id="{459E70CE-9882-4719-A22C-22665DCD5D10}"/>
              </a:ext>
            </a:extLst>
          </p:cNvPr>
          <p:cNvSpPr txBox="1"/>
          <p:nvPr/>
        </p:nvSpPr>
        <p:spPr>
          <a:xfrm>
            <a:off x="1384868" y="2476388"/>
            <a:ext cx="3296800" cy="369332"/>
          </a:xfrm>
          <a:prstGeom prst="rect">
            <a:avLst/>
          </a:prstGeom>
          <a:noFill/>
        </p:spPr>
        <p:txBody>
          <a:bodyPr wrap="none" rtlCol="0">
            <a:spAutoFit/>
          </a:bodyPr>
          <a:lstStyle/>
          <a:p>
            <a:r>
              <a:rPr lang="fr-FR" dirty="0"/>
              <a:t>Taux de SSP à 6 mois: 28,7%</a:t>
            </a:r>
          </a:p>
        </p:txBody>
      </p:sp>
      <p:sp>
        <p:nvSpPr>
          <p:cNvPr id="48" name="TextBox 47">
            <a:extLst>
              <a:ext uri="{FF2B5EF4-FFF2-40B4-BE49-F238E27FC236}">
                <a16:creationId xmlns:a16="http://schemas.microsoft.com/office/drawing/2014/main" xmlns="" id="{9DC55F7F-E5D5-469A-8990-2D44617D0F33}"/>
              </a:ext>
            </a:extLst>
          </p:cNvPr>
          <p:cNvSpPr txBox="1"/>
          <p:nvPr/>
        </p:nvSpPr>
        <p:spPr>
          <a:xfrm>
            <a:off x="1062541" y="4574468"/>
            <a:ext cx="2069797" cy="369332"/>
          </a:xfrm>
          <a:prstGeom prst="rect">
            <a:avLst/>
          </a:prstGeom>
          <a:noFill/>
        </p:spPr>
        <p:txBody>
          <a:bodyPr wrap="none" rtlCol="0">
            <a:spAutoFit/>
          </a:bodyPr>
          <a:lstStyle/>
          <a:p>
            <a:r>
              <a:rPr lang="fr-FR" dirty="0"/>
              <a:t>Médiane: 4,3 mois</a:t>
            </a:r>
          </a:p>
        </p:txBody>
      </p:sp>
      <p:sp>
        <p:nvSpPr>
          <p:cNvPr id="49" name="TextBox 48">
            <a:extLst>
              <a:ext uri="{FF2B5EF4-FFF2-40B4-BE49-F238E27FC236}">
                <a16:creationId xmlns:a16="http://schemas.microsoft.com/office/drawing/2014/main" xmlns="" id="{64107F91-3FFA-42DB-B852-68F836E302AA}"/>
              </a:ext>
            </a:extLst>
          </p:cNvPr>
          <p:cNvSpPr txBox="1"/>
          <p:nvPr/>
        </p:nvSpPr>
        <p:spPr>
          <a:xfrm>
            <a:off x="-104763" y="5632274"/>
            <a:ext cx="1340907" cy="338554"/>
          </a:xfrm>
          <a:prstGeom prst="rect">
            <a:avLst/>
          </a:prstGeom>
          <a:noFill/>
        </p:spPr>
        <p:txBody>
          <a:bodyPr wrap="square" rtlCol="0">
            <a:spAutoFit/>
          </a:bodyPr>
          <a:lstStyle/>
          <a:p>
            <a:pPr algn="ctr"/>
            <a:r>
              <a:rPr lang="fr-FR" sz="1600" dirty="0"/>
              <a:t>N</a:t>
            </a:r>
          </a:p>
        </p:txBody>
      </p:sp>
      <p:grpSp>
        <p:nvGrpSpPr>
          <p:cNvPr id="50" name="Group 49">
            <a:extLst>
              <a:ext uri="{FF2B5EF4-FFF2-40B4-BE49-F238E27FC236}">
                <a16:creationId xmlns:a16="http://schemas.microsoft.com/office/drawing/2014/main" xmlns="" id="{1E12F35A-BDCA-4844-A1E8-E04336A793B2}"/>
              </a:ext>
            </a:extLst>
          </p:cNvPr>
          <p:cNvGrpSpPr/>
          <p:nvPr/>
        </p:nvGrpSpPr>
        <p:grpSpPr>
          <a:xfrm>
            <a:off x="941044" y="2672618"/>
            <a:ext cx="3168000" cy="2178236"/>
            <a:chOff x="2085975" y="1733550"/>
            <a:chExt cx="4962525" cy="3390900"/>
          </a:xfrm>
        </p:grpSpPr>
        <p:sp>
          <p:nvSpPr>
            <p:cNvPr id="53" name="Freeform: Shape 83">
              <a:extLst>
                <a:ext uri="{FF2B5EF4-FFF2-40B4-BE49-F238E27FC236}">
                  <a16:creationId xmlns:a16="http://schemas.microsoft.com/office/drawing/2014/main" xmlns="" id="{94E4B7A0-64D9-42CA-B3AD-E05165E1ED78}"/>
                </a:ext>
              </a:extLst>
            </p:cNvPr>
            <p:cNvSpPr/>
            <p:nvPr/>
          </p:nvSpPr>
          <p:spPr>
            <a:xfrm>
              <a:off x="2085975" y="1733550"/>
              <a:ext cx="4962525" cy="3390900"/>
            </a:xfrm>
            <a:custGeom>
              <a:avLst/>
              <a:gdLst>
                <a:gd name="connsiteX0" fmla="*/ 4969974 w 4962525"/>
                <a:gd name="connsiteY0" fmla="*/ 3395053 h 3390900"/>
                <a:gd name="connsiteX1" fmla="*/ 4969974 w 4962525"/>
                <a:gd name="connsiteY1" fmla="*/ 2404825 h 3390900"/>
                <a:gd name="connsiteX2" fmla="*/ 1838982 w 4962525"/>
                <a:gd name="connsiteY2" fmla="*/ 2404825 h 3390900"/>
                <a:gd name="connsiteX3" fmla="*/ 1838982 w 4962525"/>
                <a:gd name="connsiteY3" fmla="*/ 2088899 h 3390900"/>
                <a:gd name="connsiteX4" fmla="*/ 1791834 w 4962525"/>
                <a:gd name="connsiteY4" fmla="*/ 2088899 h 3390900"/>
                <a:gd name="connsiteX5" fmla="*/ 1791834 w 4962525"/>
                <a:gd name="connsiteY5" fmla="*/ 1777689 h 3390900"/>
                <a:gd name="connsiteX6" fmla="*/ 1386316 w 4962525"/>
                <a:gd name="connsiteY6" fmla="*/ 1777689 h 3390900"/>
                <a:gd name="connsiteX7" fmla="*/ 1386316 w 4962525"/>
                <a:gd name="connsiteY7" fmla="*/ 1508912 h 3390900"/>
                <a:gd name="connsiteX8" fmla="*/ 1174118 w 4962525"/>
                <a:gd name="connsiteY8" fmla="*/ 1508912 h 3390900"/>
                <a:gd name="connsiteX9" fmla="*/ 1174118 w 4962525"/>
                <a:gd name="connsiteY9" fmla="*/ 1296724 h 3390900"/>
                <a:gd name="connsiteX10" fmla="*/ 754455 w 4962525"/>
                <a:gd name="connsiteY10" fmla="*/ 1296724 h 3390900"/>
                <a:gd name="connsiteX11" fmla="*/ 754455 w 4962525"/>
                <a:gd name="connsiteY11" fmla="*/ 1141114 h 3390900"/>
                <a:gd name="connsiteX12" fmla="*/ 730879 w 4962525"/>
                <a:gd name="connsiteY12" fmla="*/ 1141114 h 3390900"/>
                <a:gd name="connsiteX13" fmla="*/ 730879 w 4962525"/>
                <a:gd name="connsiteY13" fmla="*/ 1009088 h 3390900"/>
                <a:gd name="connsiteX14" fmla="*/ 683726 w 4962525"/>
                <a:gd name="connsiteY14" fmla="*/ 1009088 h 3390900"/>
                <a:gd name="connsiteX15" fmla="*/ 683726 w 4962525"/>
                <a:gd name="connsiteY15" fmla="*/ 825186 h 3390900"/>
                <a:gd name="connsiteX16" fmla="*/ 608280 w 4962525"/>
                <a:gd name="connsiteY16" fmla="*/ 825186 h 3390900"/>
                <a:gd name="connsiteX17" fmla="*/ 608280 w 4962525"/>
                <a:gd name="connsiteY17" fmla="*/ 410235 h 3390900"/>
                <a:gd name="connsiteX18" fmla="*/ 363082 w 4962525"/>
                <a:gd name="connsiteY18" fmla="*/ 410235 h 3390900"/>
                <a:gd name="connsiteX19" fmla="*/ 363082 w 4962525"/>
                <a:gd name="connsiteY19" fmla="*/ 264060 h 3390900"/>
                <a:gd name="connsiteX20" fmla="*/ 320644 w 4962525"/>
                <a:gd name="connsiteY20" fmla="*/ 264060 h 3390900"/>
                <a:gd name="connsiteX21" fmla="*/ 320644 w 4962525"/>
                <a:gd name="connsiteY21" fmla="*/ 132030 h 3390900"/>
                <a:gd name="connsiteX22" fmla="*/ 99022 w 4962525"/>
                <a:gd name="connsiteY22" fmla="*/ 132030 h 3390900"/>
                <a:gd name="connsiteX23" fmla="*/ 99022 w 4962525"/>
                <a:gd name="connsiteY23" fmla="*/ 0 h 3390900"/>
                <a:gd name="connsiteX24" fmla="*/ 0 w 4962525"/>
                <a:gd name="connsiteY24"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62525" h="3390900">
                  <a:moveTo>
                    <a:pt x="4969974" y="3395053"/>
                  </a:moveTo>
                  <a:lnTo>
                    <a:pt x="4969974" y="2404825"/>
                  </a:lnTo>
                  <a:lnTo>
                    <a:pt x="1838982" y="2404825"/>
                  </a:lnTo>
                  <a:lnTo>
                    <a:pt x="1838982" y="2088899"/>
                  </a:lnTo>
                  <a:lnTo>
                    <a:pt x="1791834" y="2088899"/>
                  </a:lnTo>
                  <a:lnTo>
                    <a:pt x="1791834" y="1777689"/>
                  </a:lnTo>
                  <a:lnTo>
                    <a:pt x="1386316" y="1777689"/>
                  </a:lnTo>
                  <a:lnTo>
                    <a:pt x="1386316" y="1508912"/>
                  </a:lnTo>
                  <a:lnTo>
                    <a:pt x="1174118" y="1508912"/>
                  </a:lnTo>
                  <a:lnTo>
                    <a:pt x="1174118" y="1296724"/>
                  </a:lnTo>
                  <a:lnTo>
                    <a:pt x="754455" y="1296724"/>
                  </a:lnTo>
                  <a:lnTo>
                    <a:pt x="754455" y="1141114"/>
                  </a:lnTo>
                  <a:lnTo>
                    <a:pt x="730879" y="1141114"/>
                  </a:lnTo>
                  <a:lnTo>
                    <a:pt x="730879" y="1009088"/>
                  </a:lnTo>
                  <a:lnTo>
                    <a:pt x="683726" y="1009088"/>
                  </a:lnTo>
                  <a:lnTo>
                    <a:pt x="683726" y="825186"/>
                  </a:lnTo>
                  <a:lnTo>
                    <a:pt x="608280" y="825186"/>
                  </a:lnTo>
                  <a:lnTo>
                    <a:pt x="608280" y="410235"/>
                  </a:lnTo>
                  <a:lnTo>
                    <a:pt x="363082" y="410235"/>
                  </a:lnTo>
                  <a:lnTo>
                    <a:pt x="363082" y="264060"/>
                  </a:lnTo>
                  <a:lnTo>
                    <a:pt x="320644" y="264060"/>
                  </a:lnTo>
                  <a:lnTo>
                    <a:pt x="320644" y="132030"/>
                  </a:lnTo>
                  <a:lnTo>
                    <a:pt x="99022" y="132030"/>
                  </a:lnTo>
                  <a:lnTo>
                    <a:pt x="99022" y="0"/>
                  </a:lnTo>
                  <a:lnTo>
                    <a:pt x="0" y="0"/>
                  </a:lnTo>
                </a:path>
              </a:pathLst>
            </a:custGeom>
            <a:noFill/>
            <a:ln w="19050" cap="flat">
              <a:solidFill>
                <a:schemeClr val="accent3"/>
              </a:solidFill>
              <a:prstDash val="solid"/>
              <a:miter/>
            </a:ln>
          </p:spPr>
          <p:txBody>
            <a:bodyPr rtlCol="0" anchor="ctr"/>
            <a:lstStyle/>
            <a:p>
              <a:endParaRPr lang="fr-FR" dirty="0"/>
            </a:p>
          </p:txBody>
        </p:sp>
        <p:sp>
          <p:nvSpPr>
            <p:cNvPr id="54" name="Freeform: Shape 84">
              <a:extLst>
                <a:ext uri="{FF2B5EF4-FFF2-40B4-BE49-F238E27FC236}">
                  <a16:creationId xmlns:a16="http://schemas.microsoft.com/office/drawing/2014/main" xmlns="" id="{15C6BEFD-CFD0-4033-83DC-6ED43CCBC6B3}"/>
                </a:ext>
              </a:extLst>
            </p:cNvPr>
            <p:cNvSpPr/>
            <p:nvPr/>
          </p:nvSpPr>
          <p:spPr>
            <a:xfrm>
              <a:off x="2204047" y="182747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55" name="Freeform: Shape 85">
              <a:extLst>
                <a:ext uri="{FF2B5EF4-FFF2-40B4-BE49-F238E27FC236}">
                  <a16:creationId xmlns:a16="http://schemas.microsoft.com/office/drawing/2014/main" xmlns="" id="{438352E4-F8C5-4145-BE1C-225236667DE3}"/>
                </a:ext>
              </a:extLst>
            </p:cNvPr>
            <p:cNvSpPr/>
            <p:nvPr/>
          </p:nvSpPr>
          <p:spPr>
            <a:xfrm>
              <a:off x="2299297" y="182747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56" name="Freeform: Shape 86">
              <a:extLst>
                <a:ext uri="{FF2B5EF4-FFF2-40B4-BE49-F238E27FC236}">
                  <a16:creationId xmlns:a16="http://schemas.microsoft.com/office/drawing/2014/main" xmlns="" id="{237DFFF3-3312-4C4F-B9E0-2D5E31435962}"/>
                </a:ext>
              </a:extLst>
            </p:cNvPr>
            <p:cNvSpPr/>
            <p:nvPr/>
          </p:nvSpPr>
          <p:spPr>
            <a:xfrm>
              <a:off x="2356447" y="182747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57" name="Freeform: Shape 87">
              <a:extLst>
                <a:ext uri="{FF2B5EF4-FFF2-40B4-BE49-F238E27FC236}">
                  <a16:creationId xmlns:a16="http://schemas.microsoft.com/office/drawing/2014/main" xmlns="" id="{3D491517-F6E1-4BD2-876D-9B299F609A71}"/>
                </a:ext>
              </a:extLst>
            </p:cNvPr>
            <p:cNvSpPr/>
            <p:nvPr/>
          </p:nvSpPr>
          <p:spPr>
            <a:xfrm>
              <a:off x="2470747" y="207512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fr-FR" dirty="0"/>
            </a:p>
          </p:txBody>
        </p:sp>
        <p:sp>
          <p:nvSpPr>
            <p:cNvPr id="58" name="Freeform: Shape 88">
              <a:extLst>
                <a:ext uri="{FF2B5EF4-FFF2-40B4-BE49-F238E27FC236}">
                  <a16:creationId xmlns:a16="http://schemas.microsoft.com/office/drawing/2014/main" xmlns="" id="{D8B7897D-F227-4A72-AB4A-F884AEDF51EC}"/>
                </a:ext>
              </a:extLst>
            </p:cNvPr>
            <p:cNvSpPr/>
            <p:nvPr/>
          </p:nvSpPr>
          <p:spPr>
            <a:xfrm>
              <a:off x="2908898" y="297048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fr-FR" dirty="0"/>
            </a:p>
          </p:txBody>
        </p:sp>
        <p:sp>
          <p:nvSpPr>
            <p:cNvPr id="59" name="Freeform: Shape 89">
              <a:extLst>
                <a:ext uri="{FF2B5EF4-FFF2-40B4-BE49-F238E27FC236}">
                  <a16:creationId xmlns:a16="http://schemas.microsoft.com/office/drawing/2014/main" xmlns="" id="{DE54450F-B673-46CF-A8BE-5EF7BE35F1B4}"/>
                </a:ext>
              </a:extLst>
            </p:cNvPr>
            <p:cNvSpPr/>
            <p:nvPr/>
          </p:nvSpPr>
          <p:spPr>
            <a:xfrm>
              <a:off x="3156547" y="297048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fr-FR" dirty="0"/>
            </a:p>
          </p:txBody>
        </p:sp>
        <p:sp>
          <p:nvSpPr>
            <p:cNvPr id="60" name="Freeform: Shape 90">
              <a:extLst>
                <a:ext uri="{FF2B5EF4-FFF2-40B4-BE49-F238E27FC236}">
                  <a16:creationId xmlns:a16="http://schemas.microsoft.com/office/drawing/2014/main" xmlns="" id="{7E99FDA0-D41B-4BBA-BC4F-BA896EDB8137}"/>
                </a:ext>
              </a:extLst>
            </p:cNvPr>
            <p:cNvSpPr/>
            <p:nvPr/>
          </p:nvSpPr>
          <p:spPr>
            <a:xfrm>
              <a:off x="3194647" y="297048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fr-FR" dirty="0"/>
            </a:p>
          </p:txBody>
        </p:sp>
        <p:sp>
          <p:nvSpPr>
            <p:cNvPr id="61" name="Freeform: Shape 91">
              <a:extLst>
                <a:ext uri="{FF2B5EF4-FFF2-40B4-BE49-F238E27FC236}">
                  <a16:creationId xmlns:a16="http://schemas.microsoft.com/office/drawing/2014/main" xmlns="" id="{00B9EE35-EA91-4E01-9FC5-43E5C8940B5E}"/>
                </a:ext>
              </a:extLst>
            </p:cNvPr>
            <p:cNvSpPr/>
            <p:nvPr/>
          </p:nvSpPr>
          <p:spPr>
            <a:xfrm>
              <a:off x="3308947" y="31800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fr-FR" dirty="0"/>
            </a:p>
          </p:txBody>
        </p:sp>
        <p:sp>
          <p:nvSpPr>
            <p:cNvPr id="62" name="Freeform: Shape 92">
              <a:extLst>
                <a:ext uri="{FF2B5EF4-FFF2-40B4-BE49-F238E27FC236}">
                  <a16:creationId xmlns:a16="http://schemas.microsoft.com/office/drawing/2014/main" xmlns="" id="{32BFE99D-103B-4E22-88D2-145538046B3C}"/>
                </a:ext>
              </a:extLst>
            </p:cNvPr>
            <p:cNvSpPr/>
            <p:nvPr/>
          </p:nvSpPr>
          <p:spPr>
            <a:xfrm>
              <a:off x="3404197" y="31800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fr-FR" dirty="0"/>
            </a:p>
          </p:txBody>
        </p:sp>
        <p:sp>
          <p:nvSpPr>
            <p:cNvPr id="63" name="Freeform: Shape 93">
              <a:extLst>
                <a:ext uri="{FF2B5EF4-FFF2-40B4-BE49-F238E27FC236}">
                  <a16:creationId xmlns:a16="http://schemas.microsoft.com/office/drawing/2014/main" xmlns="" id="{3E6F901E-26D1-498F-9E7E-8060E50CB833}"/>
                </a:ext>
              </a:extLst>
            </p:cNvPr>
            <p:cNvSpPr/>
            <p:nvPr/>
          </p:nvSpPr>
          <p:spPr>
            <a:xfrm>
              <a:off x="3708997" y="34467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tlCol="0" anchor="ctr"/>
            <a:lstStyle/>
            <a:p>
              <a:endParaRPr lang="fr-FR" dirty="0"/>
            </a:p>
          </p:txBody>
        </p:sp>
        <p:sp>
          <p:nvSpPr>
            <p:cNvPr id="64" name="Freeform: Shape 94">
              <a:extLst>
                <a:ext uri="{FF2B5EF4-FFF2-40B4-BE49-F238E27FC236}">
                  <a16:creationId xmlns:a16="http://schemas.microsoft.com/office/drawing/2014/main" xmlns="" id="{7D82C2B2-1ABE-41A5-9B19-CB5AB454E1DB}"/>
                </a:ext>
              </a:extLst>
            </p:cNvPr>
            <p:cNvSpPr/>
            <p:nvPr/>
          </p:nvSpPr>
          <p:spPr>
            <a:xfrm>
              <a:off x="4109047" y="40944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tlCol="0" anchor="ctr"/>
            <a:lstStyle/>
            <a:p>
              <a:endParaRPr lang="fr-FR" dirty="0"/>
            </a:p>
          </p:txBody>
        </p:sp>
        <p:sp>
          <p:nvSpPr>
            <p:cNvPr id="65" name="Freeform: Shape 95">
              <a:extLst>
                <a:ext uri="{FF2B5EF4-FFF2-40B4-BE49-F238E27FC236}">
                  <a16:creationId xmlns:a16="http://schemas.microsoft.com/office/drawing/2014/main" xmlns="" id="{654C990B-8C03-4D2B-BDA6-24DFA8B111EC}"/>
                </a:ext>
              </a:extLst>
            </p:cNvPr>
            <p:cNvSpPr/>
            <p:nvPr/>
          </p:nvSpPr>
          <p:spPr>
            <a:xfrm>
              <a:off x="5232997" y="40944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tlCol="0" anchor="ctr"/>
            <a:lstStyle/>
            <a:p>
              <a:endParaRPr lang="fr-FR" dirty="0"/>
            </a:p>
          </p:txBody>
        </p:sp>
        <p:sp>
          <p:nvSpPr>
            <p:cNvPr id="66" name="Freeform: Shape 96">
              <a:extLst>
                <a:ext uri="{FF2B5EF4-FFF2-40B4-BE49-F238E27FC236}">
                  <a16:creationId xmlns:a16="http://schemas.microsoft.com/office/drawing/2014/main" xmlns="" id="{11A22637-A8DA-474E-9B49-8551C8844EE6}"/>
                </a:ext>
              </a:extLst>
            </p:cNvPr>
            <p:cNvSpPr/>
            <p:nvPr/>
          </p:nvSpPr>
          <p:spPr>
            <a:xfrm>
              <a:off x="2626298" y="2281529"/>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3"/>
              </a:solidFill>
              <a:prstDash val="solid"/>
              <a:miter/>
            </a:ln>
          </p:spPr>
          <p:txBody>
            <a:bodyPr rtlCol="0" anchor="ctr"/>
            <a:lstStyle/>
            <a:p>
              <a:endParaRPr lang="fr-FR" dirty="0"/>
            </a:p>
          </p:txBody>
        </p:sp>
        <p:sp>
          <p:nvSpPr>
            <p:cNvPr id="67" name="Freeform: Shape 97">
              <a:extLst>
                <a:ext uri="{FF2B5EF4-FFF2-40B4-BE49-F238E27FC236}">
                  <a16:creationId xmlns:a16="http://schemas.microsoft.com/office/drawing/2014/main" xmlns="" id="{8550EEC4-5D57-4297-AA7C-C49232395022}"/>
                </a:ext>
              </a:extLst>
            </p:cNvPr>
            <p:cNvSpPr/>
            <p:nvPr/>
          </p:nvSpPr>
          <p:spPr>
            <a:xfrm>
              <a:off x="2130997" y="1862429"/>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3"/>
              </a:solidFill>
              <a:prstDash val="solid"/>
              <a:miter/>
            </a:ln>
          </p:spPr>
          <p:txBody>
            <a:bodyPr rtlCol="0" anchor="ctr"/>
            <a:lstStyle/>
            <a:p>
              <a:endParaRPr lang="fr-FR" dirty="0"/>
            </a:p>
          </p:txBody>
        </p:sp>
      </p:grpSp>
      <p:pic>
        <p:nvPicPr>
          <p:cNvPr id="51" name="Graphic 116">
            <a:extLst>
              <a:ext uri="{FF2B5EF4-FFF2-40B4-BE49-F238E27FC236}">
                <a16:creationId xmlns:a16="http://schemas.microsoft.com/office/drawing/2014/main" xmlns="" id="{9AACBDB3-7FDF-43F6-9896-C615ED364B6B}"/>
              </a:ext>
            </a:extLst>
          </p:cNvPr>
          <p:cNvPicPr preferRelativeResize="0">
            <a:picLocks/>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xmlns="">
                  <a14:imgLayer r:embed="rId3">
                    <a14:imgEffect>
                      <a14:colorTemperature colorTemp="5300"/>
                    </a14:imgEffect>
                  </a14:imgLayer>
                </a14:imgProps>
              </a:ext>
            </a:extLst>
          </a:blip>
          <a:stretch>
            <a:fillRect/>
          </a:stretch>
        </p:blipFill>
        <p:spPr>
          <a:xfrm>
            <a:off x="985587" y="2661054"/>
            <a:ext cx="3168000" cy="1908000"/>
          </a:xfrm>
          <a:prstGeom prst="rect">
            <a:avLst/>
          </a:prstGeom>
        </p:spPr>
      </p:pic>
      <p:grpSp>
        <p:nvGrpSpPr>
          <p:cNvPr id="91" name="Group 90">
            <a:extLst>
              <a:ext uri="{FF2B5EF4-FFF2-40B4-BE49-F238E27FC236}">
                <a16:creationId xmlns:a16="http://schemas.microsoft.com/office/drawing/2014/main" xmlns="" id="{D586CE68-CB92-49E3-BE20-3329378C8C14}"/>
              </a:ext>
            </a:extLst>
          </p:cNvPr>
          <p:cNvGrpSpPr/>
          <p:nvPr/>
        </p:nvGrpSpPr>
        <p:grpSpPr>
          <a:xfrm>
            <a:off x="4680157" y="1904572"/>
            <a:ext cx="4333292" cy="4066256"/>
            <a:chOff x="4596178" y="1904572"/>
            <a:chExt cx="4333292" cy="4066256"/>
          </a:xfrm>
        </p:grpSpPr>
        <p:sp>
          <p:nvSpPr>
            <p:cNvPr id="92" name="TextBox 91">
              <a:extLst>
                <a:ext uri="{FF2B5EF4-FFF2-40B4-BE49-F238E27FC236}">
                  <a16:creationId xmlns:a16="http://schemas.microsoft.com/office/drawing/2014/main" xmlns="" id="{DAD42FD5-AC34-41DC-AC18-39B5A7D57383}"/>
                </a:ext>
              </a:extLst>
            </p:cNvPr>
            <p:cNvSpPr txBox="1"/>
            <p:nvPr/>
          </p:nvSpPr>
          <p:spPr>
            <a:xfrm>
              <a:off x="5642210" y="1904572"/>
              <a:ext cx="2422330" cy="584775"/>
            </a:xfrm>
            <a:prstGeom prst="rect">
              <a:avLst/>
            </a:prstGeom>
            <a:noFill/>
          </p:spPr>
          <p:txBody>
            <a:bodyPr wrap="none" rtlCol="0">
              <a:spAutoFit/>
            </a:bodyPr>
            <a:lstStyle/>
            <a:p>
              <a:pPr algn="ctr"/>
              <a:r>
                <a:rPr lang="fr-FR" sz="1600" b="1" dirty="0"/>
                <a:t>SG médiane: 11,0 mois</a:t>
              </a:r>
            </a:p>
            <a:p>
              <a:pPr algn="ctr"/>
              <a:r>
                <a:rPr lang="fr-FR" sz="1600" b="1" dirty="0"/>
                <a:t>(IC95% 5,9 - NA)</a:t>
              </a:r>
            </a:p>
          </p:txBody>
        </p:sp>
        <p:sp>
          <p:nvSpPr>
            <p:cNvPr id="93" name="Freeform 21">
              <a:extLst>
                <a:ext uri="{FF2B5EF4-FFF2-40B4-BE49-F238E27FC236}">
                  <a16:creationId xmlns:a16="http://schemas.microsoft.com/office/drawing/2014/main" xmlns="" id="{E3B3C5DF-B31D-4C7D-B8DA-A968AB90B5A7}"/>
                </a:ext>
              </a:extLst>
            </p:cNvPr>
            <p:cNvSpPr>
              <a:spLocks/>
            </p:cNvSpPr>
            <p:nvPr/>
          </p:nvSpPr>
          <p:spPr bwMode="auto">
            <a:xfrm>
              <a:off x="5104884" y="2686238"/>
              <a:ext cx="3672000" cy="22683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94" name="Group 93">
              <a:extLst>
                <a:ext uri="{FF2B5EF4-FFF2-40B4-BE49-F238E27FC236}">
                  <a16:creationId xmlns:a16="http://schemas.microsoft.com/office/drawing/2014/main" xmlns="" id="{E55A863B-8485-4C2D-A928-AE181ADAF661}"/>
                </a:ext>
              </a:extLst>
            </p:cNvPr>
            <p:cNvGrpSpPr/>
            <p:nvPr/>
          </p:nvGrpSpPr>
          <p:grpSpPr>
            <a:xfrm>
              <a:off x="4596178" y="2501433"/>
              <a:ext cx="513428" cy="2619327"/>
              <a:chOff x="1426107" y="1230479"/>
              <a:chExt cx="513428" cy="2929096"/>
            </a:xfrm>
          </p:grpSpPr>
          <p:sp>
            <p:nvSpPr>
              <p:cNvPr id="128" name="Line 6">
                <a:extLst>
                  <a:ext uri="{FF2B5EF4-FFF2-40B4-BE49-F238E27FC236}">
                    <a16:creationId xmlns:a16="http://schemas.microsoft.com/office/drawing/2014/main" xmlns="" id="{092F5885-2319-4C76-A7B5-F729051E5408}"/>
                  </a:ext>
                </a:extLst>
              </p:cNvPr>
              <p:cNvSpPr>
                <a:spLocks noChangeShapeType="1"/>
              </p:cNvSpPr>
              <p:nvPr/>
            </p:nvSpPr>
            <p:spPr bwMode="auto">
              <a:xfrm>
                <a:off x="185330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29" name="Line 7">
                <a:extLst>
                  <a:ext uri="{FF2B5EF4-FFF2-40B4-BE49-F238E27FC236}">
                    <a16:creationId xmlns:a16="http://schemas.microsoft.com/office/drawing/2014/main" xmlns="" id="{1794AC33-ABD4-45A2-AF56-31C49EA96E48}"/>
                  </a:ext>
                </a:extLst>
              </p:cNvPr>
              <p:cNvSpPr>
                <a:spLocks noChangeShapeType="1"/>
              </p:cNvSpPr>
              <p:nvPr/>
            </p:nvSpPr>
            <p:spPr bwMode="auto">
              <a:xfrm>
                <a:off x="185330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30" name="Line 8">
                <a:extLst>
                  <a:ext uri="{FF2B5EF4-FFF2-40B4-BE49-F238E27FC236}">
                    <a16:creationId xmlns:a16="http://schemas.microsoft.com/office/drawing/2014/main" xmlns="" id="{7648694F-DE00-45CA-A821-E00ADC309379}"/>
                  </a:ext>
                </a:extLst>
              </p:cNvPr>
              <p:cNvSpPr>
                <a:spLocks noChangeShapeType="1"/>
              </p:cNvSpPr>
              <p:nvPr/>
            </p:nvSpPr>
            <p:spPr bwMode="auto">
              <a:xfrm>
                <a:off x="185330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31" name="Line 9">
                <a:extLst>
                  <a:ext uri="{FF2B5EF4-FFF2-40B4-BE49-F238E27FC236}">
                    <a16:creationId xmlns:a16="http://schemas.microsoft.com/office/drawing/2014/main" xmlns="" id="{29421F60-FCE0-4086-9156-EF8A40BC6185}"/>
                  </a:ext>
                </a:extLst>
              </p:cNvPr>
              <p:cNvSpPr>
                <a:spLocks noChangeShapeType="1"/>
              </p:cNvSpPr>
              <p:nvPr/>
            </p:nvSpPr>
            <p:spPr bwMode="auto">
              <a:xfrm>
                <a:off x="185330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32" name="Line 10">
                <a:extLst>
                  <a:ext uri="{FF2B5EF4-FFF2-40B4-BE49-F238E27FC236}">
                    <a16:creationId xmlns:a16="http://schemas.microsoft.com/office/drawing/2014/main" xmlns="" id="{9EE8EEDE-C7F6-4B73-8118-75D2DA66513C}"/>
                  </a:ext>
                </a:extLst>
              </p:cNvPr>
              <p:cNvSpPr>
                <a:spLocks noChangeShapeType="1"/>
              </p:cNvSpPr>
              <p:nvPr/>
            </p:nvSpPr>
            <p:spPr bwMode="auto">
              <a:xfrm>
                <a:off x="185330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33" name="Line 11">
                <a:extLst>
                  <a:ext uri="{FF2B5EF4-FFF2-40B4-BE49-F238E27FC236}">
                    <a16:creationId xmlns:a16="http://schemas.microsoft.com/office/drawing/2014/main" xmlns="" id="{6C4ED719-5519-424B-AEFA-801E9D919ECB}"/>
                  </a:ext>
                </a:extLst>
              </p:cNvPr>
              <p:cNvSpPr>
                <a:spLocks noChangeShapeType="1"/>
              </p:cNvSpPr>
              <p:nvPr/>
            </p:nvSpPr>
            <p:spPr bwMode="auto">
              <a:xfrm>
                <a:off x="185330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34" name="TextBox 133">
                <a:extLst>
                  <a:ext uri="{FF2B5EF4-FFF2-40B4-BE49-F238E27FC236}">
                    <a16:creationId xmlns:a16="http://schemas.microsoft.com/office/drawing/2014/main" xmlns="" id="{B564E43C-FF7E-4BF2-8404-DCFE885F8B74}"/>
                  </a:ext>
                </a:extLst>
              </p:cNvPr>
              <p:cNvSpPr txBox="1"/>
              <p:nvPr/>
            </p:nvSpPr>
            <p:spPr>
              <a:xfrm>
                <a:off x="1426107" y="1230479"/>
                <a:ext cx="470001" cy="378592"/>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1,0</a:t>
                </a:r>
              </a:p>
            </p:txBody>
          </p:sp>
          <p:sp>
            <p:nvSpPr>
              <p:cNvPr id="135" name="TextBox 134">
                <a:extLst>
                  <a:ext uri="{FF2B5EF4-FFF2-40B4-BE49-F238E27FC236}">
                    <a16:creationId xmlns:a16="http://schemas.microsoft.com/office/drawing/2014/main" xmlns="" id="{EE4DCC19-B3EB-4FCF-86D6-54B25F295494}"/>
                  </a:ext>
                </a:extLst>
              </p:cNvPr>
              <p:cNvSpPr txBox="1"/>
              <p:nvPr/>
            </p:nvSpPr>
            <p:spPr>
              <a:xfrm>
                <a:off x="1426107" y="1754620"/>
                <a:ext cx="470001" cy="378592"/>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0,8</a:t>
                </a:r>
              </a:p>
            </p:txBody>
          </p:sp>
          <p:sp>
            <p:nvSpPr>
              <p:cNvPr id="136" name="TextBox 135">
                <a:extLst>
                  <a:ext uri="{FF2B5EF4-FFF2-40B4-BE49-F238E27FC236}">
                    <a16:creationId xmlns:a16="http://schemas.microsoft.com/office/drawing/2014/main" xmlns="" id="{92E33511-253D-40F8-934F-8EFCDA4C25C0}"/>
                  </a:ext>
                </a:extLst>
              </p:cNvPr>
              <p:cNvSpPr txBox="1"/>
              <p:nvPr/>
            </p:nvSpPr>
            <p:spPr>
              <a:xfrm>
                <a:off x="1426107" y="2253150"/>
                <a:ext cx="470001" cy="378592"/>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0,6</a:t>
                </a:r>
              </a:p>
            </p:txBody>
          </p:sp>
          <p:sp>
            <p:nvSpPr>
              <p:cNvPr id="137" name="TextBox 136">
                <a:extLst>
                  <a:ext uri="{FF2B5EF4-FFF2-40B4-BE49-F238E27FC236}">
                    <a16:creationId xmlns:a16="http://schemas.microsoft.com/office/drawing/2014/main" xmlns="" id="{3CC32866-6C89-47C4-9299-BF43A27EC29E}"/>
                  </a:ext>
                </a:extLst>
              </p:cNvPr>
              <p:cNvSpPr txBox="1"/>
              <p:nvPr/>
            </p:nvSpPr>
            <p:spPr>
              <a:xfrm>
                <a:off x="1426107" y="2767804"/>
                <a:ext cx="470001" cy="378592"/>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0,4</a:t>
                </a:r>
              </a:p>
            </p:txBody>
          </p:sp>
          <p:sp>
            <p:nvSpPr>
              <p:cNvPr id="138" name="TextBox 137">
                <a:extLst>
                  <a:ext uri="{FF2B5EF4-FFF2-40B4-BE49-F238E27FC236}">
                    <a16:creationId xmlns:a16="http://schemas.microsoft.com/office/drawing/2014/main" xmlns="" id="{2FB739EE-9DB5-4DBA-BF71-D371293FAFE5}"/>
                  </a:ext>
                </a:extLst>
              </p:cNvPr>
              <p:cNvSpPr txBox="1"/>
              <p:nvPr/>
            </p:nvSpPr>
            <p:spPr>
              <a:xfrm>
                <a:off x="1426107" y="3271707"/>
                <a:ext cx="470001" cy="378592"/>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0,2</a:t>
                </a:r>
              </a:p>
            </p:txBody>
          </p:sp>
          <p:sp>
            <p:nvSpPr>
              <p:cNvPr id="139" name="TextBox 138">
                <a:extLst>
                  <a:ext uri="{FF2B5EF4-FFF2-40B4-BE49-F238E27FC236}">
                    <a16:creationId xmlns:a16="http://schemas.microsoft.com/office/drawing/2014/main" xmlns="" id="{D67AD0F4-1A20-400E-98CB-7E4AD2418BB0}"/>
                  </a:ext>
                </a:extLst>
              </p:cNvPr>
              <p:cNvSpPr txBox="1"/>
              <p:nvPr/>
            </p:nvSpPr>
            <p:spPr>
              <a:xfrm>
                <a:off x="1597637" y="3780983"/>
                <a:ext cx="298479" cy="378592"/>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a:t>
                </a:r>
              </a:p>
            </p:txBody>
          </p:sp>
        </p:grpSp>
        <p:sp>
          <p:nvSpPr>
            <p:cNvPr id="95" name="Line 21">
              <a:extLst>
                <a:ext uri="{FF2B5EF4-FFF2-40B4-BE49-F238E27FC236}">
                  <a16:creationId xmlns:a16="http://schemas.microsoft.com/office/drawing/2014/main" xmlns="" id="{F85D019D-C2A3-4DC4-8D5B-645F11A1E5AD}"/>
                </a:ext>
              </a:extLst>
            </p:cNvPr>
            <p:cNvSpPr>
              <a:spLocks noChangeShapeType="1"/>
            </p:cNvSpPr>
            <p:nvPr/>
          </p:nvSpPr>
          <p:spPr bwMode="auto">
            <a:xfrm>
              <a:off x="878269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96" name="TextBox 95">
              <a:extLst>
                <a:ext uri="{FF2B5EF4-FFF2-40B4-BE49-F238E27FC236}">
                  <a16:creationId xmlns:a16="http://schemas.microsoft.com/office/drawing/2014/main" xmlns="" id="{2D58D6EF-0B39-4083-AD47-AAE78316353A}"/>
                </a:ext>
              </a:extLst>
            </p:cNvPr>
            <p:cNvSpPr txBox="1"/>
            <p:nvPr/>
          </p:nvSpPr>
          <p:spPr>
            <a:xfrm>
              <a:off x="8629140" y="5023129"/>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18</a:t>
              </a:r>
            </a:p>
          </p:txBody>
        </p:sp>
        <p:sp>
          <p:nvSpPr>
            <p:cNvPr id="97" name="Line 21">
              <a:extLst>
                <a:ext uri="{FF2B5EF4-FFF2-40B4-BE49-F238E27FC236}">
                  <a16:creationId xmlns:a16="http://schemas.microsoft.com/office/drawing/2014/main" xmlns="" id="{E5B5C894-FA1E-4432-999C-59BC78004F30}"/>
                </a:ext>
              </a:extLst>
            </p:cNvPr>
            <p:cNvSpPr>
              <a:spLocks noChangeShapeType="1"/>
            </p:cNvSpPr>
            <p:nvPr/>
          </p:nvSpPr>
          <p:spPr bwMode="auto">
            <a:xfrm>
              <a:off x="8382865"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98" name="TextBox 97">
              <a:extLst>
                <a:ext uri="{FF2B5EF4-FFF2-40B4-BE49-F238E27FC236}">
                  <a16:creationId xmlns:a16="http://schemas.microsoft.com/office/drawing/2014/main" xmlns="" id="{2B6C537C-4276-44DD-A54D-5AF48390630D}"/>
                </a:ext>
              </a:extLst>
            </p:cNvPr>
            <p:cNvSpPr txBox="1"/>
            <p:nvPr/>
          </p:nvSpPr>
          <p:spPr>
            <a:xfrm>
              <a:off x="8229312" y="5023129"/>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16</a:t>
              </a:r>
            </a:p>
          </p:txBody>
        </p:sp>
        <p:sp>
          <p:nvSpPr>
            <p:cNvPr id="99" name="Line 21">
              <a:extLst>
                <a:ext uri="{FF2B5EF4-FFF2-40B4-BE49-F238E27FC236}">
                  <a16:creationId xmlns:a16="http://schemas.microsoft.com/office/drawing/2014/main" xmlns="" id="{52093B12-C4E7-4341-9014-AA008B80C3A2}"/>
                </a:ext>
              </a:extLst>
            </p:cNvPr>
            <p:cNvSpPr>
              <a:spLocks noChangeShapeType="1"/>
            </p:cNvSpPr>
            <p:nvPr/>
          </p:nvSpPr>
          <p:spPr bwMode="auto">
            <a:xfrm>
              <a:off x="797370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100" name="TextBox 99">
              <a:extLst>
                <a:ext uri="{FF2B5EF4-FFF2-40B4-BE49-F238E27FC236}">
                  <a16:creationId xmlns:a16="http://schemas.microsoft.com/office/drawing/2014/main" xmlns="" id="{8EE5FB1B-B2FE-4672-AA1B-B86282781866}"/>
                </a:ext>
              </a:extLst>
            </p:cNvPr>
            <p:cNvSpPr txBox="1"/>
            <p:nvPr/>
          </p:nvSpPr>
          <p:spPr>
            <a:xfrm>
              <a:off x="7820154" y="5023129"/>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14</a:t>
              </a:r>
            </a:p>
          </p:txBody>
        </p:sp>
        <p:sp>
          <p:nvSpPr>
            <p:cNvPr id="101" name="Line 21">
              <a:extLst>
                <a:ext uri="{FF2B5EF4-FFF2-40B4-BE49-F238E27FC236}">
                  <a16:creationId xmlns:a16="http://schemas.microsoft.com/office/drawing/2014/main" xmlns="" id="{233C2C26-F796-4DC7-AE19-853E40980C53}"/>
                </a:ext>
              </a:extLst>
            </p:cNvPr>
            <p:cNvSpPr>
              <a:spLocks noChangeShapeType="1"/>
            </p:cNvSpPr>
            <p:nvPr/>
          </p:nvSpPr>
          <p:spPr bwMode="auto">
            <a:xfrm>
              <a:off x="7564548"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102" name="TextBox 101">
              <a:extLst>
                <a:ext uri="{FF2B5EF4-FFF2-40B4-BE49-F238E27FC236}">
                  <a16:creationId xmlns:a16="http://schemas.microsoft.com/office/drawing/2014/main" xmlns="" id="{41C99EA2-05F5-4969-8D3C-E459DAE3F845}"/>
                </a:ext>
              </a:extLst>
            </p:cNvPr>
            <p:cNvSpPr txBox="1"/>
            <p:nvPr/>
          </p:nvSpPr>
          <p:spPr>
            <a:xfrm>
              <a:off x="7410995" y="5023129"/>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12</a:t>
              </a:r>
            </a:p>
          </p:txBody>
        </p:sp>
        <p:sp>
          <p:nvSpPr>
            <p:cNvPr id="103" name="Line 21">
              <a:extLst>
                <a:ext uri="{FF2B5EF4-FFF2-40B4-BE49-F238E27FC236}">
                  <a16:creationId xmlns:a16="http://schemas.microsoft.com/office/drawing/2014/main" xmlns="" id="{9CE574C5-B83F-4AF4-8B7E-B354D7D28C51}"/>
                </a:ext>
              </a:extLst>
            </p:cNvPr>
            <p:cNvSpPr>
              <a:spLocks noChangeShapeType="1"/>
            </p:cNvSpPr>
            <p:nvPr/>
          </p:nvSpPr>
          <p:spPr bwMode="auto">
            <a:xfrm>
              <a:off x="7155390"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104" name="TextBox 103">
              <a:extLst>
                <a:ext uri="{FF2B5EF4-FFF2-40B4-BE49-F238E27FC236}">
                  <a16:creationId xmlns:a16="http://schemas.microsoft.com/office/drawing/2014/main" xmlns="" id="{D93CD6A6-029C-48C3-B4D3-5254B71D78CE}"/>
                </a:ext>
              </a:extLst>
            </p:cNvPr>
            <p:cNvSpPr txBox="1"/>
            <p:nvPr/>
          </p:nvSpPr>
          <p:spPr>
            <a:xfrm>
              <a:off x="7001836" y="5023129"/>
              <a:ext cx="300330"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10</a:t>
              </a:r>
            </a:p>
          </p:txBody>
        </p:sp>
        <p:sp>
          <p:nvSpPr>
            <p:cNvPr id="105" name="Line 21">
              <a:extLst>
                <a:ext uri="{FF2B5EF4-FFF2-40B4-BE49-F238E27FC236}">
                  <a16:creationId xmlns:a16="http://schemas.microsoft.com/office/drawing/2014/main" xmlns="" id="{3F29C469-2748-4003-BDC7-CEC34CFBABE8}"/>
                </a:ext>
              </a:extLst>
            </p:cNvPr>
            <p:cNvSpPr>
              <a:spLocks noChangeShapeType="1"/>
            </p:cNvSpPr>
            <p:nvPr/>
          </p:nvSpPr>
          <p:spPr bwMode="auto">
            <a:xfrm>
              <a:off x="6746231"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106" name="TextBox 105">
              <a:extLst>
                <a:ext uri="{FF2B5EF4-FFF2-40B4-BE49-F238E27FC236}">
                  <a16:creationId xmlns:a16="http://schemas.microsoft.com/office/drawing/2014/main" xmlns="" id="{2D115DB4-98AB-4D78-BBDA-BBC374C9EB92}"/>
                </a:ext>
              </a:extLst>
            </p:cNvPr>
            <p:cNvSpPr txBox="1"/>
            <p:nvPr/>
          </p:nvSpPr>
          <p:spPr>
            <a:xfrm>
              <a:off x="6649583" y="5023129"/>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8</a:t>
              </a:r>
            </a:p>
          </p:txBody>
        </p:sp>
        <p:sp>
          <p:nvSpPr>
            <p:cNvPr id="107" name="Line 21">
              <a:extLst>
                <a:ext uri="{FF2B5EF4-FFF2-40B4-BE49-F238E27FC236}">
                  <a16:creationId xmlns:a16="http://schemas.microsoft.com/office/drawing/2014/main" xmlns="" id="{BC16298D-BDD5-42B2-8AAE-5B7301E93C4B}"/>
                </a:ext>
              </a:extLst>
            </p:cNvPr>
            <p:cNvSpPr>
              <a:spLocks noChangeShapeType="1"/>
            </p:cNvSpPr>
            <p:nvPr/>
          </p:nvSpPr>
          <p:spPr bwMode="auto">
            <a:xfrm>
              <a:off x="633707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xmlns="" id="{FED2721E-E5E2-4445-AC9F-51EC15F38DB2}"/>
                </a:ext>
              </a:extLst>
            </p:cNvPr>
            <p:cNvSpPr txBox="1"/>
            <p:nvPr/>
          </p:nvSpPr>
          <p:spPr>
            <a:xfrm>
              <a:off x="6240425" y="5023129"/>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6</a:t>
              </a:r>
            </a:p>
          </p:txBody>
        </p:sp>
        <p:sp>
          <p:nvSpPr>
            <p:cNvPr id="109" name="Line 21">
              <a:extLst>
                <a:ext uri="{FF2B5EF4-FFF2-40B4-BE49-F238E27FC236}">
                  <a16:creationId xmlns:a16="http://schemas.microsoft.com/office/drawing/2014/main" xmlns="" id="{35629B82-66B7-4CA5-A2A7-754E9F94BC18}"/>
                </a:ext>
              </a:extLst>
            </p:cNvPr>
            <p:cNvSpPr>
              <a:spLocks noChangeShapeType="1"/>
            </p:cNvSpPr>
            <p:nvPr/>
          </p:nvSpPr>
          <p:spPr bwMode="auto">
            <a:xfrm>
              <a:off x="5927914"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110" name="TextBox 109">
              <a:extLst>
                <a:ext uri="{FF2B5EF4-FFF2-40B4-BE49-F238E27FC236}">
                  <a16:creationId xmlns:a16="http://schemas.microsoft.com/office/drawing/2014/main" xmlns="" id="{7B8EA6EA-F0BE-49F9-93E8-426C38B0EC01}"/>
                </a:ext>
              </a:extLst>
            </p:cNvPr>
            <p:cNvSpPr txBox="1"/>
            <p:nvPr/>
          </p:nvSpPr>
          <p:spPr>
            <a:xfrm>
              <a:off x="5831266" y="5023129"/>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4</a:t>
              </a:r>
            </a:p>
          </p:txBody>
        </p:sp>
        <p:sp>
          <p:nvSpPr>
            <p:cNvPr id="111" name="Line 21">
              <a:extLst>
                <a:ext uri="{FF2B5EF4-FFF2-40B4-BE49-F238E27FC236}">
                  <a16:creationId xmlns:a16="http://schemas.microsoft.com/office/drawing/2014/main" xmlns="" id="{55C0D61E-2553-4093-BC79-D03B608054BA}"/>
                </a:ext>
              </a:extLst>
            </p:cNvPr>
            <p:cNvSpPr>
              <a:spLocks noChangeShapeType="1"/>
            </p:cNvSpPr>
            <p:nvPr/>
          </p:nvSpPr>
          <p:spPr bwMode="auto">
            <a:xfrm>
              <a:off x="5518756"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xmlns="" id="{FDB429D2-15F7-47F5-AB7F-EAAD465C85B4}"/>
                </a:ext>
              </a:extLst>
            </p:cNvPr>
            <p:cNvSpPr txBox="1"/>
            <p:nvPr/>
          </p:nvSpPr>
          <p:spPr>
            <a:xfrm>
              <a:off x="5422108" y="5023129"/>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2</a:t>
              </a:r>
            </a:p>
          </p:txBody>
        </p:sp>
        <p:sp>
          <p:nvSpPr>
            <p:cNvPr id="113" name="Line 21">
              <a:extLst>
                <a:ext uri="{FF2B5EF4-FFF2-40B4-BE49-F238E27FC236}">
                  <a16:creationId xmlns:a16="http://schemas.microsoft.com/office/drawing/2014/main" xmlns="" id="{DFCD6BCC-00D9-4AE4-91EF-1A4F0B43D6C9}"/>
                </a:ext>
              </a:extLst>
            </p:cNvPr>
            <p:cNvSpPr>
              <a:spLocks noChangeShapeType="1"/>
            </p:cNvSpPr>
            <p:nvPr/>
          </p:nvSpPr>
          <p:spPr bwMode="auto">
            <a:xfrm>
              <a:off x="510959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xmlns="" id="{BC2DAB07-7A22-4623-91F4-DA74D1A097F2}"/>
                </a:ext>
              </a:extLst>
            </p:cNvPr>
            <p:cNvSpPr txBox="1"/>
            <p:nvPr/>
          </p:nvSpPr>
          <p:spPr>
            <a:xfrm>
              <a:off x="5012949" y="5023129"/>
              <a:ext cx="186517"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0</a:t>
              </a:r>
            </a:p>
          </p:txBody>
        </p:sp>
        <p:sp>
          <p:nvSpPr>
            <p:cNvPr id="115" name="TextBox 114">
              <a:extLst>
                <a:ext uri="{FF2B5EF4-FFF2-40B4-BE49-F238E27FC236}">
                  <a16:creationId xmlns:a16="http://schemas.microsoft.com/office/drawing/2014/main" xmlns="" id="{47057CDD-9F66-4717-ABF3-4945E762DE99}"/>
                </a:ext>
              </a:extLst>
            </p:cNvPr>
            <p:cNvSpPr txBox="1"/>
            <p:nvPr/>
          </p:nvSpPr>
          <p:spPr>
            <a:xfrm>
              <a:off x="6623996" y="5241350"/>
              <a:ext cx="617477" cy="338554"/>
            </a:xfrm>
            <a:prstGeom prst="rect">
              <a:avLst/>
            </a:prstGeom>
            <a:noFill/>
          </p:spPr>
          <p:txBody>
            <a:bodyPr wrap="none" rtlCol="0">
              <a:spAutoFit/>
            </a:bodyPr>
            <a:lstStyle/>
            <a:p>
              <a:pPr algn="ctr"/>
              <a:r>
                <a:rPr lang="fr-FR" sz="1600" dirty="0"/>
                <a:t>Mois</a:t>
              </a:r>
            </a:p>
          </p:txBody>
        </p:sp>
        <p:grpSp>
          <p:nvGrpSpPr>
            <p:cNvPr id="116" name="Group 115">
              <a:extLst>
                <a:ext uri="{FF2B5EF4-FFF2-40B4-BE49-F238E27FC236}">
                  <a16:creationId xmlns:a16="http://schemas.microsoft.com/office/drawing/2014/main" xmlns="" id="{6E2D0BDC-1C2A-4BE8-B5F9-830E91469C28}"/>
                </a:ext>
              </a:extLst>
            </p:cNvPr>
            <p:cNvGrpSpPr/>
            <p:nvPr/>
          </p:nvGrpSpPr>
          <p:grpSpPr>
            <a:xfrm>
              <a:off x="4956042" y="5651904"/>
              <a:ext cx="3925852" cy="318924"/>
              <a:chOff x="706523" y="5651904"/>
              <a:chExt cx="3925852" cy="318924"/>
            </a:xfrm>
          </p:grpSpPr>
          <p:sp>
            <p:nvSpPr>
              <p:cNvPr id="118" name="TextBox 117">
                <a:extLst>
                  <a:ext uri="{FF2B5EF4-FFF2-40B4-BE49-F238E27FC236}">
                    <a16:creationId xmlns:a16="http://schemas.microsoft.com/office/drawing/2014/main" xmlns="" id="{F6D57D7D-DCEC-468E-90E2-8A28C3CCA6B0}"/>
                  </a:ext>
                </a:extLst>
              </p:cNvPr>
              <p:cNvSpPr txBox="1"/>
              <p:nvPr/>
            </p:nvSpPr>
            <p:spPr>
              <a:xfrm>
                <a:off x="4445858"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0</a:t>
                </a:r>
              </a:p>
            </p:txBody>
          </p:sp>
          <p:sp>
            <p:nvSpPr>
              <p:cNvPr id="119" name="TextBox 118">
                <a:extLst>
                  <a:ext uri="{FF2B5EF4-FFF2-40B4-BE49-F238E27FC236}">
                    <a16:creationId xmlns:a16="http://schemas.microsoft.com/office/drawing/2014/main" xmlns="" id="{D22E0926-042D-4B05-8C34-32C280B05E0B}"/>
                  </a:ext>
                </a:extLst>
              </p:cNvPr>
              <p:cNvSpPr txBox="1"/>
              <p:nvPr/>
            </p:nvSpPr>
            <p:spPr>
              <a:xfrm>
                <a:off x="4036699"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a:t>
                </a:r>
              </a:p>
            </p:txBody>
          </p:sp>
          <p:sp>
            <p:nvSpPr>
              <p:cNvPr id="120" name="TextBox 119">
                <a:extLst>
                  <a:ext uri="{FF2B5EF4-FFF2-40B4-BE49-F238E27FC236}">
                    <a16:creationId xmlns:a16="http://schemas.microsoft.com/office/drawing/2014/main" xmlns="" id="{99B725B0-B305-4F41-8C7F-9FF9D2C7EDAC}"/>
                  </a:ext>
                </a:extLst>
              </p:cNvPr>
              <p:cNvSpPr txBox="1"/>
              <p:nvPr/>
            </p:nvSpPr>
            <p:spPr>
              <a:xfrm>
                <a:off x="3627541"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a:t>
                </a:r>
              </a:p>
            </p:txBody>
          </p:sp>
          <p:sp>
            <p:nvSpPr>
              <p:cNvPr id="121" name="TextBox 120">
                <a:extLst>
                  <a:ext uri="{FF2B5EF4-FFF2-40B4-BE49-F238E27FC236}">
                    <a16:creationId xmlns:a16="http://schemas.microsoft.com/office/drawing/2014/main" xmlns="" id="{0E32F47A-B830-4E68-AD59-38ADE6954FDD}"/>
                  </a:ext>
                </a:extLst>
              </p:cNvPr>
              <p:cNvSpPr txBox="1"/>
              <p:nvPr/>
            </p:nvSpPr>
            <p:spPr>
              <a:xfrm>
                <a:off x="3218382"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a:t>
                </a:r>
              </a:p>
            </p:txBody>
          </p:sp>
          <p:sp>
            <p:nvSpPr>
              <p:cNvPr id="122" name="TextBox 121">
                <a:extLst>
                  <a:ext uri="{FF2B5EF4-FFF2-40B4-BE49-F238E27FC236}">
                    <a16:creationId xmlns:a16="http://schemas.microsoft.com/office/drawing/2014/main" xmlns="" id="{B60966C2-409D-41B8-9321-1D8C08546902}"/>
                  </a:ext>
                </a:extLst>
              </p:cNvPr>
              <p:cNvSpPr txBox="1"/>
              <p:nvPr/>
            </p:nvSpPr>
            <p:spPr>
              <a:xfrm>
                <a:off x="2809223"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3</a:t>
                </a:r>
              </a:p>
            </p:txBody>
          </p:sp>
          <p:sp>
            <p:nvSpPr>
              <p:cNvPr id="123" name="TextBox 122">
                <a:extLst>
                  <a:ext uri="{FF2B5EF4-FFF2-40B4-BE49-F238E27FC236}">
                    <a16:creationId xmlns:a16="http://schemas.microsoft.com/office/drawing/2014/main" xmlns="" id="{1F90AB8A-1B08-49A7-8424-7D5F34C1978E}"/>
                  </a:ext>
                </a:extLst>
              </p:cNvPr>
              <p:cNvSpPr txBox="1"/>
              <p:nvPr/>
            </p:nvSpPr>
            <p:spPr>
              <a:xfrm>
                <a:off x="2400064" y="5651904"/>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5</a:t>
                </a:r>
              </a:p>
            </p:txBody>
          </p:sp>
          <p:sp>
            <p:nvSpPr>
              <p:cNvPr id="124" name="TextBox 123">
                <a:extLst>
                  <a:ext uri="{FF2B5EF4-FFF2-40B4-BE49-F238E27FC236}">
                    <a16:creationId xmlns:a16="http://schemas.microsoft.com/office/drawing/2014/main" xmlns="" id="{08CD1ECA-8794-4FF0-97BB-57EE7FC069AF}"/>
                  </a:ext>
                </a:extLst>
              </p:cNvPr>
              <p:cNvSpPr txBox="1"/>
              <p:nvPr/>
            </p:nvSpPr>
            <p:spPr>
              <a:xfrm>
                <a:off x="1933999" y="5651904"/>
                <a:ext cx="300331"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10</a:t>
                </a:r>
              </a:p>
            </p:txBody>
          </p:sp>
          <p:sp>
            <p:nvSpPr>
              <p:cNvPr id="125" name="TextBox 124">
                <a:extLst>
                  <a:ext uri="{FF2B5EF4-FFF2-40B4-BE49-F238E27FC236}">
                    <a16:creationId xmlns:a16="http://schemas.microsoft.com/office/drawing/2014/main" xmlns="" id="{28764E33-946C-46A5-81DD-05CC02BAA395}"/>
                  </a:ext>
                </a:extLst>
              </p:cNvPr>
              <p:cNvSpPr txBox="1"/>
              <p:nvPr/>
            </p:nvSpPr>
            <p:spPr>
              <a:xfrm>
                <a:off x="1524840" y="5651904"/>
                <a:ext cx="300331"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15</a:t>
                </a:r>
              </a:p>
            </p:txBody>
          </p:sp>
          <p:sp>
            <p:nvSpPr>
              <p:cNvPr id="126" name="TextBox 125">
                <a:extLst>
                  <a:ext uri="{FF2B5EF4-FFF2-40B4-BE49-F238E27FC236}">
                    <a16:creationId xmlns:a16="http://schemas.microsoft.com/office/drawing/2014/main" xmlns="" id="{43592558-4115-4116-B29D-643FADC729E3}"/>
                  </a:ext>
                </a:extLst>
              </p:cNvPr>
              <p:cNvSpPr txBox="1"/>
              <p:nvPr/>
            </p:nvSpPr>
            <p:spPr>
              <a:xfrm>
                <a:off x="1115682" y="5651904"/>
                <a:ext cx="300331"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26</a:t>
                </a:r>
              </a:p>
            </p:txBody>
          </p:sp>
          <p:sp>
            <p:nvSpPr>
              <p:cNvPr id="127" name="TextBox 126">
                <a:extLst>
                  <a:ext uri="{FF2B5EF4-FFF2-40B4-BE49-F238E27FC236}">
                    <a16:creationId xmlns:a16="http://schemas.microsoft.com/office/drawing/2014/main" xmlns="" id="{E22EDD2E-262D-48CC-9912-1619E9D666B1}"/>
                  </a:ext>
                </a:extLst>
              </p:cNvPr>
              <p:cNvSpPr txBox="1"/>
              <p:nvPr/>
            </p:nvSpPr>
            <p:spPr>
              <a:xfrm>
                <a:off x="706523" y="5651904"/>
                <a:ext cx="300331"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28</a:t>
                </a:r>
              </a:p>
            </p:txBody>
          </p:sp>
        </p:grpSp>
        <p:sp>
          <p:nvSpPr>
            <p:cNvPr id="117" name="TextBox 116">
              <a:extLst>
                <a:ext uri="{FF2B5EF4-FFF2-40B4-BE49-F238E27FC236}">
                  <a16:creationId xmlns:a16="http://schemas.microsoft.com/office/drawing/2014/main" xmlns="" id="{202FA94F-CA1B-4AC9-A0F7-A4FC97F66943}"/>
                </a:ext>
              </a:extLst>
            </p:cNvPr>
            <p:cNvSpPr txBox="1"/>
            <p:nvPr/>
          </p:nvSpPr>
          <p:spPr>
            <a:xfrm>
              <a:off x="5228081" y="4574468"/>
              <a:ext cx="2326278" cy="369332"/>
            </a:xfrm>
            <a:prstGeom prst="rect">
              <a:avLst/>
            </a:prstGeom>
            <a:noFill/>
          </p:spPr>
          <p:txBody>
            <a:bodyPr wrap="none" rtlCol="0">
              <a:spAutoFit/>
            </a:bodyPr>
            <a:lstStyle/>
            <a:p>
              <a:r>
                <a:rPr lang="fr-FR" dirty="0"/>
                <a:t>Médiane: 10,97 mois</a:t>
              </a:r>
            </a:p>
          </p:txBody>
        </p:sp>
      </p:grpSp>
      <p:grpSp>
        <p:nvGrpSpPr>
          <p:cNvPr id="140" name="Group 139">
            <a:extLst>
              <a:ext uri="{FF2B5EF4-FFF2-40B4-BE49-F238E27FC236}">
                <a16:creationId xmlns:a16="http://schemas.microsoft.com/office/drawing/2014/main" xmlns="" id="{3AD01CC7-CB35-4061-8B75-8EDACC72F30C}"/>
              </a:ext>
            </a:extLst>
          </p:cNvPr>
          <p:cNvGrpSpPr/>
          <p:nvPr/>
        </p:nvGrpSpPr>
        <p:grpSpPr>
          <a:xfrm>
            <a:off x="5202306" y="2643950"/>
            <a:ext cx="3418942" cy="1535721"/>
            <a:chOff x="1890712" y="2243137"/>
            <a:chExt cx="5361575" cy="2371735"/>
          </a:xfrm>
        </p:grpSpPr>
        <p:sp>
          <p:nvSpPr>
            <p:cNvPr id="141" name="Freeform: Shape 193">
              <a:extLst>
                <a:ext uri="{FF2B5EF4-FFF2-40B4-BE49-F238E27FC236}">
                  <a16:creationId xmlns:a16="http://schemas.microsoft.com/office/drawing/2014/main" xmlns="" id="{E6A534C0-9C6A-4B52-A743-5448EE74D443}"/>
                </a:ext>
              </a:extLst>
            </p:cNvPr>
            <p:cNvSpPr/>
            <p:nvPr/>
          </p:nvSpPr>
          <p:spPr>
            <a:xfrm>
              <a:off x="1890712" y="2290339"/>
              <a:ext cx="5353050" cy="2276475"/>
            </a:xfrm>
            <a:custGeom>
              <a:avLst/>
              <a:gdLst>
                <a:gd name="connsiteX0" fmla="*/ 5360346 w 5353050"/>
                <a:gd name="connsiteY0" fmla="*/ 2279917 h 2276475"/>
                <a:gd name="connsiteX1" fmla="*/ 3511077 w 5353050"/>
                <a:gd name="connsiteY1" fmla="*/ 2279917 h 2276475"/>
                <a:gd name="connsiteX2" fmla="*/ 3511077 w 5353050"/>
                <a:gd name="connsiteY2" fmla="*/ 1226090 h 2276475"/>
                <a:gd name="connsiteX3" fmla="*/ 2244452 w 5353050"/>
                <a:gd name="connsiteY3" fmla="*/ 1226090 h 2276475"/>
                <a:gd name="connsiteX4" fmla="*/ 2244452 w 5353050"/>
                <a:gd name="connsiteY4" fmla="*/ 957571 h 2276475"/>
                <a:gd name="connsiteX5" fmla="*/ 1899933 w 5353050"/>
                <a:gd name="connsiteY5" fmla="*/ 957571 h 2276475"/>
                <a:gd name="connsiteX6" fmla="*/ 1899933 w 5353050"/>
                <a:gd name="connsiteY6" fmla="*/ 709309 h 2276475"/>
                <a:gd name="connsiteX7" fmla="*/ 1190625 w 5353050"/>
                <a:gd name="connsiteY7" fmla="*/ 709309 h 2276475"/>
                <a:gd name="connsiteX8" fmla="*/ 1190625 w 5353050"/>
                <a:gd name="connsiteY8" fmla="*/ 562380 h 2276475"/>
                <a:gd name="connsiteX9" fmla="*/ 1013298 w 5353050"/>
                <a:gd name="connsiteY9" fmla="*/ 562380 h 2276475"/>
                <a:gd name="connsiteX10" fmla="*/ 1013298 w 5353050"/>
                <a:gd name="connsiteY10" fmla="*/ 420518 h 2276475"/>
                <a:gd name="connsiteX11" fmla="*/ 952500 w 5353050"/>
                <a:gd name="connsiteY11" fmla="*/ 420518 h 2276475"/>
                <a:gd name="connsiteX12" fmla="*/ 952500 w 5353050"/>
                <a:gd name="connsiteY12" fmla="*/ 263458 h 2276475"/>
                <a:gd name="connsiteX13" fmla="*/ 896768 w 5353050"/>
                <a:gd name="connsiteY13" fmla="*/ 263458 h 2276475"/>
                <a:gd name="connsiteX14" fmla="*/ 896768 w 5353050"/>
                <a:gd name="connsiteY14" fmla="*/ 136795 h 2276475"/>
                <a:gd name="connsiteX15" fmla="*/ 648511 w 5353050"/>
                <a:gd name="connsiteY15" fmla="*/ 136795 h 2276475"/>
                <a:gd name="connsiteX16" fmla="*/ 648511 w 5353050"/>
                <a:gd name="connsiteY16" fmla="*/ 0 h 2276475"/>
                <a:gd name="connsiteX17" fmla="*/ 0 w 5353050"/>
                <a:gd name="connsiteY17" fmla="*/ 0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3050" h="2276475">
                  <a:moveTo>
                    <a:pt x="5360346" y="2279917"/>
                  </a:moveTo>
                  <a:lnTo>
                    <a:pt x="3511077" y="2279917"/>
                  </a:lnTo>
                  <a:lnTo>
                    <a:pt x="3511077" y="1226090"/>
                  </a:lnTo>
                  <a:lnTo>
                    <a:pt x="2244452" y="1226090"/>
                  </a:lnTo>
                  <a:lnTo>
                    <a:pt x="2244452" y="957571"/>
                  </a:lnTo>
                  <a:lnTo>
                    <a:pt x="1899933" y="957571"/>
                  </a:lnTo>
                  <a:lnTo>
                    <a:pt x="1899933" y="709309"/>
                  </a:lnTo>
                  <a:lnTo>
                    <a:pt x="1190625" y="709309"/>
                  </a:lnTo>
                  <a:lnTo>
                    <a:pt x="1190625" y="562380"/>
                  </a:lnTo>
                  <a:lnTo>
                    <a:pt x="1013298" y="562380"/>
                  </a:lnTo>
                  <a:lnTo>
                    <a:pt x="1013298" y="420518"/>
                  </a:lnTo>
                  <a:lnTo>
                    <a:pt x="952500" y="420518"/>
                  </a:lnTo>
                  <a:lnTo>
                    <a:pt x="952500" y="263458"/>
                  </a:lnTo>
                  <a:lnTo>
                    <a:pt x="896768" y="263458"/>
                  </a:lnTo>
                  <a:lnTo>
                    <a:pt x="896768" y="136795"/>
                  </a:lnTo>
                  <a:lnTo>
                    <a:pt x="648511" y="136795"/>
                  </a:lnTo>
                  <a:lnTo>
                    <a:pt x="648511"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2" name="Freeform: Shape 194">
              <a:extLst>
                <a:ext uri="{FF2B5EF4-FFF2-40B4-BE49-F238E27FC236}">
                  <a16:creationId xmlns:a16="http://schemas.microsoft.com/office/drawing/2014/main" xmlns="" id="{BFDF6713-248D-4AFA-9643-22707DD9BDC8}"/>
                </a:ext>
              </a:extLst>
            </p:cNvPr>
            <p:cNvSpPr/>
            <p:nvPr/>
          </p:nvSpPr>
          <p:spPr>
            <a:xfrm>
              <a:off x="2270699" y="22431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3" name="Freeform: Shape 195">
              <a:extLst>
                <a:ext uri="{FF2B5EF4-FFF2-40B4-BE49-F238E27FC236}">
                  <a16:creationId xmlns:a16="http://schemas.microsoft.com/office/drawing/2014/main" xmlns="" id="{1FDE4F15-C681-4930-A3CA-0B06E7C029D7}"/>
                </a:ext>
              </a:extLst>
            </p:cNvPr>
            <p:cNvSpPr/>
            <p:nvPr/>
          </p:nvSpPr>
          <p:spPr>
            <a:xfrm>
              <a:off x="2480249" y="22431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4" name="Freeform: Shape 196">
              <a:extLst>
                <a:ext uri="{FF2B5EF4-FFF2-40B4-BE49-F238E27FC236}">
                  <a16:creationId xmlns:a16="http://schemas.microsoft.com/office/drawing/2014/main" xmlns="" id="{2BFFC30F-612F-4C8C-A331-E13DD9535528}"/>
                </a:ext>
              </a:extLst>
            </p:cNvPr>
            <p:cNvSpPr/>
            <p:nvPr/>
          </p:nvSpPr>
          <p:spPr>
            <a:xfrm>
              <a:off x="2575499" y="23574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5" name="Freeform: Shape 197">
              <a:extLst>
                <a:ext uri="{FF2B5EF4-FFF2-40B4-BE49-F238E27FC236}">
                  <a16:creationId xmlns:a16="http://schemas.microsoft.com/office/drawing/2014/main" xmlns="" id="{35056076-DD71-44D2-82A0-8A030D6B2D72}"/>
                </a:ext>
              </a:extLst>
            </p:cNvPr>
            <p:cNvSpPr/>
            <p:nvPr/>
          </p:nvSpPr>
          <p:spPr>
            <a:xfrm>
              <a:off x="2708849" y="23574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6" name="Freeform: Shape 198">
              <a:extLst>
                <a:ext uri="{FF2B5EF4-FFF2-40B4-BE49-F238E27FC236}">
                  <a16:creationId xmlns:a16="http://schemas.microsoft.com/office/drawing/2014/main" xmlns="" id="{6A107430-A4D4-42DB-AA03-4DA5DFAF9F64}"/>
                </a:ext>
              </a:extLst>
            </p:cNvPr>
            <p:cNvSpPr/>
            <p:nvPr/>
          </p:nvSpPr>
          <p:spPr>
            <a:xfrm>
              <a:off x="2956502" y="27955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7" name="Freeform: Shape 199">
              <a:extLst>
                <a:ext uri="{FF2B5EF4-FFF2-40B4-BE49-F238E27FC236}">
                  <a16:creationId xmlns:a16="http://schemas.microsoft.com/office/drawing/2014/main" xmlns="" id="{DE8FE6C3-AB2D-4D4A-8620-8FA732175888}"/>
                </a:ext>
              </a:extLst>
            </p:cNvPr>
            <p:cNvSpPr/>
            <p:nvPr/>
          </p:nvSpPr>
          <p:spPr>
            <a:xfrm>
              <a:off x="3013652" y="27955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8" name="Freeform: Shape 200">
              <a:extLst>
                <a:ext uri="{FF2B5EF4-FFF2-40B4-BE49-F238E27FC236}">
                  <a16:creationId xmlns:a16="http://schemas.microsoft.com/office/drawing/2014/main" xmlns="" id="{D538965E-E349-484A-9B6E-4E5CCF2D3704}"/>
                </a:ext>
              </a:extLst>
            </p:cNvPr>
            <p:cNvSpPr/>
            <p:nvPr/>
          </p:nvSpPr>
          <p:spPr>
            <a:xfrm>
              <a:off x="310890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9" name="Freeform: Shape 201">
              <a:extLst>
                <a:ext uri="{FF2B5EF4-FFF2-40B4-BE49-F238E27FC236}">
                  <a16:creationId xmlns:a16="http://schemas.microsoft.com/office/drawing/2014/main" xmlns="" id="{BA99708B-B886-469A-8AAD-F1164ED123F5}"/>
                </a:ext>
              </a:extLst>
            </p:cNvPr>
            <p:cNvSpPr/>
            <p:nvPr/>
          </p:nvSpPr>
          <p:spPr>
            <a:xfrm>
              <a:off x="316605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0" name="Freeform: Shape 202">
              <a:extLst>
                <a:ext uri="{FF2B5EF4-FFF2-40B4-BE49-F238E27FC236}">
                  <a16:creationId xmlns:a16="http://schemas.microsoft.com/office/drawing/2014/main" xmlns="" id="{BC4FCE9D-3CF0-4D40-AE23-8BE4255EC335}"/>
                </a:ext>
              </a:extLst>
            </p:cNvPr>
            <p:cNvSpPr/>
            <p:nvPr/>
          </p:nvSpPr>
          <p:spPr>
            <a:xfrm>
              <a:off x="335655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1" name="Freeform: Shape 203">
              <a:extLst>
                <a:ext uri="{FF2B5EF4-FFF2-40B4-BE49-F238E27FC236}">
                  <a16:creationId xmlns:a16="http://schemas.microsoft.com/office/drawing/2014/main" xmlns="" id="{D86D6CA1-1774-4F1C-ACD8-C04989A21FC2}"/>
                </a:ext>
              </a:extLst>
            </p:cNvPr>
            <p:cNvSpPr/>
            <p:nvPr/>
          </p:nvSpPr>
          <p:spPr>
            <a:xfrm>
              <a:off x="339465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2" name="Freeform: Shape 204">
              <a:extLst>
                <a:ext uri="{FF2B5EF4-FFF2-40B4-BE49-F238E27FC236}">
                  <a16:creationId xmlns:a16="http://schemas.microsoft.com/office/drawing/2014/main" xmlns="" id="{CF23EB8F-D4A4-43A5-AD2C-3377420BE756}"/>
                </a:ext>
              </a:extLst>
            </p:cNvPr>
            <p:cNvSpPr/>
            <p:nvPr/>
          </p:nvSpPr>
          <p:spPr>
            <a:xfrm>
              <a:off x="345180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3" name="Freeform: Shape 205">
              <a:extLst>
                <a:ext uri="{FF2B5EF4-FFF2-40B4-BE49-F238E27FC236}">
                  <a16:creationId xmlns:a16="http://schemas.microsoft.com/office/drawing/2014/main" xmlns="" id="{8BBE2660-6000-4110-B47A-DB0A039F105D}"/>
                </a:ext>
              </a:extLst>
            </p:cNvPr>
            <p:cNvSpPr/>
            <p:nvPr/>
          </p:nvSpPr>
          <p:spPr>
            <a:xfrm>
              <a:off x="368040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4" name="Freeform: Shape 206">
              <a:extLst>
                <a:ext uri="{FF2B5EF4-FFF2-40B4-BE49-F238E27FC236}">
                  <a16:creationId xmlns:a16="http://schemas.microsoft.com/office/drawing/2014/main" xmlns="" id="{8F76EA54-A693-4371-A51D-C602CFCBC205}"/>
                </a:ext>
              </a:extLst>
            </p:cNvPr>
            <p:cNvSpPr/>
            <p:nvPr/>
          </p:nvSpPr>
          <p:spPr>
            <a:xfrm>
              <a:off x="3928052" y="31956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5" name="Freeform: Shape 207">
              <a:extLst>
                <a:ext uri="{FF2B5EF4-FFF2-40B4-BE49-F238E27FC236}">
                  <a16:creationId xmlns:a16="http://schemas.microsoft.com/office/drawing/2014/main" xmlns="" id="{19525191-6229-48F3-9677-C22446B63E18}"/>
                </a:ext>
              </a:extLst>
            </p:cNvPr>
            <p:cNvSpPr/>
            <p:nvPr/>
          </p:nvSpPr>
          <p:spPr>
            <a:xfrm>
              <a:off x="415665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6" name="Freeform: Shape 208">
              <a:extLst>
                <a:ext uri="{FF2B5EF4-FFF2-40B4-BE49-F238E27FC236}">
                  <a16:creationId xmlns:a16="http://schemas.microsoft.com/office/drawing/2014/main" xmlns="" id="{C6775858-3DFD-4766-A316-BF648E695429}"/>
                </a:ext>
              </a:extLst>
            </p:cNvPr>
            <p:cNvSpPr/>
            <p:nvPr/>
          </p:nvSpPr>
          <p:spPr>
            <a:xfrm>
              <a:off x="42138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7" name="Freeform: Shape 209">
              <a:extLst>
                <a:ext uri="{FF2B5EF4-FFF2-40B4-BE49-F238E27FC236}">
                  <a16:creationId xmlns:a16="http://schemas.microsoft.com/office/drawing/2014/main" xmlns="" id="{9166F454-7C5E-4BA1-8FA8-2E46901ACEE5}"/>
                </a:ext>
              </a:extLst>
            </p:cNvPr>
            <p:cNvSpPr/>
            <p:nvPr/>
          </p:nvSpPr>
          <p:spPr>
            <a:xfrm>
              <a:off x="44424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8" name="Freeform: Shape 210">
              <a:extLst>
                <a:ext uri="{FF2B5EF4-FFF2-40B4-BE49-F238E27FC236}">
                  <a16:creationId xmlns:a16="http://schemas.microsoft.com/office/drawing/2014/main" xmlns="" id="{688A65B5-D1FC-4F4F-AA05-28475B051930}"/>
                </a:ext>
              </a:extLst>
            </p:cNvPr>
            <p:cNvSpPr/>
            <p:nvPr/>
          </p:nvSpPr>
          <p:spPr>
            <a:xfrm>
              <a:off x="503295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9" name="Freeform: Shape 211">
              <a:extLst>
                <a:ext uri="{FF2B5EF4-FFF2-40B4-BE49-F238E27FC236}">
                  <a16:creationId xmlns:a16="http://schemas.microsoft.com/office/drawing/2014/main" xmlns="" id="{46C41A85-B37C-4AE7-93F8-3CE1B186274B}"/>
                </a:ext>
              </a:extLst>
            </p:cNvPr>
            <p:cNvSpPr/>
            <p:nvPr/>
          </p:nvSpPr>
          <p:spPr>
            <a:xfrm>
              <a:off x="50901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0" name="Freeform: Shape 212">
              <a:extLst>
                <a:ext uri="{FF2B5EF4-FFF2-40B4-BE49-F238E27FC236}">
                  <a16:creationId xmlns:a16="http://schemas.microsoft.com/office/drawing/2014/main" xmlns="" id="{998A0EDC-BA21-4154-84EC-2BB3BC2C1DC7}"/>
                </a:ext>
              </a:extLst>
            </p:cNvPr>
            <p:cNvSpPr/>
            <p:nvPr/>
          </p:nvSpPr>
          <p:spPr>
            <a:xfrm>
              <a:off x="53949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1" name="Freeform: Shape 213">
              <a:extLst>
                <a:ext uri="{FF2B5EF4-FFF2-40B4-BE49-F238E27FC236}">
                  <a16:creationId xmlns:a16="http://schemas.microsoft.com/office/drawing/2014/main" xmlns="" id="{CFE78993-7CF2-4F32-BC0E-36F9C1DF8FA0}"/>
                </a:ext>
              </a:extLst>
            </p:cNvPr>
            <p:cNvSpPr/>
            <p:nvPr/>
          </p:nvSpPr>
          <p:spPr>
            <a:xfrm>
              <a:off x="7242762" y="45100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162" name="Graphic 239">
            <a:extLst>
              <a:ext uri="{FF2B5EF4-FFF2-40B4-BE49-F238E27FC236}">
                <a16:creationId xmlns:a16="http://schemas.microsoft.com/office/drawing/2014/main" xmlns="" id="{56C5991B-DF65-465E-8434-DD9AC523783D}"/>
              </a:ext>
            </a:extLst>
          </p:cNvPr>
          <p:cNvSpPr/>
          <p:nvPr/>
        </p:nvSpPr>
        <p:spPr>
          <a:xfrm>
            <a:off x="5604472" y="2691165"/>
            <a:ext cx="3013200" cy="1979580"/>
          </a:xfrm>
          <a:custGeom>
            <a:avLst/>
            <a:gdLst>
              <a:gd name="connsiteX0" fmla="*/ 4724400 w 4733925"/>
              <a:gd name="connsiteY0" fmla="*/ 3095625 h 3095625"/>
              <a:gd name="connsiteX1" fmla="*/ 2857500 w 4733925"/>
              <a:gd name="connsiteY1" fmla="*/ 3095625 h 3095625"/>
              <a:gd name="connsiteX2" fmla="*/ 2857500 w 4733925"/>
              <a:gd name="connsiteY2" fmla="*/ 1905000 h 3095625"/>
              <a:gd name="connsiteX3" fmla="*/ 1581150 w 4733925"/>
              <a:gd name="connsiteY3" fmla="*/ 1905000 h 3095625"/>
              <a:gd name="connsiteX4" fmla="*/ 1581150 w 4733925"/>
              <a:gd name="connsiteY4" fmla="*/ 1562100 h 3095625"/>
              <a:gd name="connsiteX5" fmla="*/ 1247775 w 4733925"/>
              <a:gd name="connsiteY5" fmla="*/ 1562100 h 3095625"/>
              <a:gd name="connsiteX6" fmla="*/ 1247775 w 4733925"/>
              <a:gd name="connsiteY6" fmla="*/ 1238250 h 3095625"/>
              <a:gd name="connsiteX7" fmla="*/ 561975 w 4733925"/>
              <a:gd name="connsiteY7" fmla="*/ 1238250 h 3095625"/>
              <a:gd name="connsiteX8" fmla="*/ 561975 w 4733925"/>
              <a:gd name="connsiteY8" fmla="*/ 1028700 h 3095625"/>
              <a:gd name="connsiteX9" fmla="*/ 361950 w 4733925"/>
              <a:gd name="connsiteY9" fmla="*/ 1028700 h 3095625"/>
              <a:gd name="connsiteX10" fmla="*/ 361950 w 4733925"/>
              <a:gd name="connsiteY10" fmla="*/ 819150 h 3095625"/>
              <a:gd name="connsiteX11" fmla="*/ 304800 w 4733925"/>
              <a:gd name="connsiteY11" fmla="*/ 819150 h 3095625"/>
              <a:gd name="connsiteX12" fmla="*/ 304800 w 4733925"/>
              <a:gd name="connsiteY12" fmla="*/ 609600 h 3095625"/>
              <a:gd name="connsiteX13" fmla="*/ 247650 w 4733925"/>
              <a:gd name="connsiteY13" fmla="*/ 609600 h 3095625"/>
              <a:gd name="connsiteX14" fmla="*/ 247650 w 4733925"/>
              <a:gd name="connsiteY14" fmla="*/ 371475 h 3095625"/>
              <a:gd name="connsiteX15" fmla="*/ 0 w 4733925"/>
              <a:gd name="connsiteY15" fmla="*/ 371475 h 3095625"/>
              <a:gd name="connsiteX16" fmla="*/ 0 w 4733925"/>
              <a:gd name="connsiteY16" fmla="*/ 0 h 3095625"/>
              <a:gd name="connsiteX17" fmla="*/ 495300 w 4733925"/>
              <a:gd name="connsiteY17" fmla="*/ 0 h 3095625"/>
              <a:gd name="connsiteX18" fmla="*/ 495300 w 4733925"/>
              <a:gd name="connsiteY18" fmla="*/ 142875 h 3095625"/>
              <a:gd name="connsiteX19" fmla="*/ 1238250 w 4733925"/>
              <a:gd name="connsiteY19" fmla="*/ 142875 h 3095625"/>
              <a:gd name="connsiteX20" fmla="*/ 1238250 w 4733925"/>
              <a:gd name="connsiteY20" fmla="*/ 219075 h 3095625"/>
              <a:gd name="connsiteX21" fmla="*/ 1590675 w 4733925"/>
              <a:gd name="connsiteY21" fmla="*/ 219075 h 3095625"/>
              <a:gd name="connsiteX22" fmla="*/ 1590675 w 4733925"/>
              <a:gd name="connsiteY22" fmla="*/ 285750 h 3095625"/>
              <a:gd name="connsiteX23" fmla="*/ 2847975 w 4733925"/>
              <a:gd name="connsiteY23" fmla="*/ 285750 h 3095625"/>
              <a:gd name="connsiteX24" fmla="*/ 2847975 w 4733925"/>
              <a:gd name="connsiteY24" fmla="*/ 28575 h 3095625"/>
              <a:gd name="connsiteX25" fmla="*/ 4733925 w 4733925"/>
              <a:gd name="connsiteY25" fmla="*/ 28575 h 3095625"/>
              <a:gd name="connsiteX26" fmla="*/ 4733925 w 4733925"/>
              <a:gd name="connsiteY26" fmla="*/ 3095625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33925" h="3095625">
                <a:moveTo>
                  <a:pt x="4724400" y="3095625"/>
                </a:moveTo>
                <a:lnTo>
                  <a:pt x="2857500" y="3095625"/>
                </a:lnTo>
                <a:lnTo>
                  <a:pt x="2857500" y="1905000"/>
                </a:lnTo>
                <a:lnTo>
                  <a:pt x="1581150" y="1905000"/>
                </a:lnTo>
                <a:lnTo>
                  <a:pt x="1581150" y="1562100"/>
                </a:lnTo>
                <a:lnTo>
                  <a:pt x="1247775" y="1562100"/>
                </a:lnTo>
                <a:lnTo>
                  <a:pt x="1247775" y="1238250"/>
                </a:lnTo>
                <a:lnTo>
                  <a:pt x="561975" y="1238250"/>
                </a:lnTo>
                <a:lnTo>
                  <a:pt x="561975" y="1028700"/>
                </a:lnTo>
                <a:lnTo>
                  <a:pt x="361950" y="1028700"/>
                </a:lnTo>
                <a:lnTo>
                  <a:pt x="361950" y="819150"/>
                </a:lnTo>
                <a:lnTo>
                  <a:pt x="304800" y="819150"/>
                </a:lnTo>
                <a:lnTo>
                  <a:pt x="304800" y="609600"/>
                </a:lnTo>
                <a:lnTo>
                  <a:pt x="247650" y="609600"/>
                </a:lnTo>
                <a:lnTo>
                  <a:pt x="247650" y="371475"/>
                </a:lnTo>
                <a:lnTo>
                  <a:pt x="0" y="371475"/>
                </a:lnTo>
                <a:lnTo>
                  <a:pt x="0" y="0"/>
                </a:lnTo>
                <a:lnTo>
                  <a:pt x="495300" y="0"/>
                </a:lnTo>
                <a:lnTo>
                  <a:pt x="495300" y="142875"/>
                </a:lnTo>
                <a:lnTo>
                  <a:pt x="1238250" y="142875"/>
                </a:lnTo>
                <a:lnTo>
                  <a:pt x="1238250" y="219075"/>
                </a:lnTo>
                <a:lnTo>
                  <a:pt x="1590675" y="219075"/>
                </a:lnTo>
                <a:lnTo>
                  <a:pt x="1590675" y="285750"/>
                </a:lnTo>
                <a:lnTo>
                  <a:pt x="2847975" y="285750"/>
                </a:lnTo>
                <a:lnTo>
                  <a:pt x="2847975" y="28575"/>
                </a:lnTo>
                <a:lnTo>
                  <a:pt x="4733925" y="28575"/>
                </a:lnTo>
                <a:lnTo>
                  <a:pt x="4733925" y="3095625"/>
                </a:lnTo>
                <a:close/>
              </a:path>
            </a:pathLst>
          </a:custGeom>
          <a:solidFill>
            <a:schemeClr val="accent3">
              <a:lumMod val="75000"/>
              <a:alpha val="20000"/>
            </a:schemeClr>
          </a:solidFill>
          <a:ln w="6189" cap="flat">
            <a:noFill/>
            <a:prstDash val="solid"/>
            <a:miter/>
          </a:ln>
        </p:spPr>
        <p:txBody>
          <a:bodyPr rtlCol="0" anchor="ctr"/>
          <a:lstStyle/>
          <a:p>
            <a:endParaRPr lang="fr-FR" dirty="0"/>
          </a:p>
        </p:txBody>
      </p:sp>
    </p:spTree>
    <p:extLst>
      <p:ext uri="{BB962C8B-B14F-4D97-AF65-F5344CB8AC3E}">
        <p14:creationId xmlns:p14="http://schemas.microsoft.com/office/powerpoint/2010/main" xmlns="" val="3473033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O-20: Etude de phase I/IB évaluant régorafénib et nivolumab dans le cancer colorectal avancé réfractaire avec statut </a:t>
            </a:r>
            <a:r>
              <a:rPr lang="fr-FR" dirty="0" err="1"/>
              <a:t>pMMR</a:t>
            </a:r>
            <a:r>
              <a:rPr lang="fr-FR" dirty="0"/>
              <a:t> – Kim R, et al</a:t>
            </a:r>
          </a:p>
        </p:txBody>
      </p:sp>
      <p:sp>
        <p:nvSpPr>
          <p:cNvPr id="3" name="Content Placeholder 2"/>
          <p:cNvSpPr>
            <a:spLocks noGrp="1"/>
          </p:cNvSpPr>
          <p:nvPr>
            <p:ph idx="1"/>
          </p:nvPr>
        </p:nvSpPr>
        <p:spPr/>
        <p:txBody>
          <a:bodyPr/>
          <a:lstStyle/>
          <a:p>
            <a:pPr marL="0" indent="0">
              <a:buNone/>
            </a:pPr>
            <a:r>
              <a:rPr lang="fr-FR" b="1" dirty="0"/>
              <a:t>Résultats </a:t>
            </a:r>
            <a:endParaRPr lang="fr-FR" dirty="0"/>
          </a:p>
          <a:p>
            <a:pPr marL="0" indent="0">
              <a:spcBef>
                <a:spcPts val="25000"/>
              </a:spcBef>
              <a:buNone/>
            </a:pPr>
            <a:r>
              <a:rPr lang="fr-FR" b="1" dirty="0"/>
              <a:t>Conclusions</a:t>
            </a:r>
          </a:p>
          <a:p>
            <a:r>
              <a:rPr lang="fr-FR" b="1" dirty="0"/>
              <a:t>Chez ces patients avec CCR avancé réfractaire </a:t>
            </a:r>
            <a:r>
              <a:rPr lang="fr-FR" b="1" dirty="0" err="1"/>
              <a:t>pMMR</a:t>
            </a:r>
            <a:r>
              <a:rPr lang="fr-FR" b="1" dirty="0"/>
              <a:t>, nivolumab + régorafénib a démontré une certaine activité clinique et a été globalement bien toléré</a:t>
            </a:r>
          </a:p>
        </p:txBody>
      </p:sp>
      <p:sp>
        <p:nvSpPr>
          <p:cNvPr id="5" name="Text Placeholder 4"/>
          <p:cNvSpPr>
            <a:spLocks noGrp="1"/>
          </p:cNvSpPr>
          <p:nvPr>
            <p:ph type="body" sz="quarter" idx="11"/>
          </p:nvPr>
        </p:nvSpPr>
        <p:spPr/>
        <p:txBody>
          <a:bodyPr/>
          <a:lstStyle/>
          <a:p>
            <a:r>
              <a:rPr lang="fr-FR" dirty="0"/>
              <a:t>Kim R, et al, Ann </a:t>
            </a:r>
            <a:r>
              <a:rPr lang="fr-FR" dirty="0" err="1"/>
              <a:t>Oncol</a:t>
            </a:r>
            <a:r>
              <a:rPr lang="fr-FR" dirty="0"/>
              <a:t> 2020;31(</a:t>
            </a:r>
            <a:r>
              <a:rPr lang="fr-FR" dirty="0" err="1"/>
              <a:t>suppl</a:t>
            </a:r>
            <a:r>
              <a:rPr lang="fr-FR" dirty="0"/>
              <a:t>):</a:t>
            </a:r>
            <a:r>
              <a:rPr lang="fr-FR" dirty="0" err="1"/>
              <a:t>abstr</a:t>
            </a:r>
            <a:r>
              <a:rPr lang="fr-FR" dirty="0"/>
              <a:t> O-20</a:t>
            </a:r>
          </a:p>
        </p:txBody>
      </p:sp>
      <p:graphicFrame>
        <p:nvGraphicFramePr>
          <p:cNvPr id="6" name="Table 5"/>
          <p:cNvGraphicFramePr>
            <a:graphicFrameLocks noGrp="1"/>
          </p:cNvGraphicFramePr>
          <p:nvPr>
            <p:extLst>
              <p:ext uri="{D42A27DB-BD31-4B8C-83A1-F6EECF244321}">
                <p14:modId xmlns:p14="http://schemas.microsoft.com/office/powerpoint/2010/main" xmlns="" val="259655497"/>
              </p:ext>
            </p:extLst>
          </p:nvPr>
        </p:nvGraphicFramePr>
        <p:xfrm>
          <a:off x="242294" y="1650091"/>
          <a:ext cx="3573706" cy="1854200"/>
        </p:xfrm>
        <a:graphic>
          <a:graphicData uri="http://schemas.openxmlformats.org/drawingml/2006/table">
            <a:tbl>
              <a:tblPr firstRow="1" bandRow="1">
                <a:tableStyleId>{5202B0CA-FC54-4496-8BCA-5EF66A818D29}</a:tableStyleId>
              </a:tblPr>
              <a:tblGrid>
                <a:gridCol w="2544106">
                  <a:extLst>
                    <a:ext uri="{9D8B030D-6E8A-4147-A177-3AD203B41FA5}">
                      <a16:colId xmlns:a16="http://schemas.microsoft.com/office/drawing/2014/main" xmlns="" val="1337050184"/>
                    </a:ext>
                  </a:extLst>
                </a:gridCol>
                <a:gridCol w="1029600">
                  <a:extLst>
                    <a:ext uri="{9D8B030D-6E8A-4147-A177-3AD203B41FA5}">
                      <a16:colId xmlns:a16="http://schemas.microsoft.com/office/drawing/2014/main" xmlns="" val="4220035450"/>
                    </a:ext>
                  </a:extLst>
                </a:gridCol>
              </a:tblGrid>
              <a:tr h="370840">
                <a:tc>
                  <a:txBody>
                    <a:bodyPr/>
                    <a:lstStyle/>
                    <a:p>
                      <a:r>
                        <a:rPr lang="fr-FR" sz="1600" noProof="0" dirty="0">
                          <a:solidFill>
                            <a:schemeClr val="tx2"/>
                          </a:solidFill>
                        </a:rPr>
                        <a:t>Meilleure réponse, n (%)</a:t>
                      </a:r>
                    </a:p>
                  </a:txBody>
                  <a:tcPr/>
                </a:tc>
                <a:tc>
                  <a:txBody>
                    <a:bodyPr/>
                    <a:lstStyle/>
                    <a:p>
                      <a:pPr algn="ctr"/>
                      <a:r>
                        <a:rPr lang="fr-FR" sz="1600" noProof="0">
                          <a:solidFill>
                            <a:schemeClr val="tx2"/>
                          </a:solidFill>
                        </a:rPr>
                        <a:t>n=21</a:t>
                      </a:r>
                    </a:p>
                  </a:txBody>
                  <a:tcPr/>
                </a:tc>
                <a:extLst>
                  <a:ext uri="{0D108BD9-81ED-4DB2-BD59-A6C34878D82A}">
                    <a16:rowId xmlns:a16="http://schemas.microsoft.com/office/drawing/2014/main" xmlns="" val="801537558"/>
                  </a:ext>
                </a:extLst>
              </a:tr>
              <a:tr h="370840">
                <a:tc>
                  <a:txBody>
                    <a:bodyPr/>
                    <a:lstStyle/>
                    <a:p>
                      <a:r>
                        <a:rPr lang="fr-FR" sz="1600" noProof="0" dirty="0">
                          <a:solidFill>
                            <a:schemeClr val="tx1"/>
                          </a:solidFill>
                        </a:rPr>
                        <a:t>RP (non confirmée)</a:t>
                      </a:r>
                    </a:p>
                  </a:txBody>
                  <a:tcPr>
                    <a:lnR w="9525"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tcPr>
                </a:tc>
                <a:tc>
                  <a:txBody>
                    <a:bodyPr/>
                    <a:lstStyle/>
                    <a:p>
                      <a:pPr algn="ctr"/>
                      <a:r>
                        <a:rPr lang="fr-FR" sz="1600" noProof="0" dirty="0">
                          <a:solidFill>
                            <a:schemeClr val="tx1"/>
                          </a:solidFill>
                        </a:rPr>
                        <a:t>1 (4,8)</a:t>
                      </a:r>
                    </a:p>
                  </a:txBody>
                  <a:tcPr>
                    <a:lnL w="9525"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883235517"/>
                  </a:ext>
                </a:extLst>
              </a:tr>
              <a:tr h="370840">
                <a:tc>
                  <a:txBody>
                    <a:bodyPr/>
                    <a:lstStyle/>
                    <a:p>
                      <a:r>
                        <a:rPr lang="fr-FR" sz="1600" noProof="0" dirty="0">
                          <a:solidFill>
                            <a:schemeClr val="tx1"/>
                          </a:solidFill>
                        </a:rPr>
                        <a:t>MS</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14 (66,7)</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029680382"/>
                  </a:ext>
                </a:extLst>
              </a:tr>
              <a:tr h="370840">
                <a:tc>
                  <a:txBody>
                    <a:bodyPr/>
                    <a:lstStyle/>
                    <a:p>
                      <a:r>
                        <a:rPr lang="fr-FR" sz="1600" noProof="0" dirty="0">
                          <a:solidFill>
                            <a:schemeClr val="tx1"/>
                          </a:solidFill>
                        </a:rPr>
                        <a:t>TCM</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15 (71,4)</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920432045"/>
                  </a:ext>
                </a:extLst>
              </a:tr>
              <a:tr h="370840">
                <a:tc>
                  <a:txBody>
                    <a:bodyPr/>
                    <a:lstStyle/>
                    <a:p>
                      <a:r>
                        <a:rPr lang="fr-FR" sz="1600" noProof="0" dirty="0">
                          <a:solidFill>
                            <a:schemeClr val="tx1"/>
                          </a:solidFill>
                        </a:rPr>
                        <a:t>Progression</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tcPr>
                </a:tc>
                <a:tc>
                  <a:txBody>
                    <a:bodyPr/>
                    <a:lstStyle/>
                    <a:p>
                      <a:pPr algn="ctr"/>
                      <a:r>
                        <a:rPr lang="fr-FR" sz="1600" noProof="0" dirty="0">
                          <a:solidFill>
                            <a:schemeClr val="tx1"/>
                          </a:solidFill>
                        </a:rPr>
                        <a:t>6 (28,6)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414905656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743564771"/>
              </p:ext>
            </p:extLst>
          </p:nvPr>
        </p:nvGraphicFramePr>
        <p:xfrm>
          <a:off x="4068000" y="1650091"/>
          <a:ext cx="4803045" cy="2966720"/>
        </p:xfrm>
        <a:graphic>
          <a:graphicData uri="http://schemas.openxmlformats.org/drawingml/2006/table">
            <a:tbl>
              <a:tblPr firstRow="1" bandRow="1">
                <a:tableStyleId>{5202B0CA-FC54-4496-8BCA-5EF66A818D29}</a:tableStyleId>
              </a:tblPr>
              <a:tblGrid>
                <a:gridCol w="3355200">
                  <a:extLst>
                    <a:ext uri="{9D8B030D-6E8A-4147-A177-3AD203B41FA5}">
                      <a16:colId xmlns:a16="http://schemas.microsoft.com/office/drawing/2014/main" xmlns="" val="1337050184"/>
                    </a:ext>
                  </a:extLst>
                </a:gridCol>
                <a:gridCol w="1447845">
                  <a:extLst>
                    <a:ext uri="{9D8B030D-6E8A-4147-A177-3AD203B41FA5}">
                      <a16:colId xmlns:a16="http://schemas.microsoft.com/office/drawing/2014/main" xmlns="" val="4220035450"/>
                    </a:ext>
                  </a:extLst>
                </a:gridCol>
              </a:tblGrid>
              <a:tr h="370840">
                <a:tc>
                  <a:txBody>
                    <a:bodyPr/>
                    <a:lstStyle/>
                    <a:p>
                      <a:r>
                        <a:rPr lang="fr-FR" sz="1600" noProof="0" dirty="0">
                          <a:solidFill>
                            <a:schemeClr val="tx2"/>
                          </a:solidFill>
                          <a:latin typeface="+mn-lt"/>
                        </a:rPr>
                        <a:t>EILTs grade </a:t>
                      </a:r>
                      <a:r>
                        <a:rPr lang="fr-FR" sz="1600" noProof="0" dirty="0">
                          <a:solidFill>
                            <a:schemeClr val="tx2"/>
                          </a:solidFill>
                          <a:latin typeface="+mn-lt"/>
                          <a:cs typeface="Arial" panose="020B0604020202020204" pitchFamily="34" charset="0"/>
                        </a:rPr>
                        <a:t>≥</a:t>
                      </a:r>
                      <a:r>
                        <a:rPr lang="fr-FR" sz="1600" noProof="0" dirty="0">
                          <a:solidFill>
                            <a:schemeClr val="tx2"/>
                          </a:solidFill>
                          <a:latin typeface="+mn-lt"/>
                        </a:rPr>
                        <a:t>3,</a:t>
                      </a:r>
                      <a:r>
                        <a:rPr lang="fr-FR" sz="1600" baseline="0" noProof="0" dirty="0">
                          <a:solidFill>
                            <a:schemeClr val="tx2"/>
                          </a:solidFill>
                          <a:latin typeface="+mn-lt"/>
                        </a:rPr>
                        <a:t> n (%)</a:t>
                      </a:r>
                      <a:endParaRPr lang="fr-FR" sz="1600" noProof="0" dirty="0">
                        <a:solidFill>
                          <a:schemeClr val="tx2"/>
                        </a:solidFill>
                        <a:latin typeface="+mn-lt"/>
                      </a:endParaRPr>
                    </a:p>
                  </a:txBody>
                  <a:tcPr/>
                </a:tc>
                <a:tc>
                  <a:txBody>
                    <a:bodyPr/>
                    <a:lstStyle/>
                    <a:p>
                      <a:pPr algn="ctr"/>
                      <a:r>
                        <a:rPr lang="fr-FR" sz="1600" noProof="0" dirty="0">
                          <a:solidFill>
                            <a:schemeClr val="tx2"/>
                          </a:solidFill>
                          <a:latin typeface="+mn-lt"/>
                        </a:rPr>
                        <a:t>Tous (n=28)</a:t>
                      </a:r>
                    </a:p>
                  </a:txBody>
                  <a:tcPr/>
                </a:tc>
                <a:extLst>
                  <a:ext uri="{0D108BD9-81ED-4DB2-BD59-A6C34878D82A}">
                    <a16:rowId xmlns:a16="http://schemas.microsoft.com/office/drawing/2014/main" xmlns="" val="801537558"/>
                  </a:ext>
                </a:extLst>
              </a:tr>
              <a:tr h="370840">
                <a:tc>
                  <a:txBody>
                    <a:bodyPr/>
                    <a:lstStyle/>
                    <a:p>
                      <a:r>
                        <a:rPr lang="fr-FR" sz="1600" noProof="0">
                          <a:solidFill>
                            <a:schemeClr val="tx1"/>
                          </a:solidFill>
                          <a:latin typeface="+mn-lt"/>
                        </a:rPr>
                        <a:t>Rash</a:t>
                      </a:r>
                    </a:p>
                  </a:txBody>
                  <a:tcPr>
                    <a:lnR w="9525"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tcPr>
                </a:tc>
                <a:tc>
                  <a:txBody>
                    <a:bodyPr/>
                    <a:lstStyle/>
                    <a:p>
                      <a:pPr algn="ctr"/>
                      <a:r>
                        <a:rPr lang="fr-FR" sz="1600" noProof="0" dirty="0">
                          <a:solidFill>
                            <a:schemeClr val="tx1"/>
                          </a:solidFill>
                          <a:latin typeface="+mn-lt"/>
                        </a:rPr>
                        <a:t>4 (14,3)</a:t>
                      </a:r>
                    </a:p>
                  </a:txBody>
                  <a:tcPr>
                    <a:lnL w="9525"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883235517"/>
                  </a:ext>
                </a:extLst>
              </a:tr>
              <a:tr h="370840">
                <a:tc>
                  <a:txBody>
                    <a:bodyPr/>
                    <a:lstStyle/>
                    <a:p>
                      <a:r>
                        <a:rPr lang="fr-FR" sz="1600" noProof="0">
                          <a:solidFill>
                            <a:schemeClr val="tx1"/>
                          </a:solidFill>
                          <a:latin typeface="+mn-lt"/>
                        </a:rPr>
                        <a:t>Fatigue</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latin typeface="+mn-lt"/>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029680382"/>
                  </a:ext>
                </a:extLst>
              </a:tr>
              <a:tr h="370840">
                <a:tc>
                  <a:txBody>
                    <a:bodyPr/>
                    <a:lstStyle/>
                    <a:p>
                      <a:r>
                        <a:rPr lang="fr-FR" sz="1600" baseline="0" noProof="0" dirty="0">
                          <a:solidFill>
                            <a:schemeClr val="tx1"/>
                          </a:solidFill>
                          <a:latin typeface="+mn-lt"/>
                        </a:rPr>
                        <a:t>Erythrodysesthésie palmoplantaire</a:t>
                      </a:r>
                      <a:endParaRPr lang="fr-FR" sz="1600" noProof="0" dirty="0">
                        <a:solidFill>
                          <a:schemeClr val="tx1"/>
                        </a:solidFill>
                        <a:latin typeface="+mn-lt"/>
                      </a:endParaRP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latin typeface="+mn-lt"/>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920432045"/>
                  </a:ext>
                </a:extLst>
              </a:tr>
              <a:tr h="370840">
                <a:tc>
                  <a:txBody>
                    <a:bodyPr/>
                    <a:lstStyle/>
                    <a:p>
                      <a:r>
                        <a:rPr lang="fr-FR" sz="1600" noProof="0">
                          <a:solidFill>
                            <a:schemeClr val="tx1"/>
                          </a:solidFill>
                          <a:latin typeface="+mn-lt"/>
                        </a:rPr>
                        <a:t>Hypertension</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latin typeface="+mn-lt"/>
                        </a:rPr>
                        <a:t>4 (14,3)</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149056566"/>
                  </a:ext>
                </a:extLst>
              </a:tr>
              <a:tr h="370840">
                <a:tc>
                  <a:txBody>
                    <a:bodyPr/>
                    <a:lstStyle/>
                    <a:p>
                      <a:r>
                        <a:rPr lang="fr-FR" sz="1600" noProof="0" dirty="0">
                          <a:solidFill>
                            <a:schemeClr val="tx1"/>
                          </a:solidFill>
                          <a:latin typeface="+mn-lt"/>
                        </a:rPr>
                        <a:t>Hypophosphatémie</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noProof="0">
                          <a:solidFill>
                            <a:schemeClr val="tx1"/>
                          </a:solidFill>
                          <a:latin typeface="+mn-lt"/>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759545491"/>
                  </a:ext>
                </a:extLst>
              </a:tr>
              <a:tr h="370840">
                <a:tc>
                  <a:txBody>
                    <a:bodyPr/>
                    <a:lstStyle/>
                    <a:p>
                      <a:r>
                        <a:rPr lang="fr-FR" sz="1600" noProof="0" dirty="0">
                          <a:solidFill>
                            <a:schemeClr val="tx1"/>
                          </a:solidFill>
                          <a:latin typeface="+mn-lt"/>
                        </a:rPr>
                        <a:t>Lymphopénie</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noProof="0">
                          <a:solidFill>
                            <a:schemeClr val="tx1"/>
                          </a:solidFill>
                          <a:latin typeface="+mn-lt"/>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316067871"/>
                  </a:ext>
                </a:extLst>
              </a:tr>
              <a:tr h="370840">
                <a:tc>
                  <a:txBody>
                    <a:bodyPr/>
                    <a:lstStyle/>
                    <a:p>
                      <a:r>
                        <a:rPr lang="fr-FR" sz="1600" noProof="0" dirty="0">
                          <a:solidFill>
                            <a:schemeClr val="tx1"/>
                          </a:solidFill>
                          <a:latin typeface="+mn-lt"/>
                        </a:rPr>
                        <a:t>Anémie</a:t>
                      </a: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tcPr>
                </a:tc>
                <a:tc>
                  <a:txBody>
                    <a:bodyPr/>
                    <a:lstStyle/>
                    <a:p>
                      <a:pPr algn="ctr"/>
                      <a:r>
                        <a:rPr lang="fr-FR" sz="1600" noProof="0" dirty="0">
                          <a:solidFill>
                            <a:schemeClr val="tx1"/>
                          </a:solidFill>
                          <a:latin typeface="+mn-lt"/>
                        </a:rPr>
                        <a:t>2 (7,1)</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963874087"/>
                  </a:ext>
                </a:extLst>
              </a:tr>
            </a:tbl>
          </a:graphicData>
        </a:graphic>
      </p:graphicFrame>
    </p:spTree>
    <p:extLst>
      <p:ext uri="{BB962C8B-B14F-4D97-AF65-F5344CB8AC3E}">
        <p14:creationId xmlns:p14="http://schemas.microsoft.com/office/powerpoint/2010/main" xmlns="" val="77652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O-11: Trastuzumab deruxtécan (T-DXd; DS-8201) chez les patients avec adénocarcinome HER2 positif avancé de l’estomac ou de la jonction œsogastrique (JOG) : étude randomisée de phase 2, multicentrique, en ouvert (DESTINY-Gastric01) – Yamaguchi K,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du trastuzumab deruxtécan (T-Dxd) chez des patients avec adénocarcinome HER2 positif avancé de l’estomac ou de la jonction œsogastrique</a:t>
            </a:r>
          </a:p>
        </p:txBody>
      </p:sp>
      <p:sp>
        <p:nvSpPr>
          <p:cNvPr id="5" name="Text Placeholder 4"/>
          <p:cNvSpPr>
            <a:spLocks noGrp="1"/>
          </p:cNvSpPr>
          <p:nvPr>
            <p:ph type="body" sz="quarter" idx="11"/>
          </p:nvPr>
        </p:nvSpPr>
        <p:spPr/>
        <p:txBody>
          <a:bodyPr/>
          <a:lstStyle/>
          <a:p>
            <a:r>
              <a:rPr lang="fr-FR" dirty="0"/>
              <a:t>Yamaguchi K, et al, Ann </a:t>
            </a:r>
            <a:r>
              <a:rPr lang="fr-FR" dirty="0" err="1"/>
              <a:t>Oncol</a:t>
            </a:r>
            <a:r>
              <a:rPr lang="fr-FR" dirty="0"/>
              <a:t> 2020;31(</a:t>
            </a:r>
            <a:r>
              <a:rPr lang="fr-FR" dirty="0" err="1"/>
              <a:t>suppl</a:t>
            </a:r>
            <a:r>
              <a:rPr lang="fr-FR" dirty="0"/>
              <a:t>):</a:t>
            </a:r>
            <a:r>
              <a:rPr lang="fr-FR" dirty="0" err="1"/>
              <a:t>abstr</a:t>
            </a:r>
            <a:r>
              <a:rPr lang="fr-FR" dirty="0"/>
              <a:t> O-11</a:t>
            </a:r>
          </a:p>
        </p:txBody>
      </p:sp>
      <p:sp>
        <p:nvSpPr>
          <p:cNvPr id="7" name="Rectangle 9"/>
          <p:cNvSpPr txBox="1">
            <a:spLocks noChangeArrowheads="1"/>
          </p:cNvSpPr>
          <p:nvPr/>
        </p:nvSpPr>
        <p:spPr bwMode="auto">
          <a:xfrm>
            <a:off x="260194" y="548806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TRO </a:t>
            </a:r>
            <a:r>
              <a:rPr lang="fr-FR" dirty="0">
                <a:latin typeface="Arial"/>
                <a:cs typeface="Arial"/>
              </a:rPr>
              <a:t>(comité indépendant)</a:t>
            </a:r>
            <a:r>
              <a:rPr kumimoji="0" lang="fr-FR" sz="1600" b="0" i="0" u="none" strike="noStrike" kern="1200" cap="none" spc="0" normalizeH="0" baseline="0" dirty="0">
                <a:ln>
                  <a:noFill/>
                </a:ln>
                <a:solidFill>
                  <a:srgbClr val="4D4D4D"/>
                </a:solidFill>
                <a:effectLst/>
                <a:uLnTx/>
                <a:uFillTx/>
                <a:latin typeface="Arial"/>
                <a:cs typeface="Arial"/>
              </a:rPr>
              <a:t> </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dirty="0">
              <a:ln>
                <a:noFill/>
              </a:ln>
              <a:solidFill>
                <a:srgbClr val="4D4D4D"/>
              </a:solidFill>
              <a:effectLst/>
              <a:uLnTx/>
              <a:uFillTx/>
              <a:latin typeface="Arial"/>
              <a:cs typeface="Arial"/>
            </a:endParaRPr>
          </a:p>
        </p:txBody>
      </p:sp>
      <p:sp>
        <p:nvSpPr>
          <p:cNvPr id="10" name="Oval 14"/>
          <p:cNvSpPr>
            <a:spLocks noChangeArrowheads="1"/>
          </p:cNvSpPr>
          <p:nvPr/>
        </p:nvSpPr>
        <p:spPr bwMode="auto">
          <a:xfrm>
            <a:off x="4206328" y="353424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600" b="1" i="0" u="none" strike="noStrike" kern="1200" cap="none" spc="0" normalizeH="0" baseline="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altLang="zh-CN" sz="1600" b="1" dirty="0">
                <a:solidFill>
                  <a:srgbClr val="043882"/>
                </a:solidFill>
                <a:latin typeface="Arial"/>
                <a:ea typeface="SimSun" pitchFamily="2" charset="-122"/>
                <a:cs typeface="Arial"/>
              </a:rPr>
              <a:t>2</a:t>
            </a:r>
            <a:r>
              <a:rPr kumimoji="0" lang="fr-FR" altLang="zh-CN" sz="1600" b="1" i="0" u="none" strike="noStrike" kern="1200" cap="none" spc="0" normalizeH="0" baseline="0" dirty="0">
                <a:ln>
                  <a:noFill/>
                </a:ln>
                <a:solidFill>
                  <a:srgbClr val="043882"/>
                </a:solidFill>
                <a:effectLst/>
                <a:uLnTx/>
                <a:uFillTx/>
                <a:latin typeface="Arial"/>
                <a:ea typeface="SimSun" pitchFamily="2" charset="-122"/>
                <a:cs typeface="Arial"/>
              </a:rPr>
              <a:t>:1</a:t>
            </a:r>
          </a:p>
        </p:txBody>
      </p:sp>
      <p:cxnSp>
        <p:nvCxnSpPr>
          <p:cNvPr id="11" name="AutoShape 15"/>
          <p:cNvCxnSpPr>
            <a:cxnSpLocks noChangeShapeType="1"/>
            <a:stCxn id="10" idx="0"/>
            <a:endCxn id="16" idx="1"/>
          </p:cNvCxnSpPr>
          <p:nvPr/>
        </p:nvCxnSpPr>
        <p:spPr bwMode="auto">
          <a:xfrm rot="5400000" flipH="1" flipV="1">
            <a:off x="4397305" y="2950827"/>
            <a:ext cx="684236" cy="482594"/>
          </a:xfrm>
          <a:prstGeom prst="bentConnector2">
            <a:avLst/>
          </a:prstGeom>
          <a:noFill/>
          <a:ln w="57150">
            <a:solidFill>
              <a:schemeClr val="bg2">
                <a:lumMod val="60000"/>
                <a:lumOff val="40000"/>
              </a:schemeClr>
            </a:solidFill>
            <a:round/>
            <a:headEnd/>
            <a:tailEnd type="triangle" w="med" len="med"/>
          </a:ln>
        </p:spPr>
      </p:cxnSp>
      <p:cxnSp>
        <p:nvCxnSpPr>
          <p:cNvPr id="14" name="AutoShape 19"/>
          <p:cNvCxnSpPr>
            <a:cxnSpLocks noChangeShapeType="1"/>
            <a:stCxn id="17" idx="3"/>
            <a:endCxn id="10" idx="2"/>
          </p:cNvCxnSpPr>
          <p:nvPr/>
        </p:nvCxnSpPr>
        <p:spPr bwMode="auto">
          <a:xfrm>
            <a:off x="4063691" y="3826342"/>
            <a:ext cx="142637" cy="0"/>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8"/>
          <p:cNvSpPr>
            <a:spLocks noChangeArrowheads="1"/>
          </p:cNvSpPr>
          <p:nvPr/>
        </p:nvSpPr>
        <p:spPr bwMode="auto">
          <a:xfrm>
            <a:off x="4980720" y="2396562"/>
            <a:ext cx="3150732" cy="90688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a:ea typeface="SimSun" pitchFamily="2" charset="-122"/>
                <a:cs typeface="Arial"/>
              </a:rPr>
              <a:t>T-Dxd</a:t>
            </a:r>
            <a:r>
              <a:rPr kumimoji="0" lang="fr-FR" altLang="zh-CN" sz="1800" b="0" i="0" u="none" strike="noStrike" kern="1200" cap="none" spc="0" normalizeH="0" dirty="0">
                <a:ln>
                  <a:noFill/>
                </a:ln>
                <a:solidFill>
                  <a:srgbClr val="FFFFFF"/>
                </a:solidFill>
                <a:effectLst/>
                <a:uLnTx/>
                <a:uFillTx/>
                <a:latin typeface="Arial"/>
                <a:ea typeface="SimSun" pitchFamily="2" charset="-122"/>
                <a:cs typeface="Arial"/>
              </a:rPr>
              <a:t> 6,4 mg/kg /3S</a:t>
            </a:r>
            <a:br>
              <a:rPr kumimoji="0" lang="fr-FR" altLang="zh-CN" sz="1800" b="0" i="0" u="none" strike="noStrike" kern="1200" cap="none" spc="0" normalizeH="0" dirty="0">
                <a:ln>
                  <a:noFill/>
                </a:ln>
                <a:solidFill>
                  <a:srgbClr val="FFFFFF"/>
                </a:solidFill>
                <a:effectLst/>
                <a:uLnTx/>
                <a:uFillTx/>
                <a:latin typeface="Arial"/>
                <a:ea typeface="SimSun" pitchFamily="2" charset="-122"/>
                <a:cs typeface="Arial"/>
              </a:rPr>
            </a:br>
            <a:r>
              <a:rPr kumimoji="0" lang="fr-FR" altLang="zh-CN" sz="1800" b="0" i="0" u="none" strike="noStrike" kern="1200" cap="none" spc="0" normalizeH="0" dirty="0">
                <a:ln>
                  <a:noFill/>
                </a:ln>
                <a:solidFill>
                  <a:srgbClr val="FFFFFF"/>
                </a:solidFill>
                <a:effectLst/>
                <a:uLnTx/>
                <a:uFillTx/>
                <a:latin typeface="Arial"/>
                <a:ea typeface="SimSun" pitchFamily="2" charset="-122"/>
                <a:cs typeface="Arial"/>
              </a:rPr>
              <a:t>(n=125)</a:t>
            </a:r>
            <a:endPar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endParaRPr>
          </a:p>
        </p:txBody>
      </p:sp>
      <p:sp>
        <p:nvSpPr>
          <p:cNvPr id="17" name="AutoShape 9"/>
          <p:cNvSpPr>
            <a:spLocks noChangeArrowheads="1"/>
          </p:cNvSpPr>
          <p:nvPr/>
        </p:nvSpPr>
        <p:spPr bwMode="auto">
          <a:xfrm>
            <a:off x="898147" y="2242575"/>
            <a:ext cx="3165544" cy="316753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Adénocarcinome avancé estomac ou JOG</a:t>
            </a:r>
          </a:p>
          <a:p>
            <a:pPr marL="228600" lvl="0" indent="-228600" defTabSz="892175" eaLnBrk="0" hangingPunct="0">
              <a:spcAft>
                <a:spcPct val="30000"/>
              </a:spcAft>
              <a:buFont typeface="Arial" pitchFamily="34" charset="0"/>
              <a:buChar char="•"/>
              <a:defRPr/>
            </a:pPr>
            <a:r>
              <a:rPr lang="fr-FR" altLang="zh-CN" sz="1600" dirty="0">
                <a:solidFill>
                  <a:srgbClr val="FFFFFF"/>
                </a:solidFill>
                <a:latin typeface="Arial"/>
                <a:ea typeface="SimSun" pitchFamily="2" charset="-122"/>
                <a:cs typeface="Arial"/>
              </a:rPr>
              <a:t>HER2 positif (IHC3+ ou IHC2+/ISH+)</a:t>
            </a:r>
            <a:endPar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2 lignes </a:t>
            </a:r>
            <a:r>
              <a:rPr lang="fr-FR" altLang="zh-CN" sz="1600" dirty="0">
                <a:solidFill>
                  <a:srgbClr val="FFFFFF"/>
                </a:solidFill>
                <a:latin typeface="Arial"/>
                <a:ea typeface="SimSun" pitchFamily="2" charset="-122"/>
                <a:cs typeface="Arial"/>
              </a:rPr>
              <a:t>préalables comportant une</a:t>
            </a:r>
            <a:r>
              <a:rPr kumimoji="0" lang="fr-FR" altLang="zh-CN" sz="1600" b="0" i="0" u="none" strike="noStrike" kern="1200" cap="none" spc="0" normalizeH="0" dirty="0">
                <a:ln>
                  <a:noFill/>
                </a:ln>
                <a:solidFill>
                  <a:srgbClr val="FFFFFF"/>
                </a:solidFill>
                <a:effectLst/>
                <a:uLnTx/>
                <a:uFillTx/>
                <a:latin typeface="Arial"/>
                <a:ea typeface="SimSun" pitchFamily="2" charset="-122"/>
                <a:cs typeface="Arial"/>
              </a:rPr>
              <a:t> fluoropyrimidine et du platine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Progression sous traitement comportant du trastuzumab</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a:ea typeface="SimSun" pitchFamily="2" charset="-122"/>
                <a:cs typeface="Arial"/>
              </a:rPr>
              <a:t>(n=743)</a:t>
            </a:r>
          </a:p>
        </p:txBody>
      </p:sp>
      <p:cxnSp>
        <p:nvCxnSpPr>
          <p:cNvPr id="18" name="AutoShape 16"/>
          <p:cNvCxnSpPr>
            <a:cxnSpLocks noChangeShapeType="1"/>
            <a:stCxn id="10" idx="4"/>
            <a:endCxn id="21" idx="1"/>
          </p:cNvCxnSpPr>
          <p:nvPr/>
        </p:nvCxnSpPr>
        <p:spPr bwMode="auto">
          <a:xfrm rot="16200000" flipH="1">
            <a:off x="4419122" y="4197446"/>
            <a:ext cx="640602" cy="482594"/>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980720" y="4305601"/>
            <a:ext cx="3148874" cy="90688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Irinotécan ou paclitaxel (choix de l’investigateur</a:t>
            </a:r>
            <a:r>
              <a:rPr kumimoji="0" lang="fr-FR" altLang="zh-CN" sz="1800" b="0" i="0" u="none" strike="noStrike" kern="1200" cap="none" spc="0" normalizeH="0" dirty="0">
                <a:ln>
                  <a:noFill/>
                </a:ln>
                <a:solidFill>
                  <a:srgbClr val="4D4D4D"/>
                </a:solidFill>
                <a:effectLst/>
                <a:uLnTx/>
                <a:uFillTx/>
                <a:latin typeface="Arial"/>
                <a:ea typeface="SimSun" pitchFamily="2" charset="-122"/>
                <a:cs typeface="Arial"/>
              </a:rPr>
              <a:t>)</a:t>
            </a: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dirty="0">
                <a:ln>
                  <a:noFill/>
                </a:ln>
                <a:solidFill>
                  <a:srgbClr val="4D4D4D"/>
                </a:solidFill>
                <a:effectLst/>
                <a:uLnTx/>
                <a:uFillTx/>
                <a:latin typeface="Arial"/>
                <a:ea typeface="SimSun" pitchFamily="2" charset="-122"/>
                <a:cs typeface="Arial"/>
              </a:rPr>
              <a:t>(n=62)</a:t>
            </a:r>
          </a:p>
        </p:txBody>
      </p:sp>
      <p:sp>
        <p:nvSpPr>
          <p:cNvPr id="22" name="Content Placeholder 26"/>
          <p:cNvSpPr txBox="1">
            <a:spLocks/>
          </p:cNvSpPr>
          <p:nvPr/>
        </p:nvSpPr>
        <p:spPr>
          <a:xfrm>
            <a:off x="4173383" y="548806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fr-FR" b="1" dirty="0" smtClean="0">
                <a:solidFill>
                  <a:srgbClr val="A0A0A0"/>
                </a:solidFill>
              </a:rPr>
              <a:t>CRITÈRES SECONDAIRES</a:t>
            </a:r>
          </a:p>
          <a:p>
            <a:pPr>
              <a:buClr>
                <a:srgbClr val="043882"/>
              </a:buClr>
            </a:pPr>
            <a:r>
              <a:rPr lang="fr-FR" dirty="0" smtClean="0"/>
              <a:t>SG</a:t>
            </a:r>
            <a:r>
              <a:rPr lang="fr-FR" dirty="0"/>
              <a:t>, SSP, tolérance</a:t>
            </a:r>
          </a:p>
        </p:txBody>
      </p:sp>
      <p:sp>
        <p:nvSpPr>
          <p:cNvPr id="23" name="Rectangle 22"/>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2 juillet 2020 à 14H56</a:t>
            </a:r>
          </a:p>
        </p:txBody>
      </p:sp>
    </p:spTree>
    <p:extLst>
      <p:ext uri="{BB962C8B-B14F-4D97-AF65-F5344CB8AC3E}">
        <p14:creationId xmlns:p14="http://schemas.microsoft.com/office/powerpoint/2010/main" xmlns="" val="10618985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SO-21: Prise en charge des effets indésirables associés à encorafénib plus cétuximab chez les patients avec cancer colorectal métastatique muté BRAF V600E (étude BEACON CRC) – </a:t>
            </a:r>
            <a:r>
              <a:rPr lang="fr-FR" dirty="0" err="1"/>
              <a:t>Tabernero</a:t>
            </a:r>
            <a:r>
              <a:rPr lang="fr-FR" dirty="0"/>
              <a:t> J,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la prise en charge des EIs associés à </a:t>
            </a:r>
            <a:r>
              <a:rPr lang="fr-FR" dirty="0" err="1" smtClean="0"/>
              <a:t>encorafénib</a:t>
            </a:r>
            <a:r>
              <a:rPr lang="fr-FR" dirty="0" smtClean="0"/>
              <a:t> </a:t>
            </a:r>
            <a:r>
              <a:rPr lang="fr-FR" dirty="0"/>
              <a:t>+ cétuximab chez des patients avec cancer colorectal métastatique muté BRAF V600E</a:t>
            </a:r>
          </a:p>
        </p:txBody>
      </p:sp>
      <p:sp>
        <p:nvSpPr>
          <p:cNvPr id="4" name="Text Placeholder 3"/>
          <p:cNvSpPr>
            <a:spLocks noGrp="1"/>
          </p:cNvSpPr>
          <p:nvPr>
            <p:ph type="body" sz="quarter" idx="10"/>
          </p:nvPr>
        </p:nvSpPr>
        <p:spPr>
          <a:xfrm>
            <a:off x="365125" y="6096000"/>
            <a:ext cx="4134875" cy="487363"/>
          </a:xfrm>
        </p:spPr>
        <p:txBody>
          <a:bodyPr/>
          <a:lstStyle/>
          <a:p>
            <a:r>
              <a:rPr lang="fr-FR" dirty="0"/>
              <a:t>*Phase de test de tolérance (n=30): binimétinib 45 mg 2x/j + encorafénib 300 mg/j + cétuximab 400 mg/m</a:t>
            </a:r>
            <a:r>
              <a:rPr lang="fr-FR" baseline="30000" dirty="0"/>
              <a:t>2</a:t>
            </a:r>
            <a:r>
              <a:rPr lang="fr-FR" dirty="0"/>
              <a:t> (initial) puis 250 mg/m</a:t>
            </a:r>
            <a:r>
              <a:rPr lang="fr-FR" baseline="30000" dirty="0"/>
              <a:t>2</a:t>
            </a:r>
            <a:r>
              <a:rPr lang="fr-FR" dirty="0"/>
              <a:t> par semaine; </a:t>
            </a:r>
            <a:r>
              <a:rPr lang="fr-FR" kern="1200" baseline="30000" dirty="0">
                <a:latin typeface="Arial" panose="020B0604020202020204" pitchFamily="34" charset="0"/>
                <a:cs typeface="Arial" panose="020B0604020202020204" pitchFamily="34" charset="0"/>
              </a:rPr>
              <a:t>†</a:t>
            </a:r>
            <a:r>
              <a:rPr lang="fr-FR" kern="1200" dirty="0">
                <a:latin typeface="Arial" panose="020B0604020202020204" pitchFamily="34" charset="0"/>
                <a:cs typeface="Arial" panose="020B0604020202020204" pitchFamily="34" charset="0"/>
              </a:rPr>
              <a:t>données déjà présentées à l’ESMO WCGC 2019</a:t>
            </a:r>
            <a:endParaRPr lang="fr-FR" dirty="0"/>
          </a:p>
        </p:txBody>
      </p:sp>
      <p:sp>
        <p:nvSpPr>
          <p:cNvPr id="5" name="Text Placeholder 4"/>
          <p:cNvSpPr>
            <a:spLocks noGrp="1"/>
          </p:cNvSpPr>
          <p:nvPr>
            <p:ph type="body" sz="quarter" idx="11"/>
          </p:nvPr>
        </p:nvSpPr>
        <p:spPr/>
        <p:txBody>
          <a:bodyPr/>
          <a:lstStyle/>
          <a:p>
            <a:r>
              <a:rPr lang="fr-FR" dirty="0" err="1"/>
              <a:t>Tabernero</a:t>
            </a:r>
            <a:r>
              <a:rPr lang="fr-FR" dirty="0"/>
              <a:t> J, et al, Ann </a:t>
            </a:r>
            <a:r>
              <a:rPr lang="fr-FR" dirty="0" err="1"/>
              <a:t>Oncol</a:t>
            </a:r>
            <a:r>
              <a:rPr lang="fr-FR" dirty="0"/>
              <a:t> 2020;31(</a:t>
            </a:r>
            <a:r>
              <a:rPr lang="fr-FR" dirty="0" err="1"/>
              <a:t>suppl</a:t>
            </a:r>
            <a:r>
              <a:rPr lang="fr-FR" dirty="0"/>
              <a:t>):</a:t>
            </a:r>
            <a:r>
              <a:rPr lang="fr-FR" dirty="0" err="1"/>
              <a:t>abstr</a:t>
            </a:r>
            <a:r>
              <a:rPr lang="fr-FR" dirty="0"/>
              <a:t> SO-21</a:t>
            </a:r>
          </a:p>
        </p:txBody>
      </p:sp>
      <p:sp>
        <p:nvSpPr>
          <p:cNvPr id="7" name="Rectangle 9"/>
          <p:cNvSpPr txBox="1">
            <a:spLocks noChangeArrowheads="1"/>
          </p:cNvSpPr>
          <p:nvPr/>
        </p:nvSpPr>
        <p:spPr bwMode="auto">
          <a:xfrm>
            <a:off x="189857" y="5151208"/>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cs typeface="Arial"/>
              </a:rPr>
              <a:t>CO-CRITÈRES PRINCIPAUX</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cs typeface="Arial"/>
              </a:rPr>
              <a:t>SG</a:t>
            </a:r>
            <a:r>
              <a:rPr kumimoji="0" lang="fr-FR" sz="1600" b="0" i="0" u="none" strike="noStrike" kern="1200" cap="none" spc="0" normalizeH="0" baseline="0" dirty="0">
                <a:ln>
                  <a:noFill/>
                </a:ln>
                <a:solidFill>
                  <a:srgbClr val="4D4D4D"/>
                </a:solidFill>
                <a:effectLst/>
                <a:uLnTx/>
                <a:uFillTx/>
                <a:latin typeface="Arial"/>
                <a:cs typeface="Arial"/>
              </a:rPr>
              <a:t>, TRO (CIRA)</a:t>
            </a:r>
            <a:r>
              <a:rPr kumimoji="0" lang="fr-FR" sz="1600" b="0" i="0" u="none" strike="noStrike" kern="1200" cap="none" spc="0" normalizeH="0" baseline="30000" dirty="0">
                <a:ln>
                  <a:noFill/>
                </a:ln>
                <a:solidFill>
                  <a:srgbClr val="4D4D4D"/>
                </a:solidFill>
                <a:effectLst/>
                <a:uLnTx/>
                <a:uFillTx/>
                <a:latin typeface="Arial" panose="020B0604020202020204" pitchFamily="34" charset="0"/>
                <a:cs typeface="Arial" panose="020B0604020202020204" pitchFamily="34" charset="0"/>
              </a:rPr>
              <a:t>†</a:t>
            </a:r>
            <a:endParaRPr kumimoji="0" lang="fr-FR" sz="1600" b="0" i="0" u="none" strike="noStrike" kern="1200" cap="none" spc="0" normalizeH="0" baseline="30000" dirty="0">
              <a:ln>
                <a:noFill/>
              </a:ln>
              <a:solidFill>
                <a:srgbClr val="4D4D4D"/>
              </a:solidFill>
              <a:effectLst/>
              <a:uLnTx/>
              <a:uFillTx/>
              <a:latin typeface="Arial"/>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fr-FR" sz="1600" b="0" i="0" u="none" strike="noStrike" kern="1200" cap="none" spc="0" normalizeH="0" baseline="0" dirty="0">
              <a:ln>
                <a:noFill/>
              </a:ln>
              <a:solidFill>
                <a:srgbClr val="4D4D4D"/>
              </a:solidFill>
              <a:effectLst/>
              <a:uLnTx/>
              <a:uFillTx/>
              <a:latin typeface="Arial"/>
              <a:cs typeface="Arial"/>
            </a:endParaRPr>
          </a:p>
        </p:txBody>
      </p:sp>
      <p:sp>
        <p:nvSpPr>
          <p:cNvPr id="8" name="Content Placeholder 26"/>
          <p:cNvSpPr txBox="1">
            <a:spLocks/>
          </p:cNvSpPr>
          <p:nvPr/>
        </p:nvSpPr>
        <p:spPr>
          <a:xfrm>
            <a:off x="4648200" y="5151208"/>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SG </a:t>
            </a:r>
            <a:r>
              <a:rPr lang="fr-FR" dirty="0">
                <a:latin typeface="Arial"/>
                <a:cs typeface="Arial"/>
              </a:rPr>
              <a:t>et TRO</a:t>
            </a:r>
            <a:r>
              <a:rPr kumimoji="0" lang="fr-FR" sz="1600" b="0" i="0" u="none" strike="noStrike" kern="1200" cap="none" spc="0" normalizeH="0" baseline="0" dirty="0">
                <a:ln>
                  <a:noFill/>
                </a:ln>
                <a:solidFill>
                  <a:srgbClr val="4D4D4D"/>
                </a:solidFill>
                <a:effectLst/>
                <a:uLnTx/>
                <a:uFillTx/>
                <a:latin typeface="Arial"/>
                <a:ea typeface="+mn-ea"/>
                <a:cs typeface="Arial"/>
              </a:rPr>
              <a:t> (pour doublet vs. contrôle </a:t>
            </a:r>
            <a:r>
              <a:rPr lang="fr-FR" dirty="0">
                <a:latin typeface="Arial"/>
                <a:cs typeface="Arial"/>
              </a:rPr>
              <a:t>et</a:t>
            </a:r>
            <a:r>
              <a:rPr kumimoji="0" lang="fr-FR" sz="1600" b="0" i="0" u="none" strike="noStrike" kern="1200" cap="none" spc="0" normalizeH="0" baseline="0" dirty="0">
                <a:ln>
                  <a:noFill/>
                </a:ln>
                <a:solidFill>
                  <a:srgbClr val="4D4D4D"/>
                </a:solidFill>
                <a:effectLst/>
                <a:uLnTx/>
                <a:uFillTx/>
                <a:latin typeface="Arial"/>
                <a:ea typeface="+mn-ea"/>
                <a:cs typeface="Arial"/>
              </a:rPr>
              <a:t> doublet vs. triplet), SSP, QoL, tolérance</a:t>
            </a:r>
          </a:p>
        </p:txBody>
      </p:sp>
      <p:sp>
        <p:nvSpPr>
          <p:cNvPr id="9" name="AutoShape 9"/>
          <p:cNvSpPr>
            <a:spLocks noChangeArrowheads="1"/>
          </p:cNvSpPr>
          <p:nvPr/>
        </p:nvSpPr>
        <p:spPr bwMode="auto">
          <a:xfrm>
            <a:off x="129557" y="2291152"/>
            <a:ext cx="3916542"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CCRm muté BRAF V600E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Progression après 1 ou 2 lignes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Pas de traitement préalable par inhibiteurs de RAF, MEK ou </a:t>
            </a:r>
            <a:r>
              <a:rPr kumimoji="0" lang="fr-FR"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EGFR</a:t>
            </a:r>
            <a:endPar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Eligibles au cétuximab</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(n=665)</a:t>
            </a:r>
          </a:p>
        </p:txBody>
      </p:sp>
      <p:sp>
        <p:nvSpPr>
          <p:cNvPr id="10" name="Oval 14"/>
          <p:cNvSpPr>
            <a:spLocks noChangeArrowheads="1"/>
          </p:cNvSpPr>
          <p:nvPr/>
        </p:nvSpPr>
        <p:spPr bwMode="auto">
          <a:xfrm>
            <a:off x="4265993" y="325042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R</a:t>
            </a:r>
            <a:b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br>
            <a: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1:1:1</a:t>
            </a:r>
          </a:p>
        </p:txBody>
      </p:sp>
      <p:cxnSp>
        <p:nvCxnSpPr>
          <p:cNvPr id="11" name="AutoShape 15"/>
          <p:cNvCxnSpPr>
            <a:cxnSpLocks noChangeShapeType="1"/>
            <a:stCxn id="10" idx="0"/>
            <a:endCxn id="17" idx="1"/>
          </p:cNvCxnSpPr>
          <p:nvPr/>
        </p:nvCxnSpPr>
        <p:spPr bwMode="auto">
          <a:xfrm rot="5400000" flipH="1" flipV="1">
            <a:off x="4603218" y="2578241"/>
            <a:ext cx="626753" cy="717607"/>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6" idx="1"/>
          </p:cNvCxnSpPr>
          <p:nvPr/>
        </p:nvCxnSpPr>
        <p:spPr bwMode="auto">
          <a:xfrm rot="16200000" flipH="1">
            <a:off x="4596222" y="3796188"/>
            <a:ext cx="640745" cy="717607"/>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375732" y="2232834"/>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rPr>
              <a:t>Progression</a:t>
            </a:r>
          </a:p>
        </p:txBody>
      </p:sp>
      <p:sp>
        <p:nvSpPr>
          <p:cNvPr id="14" name="Content Placeholder 26"/>
          <p:cNvSpPr txBox="1">
            <a:spLocks/>
          </p:cNvSpPr>
          <p:nvPr/>
        </p:nvSpPr>
        <p:spPr bwMode="auto">
          <a:xfrm>
            <a:off x="4072687" y="4683839"/>
            <a:ext cx="5143313" cy="567792"/>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dirty="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dirty="0">
                <a:ln>
                  <a:noFill/>
                </a:ln>
                <a:solidFill>
                  <a:srgbClr val="4D4D4D"/>
                </a:solidFill>
                <a:effectLst/>
                <a:uLnTx/>
                <a:uFillTx/>
                <a:latin typeface="Arial"/>
                <a:ea typeface="+mn-ea"/>
                <a:cs typeface="Arial" charset="0"/>
              </a:rPr>
              <a:t>ECOG PS (0 vs. 1), irinotécan préalable, cétuximab (AMM US vs. EU) </a:t>
            </a:r>
          </a:p>
        </p:txBody>
      </p:sp>
      <p:cxnSp>
        <p:nvCxnSpPr>
          <p:cNvPr id="15" name="AutoShape 21"/>
          <p:cNvCxnSpPr>
            <a:cxnSpLocks noChangeShapeType="1"/>
            <a:stCxn id="17" idx="3"/>
          </p:cNvCxnSpPr>
          <p:nvPr/>
        </p:nvCxnSpPr>
        <p:spPr bwMode="auto">
          <a:xfrm flipV="1">
            <a:off x="8063073" y="2623666"/>
            <a:ext cx="312659" cy="1"/>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5275398" y="4064997"/>
            <a:ext cx="278603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dirty="0">
                <a:ln>
                  <a:noFill/>
                </a:ln>
                <a:solidFill>
                  <a:srgbClr val="4D4D4D"/>
                </a:solidFill>
                <a:effectLst/>
                <a:uLnTx/>
                <a:uFillTx/>
                <a:latin typeface="Arial" charset="0"/>
                <a:ea typeface="SimSun" pitchFamily="2" charset="-122"/>
                <a:cs typeface="Arial" charset="0"/>
              </a:rPr>
              <a:t>Contrôle</a:t>
            </a: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 FOLFIRI + cétuximab, ou irinotécan + cétuximab (n=221)</a:t>
            </a:r>
          </a:p>
        </p:txBody>
      </p:sp>
      <p:sp>
        <p:nvSpPr>
          <p:cNvPr id="17" name="AutoShape 8"/>
          <p:cNvSpPr>
            <a:spLocks noChangeArrowheads="1"/>
          </p:cNvSpPr>
          <p:nvPr/>
        </p:nvSpPr>
        <p:spPr bwMode="auto">
          <a:xfrm>
            <a:off x="5275398" y="2213298"/>
            <a:ext cx="2787675"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dirty="0">
                <a:ln>
                  <a:noFill/>
                </a:ln>
                <a:solidFill>
                  <a:srgbClr val="FFFFFF"/>
                </a:solidFill>
                <a:effectLst/>
                <a:uLnTx/>
                <a:uFillTx/>
                <a:latin typeface="Arial" charset="0"/>
                <a:ea typeface="SimSun" pitchFamily="2" charset="-122"/>
                <a:cs typeface="Arial" charset="0"/>
              </a:rPr>
              <a:t>Triplet</a:t>
            </a: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 binimétinib + </a:t>
            </a:r>
            <a:b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encorafénib + cétuximab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(n=224)</a:t>
            </a:r>
          </a:p>
        </p:txBody>
      </p:sp>
      <p:sp>
        <p:nvSpPr>
          <p:cNvPr id="18" name="AutoShape 8"/>
          <p:cNvSpPr>
            <a:spLocks noChangeArrowheads="1"/>
          </p:cNvSpPr>
          <p:nvPr/>
        </p:nvSpPr>
        <p:spPr bwMode="auto">
          <a:xfrm>
            <a:off x="5275398" y="3132152"/>
            <a:ext cx="2787675"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sng" strike="noStrike" kern="1200" cap="none" spc="0" normalizeH="0" baseline="0" dirty="0">
                <a:ln>
                  <a:noFill/>
                </a:ln>
                <a:solidFill>
                  <a:srgbClr val="4D4D4D"/>
                </a:solidFill>
                <a:effectLst/>
                <a:uLnTx/>
                <a:uFillTx/>
                <a:latin typeface="Arial" charset="0"/>
                <a:ea typeface="SimSun" pitchFamily="2" charset="-122"/>
                <a:cs typeface="Arial" charset="0"/>
              </a:rPr>
              <a:t>Doublet</a:t>
            </a: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 encorafénib + cétuximab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rPr>
              <a:t>(n=220)</a:t>
            </a:r>
          </a:p>
        </p:txBody>
      </p:sp>
      <p:cxnSp>
        <p:nvCxnSpPr>
          <p:cNvPr id="19" name="AutoShape 19"/>
          <p:cNvCxnSpPr>
            <a:cxnSpLocks noChangeShapeType="1"/>
            <a:stCxn id="10" idx="6"/>
            <a:endCxn id="18" idx="1"/>
          </p:cNvCxnSpPr>
          <p:nvPr/>
        </p:nvCxnSpPr>
        <p:spPr bwMode="auto">
          <a:xfrm>
            <a:off x="4849588" y="3542520"/>
            <a:ext cx="425810" cy="1"/>
          </a:xfrm>
          <a:prstGeom prst="straightConnector1">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16" idx="3"/>
          </p:cNvCxnSpPr>
          <p:nvPr/>
        </p:nvCxnSpPr>
        <p:spPr bwMode="auto">
          <a:xfrm>
            <a:off x="8061428" y="4475365"/>
            <a:ext cx="31430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1" name="AutoShape 21"/>
          <p:cNvCxnSpPr>
            <a:cxnSpLocks noChangeShapeType="1"/>
            <a:stCxn id="18" idx="3"/>
            <a:endCxn id="13" idx="1"/>
          </p:cNvCxnSpPr>
          <p:nvPr/>
        </p:nvCxnSpPr>
        <p:spPr bwMode="auto">
          <a:xfrm>
            <a:off x="8063073" y="3542521"/>
            <a:ext cx="312659" cy="0"/>
          </a:xfrm>
          <a:prstGeom prst="straightConnector1">
            <a:avLst/>
          </a:prstGeom>
          <a:noFill/>
          <a:ln w="57150">
            <a:solidFill>
              <a:schemeClr val="bg2">
                <a:lumMod val="60000"/>
                <a:lumOff val="40000"/>
              </a:schemeClr>
            </a:solidFill>
            <a:round/>
            <a:headEnd/>
            <a:tailEnd type="triangle" w="med" len="med"/>
          </a:ln>
        </p:spPr>
      </p:cxnSp>
      <p:cxnSp>
        <p:nvCxnSpPr>
          <p:cNvPr id="22" name="AutoShape 19"/>
          <p:cNvCxnSpPr>
            <a:cxnSpLocks noChangeShapeType="1"/>
            <a:stCxn id="9" idx="3"/>
            <a:endCxn id="10" idx="2"/>
          </p:cNvCxnSpPr>
          <p:nvPr/>
        </p:nvCxnSpPr>
        <p:spPr bwMode="auto">
          <a:xfrm>
            <a:off x="4046099" y="3542520"/>
            <a:ext cx="219894" cy="0"/>
          </a:xfrm>
          <a:prstGeom prst="straightConnector1">
            <a:avLst/>
          </a:prstGeom>
          <a:noFill/>
          <a:ln w="57150">
            <a:solidFill>
              <a:schemeClr val="bg2">
                <a:lumMod val="60000"/>
                <a:lumOff val="40000"/>
              </a:schemeClr>
            </a:solidFill>
            <a:round/>
            <a:headEnd type="none" w="med" len="med"/>
            <a:tailEnd type="none" w="med" len="med"/>
          </a:ln>
        </p:spPr>
      </p:cxnSp>
      <p:sp>
        <p:nvSpPr>
          <p:cNvPr id="23" name="TextBox 22"/>
          <p:cNvSpPr txBox="1"/>
          <p:nvPr/>
        </p:nvSpPr>
        <p:spPr>
          <a:xfrm>
            <a:off x="4046099" y="3114919"/>
            <a:ext cx="27443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800" b="0" i="0" u="none" strike="noStrike" kern="1200" cap="none" spc="0" normalizeH="0" baseline="0" dirty="0">
                <a:ln>
                  <a:noFill/>
                </a:ln>
                <a:solidFill>
                  <a:srgbClr val="4D4D4D"/>
                </a:solidFill>
                <a:effectLst/>
                <a:uLnTx/>
                <a:uFillTx/>
                <a:latin typeface="Arial" charset="0"/>
                <a:ea typeface="+mn-ea"/>
                <a:cs typeface="Arial" charset="0"/>
              </a:rPr>
              <a:t>*</a:t>
            </a:r>
          </a:p>
        </p:txBody>
      </p:sp>
      <p:sp>
        <p:nvSpPr>
          <p:cNvPr id="24" name="Rectangle 23"/>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3 juillet 2020 à 14H59</a:t>
            </a:r>
          </a:p>
        </p:txBody>
      </p:sp>
    </p:spTree>
    <p:extLst>
      <p:ext uri="{BB962C8B-B14F-4D97-AF65-F5344CB8AC3E}">
        <p14:creationId xmlns:p14="http://schemas.microsoft.com/office/powerpoint/2010/main" xmlns="" val="14810068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SO-21: </a:t>
            </a:r>
            <a:r>
              <a:rPr lang="fr-FR" dirty="0"/>
              <a:t>Prise en charge des effets indésirables associés à encorafénib plus cétuximab chez les patients avec cancer colorectal métastatique muté BRAF V600E (étude BEACON CRC) – </a:t>
            </a:r>
            <a:r>
              <a:rPr lang="fr-FR" dirty="0" err="1"/>
              <a:t>Tabernero</a:t>
            </a:r>
            <a:r>
              <a:rPr lang="fr-FR" dirty="0"/>
              <a:t> J,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endParaRPr lang="en-GB" b="1" dirty="0"/>
          </a:p>
        </p:txBody>
      </p:sp>
      <p:sp>
        <p:nvSpPr>
          <p:cNvPr id="5" name="Text Placeholder 4"/>
          <p:cNvSpPr>
            <a:spLocks noGrp="1"/>
          </p:cNvSpPr>
          <p:nvPr>
            <p:ph type="body" sz="quarter" idx="11"/>
          </p:nvPr>
        </p:nvSpPr>
        <p:spPr/>
        <p:txBody>
          <a:bodyPr/>
          <a:lstStyle/>
          <a:p>
            <a:r>
              <a:rPr lang="en-GB" dirty="0" err="1"/>
              <a:t>Tabernero</a:t>
            </a:r>
            <a:r>
              <a:rPr lang="en-GB" dirty="0"/>
              <a:t> J, et al, Ann Oncol 2020;31(</a:t>
            </a:r>
            <a:r>
              <a:rPr lang="en-GB" dirty="0" err="1"/>
              <a:t>suppl</a:t>
            </a:r>
            <a:r>
              <a:rPr lang="en-GB" dirty="0"/>
              <a:t>):</a:t>
            </a:r>
            <a:r>
              <a:rPr lang="en-GB" dirty="0" err="1"/>
              <a:t>abstr</a:t>
            </a:r>
            <a:r>
              <a:rPr lang="en-GB" dirty="0"/>
              <a:t> SO-21</a:t>
            </a:r>
          </a:p>
        </p:txBody>
      </p:sp>
      <p:sp>
        <p:nvSpPr>
          <p:cNvPr id="8" name="TextBox 7"/>
          <p:cNvSpPr txBox="1"/>
          <p:nvPr/>
        </p:nvSpPr>
        <p:spPr>
          <a:xfrm>
            <a:off x="522837" y="5745352"/>
            <a:ext cx="1034359" cy="369332"/>
          </a:xfrm>
          <a:prstGeom prst="rect">
            <a:avLst/>
          </a:prstGeom>
          <a:solidFill>
            <a:schemeClr val="tx2"/>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2C0D8"/>
              </a:solidFill>
              <a:effectLst/>
              <a:uLnTx/>
              <a:uFillTx/>
              <a:latin typeface="Arial" charset="0"/>
              <a:ea typeface="+mn-ea"/>
              <a:cs typeface="Arial" charset="0"/>
            </a:endParaRPr>
          </a:p>
        </p:txBody>
      </p:sp>
      <p:graphicFrame>
        <p:nvGraphicFramePr>
          <p:cNvPr id="9" name="Group 88"/>
          <p:cNvGraphicFramePr>
            <a:graphicFrameLocks noGrp="1"/>
          </p:cNvGraphicFramePr>
          <p:nvPr>
            <p:extLst>
              <p:ext uri="{D42A27DB-BD31-4B8C-83A1-F6EECF244321}">
                <p14:modId xmlns:p14="http://schemas.microsoft.com/office/powerpoint/2010/main" xmlns="" val="501092922"/>
              </p:ext>
            </p:extLst>
          </p:nvPr>
        </p:nvGraphicFramePr>
        <p:xfrm>
          <a:off x="134754" y="1624381"/>
          <a:ext cx="8908446" cy="4590288"/>
        </p:xfrm>
        <a:graphic>
          <a:graphicData uri="http://schemas.openxmlformats.org/drawingml/2006/table">
            <a:tbl>
              <a:tblPr firstRow="1" bandRow="1">
                <a:tableStyleId>{5202B0CA-FC54-4496-8BCA-5EF66A818D29}</a:tableStyleId>
              </a:tblPr>
              <a:tblGrid>
                <a:gridCol w="2536446">
                  <a:extLst>
                    <a:ext uri="{9D8B030D-6E8A-4147-A177-3AD203B41FA5}">
                      <a16:colId xmlns:a16="http://schemas.microsoft.com/office/drawing/2014/main" xmlns="" val="20000"/>
                    </a:ext>
                  </a:extLst>
                </a:gridCol>
                <a:gridCol w="748800">
                  <a:extLst>
                    <a:ext uri="{9D8B030D-6E8A-4147-A177-3AD203B41FA5}">
                      <a16:colId xmlns:a16="http://schemas.microsoft.com/office/drawing/2014/main" xmlns="" val="20001"/>
                    </a:ext>
                  </a:extLst>
                </a:gridCol>
                <a:gridCol w="684000">
                  <a:extLst>
                    <a:ext uri="{9D8B030D-6E8A-4147-A177-3AD203B41FA5}">
                      <a16:colId xmlns:a16="http://schemas.microsoft.com/office/drawing/2014/main" xmlns="" val="20004"/>
                    </a:ext>
                  </a:extLst>
                </a:gridCol>
                <a:gridCol w="691200">
                  <a:extLst>
                    <a:ext uri="{9D8B030D-6E8A-4147-A177-3AD203B41FA5}">
                      <a16:colId xmlns:a16="http://schemas.microsoft.com/office/drawing/2014/main" xmlns="" val="20002"/>
                    </a:ext>
                  </a:extLst>
                </a:gridCol>
                <a:gridCol w="597600">
                  <a:extLst>
                    <a:ext uri="{9D8B030D-6E8A-4147-A177-3AD203B41FA5}">
                      <a16:colId xmlns:a16="http://schemas.microsoft.com/office/drawing/2014/main" xmlns="" val="20005"/>
                    </a:ext>
                  </a:extLst>
                </a:gridCol>
                <a:gridCol w="3650400">
                  <a:extLst>
                    <a:ext uri="{9D8B030D-6E8A-4147-A177-3AD203B41FA5}">
                      <a16:colId xmlns:a16="http://schemas.microsoft.com/office/drawing/2014/main" xmlns="" val="20003"/>
                    </a:ext>
                  </a:extLst>
                </a:gridCol>
              </a:tblGrid>
              <a:tr h="24969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EIs d’intérêt, %</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Encorafénib + cétuximab (n=216)</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Contrôle (n=193)</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Prise en charge des EIs d’intérêt</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extLst>
                  <a:ext uri="{0D108BD9-81ED-4DB2-BD59-A6C34878D82A}">
                    <a16:rowId xmlns:a16="http://schemas.microsoft.com/office/drawing/2014/main" xmlns="" val="10003"/>
                  </a:ext>
                </a:extLst>
              </a:tr>
              <a:tr h="3013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Tous grades</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a:ln>
                            <a:noFill/>
                          </a:ln>
                          <a:solidFill>
                            <a:schemeClr val="tx2"/>
                          </a:solidFill>
                          <a:effectLst/>
                        </a:rPr>
                        <a:t>Grade </a:t>
                      </a:r>
                      <a:br>
                        <a:rPr kumimoji="0" lang="fr-FR" sz="1100" b="1" u="none" strike="noStrike" cap="none" normalizeH="0" baseline="0">
                          <a:ln>
                            <a:noFill/>
                          </a:ln>
                          <a:solidFill>
                            <a:schemeClr val="tx2"/>
                          </a:solidFill>
                          <a:effectLst/>
                        </a:rPr>
                      </a:br>
                      <a:r>
                        <a:rPr kumimoji="0" lang="fr-FR" sz="1100" b="1" u="none" strike="noStrike" cap="none" normalizeH="0" baseline="0">
                          <a:ln>
                            <a:noFill/>
                          </a:ln>
                          <a:solidFill>
                            <a:schemeClr val="tx2"/>
                          </a:solidFill>
                          <a:effectLst/>
                        </a:rPr>
                        <a:t>≥3</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Tous grades</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Grade</a:t>
                      </a:r>
                      <a:br>
                        <a:rPr kumimoji="0" lang="fr-FR" sz="1100" b="1" u="none" strike="noStrike" cap="none" normalizeH="0" baseline="0" dirty="0">
                          <a:ln>
                            <a:noFill/>
                          </a:ln>
                          <a:solidFill>
                            <a:schemeClr val="tx2"/>
                          </a:solidFill>
                          <a:effectLst/>
                        </a:rPr>
                      </a:br>
                      <a:r>
                        <a:rPr kumimoji="0" lang="fr-FR" sz="1100" b="1" u="none" strike="noStrike" cap="none" normalizeH="0" baseline="0" dirty="0">
                          <a:ln>
                            <a:noFill/>
                          </a:ln>
                          <a:solidFill>
                            <a:schemeClr val="tx2"/>
                          </a:solidFill>
                          <a:effectLst/>
                        </a:rPr>
                        <a:t>≥3</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EIs GI</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Diarrhée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Nausées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Vomissements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Réductions de dose pour EIs GI</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encorafénib</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cétuximab</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Arrêt pour EIs GI</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4</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3</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49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44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32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5</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3</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fr-FR" sz="800" u="none" strike="noStrike" cap="none" normalizeH="0" baseline="0" dirty="0">
                          <a:ln>
                            <a:noFill/>
                          </a:ln>
                          <a:solidFill>
                            <a:schemeClr val="tx1"/>
                          </a:solidFill>
                          <a:effectLst/>
                        </a:rPr>
                        <a:t>Diarrhée: modifications diététiques (repas fréquents de petite quantité); diminuer la consommation de fibres; augmenter la prise de liquides; remplacer la perte de sel; envisager traitement par lopéramide</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fr-FR" sz="800" u="none" strike="noStrike" cap="none" normalizeH="0" baseline="0" dirty="0">
                          <a:ln>
                            <a:noFill/>
                          </a:ln>
                          <a:solidFill>
                            <a:schemeClr val="tx1"/>
                          </a:solidFill>
                          <a:effectLst/>
                        </a:rPr>
                        <a:t>Nausées/vomissements: éviter aliments frits et épicés; repas fréquents de petite quantité; manger tiède ou froid; rester assis ou debout pendant 1h après le repas; prévenir la déshydratation; anti émétiques</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fr-FR"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fr-FR" sz="800" u="none" strike="noStrike" cap="none" normalizeH="0" baseline="0" dirty="0">
                          <a:ln>
                            <a:noFill/>
                          </a:ln>
                          <a:solidFill>
                            <a:schemeClr val="tx1"/>
                          </a:solidFill>
                          <a:effectLst/>
                        </a:rPr>
                        <a:t>Modifications encorafénib</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fr-FR" sz="800" u="none" strike="noStrike" cap="none" normalizeH="0" baseline="0" dirty="0">
                          <a:ln>
                            <a:noFill/>
                          </a:ln>
                          <a:solidFill>
                            <a:schemeClr val="tx1"/>
                          </a:solidFill>
                          <a:effectLst/>
                        </a:rPr>
                        <a:t>Pour les EIs grade 2 récurrents ou la 1</a:t>
                      </a:r>
                      <a:r>
                        <a:rPr kumimoji="0" lang="fr-FR" sz="800" u="none" strike="noStrike" cap="none" normalizeH="0" baseline="30000" dirty="0">
                          <a:ln>
                            <a:noFill/>
                          </a:ln>
                          <a:solidFill>
                            <a:schemeClr val="tx1"/>
                          </a:solidFill>
                          <a:effectLst/>
                        </a:rPr>
                        <a:t>e</a:t>
                      </a:r>
                      <a:r>
                        <a:rPr kumimoji="0" lang="fr-FR" sz="800" u="none" strike="noStrike" cap="none" normalizeH="0" baseline="0" dirty="0">
                          <a:ln>
                            <a:noFill/>
                          </a:ln>
                          <a:solidFill>
                            <a:schemeClr val="tx1"/>
                          </a:solidFill>
                          <a:effectLst/>
                        </a:rPr>
                        <a:t> survenue d’un EI de grade 3 ou 4, arrêter définitivement l’encorafénib (grade 4) ou suspendre la prise d’encorafénib pendant une durée allant jusqu’à 4 semaines</a:t>
                      </a:r>
                      <a:endParaRPr kumimoji="0" lang="fr-FR" sz="8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EIs cutanés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Dermatite acnéiforme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Nævus </a:t>
                      </a:r>
                      <a:r>
                        <a:rPr kumimoji="0" lang="fr-FR" sz="1100" u="none" strike="noStrike" cap="none" normalizeH="0" baseline="0" dirty="0" err="1">
                          <a:ln>
                            <a:noFill/>
                          </a:ln>
                          <a:solidFill>
                            <a:schemeClr val="tx1"/>
                          </a:solidFill>
                          <a:effectLst/>
                        </a:rPr>
                        <a:t>mélanocytique</a:t>
                      </a:r>
                      <a:endParaRPr kumimoji="0" lang="fr-FR" sz="1100" u="none" strike="noStrike" cap="none" normalizeH="0" baseline="0" dirty="0">
                        <a:ln>
                          <a:noFill/>
                        </a:ln>
                        <a:solidFill>
                          <a:schemeClr val="tx1"/>
                        </a:solidFill>
                        <a:effectLst/>
                      </a:endParaRP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Rash</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Peau sèche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Prurit</a:t>
                      </a:r>
                    </a:p>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100" u="none" strike="noStrike" kern="1200" cap="none" spc="0" normalizeH="0" baseline="0" noProof="0" dirty="0">
                          <a:ln>
                            <a:noFill/>
                          </a:ln>
                          <a:solidFill>
                            <a:schemeClr val="tx1"/>
                          </a:solidFill>
                          <a:effectLst/>
                          <a:uLnTx/>
                          <a:uFillTx/>
                        </a:rPr>
                        <a:t>Réductions de dose pour EIs cutanés</a:t>
                      </a:r>
                    </a:p>
                    <a:p>
                      <a:pPr marL="85725"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100" u="none" strike="noStrike" kern="1200" cap="none" spc="0" normalizeH="0" baseline="0" noProof="0" dirty="0">
                          <a:ln>
                            <a:noFill/>
                          </a:ln>
                          <a:solidFill>
                            <a:schemeClr val="tx1"/>
                          </a:solidFill>
                          <a:effectLst/>
                          <a:uLnTx/>
                          <a:uFillTx/>
                        </a:rPr>
                        <a:t>encorafénib</a:t>
                      </a:r>
                    </a:p>
                    <a:p>
                      <a:pPr marL="85725"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100" u="none" strike="noStrike" kern="1200" cap="none" spc="0" normalizeH="0" baseline="0" noProof="0" dirty="0">
                          <a:ln>
                            <a:noFill/>
                          </a:ln>
                          <a:solidFill>
                            <a:schemeClr val="tx1"/>
                          </a:solidFill>
                          <a:effectLst/>
                          <a:uLnTx/>
                          <a:uFillTx/>
                        </a:rPr>
                        <a:t>cétuximab</a:t>
                      </a:r>
                    </a:p>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100" u="none" strike="noStrike" kern="1200" cap="none" spc="0" normalizeH="0" baseline="0" noProof="0" dirty="0">
                          <a:ln>
                            <a:noFill/>
                          </a:ln>
                          <a:solidFill>
                            <a:schemeClr val="tx1"/>
                          </a:solidFill>
                          <a:effectLst/>
                          <a:uLnTx/>
                          <a:uFillTx/>
                        </a:rPr>
                        <a:t>Arrêt pour EIs cutanés</a:t>
                      </a:r>
                      <a:endParaRPr kumimoji="0" lang="fr-FR" sz="1100" b="0" i="0" u="none" strike="noStrike" kern="1200" cap="none" spc="0" normalizeH="0" baseline="0" noProof="0" dirty="0">
                        <a:ln>
                          <a:noFill/>
                        </a:ln>
                        <a:solidFill>
                          <a:schemeClr val="tx1"/>
                        </a:solidFill>
                        <a:effectLst/>
                        <a:uLnTx/>
                        <a:uFillTx/>
                        <a:latin typeface="Arial" charset="0"/>
                        <a:ea typeface="+mn-ea"/>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30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2</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kern="1200"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kern="1200"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1</a:t>
                      </a:r>
                      <a:endParaRPr kumimoji="0" lang="fr-FR" sz="11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fr-FR" sz="800" u="none" strike="noStrike" cap="none" normalizeH="0" baseline="0" dirty="0">
                          <a:ln>
                            <a:noFill/>
                          </a:ln>
                          <a:solidFill>
                            <a:schemeClr val="tx1"/>
                          </a:solidFill>
                          <a:effectLst/>
                        </a:rPr>
                        <a:t>Eviter exposition solaire; envisager envoi à un dermatologue et/ou biopsie cutanée; rash léger: utiliser un corticostéroïde topique (</a:t>
                      </a:r>
                      <a:r>
                        <a:rPr kumimoji="0" lang="fr-FR" sz="800" u="none" strike="noStrike" cap="none" normalizeH="0" baseline="0" dirty="0" err="1">
                          <a:ln>
                            <a:noFill/>
                          </a:ln>
                          <a:solidFill>
                            <a:schemeClr val="tx1"/>
                          </a:solidFill>
                          <a:effectLst/>
                        </a:rPr>
                        <a:t>e,g</a:t>
                      </a:r>
                      <a:r>
                        <a:rPr kumimoji="0" lang="fr-FR" sz="800" u="none" strike="noStrike" cap="none" normalizeH="0" baseline="0" dirty="0">
                          <a:ln>
                            <a:noFill/>
                          </a:ln>
                          <a:solidFill>
                            <a:schemeClr val="tx1"/>
                          </a:solidFill>
                          <a:effectLst/>
                        </a:rPr>
                        <a:t>, crème mométasone) et/ou un antibiotique topique (</a:t>
                      </a:r>
                      <a:r>
                        <a:rPr kumimoji="0" lang="fr-FR" sz="800" u="none" strike="noStrike" cap="none" normalizeH="0" baseline="0" dirty="0" err="1">
                          <a:ln>
                            <a:noFill/>
                          </a:ln>
                          <a:solidFill>
                            <a:schemeClr val="tx1"/>
                          </a:solidFill>
                          <a:effectLst/>
                        </a:rPr>
                        <a:t>e,g</a:t>
                      </a:r>
                      <a:r>
                        <a:rPr kumimoji="0" lang="fr-FR" sz="800" u="none" strike="noStrike" cap="none" normalizeH="0" baseline="0" dirty="0">
                          <a:ln>
                            <a:noFill/>
                          </a:ln>
                          <a:solidFill>
                            <a:schemeClr val="tx1"/>
                          </a:solidFill>
                          <a:effectLst/>
                        </a:rPr>
                        <a:t>, érythromycine); rash modéré: utilisation érythromycine ou clindamycine topique + mométasone topique ou pimécrolimus topique + antibiotiques oraux; rash sévère: envisager prednisolone ou isotrétinoine orales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800" u="none" strike="noStrike" cap="none" normalizeH="0" baseline="0" dirty="0">
                          <a:ln>
                            <a:noFill/>
                          </a:ln>
                          <a:solidFill>
                            <a:schemeClr val="tx1"/>
                          </a:solidFill>
                          <a:effectLst/>
                        </a:rPr>
                        <a:t>Modifications encorafénib (autre que pour syndrome main pied)</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fr-FR" sz="800" u="none" strike="noStrike" kern="1200" cap="none" normalizeH="0" baseline="0" dirty="0">
                          <a:ln>
                            <a:noFill/>
                          </a:ln>
                          <a:solidFill>
                            <a:schemeClr val="tx1"/>
                          </a:solidFill>
                          <a:effectLst/>
                          <a:latin typeface="+mn-lt"/>
                          <a:ea typeface="+mn-ea"/>
                          <a:cs typeface="+mn-cs"/>
                        </a:rPr>
                        <a:t>Pour grade 2, si pas d’amélioration en 2 semaines, suspendre encorafénib jusqu’à grade 0–1, reprendre à la même dose</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fr-FR" sz="800" u="none" strike="noStrike" kern="1200" cap="none" normalizeH="0" baseline="0" dirty="0">
                          <a:ln>
                            <a:noFill/>
                          </a:ln>
                          <a:solidFill>
                            <a:schemeClr val="tx1"/>
                          </a:solidFill>
                          <a:effectLst/>
                          <a:latin typeface="+mn-lt"/>
                          <a:ea typeface="+mn-ea"/>
                          <a:cs typeface="+mn-cs"/>
                        </a:rPr>
                        <a:t>Pour grade 3, suspendre encorafénib jusqu’à grade 0–1, reprendre à la même dose si 1</a:t>
                      </a:r>
                      <a:r>
                        <a:rPr kumimoji="0" lang="fr-FR" sz="800" u="none" strike="noStrike" kern="1200" cap="none" normalizeH="0" baseline="30000" dirty="0">
                          <a:ln>
                            <a:noFill/>
                          </a:ln>
                          <a:solidFill>
                            <a:schemeClr val="tx1"/>
                          </a:solidFill>
                          <a:effectLst/>
                          <a:latin typeface="+mn-lt"/>
                          <a:ea typeface="+mn-ea"/>
                          <a:cs typeface="+mn-cs"/>
                        </a:rPr>
                        <a:t>e</a:t>
                      </a:r>
                      <a:r>
                        <a:rPr kumimoji="0" lang="fr-FR" sz="800" u="none" strike="noStrike" kern="1200" cap="none" normalizeH="0" baseline="0" dirty="0">
                          <a:ln>
                            <a:noFill/>
                          </a:ln>
                          <a:solidFill>
                            <a:schemeClr val="tx1"/>
                          </a:solidFill>
                          <a:effectLst/>
                          <a:latin typeface="+mn-lt"/>
                          <a:ea typeface="+mn-ea"/>
                          <a:cs typeface="+mn-cs"/>
                        </a:rPr>
                        <a:t> manifestation ou diminuer la dose si récidive; </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fr-FR" sz="800" u="none" strike="noStrike" kern="1200" cap="none" normalizeH="0" baseline="0" dirty="0">
                          <a:ln>
                            <a:noFill/>
                          </a:ln>
                          <a:solidFill>
                            <a:schemeClr val="tx1"/>
                          </a:solidFill>
                          <a:effectLst/>
                          <a:latin typeface="+mn-lt"/>
                          <a:ea typeface="+mn-ea"/>
                          <a:cs typeface="+mn-cs"/>
                        </a:rPr>
                        <a:t>Pour grade 4, arrêter définitivement encorafénib</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752359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SO-21: </a:t>
            </a:r>
            <a:r>
              <a:rPr lang="fr-FR" dirty="0"/>
              <a:t>Prise en charge des effets indésirables associés à encorafénib plus cétuximab chez les patients avec cancer colorectal métastatique muté BRAF V600E (étude BEACON CRC) – </a:t>
            </a:r>
            <a:r>
              <a:rPr lang="fr-FR" dirty="0" err="1"/>
              <a:t>Tabernero</a:t>
            </a:r>
            <a:r>
              <a:rPr lang="fr-FR" dirty="0"/>
              <a:t> J, et al</a:t>
            </a:r>
            <a:endParaRPr lang="en-GB" dirty="0"/>
          </a:p>
        </p:txBody>
      </p:sp>
      <p:sp>
        <p:nvSpPr>
          <p:cNvPr id="3" name="Content Placeholder 2"/>
          <p:cNvSpPr>
            <a:spLocks noGrp="1"/>
          </p:cNvSpPr>
          <p:nvPr>
            <p:ph idx="1"/>
          </p:nvPr>
        </p:nvSpPr>
        <p:spPr/>
        <p:txBody>
          <a:bodyPr/>
          <a:lstStyle/>
          <a:p>
            <a:pPr marL="0" indent="0">
              <a:buNone/>
            </a:pPr>
            <a:r>
              <a:rPr lang="en-GB" b="1" dirty="0" err="1"/>
              <a:t>Résultats</a:t>
            </a:r>
            <a:r>
              <a:rPr lang="en-GB" b="1" dirty="0"/>
              <a:t> </a:t>
            </a:r>
          </a:p>
        </p:txBody>
      </p:sp>
      <p:sp>
        <p:nvSpPr>
          <p:cNvPr id="5" name="Text Placeholder 4"/>
          <p:cNvSpPr>
            <a:spLocks noGrp="1"/>
          </p:cNvSpPr>
          <p:nvPr>
            <p:ph type="body" sz="quarter" idx="11"/>
          </p:nvPr>
        </p:nvSpPr>
        <p:spPr/>
        <p:txBody>
          <a:bodyPr/>
          <a:lstStyle/>
          <a:p>
            <a:r>
              <a:rPr lang="en-GB" dirty="0" err="1"/>
              <a:t>Tabernero</a:t>
            </a:r>
            <a:r>
              <a:rPr lang="en-GB" dirty="0"/>
              <a:t> J, et al, Ann Oncol 2020;31(</a:t>
            </a:r>
            <a:r>
              <a:rPr lang="en-GB" dirty="0" err="1"/>
              <a:t>suppl</a:t>
            </a:r>
            <a:r>
              <a:rPr lang="en-GB" dirty="0"/>
              <a:t>):</a:t>
            </a:r>
            <a:r>
              <a:rPr lang="en-GB" dirty="0" err="1"/>
              <a:t>abstr</a:t>
            </a:r>
            <a:r>
              <a:rPr lang="en-GB" dirty="0"/>
              <a:t> SO-21</a:t>
            </a:r>
          </a:p>
        </p:txBody>
      </p:sp>
      <p:graphicFrame>
        <p:nvGraphicFramePr>
          <p:cNvPr id="9" name="Group 88"/>
          <p:cNvGraphicFramePr>
            <a:graphicFrameLocks noGrp="1"/>
          </p:cNvGraphicFramePr>
          <p:nvPr>
            <p:extLst>
              <p:ext uri="{D42A27DB-BD31-4B8C-83A1-F6EECF244321}">
                <p14:modId xmlns:p14="http://schemas.microsoft.com/office/powerpoint/2010/main" xmlns="" val="442058080"/>
              </p:ext>
            </p:extLst>
          </p:nvPr>
        </p:nvGraphicFramePr>
        <p:xfrm>
          <a:off x="214798" y="1624381"/>
          <a:ext cx="8714405" cy="3986784"/>
        </p:xfrm>
        <a:graphic>
          <a:graphicData uri="http://schemas.openxmlformats.org/drawingml/2006/table">
            <a:tbl>
              <a:tblPr firstRow="1" bandRow="1">
                <a:tableStyleId>{5202B0CA-FC54-4496-8BCA-5EF66A818D29}</a:tableStyleId>
              </a:tblPr>
              <a:tblGrid>
                <a:gridCol w="2274361">
                  <a:extLst>
                    <a:ext uri="{9D8B030D-6E8A-4147-A177-3AD203B41FA5}">
                      <a16:colId xmlns:a16="http://schemas.microsoft.com/office/drawing/2014/main" xmlns="" val="20000"/>
                    </a:ext>
                  </a:extLst>
                </a:gridCol>
                <a:gridCol w="749451">
                  <a:extLst>
                    <a:ext uri="{9D8B030D-6E8A-4147-A177-3AD203B41FA5}">
                      <a16:colId xmlns:a16="http://schemas.microsoft.com/office/drawing/2014/main" xmlns="" val="20001"/>
                    </a:ext>
                  </a:extLst>
                </a:gridCol>
                <a:gridCol w="668611">
                  <a:extLst>
                    <a:ext uri="{9D8B030D-6E8A-4147-A177-3AD203B41FA5}">
                      <a16:colId xmlns:a16="http://schemas.microsoft.com/office/drawing/2014/main" xmlns="" val="20004"/>
                    </a:ext>
                  </a:extLst>
                </a:gridCol>
                <a:gridCol w="668611">
                  <a:extLst>
                    <a:ext uri="{9D8B030D-6E8A-4147-A177-3AD203B41FA5}">
                      <a16:colId xmlns:a16="http://schemas.microsoft.com/office/drawing/2014/main" xmlns="" val="20002"/>
                    </a:ext>
                  </a:extLst>
                </a:gridCol>
                <a:gridCol w="668611">
                  <a:extLst>
                    <a:ext uri="{9D8B030D-6E8A-4147-A177-3AD203B41FA5}">
                      <a16:colId xmlns:a16="http://schemas.microsoft.com/office/drawing/2014/main" xmlns="" val="20005"/>
                    </a:ext>
                  </a:extLst>
                </a:gridCol>
                <a:gridCol w="3684760">
                  <a:extLst>
                    <a:ext uri="{9D8B030D-6E8A-4147-A177-3AD203B41FA5}">
                      <a16:colId xmlns:a16="http://schemas.microsoft.com/office/drawing/2014/main" xmlns="" val="20003"/>
                    </a:ext>
                  </a:extLst>
                </a:gridCol>
              </a:tblGrid>
              <a:tr h="24969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EIs d’intérêt, %</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Encorafénib + cétuximab (n=216)</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Contrôle (n=193)</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Prise en charge des EIs d’intérêt</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extLst>
                  <a:ext uri="{0D108BD9-81ED-4DB2-BD59-A6C34878D82A}">
                    <a16:rowId xmlns:a16="http://schemas.microsoft.com/office/drawing/2014/main" xmlns="" val="10003"/>
                  </a:ext>
                </a:extLst>
              </a:tr>
              <a:tr h="3013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Tous grades</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Grade </a:t>
                      </a:r>
                      <a:br>
                        <a:rPr kumimoji="0" lang="fr-FR" sz="1100" b="1" u="none" strike="noStrike" cap="none" normalizeH="0" baseline="0" dirty="0">
                          <a:ln>
                            <a:noFill/>
                          </a:ln>
                          <a:solidFill>
                            <a:schemeClr val="tx2"/>
                          </a:solidFill>
                          <a:effectLst/>
                        </a:rPr>
                      </a:br>
                      <a:r>
                        <a:rPr kumimoji="0" lang="fr-FR" sz="1100" b="1" u="none" strike="noStrike" cap="none" normalizeH="0" baseline="0" dirty="0">
                          <a:ln>
                            <a:noFill/>
                          </a:ln>
                          <a:solidFill>
                            <a:schemeClr val="tx2"/>
                          </a:solidFill>
                          <a:effectLst/>
                        </a:rPr>
                        <a:t>≥3</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Tous grades</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dirty="0">
                          <a:ln>
                            <a:noFill/>
                          </a:ln>
                          <a:solidFill>
                            <a:schemeClr val="tx2"/>
                          </a:solidFill>
                          <a:effectLst/>
                        </a:rPr>
                        <a:t>Grade</a:t>
                      </a:r>
                      <a:br>
                        <a:rPr kumimoji="0" lang="fr-FR" sz="1100" b="1" u="none" strike="noStrike" cap="none" normalizeH="0" baseline="0" dirty="0">
                          <a:ln>
                            <a:noFill/>
                          </a:ln>
                          <a:solidFill>
                            <a:schemeClr val="tx2"/>
                          </a:solidFill>
                          <a:effectLst/>
                        </a:rPr>
                      </a:br>
                      <a:r>
                        <a:rPr kumimoji="0" lang="fr-FR" sz="1100" b="1" u="none" strike="noStrike" cap="none" normalizeH="0" baseline="0" dirty="0">
                          <a:ln>
                            <a:noFill/>
                          </a:ln>
                          <a:solidFill>
                            <a:schemeClr val="tx2"/>
                          </a:solidFill>
                          <a:effectLst/>
                        </a:rPr>
                        <a:t>≥3</a:t>
                      </a:r>
                      <a:endParaRPr kumimoji="0" lang="fr-FR"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Arthralgies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Myalgies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Réductions de </a:t>
                      </a:r>
                      <a:r>
                        <a:rPr kumimoji="0" lang="fr-FR" sz="1100" u="none" strike="noStrike" cap="none" normalizeH="0" baseline="0" dirty="0" smtClean="0">
                          <a:ln>
                            <a:noFill/>
                          </a:ln>
                          <a:solidFill>
                            <a:schemeClr val="tx1"/>
                          </a:solidFill>
                          <a:effectLst/>
                        </a:rPr>
                        <a:t>dose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err="1" smtClean="0">
                          <a:ln>
                            <a:noFill/>
                          </a:ln>
                          <a:solidFill>
                            <a:schemeClr val="tx1"/>
                          </a:solidFill>
                          <a:effectLst/>
                        </a:rPr>
                        <a:t>encorafénib</a:t>
                      </a:r>
                      <a:endParaRPr kumimoji="0" lang="fr-FR" sz="1100" u="none" strike="noStrike" cap="none" normalizeH="0" baseline="0" dirty="0">
                        <a:ln>
                          <a:noFill/>
                        </a:ln>
                        <a:solidFill>
                          <a:schemeClr val="tx1"/>
                        </a:solidFill>
                        <a:effectLst/>
                      </a:endParaRP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Arthralgies</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Myalgies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de cétuximab</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Arrêts</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0</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fr-FR" sz="800" u="none" strike="noStrike" cap="none" normalizeH="0" baseline="0" dirty="0">
                          <a:ln>
                            <a:noFill/>
                          </a:ln>
                          <a:solidFill>
                            <a:schemeClr val="tx1"/>
                          </a:solidFill>
                          <a:effectLst/>
                        </a:rPr>
                        <a:t>Conseiller au patient le repos de la région douloureuse</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fr-FR" sz="800" u="none" strike="noStrike" cap="none" normalizeH="0" baseline="0" dirty="0">
                          <a:ln>
                            <a:noFill/>
                          </a:ln>
                          <a:solidFill>
                            <a:schemeClr val="tx1"/>
                          </a:solidFill>
                          <a:effectLst/>
                        </a:rPr>
                        <a:t>Recommander l’utilisation d’antalgiques</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fr-FR" sz="800" u="none" strike="noStrike" cap="none" normalizeH="0" baseline="0" dirty="0">
                          <a:ln>
                            <a:noFill/>
                          </a:ln>
                          <a:solidFill>
                            <a:schemeClr val="tx1"/>
                          </a:solidFill>
                          <a:effectLst/>
                        </a:rPr>
                        <a:t>Envisager les étirements</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fr-FR" sz="800" u="none" strike="noStrike" cap="none" normalizeH="0" baseline="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fr-FR" sz="800" u="none" strike="noStrike" cap="none" normalizeH="0" baseline="0" dirty="0">
                          <a:ln>
                            <a:noFill/>
                          </a:ln>
                          <a:solidFill>
                            <a:schemeClr val="tx1"/>
                          </a:solidFill>
                          <a:effectLst/>
                        </a:rPr>
                        <a:t>Modifications encorafénib</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fr-FR" sz="800" u="none" strike="noStrike" kern="1200" cap="none" normalizeH="0" baseline="0" dirty="0">
                          <a:ln>
                            <a:noFill/>
                          </a:ln>
                          <a:solidFill>
                            <a:schemeClr val="tx1"/>
                          </a:solidFill>
                          <a:effectLst/>
                          <a:latin typeface="+mn-lt"/>
                          <a:ea typeface="+mn-ea"/>
                          <a:cs typeface="+mn-cs"/>
                        </a:rPr>
                        <a:t>Pour EIs grade 2 récurrents ou </a:t>
                      </a:r>
                      <a:r>
                        <a:rPr kumimoji="0" lang="fr-FR" sz="800" u="none" strike="noStrike" cap="none" normalizeH="0" baseline="0" dirty="0">
                          <a:ln>
                            <a:noFill/>
                          </a:ln>
                          <a:solidFill>
                            <a:schemeClr val="tx1"/>
                          </a:solidFill>
                          <a:effectLst/>
                        </a:rPr>
                        <a:t>la 1</a:t>
                      </a:r>
                      <a:r>
                        <a:rPr kumimoji="0" lang="fr-FR" sz="800" u="none" strike="noStrike" cap="none" normalizeH="0" baseline="30000" dirty="0">
                          <a:ln>
                            <a:noFill/>
                          </a:ln>
                          <a:solidFill>
                            <a:schemeClr val="tx1"/>
                          </a:solidFill>
                          <a:effectLst/>
                        </a:rPr>
                        <a:t>e</a:t>
                      </a:r>
                      <a:r>
                        <a:rPr kumimoji="0" lang="fr-FR" sz="800" u="none" strike="noStrike" cap="none" normalizeH="0" baseline="0" dirty="0">
                          <a:ln>
                            <a:noFill/>
                          </a:ln>
                          <a:solidFill>
                            <a:schemeClr val="tx1"/>
                          </a:solidFill>
                          <a:effectLst/>
                        </a:rPr>
                        <a:t> survenue d’un EI de grade 3 ou 4, arrêter définitivement l’encorafénib (grade 4) ou suspendre la prise d’encorafénib pendant une durée allant jusqu’à 4 semaines</a:t>
                      </a:r>
                      <a:endParaRPr kumimoji="0" lang="fr-FR" sz="800" u="none" strike="noStrike" kern="1200" cap="none" normalizeH="0" baseline="0" dirty="0">
                        <a:ln>
                          <a:noFill/>
                        </a:ln>
                        <a:solidFill>
                          <a:schemeClr val="tx1"/>
                        </a:solidFill>
                        <a:effectLst/>
                        <a:latin typeface="+mn-lt"/>
                        <a:ea typeface="+mn-ea"/>
                        <a:cs typeface="+mn-cs"/>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EIs rénaux</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Infections urinaires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Anomalies valeurs de laboratoire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Créatinine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dirty="0">
                          <a:ln>
                            <a:noFill/>
                          </a:ln>
                          <a:solidFill>
                            <a:schemeClr val="tx1"/>
                          </a:solidFill>
                          <a:effectLst/>
                        </a:rPr>
                        <a:t>Albumine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spc="0" normalizeH="0" baseline="0" noProof="0" dirty="0">
                          <a:ln>
                            <a:noFill/>
                          </a:ln>
                          <a:solidFill>
                            <a:schemeClr val="tx1"/>
                          </a:solidFill>
                          <a:effectLst/>
                          <a:uLnTx/>
                          <a:uFillTx/>
                        </a:rPr>
                        <a:t>Réductions dose pour EIs rénaux</a:t>
                      </a:r>
                    </a:p>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fr-FR" sz="1100" u="none" strike="noStrike" kern="1200" cap="none" spc="0" normalizeH="0" baseline="0" noProof="0" dirty="0">
                          <a:ln>
                            <a:noFill/>
                          </a:ln>
                          <a:solidFill>
                            <a:schemeClr val="tx1"/>
                          </a:solidFill>
                          <a:effectLst/>
                          <a:uLnTx/>
                          <a:uFillTx/>
                        </a:rPr>
                        <a:t>Arrêts pour EIs rénaux </a:t>
                      </a:r>
                      <a:endParaRPr kumimoji="0" lang="fr-FR" sz="1100" b="0" i="0" u="none" strike="noStrike" kern="1200" cap="none" spc="0" normalizeH="0" baseline="0" noProof="0" dirty="0">
                        <a:ln>
                          <a:noFill/>
                        </a:ln>
                        <a:solidFill>
                          <a:schemeClr val="tx1"/>
                        </a:solidFill>
                        <a:effectLst/>
                        <a:uLnTx/>
                        <a:uFillTx/>
                        <a:latin typeface="Arial" charset="0"/>
                        <a:ea typeface="+mn-ea"/>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54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1</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a:ln>
                            <a:noFill/>
                          </a:ln>
                          <a:solidFill>
                            <a:schemeClr val="tx1"/>
                          </a:solidFill>
                          <a:effectLst/>
                        </a:rPr>
                        <a:t>0</a:t>
                      </a:r>
                      <a:endParaRPr kumimoji="0" lang="fr-FR" sz="11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kern="1200"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kern="1200" cap="none" normalizeH="0" baseline="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kern="1200" cap="none" normalizeH="0" baseline="0">
                          <a:ln>
                            <a:noFill/>
                          </a:ln>
                          <a:solidFill>
                            <a:schemeClr val="tx1"/>
                          </a:solidFill>
                          <a:effectLst/>
                        </a:rPr>
                        <a:t>0</a:t>
                      </a:r>
                      <a:endParaRPr kumimoji="0" lang="fr-FR" sz="11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fr-FR" sz="800" u="none" strike="noStrike" cap="none" normalizeH="0" baseline="0" dirty="0">
                          <a:ln>
                            <a:noFill/>
                          </a:ln>
                          <a:solidFill>
                            <a:schemeClr val="tx1"/>
                          </a:solidFill>
                          <a:effectLst/>
                        </a:rPr>
                        <a:t>Maintenir une hydratation adéquate pendant le traitement; conseiller au patient d’éviter tous médicaments </a:t>
                      </a:r>
                      <a:r>
                        <a:rPr kumimoji="0" lang="fr-FR" sz="800" u="none" strike="noStrike" cap="none" normalizeH="0" baseline="0" dirty="0" err="1" smtClean="0">
                          <a:ln>
                            <a:noFill/>
                          </a:ln>
                          <a:solidFill>
                            <a:schemeClr val="tx1"/>
                          </a:solidFill>
                          <a:effectLst/>
                        </a:rPr>
                        <a:t>néphrotoxiques</a:t>
                      </a:r>
                      <a:r>
                        <a:rPr kumimoji="0" lang="fr-FR" sz="800" u="none" strike="noStrike" cap="none" normalizeH="0" baseline="0" dirty="0" smtClean="0">
                          <a:ln>
                            <a:noFill/>
                          </a:ln>
                          <a:solidFill>
                            <a:schemeClr val="tx1"/>
                          </a:solidFill>
                          <a:effectLst/>
                        </a:rPr>
                        <a:t> </a:t>
                      </a:r>
                      <a:r>
                        <a:rPr kumimoji="0" lang="fr-FR" sz="800" u="none" strike="noStrike" cap="none" normalizeH="0" baseline="0" dirty="0">
                          <a:ln>
                            <a:noFill/>
                          </a:ln>
                          <a:solidFill>
                            <a:schemeClr val="tx1"/>
                          </a:solidFill>
                          <a:effectLst/>
                        </a:rPr>
                        <a:t>et de maintenir une hydratation adéquate; s’assure que toute infection urinaire est traitée rapidement; évaluer la possibilité d’autres causes d’atteinte rénale et traiter en conséquence; demander une consultation en néphrologie si besoin</a:t>
                      </a:r>
                    </a:p>
                    <a:p>
                      <a:pPr marL="0" marR="0" lvl="0" indent="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None/>
                        <a:tabLst/>
                        <a:defRPr/>
                      </a:pPr>
                      <a:r>
                        <a:rPr kumimoji="0" lang="fr-FR" sz="800" u="none" strike="noStrike" cap="none" normalizeH="0" baseline="0" dirty="0">
                          <a:ln>
                            <a:noFill/>
                          </a:ln>
                          <a:solidFill>
                            <a:schemeClr val="tx1"/>
                          </a:solidFill>
                          <a:effectLst/>
                        </a:rPr>
                        <a:t>Modifications encorafénib</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fr-FR" sz="800" u="none" strike="noStrike" kern="1200" cap="none" normalizeH="0" baseline="0" dirty="0">
                          <a:ln>
                            <a:noFill/>
                          </a:ln>
                          <a:solidFill>
                            <a:schemeClr val="tx1"/>
                          </a:solidFill>
                          <a:effectLst/>
                          <a:latin typeface="+mn-lt"/>
                          <a:ea typeface="+mn-ea"/>
                          <a:cs typeface="+mn-cs"/>
                        </a:rPr>
                        <a:t>Pour EIs grade 2 récurrents ou </a:t>
                      </a:r>
                      <a:r>
                        <a:rPr kumimoji="0" lang="fr-FR" sz="800" u="none" strike="noStrike" cap="none" normalizeH="0" baseline="0" dirty="0">
                          <a:ln>
                            <a:noFill/>
                          </a:ln>
                          <a:solidFill>
                            <a:schemeClr val="tx1"/>
                          </a:solidFill>
                          <a:effectLst/>
                        </a:rPr>
                        <a:t>la 1</a:t>
                      </a:r>
                      <a:r>
                        <a:rPr kumimoji="0" lang="fr-FR" sz="800" u="none" strike="noStrike" cap="none" normalizeH="0" baseline="30000" dirty="0">
                          <a:ln>
                            <a:noFill/>
                          </a:ln>
                          <a:solidFill>
                            <a:schemeClr val="tx1"/>
                          </a:solidFill>
                          <a:effectLst/>
                        </a:rPr>
                        <a:t>e</a:t>
                      </a:r>
                      <a:r>
                        <a:rPr kumimoji="0" lang="fr-FR" sz="800" u="none" strike="noStrike" cap="none" normalizeH="0" baseline="0" dirty="0">
                          <a:ln>
                            <a:noFill/>
                          </a:ln>
                          <a:solidFill>
                            <a:schemeClr val="tx1"/>
                          </a:solidFill>
                          <a:effectLst/>
                        </a:rPr>
                        <a:t> survenue d’un EI de grade 3 ou 4, arrêter définitivement l’encorafénib (grade 4) ou suspendre la prise d’encorafénib pendant une durée allant jusqu’à 4 semaines</a:t>
                      </a:r>
                      <a:endParaRPr kumimoji="0" lang="fr-FR" sz="800" u="none" strike="noStrike" kern="1200" cap="none" normalizeH="0" baseline="0" dirty="0">
                        <a:ln>
                          <a:noFill/>
                        </a:ln>
                        <a:solidFill>
                          <a:schemeClr val="tx1"/>
                        </a:solidFill>
                        <a:effectLst/>
                        <a:latin typeface="+mn-lt"/>
                        <a:ea typeface="+mn-ea"/>
                        <a:cs typeface="+mn-cs"/>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7656237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SO-21: Prise en charge des effets indésirables associés à encorafénib plus cétuximab chez les patients avec cancer colorectal métastatique muté BRAF V600E (étude BEACON CRC) – </a:t>
            </a:r>
            <a:r>
              <a:rPr lang="fr-FR" dirty="0" err="1"/>
              <a:t>Tabernero</a:t>
            </a:r>
            <a:r>
              <a:rPr lang="fr-FR" dirty="0"/>
              <a:t> J, et al</a:t>
            </a:r>
          </a:p>
        </p:txBody>
      </p:sp>
      <p:sp>
        <p:nvSpPr>
          <p:cNvPr id="3" name="Content Placeholder 2"/>
          <p:cNvSpPr>
            <a:spLocks noGrp="1"/>
          </p:cNvSpPr>
          <p:nvPr>
            <p:ph idx="1"/>
          </p:nvPr>
        </p:nvSpPr>
        <p:spPr/>
        <p:txBody>
          <a:bodyPr/>
          <a:lstStyle/>
          <a:p>
            <a:pPr marL="0" indent="0">
              <a:spcBef>
                <a:spcPts val="1200"/>
              </a:spcBef>
              <a:buNone/>
            </a:pPr>
            <a:r>
              <a:rPr lang="fr-FR" b="1" dirty="0"/>
              <a:t>Résultats </a:t>
            </a:r>
          </a:p>
          <a:p>
            <a:pPr marL="0" indent="0">
              <a:spcBef>
                <a:spcPts val="29400"/>
              </a:spcBef>
              <a:buNone/>
            </a:pPr>
            <a:r>
              <a:rPr lang="fr-FR" b="1" dirty="0"/>
              <a:t>Conclusions</a:t>
            </a:r>
          </a:p>
          <a:p>
            <a:r>
              <a:rPr lang="fr-FR" b="1" dirty="0"/>
              <a:t>Chez ces patients avec CCRm muté BRAF V600E, les EIs rapportés sous </a:t>
            </a:r>
            <a:r>
              <a:rPr lang="fr-FR" b="1" dirty="0" err="1" smtClean="0"/>
              <a:t>encorafénib</a:t>
            </a:r>
            <a:r>
              <a:rPr lang="fr-FR" b="1" dirty="0" smtClean="0"/>
              <a:t> </a:t>
            </a:r>
            <a:r>
              <a:rPr lang="fr-FR" b="1" dirty="0"/>
              <a:t>+ cétuximab ont été généralement gérables par les soins de support et une approche pragmatique</a:t>
            </a:r>
          </a:p>
        </p:txBody>
      </p:sp>
      <p:sp>
        <p:nvSpPr>
          <p:cNvPr id="5" name="Text Placeholder 4"/>
          <p:cNvSpPr>
            <a:spLocks noGrp="1"/>
          </p:cNvSpPr>
          <p:nvPr>
            <p:ph type="body" sz="quarter" idx="11"/>
          </p:nvPr>
        </p:nvSpPr>
        <p:spPr/>
        <p:txBody>
          <a:bodyPr/>
          <a:lstStyle/>
          <a:p>
            <a:r>
              <a:rPr lang="fr-FR" dirty="0" err="1"/>
              <a:t>Tabernero</a:t>
            </a:r>
            <a:r>
              <a:rPr lang="fr-FR" dirty="0"/>
              <a:t> J, et al, Ann </a:t>
            </a:r>
            <a:r>
              <a:rPr lang="fr-FR" dirty="0" err="1"/>
              <a:t>Oncol</a:t>
            </a:r>
            <a:r>
              <a:rPr lang="fr-FR" dirty="0"/>
              <a:t> 2020;31(</a:t>
            </a:r>
            <a:r>
              <a:rPr lang="fr-FR" dirty="0" err="1"/>
              <a:t>suppl</a:t>
            </a:r>
            <a:r>
              <a:rPr lang="fr-FR" dirty="0"/>
              <a:t>):</a:t>
            </a:r>
            <a:r>
              <a:rPr lang="fr-FR" dirty="0" err="1"/>
              <a:t>abstr</a:t>
            </a:r>
            <a:r>
              <a:rPr lang="fr-FR" dirty="0"/>
              <a:t> SO-21</a:t>
            </a:r>
          </a:p>
        </p:txBody>
      </p:sp>
      <p:graphicFrame>
        <p:nvGraphicFramePr>
          <p:cNvPr id="6" name="Group 88"/>
          <p:cNvGraphicFramePr>
            <a:graphicFrameLocks noGrp="1"/>
          </p:cNvGraphicFramePr>
          <p:nvPr>
            <p:extLst>
              <p:ext uri="{D42A27DB-BD31-4B8C-83A1-F6EECF244321}">
                <p14:modId xmlns:p14="http://schemas.microsoft.com/office/powerpoint/2010/main" xmlns="" val="1840404496"/>
              </p:ext>
            </p:extLst>
          </p:nvPr>
        </p:nvGraphicFramePr>
        <p:xfrm>
          <a:off x="209220" y="1624381"/>
          <a:ext cx="8725561" cy="3526536"/>
        </p:xfrm>
        <a:graphic>
          <a:graphicData uri="http://schemas.openxmlformats.org/drawingml/2006/table">
            <a:tbl>
              <a:tblPr firstRow="1" bandRow="1">
                <a:tableStyleId>{5202B0CA-FC54-4496-8BCA-5EF66A818D29}</a:tableStyleId>
              </a:tblPr>
              <a:tblGrid>
                <a:gridCol w="1920634">
                  <a:extLst>
                    <a:ext uri="{9D8B030D-6E8A-4147-A177-3AD203B41FA5}">
                      <a16:colId xmlns:a16="http://schemas.microsoft.com/office/drawing/2014/main" xmlns="" val="20000"/>
                    </a:ext>
                  </a:extLst>
                </a:gridCol>
                <a:gridCol w="909873">
                  <a:extLst>
                    <a:ext uri="{9D8B030D-6E8A-4147-A177-3AD203B41FA5}">
                      <a16:colId xmlns:a16="http://schemas.microsoft.com/office/drawing/2014/main" xmlns="" val="20001"/>
                    </a:ext>
                  </a:extLst>
                </a:gridCol>
                <a:gridCol w="909873">
                  <a:extLst>
                    <a:ext uri="{9D8B030D-6E8A-4147-A177-3AD203B41FA5}">
                      <a16:colId xmlns:a16="http://schemas.microsoft.com/office/drawing/2014/main" xmlns="" val="20004"/>
                    </a:ext>
                  </a:extLst>
                </a:gridCol>
                <a:gridCol w="909873">
                  <a:extLst>
                    <a:ext uri="{9D8B030D-6E8A-4147-A177-3AD203B41FA5}">
                      <a16:colId xmlns:a16="http://schemas.microsoft.com/office/drawing/2014/main" xmlns="" val="20002"/>
                    </a:ext>
                  </a:extLst>
                </a:gridCol>
                <a:gridCol w="909873">
                  <a:extLst>
                    <a:ext uri="{9D8B030D-6E8A-4147-A177-3AD203B41FA5}">
                      <a16:colId xmlns:a16="http://schemas.microsoft.com/office/drawing/2014/main" xmlns="" val="20005"/>
                    </a:ext>
                  </a:extLst>
                </a:gridCol>
                <a:gridCol w="3165435">
                  <a:extLst>
                    <a:ext uri="{9D8B030D-6E8A-4147-A177-3AD203B41FA5}">
                      <a16:colId xmlns:a16="http://schemas.microsoft.com/office/drawing/2014/main" xmlns="" val="20003"/>
                    </a:ext>
                  </a:extLst>
                </a:gridCol>
              </a:tblGrid>
              <a:tr h="24969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noProof="0">
                          <a:ln>
                            <a:noFill/>
                          </a:ln>
                          <a:solidFill>
                            <a:schemeClr val="tx2"/>
                          </a:solidFill>
                          <a:effectLst/>
                        </a:rPr>
                        <a:t>EIs d’intérêt, %</a:t>
                      </a:r>
                      <a:endParaRPr kumimoji="0" lang="fr-FR" sz="110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noProof="0">
                          <a:ln>
                            <a:noFill/>
                          </a:ln>
                          <a:solidFill>
                            <a:schemeClr val="tx2"/>
                          </a:solidFill>
                          <a:effectLst/>
                        </a:rPr>
                        <a:t>Encorafénib + cétuximab (n=216)</a:t>
                      </a:r>
                      <a:endParaRPr kumimoji="0" lang="fr-FR" sz="110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noProof="0">
                          <a:ln>
                            <a:noFill/>
                          </a:ln>
                          <a:solidFill>
                            <a:schemeClr val="tx2"/>
                          </a:solidFill>
                          <a:effectLst/>
                        </a:rPr>
                        <a:t>Contrôle (n=193)</a:t>
                      </a:r>
                      <a:endParaRPr kumimoji="0" lang="fr-FR" sz="110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noProof="0">
                          <a:ln>
                            <a:noFill/>
                          </a:ln>
                          <a:solidFill>
                            <a:schemeClr val="tx2"/>
                          </a:solidFill>
                          <a:effectLst/>
                        </a:rPr>
                        <a:t>Prise en charge des EIs d’intérêt</a:t>
                      </a:r>
                      <a:endParaRPr kumimoji="0" lang="fr-FR" sz="110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extLst>
                  <a:ext uri="{0D108BD9-81ED-4DB2-BD59-A6C34878D82A}">
                    <a16:rowId xmlns:a16="http://schemas.microsoft.com/office/drawing/2014/main" xmlns="" val="10002"/>
                  </a:ext>
                </a:extLst>
              </a:tr>
              <a:tr h="3013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noProof="0">
                          <a:ln>
                            <a:noFill/>
                          </a:ln>
                          <a:solidFill>
                            <a:schemeClr val="tx2"/>
                          </a:solidFill>
                          <a:effectLst/>
                        </a:rPr>
                        <a:t>Tous grades</a:t>
                      </a:r>
                      <a:endParaRPr kumimoji="0" lang="fr-FR" sz="110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noProof="0">
                          <a:ln>
                            <a:noFill/>
                          </a:ln>
                          <a:solidFill>
                            <a:schemeClr val="tx2"/>
                          </a:solidFill>
                          <a:effectLst/>
                        </a:rPr>
                        <a:t>Grade </a:t>
                      </a:r>
                      <a:br>
                        <a:rPr kumimoji="0" lang="fr-FR" sz="1100" b="1" u="none" strike="noStrike" cap="none" normalizeH="0" baseline="0" noProof="0">
                          <a:ln>
                            <a:noFill/>
                          </a:ln>
                          <a:solidFill>
                            <a:schemeClr val="tx2"/>
                          </a:solidFill>
                          <a:effectLst/>
                        </a:rPr>
                      </a:br>
                      <a:r>
                        <a:rPr kumimoji="0" lang="fr-FR" sz="1100" b="1" u="none" strike="noStrike" cap="none" normalizeH="0" baseline="0" noProof="0">
                          <a:ln>
                            <a:noFill/>
                          </a:ln>
                          <a:solidFill>
                            <a:schemeClr val="tx2"/>
                          </a:solidFill>
                          <a:effectLst/>
                        </a:rPr>
                        <a:t>≥3</a:t>
                      </a:r>
                      <a:endParaRPr kumimoji="0" lang="fr-FR" sz="110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noProof="0">
                          <a:ln>
                            <a:noFill/>
                          </a:ln>
                          <a:solidFill>
                            <a:schemeClr val="tx2"/>
                          </a:solidFill>
                          <a:effectLst/>
                        </a:rPr>
                        <a:t>Tous grades</a:t>
                      </a:r>
                      <a:endParaRPr kumimoji="0" lang="fr-FR" sz="110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b="1" u="none" strike="noStrike" cap="none" normalizeH="0" baseline="0" noProof="0">
                          <a:ln>
                            <a:noFill/>
                          </a:ln>
                          <a:solidFill>
                            <a:schemeClr val="tx2"/>
                          </a:solidFill>
                          <a:effectLst/>
                        </a:rPr>
                        <a:t>Grade</a:t>
                      </a:r>
                      <a:br>
                        <a:rPr kumimoji="0" lang="fr-FR" sz="1100" b="1" u="none" strike="noStrike" cap="none" normalizeH="0" baseline="0" noProof="0">
                          <a:ln>
                            <a:noFill/>
                          </a:ln>
                          <a:solidFill>
                            <a:schemeClr val="tx2"/>
                          </a:solidFill>
                          <a:effectLst/>
                        </a:rPr>
                      </a:br>
                      <a:r>
                        <a:rPr kumimoji="0" lang="fr-FR" sz="1100" b="1" u="none" strike="noStrike" cap="none" normalizeH="0" baseline="0" noProof="0">
                          <a:ln>
                            <a:noFill/>
                          </a:ln>
                          <a:solidFill>
                            <a:schemeClr val="tx2"/>
                          </a:solidFill>
                          <a:effectLst/>
                        </a:rPr>
                        <a:t>≥3</a:t>
                      </a:r>
                      <a:endParaRPr kumimoji="0" lang="fr-FR" sz="1100" b="1" i="0" u="none" strike="noStrike" cap="none" normalizeH="0" baseline="0" noProof="0">
                        <a:ln>
                          <a:noFill/>
                        </a:ln>
                        <a:solidFill>
                          <a:schemeClr val="tx2"/>
                        </a:solidFill>
                        <a:effectLst/>
                        <a:latin typeface="Arial" charset="0"/>
                        <a:cs typeface="Arial" charset="0"/>
                      </a:endParaRPr>
                    </a:p>
                  </a:txBody>
                  <a:tcPr anchor="ctr" horzOverflow="overflow">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Autres EIs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Fatigue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Asthénie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Céphalées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Fièvre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Réductions de dose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encorafénib</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Fatigue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Asthénie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cétuximab</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Arrêts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Fatigue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dirty="0">
                          <a:ln>
                            <a:noFill/>
                          </a:ln>
                          <a:solidFill>
                            <a:schemeClr val="tx1"/>
                          </a:solidFill>
                          <a:effectLst/>
                        </a:rPr>
                        <a:t>Asthénie</a:t>
                      </a:r>
                      <a:endParaRPr kumimoji="0" lang="fr-FR" sz="1100" b="0" i="0" u="none" strike="noStrike" cap="none" normalizeH="0" baseline="0" noProof="0" dirty="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0</a:t>
                      </a:r>
                      <a:endParaRPr kumimoji="0" lang="fr-FR" sz="1100" b="0" i="0" u="none" strike="noStrike" cap="none" normalizeH="0" baseline="0" noProof="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0</a:t>
                      </a:r>
                      <a:endParaRPr kumimoji="0" lang="fr-FR" sz="1100" b="0" i="0" u="none" strike="noStrike" cap="none" normalizeH="0" baseline="0" noProof="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1</a:t>
                      </a:r>
                      <a:endParaRPr kumimoji="0" lang="fr-FR" sz="1100" b="0" i="0" u="none" strike="noStrike" cap="none" normalizeH="0" baseline="0" noProof="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1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100" u="none" strike="noStrike" cap="none" normalizeH="0" baseline="0" noProof="0">
                          <a:ln>
                            <a:noFill/>
                          </a:ln>
                          <a:solidFill>
                            <a:schemeClr val="tx1"/>
                          </a:solidFill>
                          <a:effectLst/>
                        </a:rPr>
                        <a:t>0</a:t>
                      </a:r>
                      <a:endParaRPr kumimoji="0" lang="fr-FR" sz="1100" b="0" i="0" u="none" strike="noStrike" cap="none" normalizeH="0" baseline="0" noProof="0">
                        <a:ln>
                          <a:noFill/>
                        </a:ln>
                        <a:solidFill>
                          <a:schemeClr val="tx1"/>
                        </a:solidFill>
                        <a:effectLst/>
                        <a:latin typeface="Arial" charset="0"/>
                        <a:cs typeface="Arial" charset="0"/>
                      </a:endParaRPr>
                    </a:p>
                  </a:txBody>
                  <a:tcPr anchor="ctr" horzOverflow="overflow"/>
                </a:tc>
                <a:tc>
                  <a:txBody>
                    <a:bodyPr/>
                    <a:lstStyle/>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fr-FR" sz="900" u="none" strike="noStrike" cap="none" normalizeH="0" baseline="0" noProof="0" dirty="0">
                          <a:ln>
                            <a:noFill/>
                          </a:ln>
                          <a:solidFill>
                            <a:schemeClr val="tx1"/>
                          </a:solidFill>
                          <a:effectLst/>
                        </a:rPr>
                        <a:t>Conseiller aux patients de boire beaucoup de liquide, d’avoir une alimentation équilibrée, de faire régulièrement de l’exercice si possible et de se reposer quand nécessaire</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fr-FR" sz="900" u="none" strike="noStrike" cap="none" normalizeH="0" baseline="0" noProof="0" dirty="0">
                          <a:ln>
                            <a:noFill/>
                          </a:ln>
                          <a:solidFill>
                            <a:schemeClr val="tx1"/>
                          </a:solidFill>
                          <a:effectLst/>
                        </a:rPr>
                        <a:t>Recommander l’utilisation d’antalgiques pour soulager les symptômes si nécessaire</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fr-FR" sz="900" u="none" strike="noStrike" cap="none" normalizeH="0" baseline="0" noProof="0" dirty="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fr-FR" sz="900" u="none" strike="noStrike" cap="none" normalizeH="0" baseline="0" noProof="0" dirty="0">
                          <a:ln>
                            <a:noFill/>
                          </a:ln>
                          <a:solidFill>
                            <a:schemeClr val="tx1"/>
                          </a:solidFill>
                          <a:effectLst/>
                        </a:rPr>
                        <a:t>Modifications encorafénib</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defRPr/>
                      </a:pPr>
                      <a:r>
                        <a:rPr kumimoji="0" lang="fr-FR" sz="900" u="none" strike="noStrike" kern="1200" cap="none" normalizeH="0" baseline="0" dirty="0">
                          <a:ln>
                            <a:noFill/>
                          </a:ln>
                          <a:solidFill>
                            <a:schemeClr val="tx1"/>
                          </a:solidFill>
                          <a:effectLst/>
                          <a:latin typeface="+mn-lt"/>
                          <a:ea typeface="+mn-ea"/>
                          <a:cs typeface="+mn-cs"/>
                        </a:rPr>
                        <a:t>Pour EIs grade 2 récurrents ou </a:t>
                      </a:r>
                      <a:r>
                        <a:rPr kumimoji="0" lang="fr-FR" sz="900" u="none" strike="noStrike" cap="none" normalizeH="0" baseline="0" dirty="0">
                          <a:ln>
                            <a:noFill/>
                          </a:ln>
                          <a:solidFill>
                            <a:schemeClr val="tx1"/>
                          </a:solidFill>
                          <a:effectLst/>
                        </a:rPr>
                        <a:t>la 1</a:t>
                      </a:r>
                      <a:r>
                        <a:rPr kumimoji="0" lang="fr-FR" sz="900" u="none" strike="noStrike" cap="none" normalizeH="0" baseline="30000" dirty="0">
                          <a:ln>
                            <a:noFill/>
                          </a:ln>
                          <a:solidFill>
                            <a:schemeClr val="tx1"/>
                          </a:solidFill>
                          <a:effectLst/>
                        </a:rPr>
                        <a:t>e</a:t>
                      </a:r>
                      <a:r>
                        <a:rPr kumimoji="0" lang="fr-FR" sz="900" u="none" strike="noStrike" cap="none" normalizeH="0" baseline="0" dirty="0">
                          <a:ln>
                            <a:noFill/>
                          </a:ln>
                          <a:solidFill>
                            <a:schemeClr val="tx1"/>
                          </a:solidFill>
                          <a:effectLst/>
                        </a:rPr>
                        <a:t> survenue d’un EI de grade 3 ou 4, arrêter définitivement l’encorafénib (grade 4) ou suspendre la prise d’encorafénib pendant une durée allant jusqu’à 4 semaines</a:t>
                      </a:r>
                      <a:endParaRPr kumimoji="0" lang="fr-FR" sz="900" u="none" strike="noStrike" kern="1200" cap="none" normalizeH="0" baseline="0" dirty="0">
                        <a:ln>
                          <a:noFill/>
                        </a:ln>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endParaRPr kumimoji="0" lang="fr-FR" sz="900" b="0" i="0" u="none" strike="noStrike" kern="1200" cap="none" normalizeH="0" baseline="0" noProof="0" dirty="0">
                        <a:ln>
                          <a:noFill/>
                        </a:ln>
                        <a:solidFill>
                          <a:schemeClr val="tx1"/>
                        </a:solidFill>
                        <a:effectLst/>
                        <a:latin typeface="Arial" charset="0"/>
                        <a:ea typeface="+mn-ea"/>
                        <a:cs typeface="Arial" charset="0"/>
                      </a:endParaRPr>
                    </a:p>
                  </a:txBody>
                  <a:tcPr anchor="ctr" horzOverflow="overflow"/>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4670652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SO-23: Impact pronostique de l’instabilité microsatellitaire / déficit de réparation des mésappariements de l’ADN chez les patients avec cancer du côlon stade III ou cancer colorectal stade IV: analyse de 42 984 patients de la base de données nationale des cancers (NCDB) – Salem M,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l’impact pronostique de MSI/dMMR sur la SG chez des patients avec cancer du côlon stade III ou CCR stade IV</a:t>
            </a:r>
          </a:p>
          <a:p>
            <a:pPr marL="0" indent="0">
              <a:spcBef>
                <a:spcPts val="1200"/>
              </a:spcBef>
              <a:buNone/>
            </a:pPr>
            <a:r>
              <a:rPr lang="fr-FR" b="1" dirty="0"/>
              <a:t>Méthodes</a:t>
            </a:r>
          </a:p>
          <a:p>
            <a:r>
              <a:rPr lang="fr-FR" dirty="0"/>
              <a:t>Revue rétrospective des patients de la National Cancer </a:t>
            </a:r>
            <a:r>
              <a:rPr lang="fr-FR" dirty="0" err="1"/>
              <a:t>Database</a:t>
            </a:r>
            <a:r>
              <a:rPr lang="fr-FR" dirty="0"/>
              <a:t> diagnostiqués entre 2004 et 2016</a:t>
            </a:r>
          </a:p>
          <a:p>
            <a:pPr marL="227012" indent="-285750"/>
            <a:r>
              <a:rPr lang="fr-FR" dirty="0"/>
              <a:t>22 132 patients avec cancer du côlon stade III </a:t>
            </a:r>
          </a:p>
          <a:p>
            <a:pPr marL="538162" lvl="1" indent="-285750"/>
            <a:r>
              <a:rPr lang="fr-FR" dirty="0" smtClean="0"/>
              <a:t>1704 </a:t>
            </a:r>
            <a:r>
              <a:rPr lang="fr-FR" dirty="0"/>
              <a:t>MSI-H</a:t>
            </a:r>
          </a:p>
          <a:p>
            <a:pPr marL="538162" lvl="1" indent="-285750"/>
            <a:r>
              <a:rPr lang="fr-FR" dirty="0"/>
              <a:t>20 428 MSS</a:t>
            </a:r>
          </a:p>
          <a:p>
            <a:pPr marL="227012" indent="-285750"/>
            <a:r>
              <a:rPr lang="fr-FR" dirty="0"/>
              <a:t>11 848 patients avec CCR stade IV</a:t>
            </a:r>
          </a:p>
          <a:p>
            <a:pPr marL="538162" lvl="1" indent="-285750"/>
            <a:r>
              <a:rPr lang="fr-FR" dirty="0"/>
              <a:t>470 MSI-H</a:t>
            </a:r>
          </a:p>
          <a:p>
            <a:pPr marL="538162" lvl="1" indent="-285750"/>
            <a:r>
              <a:rPr lang="fr-FR" dirty="0"/>
              <a:t>11 378 MSS</a:t>
            </a:r>
          </a:p>
          <a:p>
            <a:pPr marL="252412" lvl="1" indent="0">
              <a:buNone/>
            </a:pPr>
            <a:endParaRPr lang="fr-FR" dirty="0"/>
          </a:p>
          <a:p>
            <a:endParaRPr lang="fr-FR" dirty="0"/>
          </a:p>
        </p:txBody>
      </p:sp>
      <p:sp>
        <p:nvSpPr>
          <p:cNvPr id="5" name="Text Placeholder 4"/>
          <p:cNvSpPr>
            <a:spLocks noGrp="1"/>
          </p:cNvSpPr>
          <p:nvPr>
            <p:ph type="body" sz="quarter" idx="11"/>
          </p:nvPr>
        </p:nvSpPr>
        <p:spPr/>
        <p:txBody>
          <a:bodyPr/>
          <a:lstStyle/>
          <a:p>
            <a:r>
              <a:rPr lang="fr-FR" dirty="0"/>
              <a:t>Salem M, et al, Ann </a:t>
            </a:r>
            <a:r>
              <a:rPr lang="fr-FR" dirty="0" err="1"/>
              <a:t>Oncol</a:t>
            </a:r>
            <a:r>
              <a:rPr lang="fr-FR" dirty="0"/>
              <a:t> 2020;31(</a:t>
            </a:r>
            <a:r>
              <a:rPr lang="fr-FR" dirty="0" err="1"/>
              <a:t>suppl</a:t>
            </a:r>
            <a:r>
              <a:rPr lang="fr-FR" dirty="0"/>
              <a:t>):</a:t>
            </a:r>
            <a:r>
              <a:rPr lang="fr-FR" dirty="0" err="1"/>
              <a:t>abstr</a:t>
            </a:r>
            <a:r>
              <a:rPr lang="fr-FR" dirty="0"/>
              <a:t> SO-23</a:t>
            </a:r>
          </a:p>
        </p:txBody>
      </p:sp>
      <p:sp>
        <p:nvSpPr>
          <p:cNvPr id="6" name="Rectangle 5"/>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3 juillet 2020 à 15H21</a:t>
            </a:r>
          </a:p>
        </p:txBody>
      </p:sp>
    </p:spTree>
    <p:extLst>
      <p:ext uri="{BB962C8B-B14F-4D97-AF65-F5344CB8AC3E}">
        <p14:creationId xmlns:p14="http://schemas.microsoft.com/office/powerpoint/2010/main" xmlns="" val="16812273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SO-23: Impact pronostique de l’instabilité microsatellitaire / déficit de réparation des mésappariements de l’ADN chez les patients avec cancer du côlon stade III ou cancer colorectal stade IV: analyse de 42 984 patients de la base de données nationale des cancers (NCDB) – Salem M,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4" name="Text Placeholder 3"/>
          <p:cNvSpPr>
            <a:spLocks noGrp="1"/>
          </p:cNvSpPr>
          <p:nvPr>
            <p:ph type="body" sz="quarter" idx="10"/>
          </p:nvPr>
        </p:nvSpPr>
        <p:spPr/>
        <p:txBody>
          <a:bodyPr/>
          <a:lstStyle/>
          <a:p>
            <a:r>
              <a:rPr lang="fr-FR" dirty="0"/>
              <a:t>*Ajusté sur localisation de la tumeur, sexe, race, traitement, différenciation tumorale et statut assurantiel</a:t>
            </a:r>
          </a:p>
        </p:txBody>
      </p:sp>
      <p:sp>
        <p:nvSpPr>
          <p:cNvPr id="5" name="Text Placeholder 4"/>
          <p:cNvSpPr>
            <a:spLocks noGrp="1"/>
          </p:cNvSpPr>
          <p:nvPr>
            <p:ph type="body" sz="quarter" idx="11"/>
          </p:nvPr>
        </p:nvSpPr>
        <p:spPr/>
        <p:txBody>
          <a:bodyPr/>
          <a:lstStyle/>
          <a:p>
            <a:r>
              <a:rPr lang="fr-FR" dirty="0"/>
              <a:t>Salem M, et al, Ann </a:t>
            </a:r>
            <a:r>
              <a:rPr lang="fr-FR" dirty="0" err="1"/>
              <a:t>Oncol</a:t>
            </a:r>
            <a:r>
              <a:rPr lang="fr-FR" dirty="0"/>
              <a:t> 2020;31(</a:t>
            </a:r>
            <a:r>
              <a:rPr lang="fr-FR" dirty="0" err="1"/>
              <a:t>suppl</a:t>
            </a:r>
            <a:r>
              <a:rPr lang="fr-FR" dirty="0"/>
              <a:t>):</a:t>
            </a:r>
            <a:r>
              <a:rPr lang="fr-FR" dirty="0" err="1"/>
              <a:t>abstr</a:t>
            </a:r>
            <a:r>
              <a:rPr lang="fr-FR" dirty="0"/>
              <a:t> SO-23</a:t>
            </a:r>
          </a:p>
        </p:txBody>
      </p:sp>
      <p:sp>
        <p:nvSpPr>
          <p:cNvPr id="6" name="TextBox 5"/>
          <p:cNvSpPr txBox="1"/>
          <p:nvPr/>
        </p:nvSpPr>
        <p:spPr>
          <a:xfrm>
            <a:off x="3157506" y="1517385"/>
            <a:ext cx="282898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Survie globale – stade IV</a:t>
            </a:r>
          </a:p>
        </p:txBody>
      </p:sp>
      <p:grpSp>
        <p:nvGrpSpPr>
          <p:cNvPr id="16" name="Group 15">
            <a:extLst>
              <a:ext uri="{FF2B5EF4-FFF2-40B4-BE49-F238E27FC236}">
                <a16:creationId xmlns:a16="http://schemas.microsoft.com/office/drawing/2014/main" xmlns="" id="{DAAF1721-908E-4AA9-A945-B8E0ECA778AB}"/>
              </a:ext>
            </a:extLst>
          </p:cNvPr>
          <p:cNvGrpSpPr/>
          <p:nvPr/>
        </p:nvGrpSpPr>
        <p:grpSpPr>
          <a:xfrm>
            <a:off x="46921" y="1884941"/>
            <a:ext cx="8941956" cy="4194979"/>
            <a:chOff x="-24199" y="1917025"/>
            <a:chExt cx="8941956" cy="4194979"/>
          </a:xfrm>
        </p:grpSpPr>
        <p:sp>
          <p:nvSpPr>
            <p:cNvPr id="17" name="Freeform 21">
              <a:extLst>
                <a:ext uri="{FF2B5EF4-FFF2-40B4-BE49-F238E27FC236}">
                  <a16:creationId xmlns:a16="http://schemas.microsoft.com/office/drawing/2014/main" xmlns="" id="{5F7B766C-B593-49A7-9BA4-4E5EE2488A8D}"/>
                </a:ext>
              </a:extLst>
            </p:cNvPr>
            <p:cNvSpPr>
              <a:spLocks/>
            </p:cNvSpPr>
            <p:nvPr/>
          </p:nvSpPr>
          <p:spPr bwMode="auto">
            <a:xfrm>
              <a:off x="826954" y="2304601"/>
              <a:ext cx="3739966"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363636"/>
                </a:solidFill>
                <a:effectLst/>
                <a:uLnTx/>
                <a:uFillTx/>
                <a:latin typeface="Arial" charset="0"/>
                <a:ea typeface="+mn-ea"/>
                <a:cs typeface="Arial" charset="0"/>
              </a:endParaRPr>
            </a:p>
          </p:txBody>
        </p:sp>
        <p:grpSp>
          <p:nvGrpSpPr>
            <p:cNvPr id="18" name="Group 17">
              <a:extLst>
                <a:ext uri="{FF2B5EF4-FFF2-40B4-BE49-F238E27FC236}">
                  <a16:creationId xmlns:a16="http://schemas.microsoft.com/office/drawing/2014/main" xmlns="" id="{9E9EB2F8-562B-455F-90C9-1C13D453CE47}"/>
                </a:ext>
              </a:extLst>
            </p:cNvPr>
            <p:cNvGrpSpPr/>
            <p:nvPr/>
          </p:nvGrpSpPr>
          <p:grpSpPr>
            <a:xfrm>
              <a:off x="169468" y="2152260"/>
              <a:ext cx="647274" cy="2844000"/>
              <a:chOff x="1337081" y="1265887"/>
              <a:chExt cx="647274" cy="2858279"/>
            </a:xfrm>
          </p:grpSpPr>
          <p:sp>
            <p:nvSpPr>
              <p:cNvPr id="92" name="Line 6">
                <a:extLst>
                  <a:ext uri="{FF2B5EF4-FFF2-40B4-BE49-F238E27FC236}">
                    <a16:creationId xmlns:a16="http://schemas.microsoft.com/office/drawing/2014/main" xmlns="" id="{67D08F01-A3A4-4F00-896B-915147D07F4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3" name="Line 7">
                <a:extLst>
                  <a:ext uri="{FF2B5EF4-FFF2-40B4-BE49-F238E27FC236}">
                    <a16:creationId xmlns:a16="http://schemas.microsoft.com/office/drawing/2014/main" xmlns="" id="{7B6FAFAD-3586-498C-AFE1-B5B0C01C5CB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4" name="Line 8">
                <a:extLst>
                  <a:ext uri="{FF2B5EF4-FFF2-40B4-BE49-F238E27FC236}">
                    <a16:creationId xmlns:a16="http://schemas.microsoft.com/office/drawing/2014/main" xmlns="" id="{BED8823D-8E02-4F57-B012-27EE984E2A1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5" name="Line 9">
                <a:extLst>
                  <a:ext uri="{FF2B5EF4-FFF2-40B4-BE49-F238E27FC236}">
                    <a16:creationId xmlns:a16="http://schemas.microsoft.com/office/drawing/2014/main" xmlns="" id="{23996534-0C24-49E3-AEB1-F48B1869879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6" name="Line 10">
                <a:extLst>
                  <a:ext uri="{FF2B5EF4-FFF2-40B4-BE49-F238E27FC236}">
                    <a16:creationId xmlns:a16="http://schemas.microsoft.com/office/drawing/2014/main" xmlns="" id="{8070AB1B-1AE8-4D0C-8FF5-2796F8314BA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7" name="Line 11">
                <a:extLst>
                  <a:ext uri="{FF2B5EF4-FFF2-40B4-BE49-F238E27FC236}">
                    <a16:creationId xmlns:a16="http://schemas.microsoft.com/office/drawing/2014/main" xmlns="" id="{15D369F9-2D82-4C00-99EB-8AD16F729EB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98" name="TextBox 97">
                <a:extLst>
                  <a:ext uri="{FF2B5EF4-FFF2-40B4-BE49-F238E27FC236}">
                    <a16:creationId xmlns:a16="http://schemas.microsoft.com/office/drawing/2014/main" xmlns="" id="{316001A2-9A8A-4F3A-9466-D32EC7DB4157}"/>
                  </a:ext>
                </a:extLst>
              </p:cNvPr>
              <p:cNvSpPr txBox="1"/>
              <p:nvPr/>
            </p:nvSpPr>
            <p:spPr>
              <a:xfrm rot="16200000">
                <a:off x="11371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SG, %</a:t>
                </a:r>
              </a:p>
            </p:txBody>
          </p:sp>
          <p:sp>
            <p:nvSpPr>
              <p:cNvPr id="99" name="TextBox 98">
                <a:extLst>
                  <a:ext uri="{FF2B5EF4-FFF2-40B4-BE49-F238E27FC236}">
                    <a16:creationId xmlns:a16="http://schemas.microsoft.com/office/drawing/2014/main" xmlns="" id="{8EB9A168-E2D2-497D-BCE1-CF820B51C40F}"/>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100" name="TextBox 99">
                <a:extLst>
                  <a:ext uri="{FF2B5EF4-FFF2-40B4-BE49-F238E27FC236}">
                    <a16:creationId xmlns:a16="http://schemas.microsoft.com/office/drawing/2014/main" xmlns="" id="{0FBF6B72-CCBA-4B8C-BD8D-BF446C65B214}"/>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101" name="TextBox 100">
                <a:extLst>
                  <a:ext uri="{FF2B5EF4-FFF2-40B4-BE49-F238E27FC236}">
                    <a16:creationId xmlns:a16="http://schemas.microsoft.com/office/drawing/2014/main" xmlns="" id="{8846A75D-EE1E-4C96-940B-8E4DDB8CA1E2}"/>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102" name="TextBox 101">
                <a:extLst>
                  <a:ext uri="{FF2B5EF4-FFF2-40B4-BE49-F238E27FC236}">
                    <a16:creationId xmlns:a16="http://schemas.microsoft.com/office/drawing/2014/main" xmlns="" id="{069811C3-7FD6-4A83-80F5-D96EA3290967}"/>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103" name="TextBox 102">
                <a:extLst>
                  <a:ext uri="{FF2B5EF4-FFF2-40B4-BE49-F238E27FC236}">
                    <a16:creationId xmlns:a16="http://schemas.microsoft.com/office/drawing/2014/main" xmlns="" id="{2492DA33-33F2-416B-AECA-A0665976D837}"/>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04" name="TextBox 103">
                <a:extLst>
                  <a:ext uri="{FF2B5EF4-FFF2-40B4-BE49-F238E27FC236}">
                    <a16:creationId xmlns:a16="http://schemas.microsoft.com/office/drawing/2014/main" xmlns="" id="{43672C4D-8D3F-4B01-A115-A8C884F02832}"/>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9" name="Group 18">
              <a:extLst>
                <a:ext uri="{FF2B5EF4-FFF2-40B4-BE49-F238E27FC236}">
                  <a16:creationId xmlns:a16="http://schemas.microsoft.com/office/drawing/2014/main" xmlns="" id="{C8E269A1-6C21-4A13-86A9-24809550CB52}"/>
                </a:ext>
              </a:extLst>
            </p:cNvPr>
            <p:cNvGrpSpPr/>
            <p:nvPr/>
          </p:nvGrpSpPr>
          <p:grpSpPr>
            <a:xfrm>
              <a:off x="742725" y="4851750"/>
              <a:ext cx="3849402" cy="360147"/>
              <a:chOff x="1554834" y="4188565"/>
              <a:chExt cx="1993012" cy="360147"/>
            </a:xfrm>
          </p:grpSpPr>
          <p:sp>
            <p:nvSpPr>
              <p:cNvPr id="80" name="Line 21">
                <a:extLst>
                  <a:ext uri="{FF2B5EF4-FFF2-40B4-BE49-F238E27FC236}">
                    <a16:creationId xmlns:a16="http://schemas.microsoft.com/office/drawing/2014/main" xmlns="" id="{CAD2A672-461C-475B-9374-DBC4B4741016}"/>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1" name="TextBox 80">
                <a:extLst>
                  <a:ext uri="{FF2B5EF4-FFF2-40B4-BE49-F238E27FC236}">
                    <a16:creationId xmlns:a16="http://schemas.microsoft.com/office/drawing/2014/main" xmlns="" id="{9E5C1E81-3C42-4144-9372-9822A6661165}"/>
                  </a:ext>
                </a:extLst>
              </p:cNvPr>
              <p:cNvSpPr txBox="1"/>
              <p:nvPr/>
            </p:nvSpPr>
            <p:spPr>
              <a:xfrm>
                <a:off x="3407291"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82" name="Line 21">
                <a:extLst>
                  <a:ext uri="{FF2B5EF4-FFF2-40B4-BE49-F238E27FC236}">
                    <a16:creationId xmlns:a16="http://schemas.microsoft.com/office/drawing/2014/main" xmlns="" id="{95A31CB4-502D-42E6-A1FB-D03A7C81C4E4}"/>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3" name="TextBox 82">
                <a:extLst>
                  <a:ext uri="{FF2B5EF4-FFF2-40B4-BE49-F238E27FC236}">
                    <a16:creationId xmlns:a16="http://schemas.microsoft.com/office/drawing/2014/main" xmlns="" id="{C59066F5-B52E-4627-A3F7-E20BACDD72DE}"/>
                  </a:ext>
                </a:extLst>
              </p:cNvPr>
              <p:cNvSpPr txBox="1"/>
              <p:nvPr/>
            </p:nvSpPr>
            <p:spPr>
              <a:xfrm>
                <a:off x="3031654"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48</a:t>
                </a:r>
              </a:p>
            </p:txBody>
          </p:sp>
          <p:sp>
            <p:nvSpPr>
              <p:cNvPr id="84" name="Line 21">
                <a:extLst>
                  <a:ext uri="{FF2B5EF4-FFF2-40B4-BE49-F238E27FC236}">
                    <a16:creationId xmlns:a16="http://schemas.microsoft.com/office/drawing/2014/main" xmlns="" id="{DD61AB8F-289B-40F0-B865-5056472582D0}"/>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5" name="TextBox 84">
                <a:extLst>
                  <a:ext uri="{FF2B5EF4-FFF2-40B4-BE49-F238E27FC236}">
                    <a16:creationId xmlns:a16="http://schemas.microsoft.com/office/drawing/2014/main" xmlns="" id="{98343C70-C9DC-4B01-8AFD-D6548B8154C5}"/>
                  </a:ext>
                </a:extLst>
              </p:cNvPr>
              <p:cNvSpPr txBox="1"/>
              <p:nvPr/>
            </p:nvSpPr>
            <p:spPr>
              <a:xfrm>
                <a:off x="2656017"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86" name="Line 21">
                <a:extLst>
                  <a:ext uri="{FF2B5EF4-FFF2-40B4-BE49-F238E27FC236}">
                    <a16:creationId xmlns:a16="http://schemas.microsoft.com/office/drawing/2014/main" xmlns="" id="{1A746885-8BE5-47A3-95B3-71703361990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7" name="TextBox 86">
                <a:extLst>
                  <a:ext uri="{FF2B5EF4-FFF2-40B4-BE49-F238E27FC236}">
                    <a16:creationId xmlns:a16="http://schemas.microsoft.com/office/drawing/2014/main" xmlns="" id="{B01A75CD-44CE-4E75-998D-37AC07E3ECE3}"/>
                  </a:ext>
                </a:extLst>
              </p:cNvPr>
              <p:cNvSpPr txBox="1"/>
              <p:nvPr/>
            </p:nvSpPr>
            <p:spPr>
              <a:xfrm>
                <a:off x="2280380"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88" name="Line 21">
                <a:extLst>
                  <a:ext uri="{FF2B5EF4-FFF2-40B4-BE49-F238E27FC236}">
                    <a16:creationId xmlns:a16="http://schemas.microsoft.com/office/drawing/2014/main" xmlns="" id="{566D00A5-DA3E-4842-8E94-8B06D965F17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9" name="TextBox 88">
                <a:extLst>
                  <a:ext uri="{FF2B5EF4-FFF2-40B4-BE49-F238E27FC236}">
                    <a16:creationId xmlns:a16="http://schemas.microsoft.com/office/drawing/2014/main" xmlns="" id="{05FD8197-0313-4217-942A-ED963C25743E}"/>
                  </a:ext>
                </a:extLst>
              </p:cNvPr>
              <p:cNvSpPr txBox="1"/>
              <p:nvPr/>
            </p:nvSpPr>
            <p:spPr>
              <a:xfrm>
                <a:off x="1904743"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90" name="Line 21">
                <a:extLst>
                  <a:ext uri="{FF2B5EF4-FFF2-40B4-BE49-F238E27FC236}">
                    <a16:creationId xmlns:a16="http://schemas.microsoft.com/office/drawing/2014/main" xmlns="" id="{9A3863C2-F11B-46D1-8932-D3BB02F035DC}"/>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1" name="TextBox 90">
                <a:extLst>
                  <a:ext uri="{FF2B5EF4-FFF2-40B4-BE49-F238E27FC236}">
                    <a16:creationId xmlns:a16="http://schemas.microsoft.com/office/drawing/2014/main" xmlns="" id="{03DDD65A-AC13-4C30-BE4A-4FB6001DBE6A}"/>
                  </a:ext>
                </a:extLst>
              </p:cNvPr>
              <p:cNvSpPr txBox="1"/>
              <p:nvPr/>
            </p:nvSpPr>
            <p:spPr>
              <a:xfrm>
                <a:off x="1554834" y="4260565"/>
                <a:ext cx="8909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20" name="TextBox 19">
              <a:extLst>
                <a:ext uri="{FF2B5EF4-FFF2-40B4-BE49-F238E27FC236}">
                  <a16:creationId xmlns:a16="http://schemas.microsoft.com/office/drawing/2014/main" xmlns="" id="{70D5AD43-9628-4FC3-A703-6CA877539AD6}"/>
                </a:ext>
              </a:extLst>
            </p:cNvPr>
            <p:cNvSpPr txBox="1"/>
            <p:nvPr/>
          </p:nvSpPr>
          <p:spPr>
            <a:xfrm>
              <a:off x="2388895" y="5120836"/>
              <a:ext cx="562976"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rPr>
                <a:t>M</a:t>
              </a:r>
              <a:r>
                <a:rPr kumimoji="0" lang="fr-FR" sz="1400" b="0" i="0" u="none" strike="noStrike" kern="1200" cap="none" spc="0" normalizeH="0" baseline="0" dirty="0">
                  <a:ln>
                    <a:noFill/>
                  </a:ln>
                  <a:solidFill>
                    <a:srgbClr val="4D4D4D"/>
                  </a:solidFill>
                  <a:effectLst/>
                  <a:uLnTx/>
                  <a:uFillTx/>
                  <a:latin typeface="Arial" charset="0"/>
                  <a:ea typeface="+mn-ea"/>
                  <a:cs typeface="Arial" charset="0"/>
                </a:rPr>
                <a:t>ois</a:t>
              </a:r>
            </a:p>
          </p:txBody>
        </p:sp>
        <p:sp>
          <p:nvSpPr>
            <p:cNvPr id="21" name="TextBox 20">
              <a:extLst>
                <a:ext uri="{FF2B5EF4-FFF2-40B4-BE49-F238E27FC236}">
                  <a16:creationId xmlns:a16="http://schemas.microsoft.com/office/drawing/2014/main" xmlns="" id="{557C0C66-82B9-49B5-B17A-33F83BB290DE}"/>
                </a:ext>
              </a:extLst>
            </p:cNvPr>
            <p:cNvSpPr txBox="1"/>
            <p:nvPr/>
          </p:nvSpPr>
          <p:spPr>
            <a:xfrm>
              <a:off x="349634" y="5191794"/>
              <a:ext cx="31451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N</a:t>
              </a:r>
            </a:p>
          </p:txBody>
        </p:sp>
        <p:grpSp>
          <p:nvGrpSpPr>
            <p:cNvPr id="22" name="Group 21">
              <a:extLst>
                <a:ext uri="{FF2B5EF4-FFF2-40B4-BE49-F238E27FC236}">
                  <a16:creationId xmlns:a16="http://schemas.microsoft.com/office/drawing/2014/main" xmlns="" id="{845C17D9-F63F-4271-A538-5D8DA35DEE89}"/>
                </a:ext>
              </a:extLst>
            </p:cNvPr>
            <p:cNvGrpSpPr/>
            <p:nvPr/>
          </p:nvGrpSpPr>
          <p:grpSpPr>
            <a:xfrm>
              <a:off x="-24199" y="5432486"/>
              <a:ext cx="4616325" cy="307777"/>
              <a:chOff x="-95319" y="5280086"/>
              <a:chExt cx="4616325" cy="307777"/>
            </a:xfrm>
          </p:grpSpPr>
          <p:sp>
            <p:nvSpPr>
              <p:cNvPr id="72" name="TextBox 71">
                <a:extLst>
                  <a:ext uri="{FF2B5EF4-FFF2-40B4-BE49-F238E27FC236}">
                    <a16:creationId xmlns:a16="http://schemas.microsoft.com/office/drawing/2014/main" xmlns="" id="{6AF51469-8764-4DBF-AE92-6BD06B776713}"/>
                  </a:ext>
                </a:extLst>
              </p:cNvPr>
              <p:cNvSpPr txBox="1"/>
              <p:nvPr/>
            </p:nvSpPr>
            <p:spPr>
              <a:xfrm>
                <a:off x="-95319" y="5280086"/>
                <a:ext cx="6928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bg1"/>
                    </a:solidFill>
                    <a:effectLst/>
                    <a:uLnTx/>
                    <a:uFillTx/>
                    <a:latin typeface="Arial" charset="0"/>
                    <a:ea typeface="+mn-ea"/>
                    <a:cs typeface="Arial" charset="0"/>
                  </a:rPr>
                  <a:t>MSI-H</a:t>
                </a:r>
              </a:p>
            </p:txBody>
          </p:sp>
          <p:grpSp>
            <p:nvGrpSpPr>
              <p:cNvPr id="73" name="Group 72">
                <a:extLst>
                  <a:ext uri="{FF2B5EF4-FFF2-40B4-BE49-F238E27FC236}">
                    <a16:creationId xmlns:a16="http://schemas.microsoft.com/office/drawing/2014/main" xmlns="" id="{FB89D065-FCD4-41F6-B3C4-831E06CE6A32}"/>
                  </a:ext>
                </a:extLst>
              </p:cNvPr>
              <p:cNvGrpSpPr/>
              <p:nvPr/>
            </p:nvGrpSpPr>
            <p:grpSpPr>
              <a:xfrm>
                <a:off x="572219" y="5289901"/>
                <a:ext cx="3948787" cy="288147"/>
                <a:chOff x="572219" y="5309125"/>
                <a:chExt cx="3948787" cy="288147"/>
              </a:xfrm>
            </p:grpSpPr>
            <p:sp>
              <p:nvSpPr>
                <p:cNvPr id="74" name="TextBox 73">
                  <a:extLst>
                    <a:ext uri="{FF2B5EF4-FFF2-40B4-BE49-F238E27FC236}">
                      <a16:creationId xmlns:a16="http://schemas.microsoft.com/office/drawing/2014/main" xmlns="" id="{4134226F-87A3-45EB-9F4E-D42E4A44C1FF}"/>
                    </a:ext>
                  </a:extLst>
                </p:cNvPr>
                <p:cNvSpPr txBox="1"/>
                <p:nvPr/>
              </p:nvSpPr>
              <p:spPr>
                <a:xfrm>
                  <a:off x="4249531" y="53091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12</a:t>
                  </a:r>
                </a:p>
              </p:txBody>
            </p:sp>
            <p:sp>
              <p:nvSpPr>
                <p:cNvPr id="75" name="TextBox 74">
                  <a:extLst>
                    <a:ext uri="{FF2B5EF4-FFF2-40B4-BE49-F238E27FC236}">
                      <a16:creationId xmlns:a16="http://schemas.microsoft.com/office/drawing/2014/main" xmlns="" id="{F811A3F8-5E87-438F-8E72-9D15A1692730}"/>
                    </a:ext>
                  </a:extLst>
                </p:cNvPr>
                <p:cNvSpPr txBox="1"/>
                <p:nvPr/>
              </p:nvSpPr>
              <p:spPr>
                <a:xfrm>
                  <a:off x="3524007" y="53091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27</a:t>
                  </a:r>
                </a:p>
              </p:txBody>
            </p:sp>
            <p:sp>
              <p:nvSpPr>
                <p:cNvPr id="76" name="TextBox 75">
                  <a:extLst>
                    <a:ext uri="{FF2B5EF4-FFF2-40B4-BE49-F238E27FC236}">
                      <a16:creationId xmlns:a16="http://schemas.microsoft.com/office/drawing/2014/main" xmlns="" id="{59F7B7B7-0BE9-4BFB-B0FF-B445224C0ED7}"/>
                    </a:ext>
                  </a:extLst>
                </p:cNvPr>
                <p:cNvSpPr txBox="1"/>
                <p:nvPr/>
              </p:nvSpPr>
              <p:spPr>
                <a:xfrm>
                  <a:off x="2798484" y="53091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56</a:t>
                  </a:r>
                </a:p>
              </p:txBody>
            </p:sp>
            <p:sp>
              <p:nvSpPr>
                <p:cNvPr id="77" name="TextBox 76">
                  <a:extLst>
                    <a:ext uri="{FF2B5EF4-FFF2-40B4-BE49-F238E27FC236}">
                      <a16:creationId xmlns:a16="http://schemas.microsoft.com/office/drawing/2014/main" xmlns="" id="{802810F9-BA29-4867-A8FE-0917A00E492D}"/>
                    </a:ext>
                  </a:extLst>
                </p:cNvPr>
                <p:cNvSpPr txBox="1"/>
                <p:nvPr/>
              </p:nvSpPr>
              <p:spPr>
                <a:xfrm>
                  <a:off x="2072960" y="53091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99</a:t>
                  </a:r>
                </a:p>
              </p:txBody>
            </p:sp>
            <p:sp>
              <p:nvSpPr>
                <p:cNvPr id="78" name="TextBox 77">
                  <a:extLst>
                    <a:ext uri="{FF2B5EF4-FFF2-40B4-BE49-F238E27FC236}">
                      <a16:creationId xmlns:a16="http://schemas.microsoft.com/office/drawing/2014/main" xmlns="" id="{FFAA15A1-EFA8-4EF9-A0A7-54C678450F88}"/>
                    </a:ext>
                  </a:extLst>
                </p:cNvPr>
                <p:cNvSpPr txBox="1"/>
                <p:nvPr/>
              </p:nvSpPr>
              <p:spPr>
                <a:xfrm>
                  <a:off x="1297743"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181</a:t>
                  </a:r>
                </a:p>
              </p:txBody>
            </p:sp>
            <p:sp>
              <p:nvSpPr>
                <p:cNvPr id="79" name="TextBox 78">
                  <a:extLst>
                    <a:ext uri="{FF2B5EF4-FFF2-40B4-BE49-F238E27FC236}">
                      <a16:creationId xmlns:a16="http://schemas.microsoft.com/office/drawing/2014/main" xmlns="" id="{D1C38E87-7529-48F4-B3AE-04F390F27168}"/>
                    </a:ext>
                  </a:extLst>
                </p:cNvPr>
                <p:cNvSpPr txBox="1"/>
                <p:nvPr/>
              </p:nvSpPr>
              <p:spPr>
                <a:xfrm>
                  <a:off x="572219"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357</a:t>
                  </a:r>
                </a:p>
              </p:txBody>
            </p:sp>
          </p:grpSp>
        </p:grpSp>
        <p:grpSp>
          <p:nvGrpSpPr>
            <p:cNvPr id="23" name="Group 22">
              <a:extLst>
                <a:ext uri="{FF2B5EF4-FFF2-40B4-BE49-F238E27FC236}">
                  <a16:creationId xmlns:a16="http://schemas.microsoft.com/office/drawing/2014/main" xmlns="" id="{C41AED6E-482B-4DE4-B104-70DB9FCBED48}"/>
                </a:ext>
              </a:extLst>
            </p:cNvPr>
            <p:cNvGrpSpPr/>
            <p:nvPr/>
          </p:nvGrpSpPr>
          <p:grpSpPr>
            <a:xfrm>
              <a:off x="94423" y="5804227"/>
              <a:ext cx="4547397" cy="307777"/>
              <a:chOff x="23303" y="5651827"/>
              <a:chExt cx="4547397" cy="307777"/>
            </a:xfrm>
          </p:grpSpPr>
          <p:sp>
            <p:nvSpPr>
              <p:cNvPr id="64" name="TextBox 63">
                <a:extLst>
                  <a:ext uri="{FF2B5EF4-FFF2-40B4-BE49-F238E27FC236}">
                    <a16:creationId xmlns:a16="http://schemas.microsoft.com/office/drawing/2014/main" xmlns="" id="{7A658012-2B12-40D0-80D3-02AC185D23FF}"/>
                  </a:ext>
                </a:extLst>
              </p:cNvPr>
              <p:cNvSpPr txBox="1"/>
              <p:nvPr/>
            </p:nvSpPr>
            <p:spPr>
              <a:xfrm>
                <a:off x="23303" y="5651827"/>
                <a:ext cx="574196"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charset="0"/>
                    <a:ea typeface="+mn-ea"/>
                    <a:cs typeface="Arial" charset="0"/>
                  </a:rPr>
                  <a:t>MSS</a:t>
                </a:r>
              </a:p>
            </p:txBody>
          </p:sp>
          <p:grpSp>
            <p:nvGrpSpPr>
              <p:cNvPr id="65" name="Group 64">
                <a:extLst>
                  <a:ext uri="{FF2B5EF4-FFF2-40B4-BE49-F238E27FC236}">
                    <a16:creationId xmlns:a16="http://schemas.microsoft.com/office/drawing/2014/main" xmlns="" id="{37DD3C8F-9A4C-4578-9E1D-12092D228A24}"/>
                  </a:ext>
                </a:extLst>
              </p:cNvPr>
              <p:cNvGrpSpPr/>
              <p:nvPr/>
            </p:nvGrpSpPr>
            <p:grpSpPr>
              <a:xfrm>
                <a:off x="522526" y="5661642"/>
                <a:ext cx="4048174" cy="288147"/>
                <a:chOff x="522526" y="5309125"/>
                <a:chExt cx="4048174" cy="288147"/>
              </a:xfrm>
            </p:grpSpPr>
            <p:sp>
              <p:nvSpPr>
                <p:cNvPr id="66" name="TextBox 65">
                  <a:extLst>
                    <a:ext uri="{FF2B5EF4-FFF2-40B4-BE49-F238E27FC236}">
                      <a16:creationId xmlns:a16="http://schemas.microsoft.com/office/drawing/2014/main" xmlns="" id="{357BA2BF-F330-4D40-8E73-17A30B9605C3}"/>
                    </a:ext>
                  </a:extLst>
                </p:cNvPr>
                <p:cNvSpPr txBox="1"/>
                <p:nvPr/>
              </p:nvSpPr>
              <p:spPr>
                <a:xfrm>
                  <a:off x="4199838"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377</a:t>
                  </a:r>
                </a:p>
              </p:txBody>
            </p:sp>
            <p:sp>
              <p:nvSpPr>
                <p:cNvPr id="67" name="TextBox 66">
                  <a:extLst>
                    <a:ext uri="{FF2B5EF4-FFF2-40B4-BE49-F238E27FC236}">
                      <a16:creationId xmlns:a16="http://schemas.microsoft.com/office/drawing/2014/main" xmlns="" id="{965856DE-C34F-4E0A-8150-B99F15D255D7}"/>
                    </a:ext>
                  </a:extLst>
                </p:cNvPr>
                <p:cNvSpPr txBox="1"/>
                <p:nvPr/>
              </p:nvSpPr>
              <p:spPr>
                <a:xfrm>
                  <a:off x="3474314"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838</a:t>
                  </a:r>
                </a:p>
              </p:txBody>
            </p:sp>
            <p:sp>
              <p:nvSpPr>
                <p:cNvPr id="68" name="TextBox 67">
                  <a:extLst>
                    <a:ext uri="{FF2B5EF4-FFF2-40B4-BE49-F238E27FC236}">
                      <a16:creationId xmlns:a16="http://schemas.microsoft.com/office/drawing/2014/main" xmlns="" id="{B58E22DB-7833-4589-9F4F-7CA779A1DF2F}"/>
                    </a:ext>
                  </a:extLst>
                </p:cNvPr>
                <p:cNvSpPr txBox="1"/>
                <p:nvPr/>
              </p:nvSpPr>
              <p:spPr>
                <a:xfrm>
                  <a:off x="2699098"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1743</a:t>
                  </a:r>
                </a:p>
              </p:txBody>
            </p:sp>
            <p:sp>
              <p:nvSpPr>
                <p:cNvPr id="69" name="TextBox 68">
                  <a:extLst>
                    <a:ext uri="{FF2B5EF4-FFF2-40B4-BE49-F238E27FC236}">
                      <a16:creationId xmlns:a16="http://schemas.microsoft.com/office/drawing/2014/main" xmlns="" id="{815A52E4-312C-4D7B-B7AC-1FAC7AC152E6}"/>
                    </a:ext>
                  </a:extLst>
                </p:cNvPr>
                <p:cNvSpPr txBox="1"/>
                <p:nvPr/>
              </p:nvSpPr>
              <p:spPr>
                <a:xfrm>
                  <a:off x="1973574"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3266</a:t>
                  </a:r>
                </a:p>
              </p:txBody>
            </p:sp>
            <p:sp>
              <p:nvSpPr>
                <p:cNvPr id="70" name="TextBox 69">
                  <a:extLst>
                    <a:ext uri="{FF2B5EF4-FFF2-40B4-BE49-F238E27FC236}">
                      <a16:creationId xmlns:a16="http://schemas.microsoft.com/office/drawing/2014/main" xmlns="" id="{5C523237-8E8B-4BE4-B363-FD6EE0B4E8B7}"/>
                    </a:ext>
                  </a:extLst>
                </p:cNvPr>
                <p:cNvSpPr txBox="1"/>
                <p:nvPr/>
              </p:nvSpPr>
              <p:spPr>
                <a:xfrm>
                  <a:off x="1248050"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5475</a:t>
                  </a:r>
                </a:p>
              </p:txBody>
            </p:sp>
            <p:sp>
              <p:nvSpPr>
                <p:cNvPr id="71" name="TextBox 70">
                  <a:extLst>
                    <a:ext uri="{FF2B5EF4-FFF2-40B4-BE49-F238E27FC236}">
                      <a16:creationId xmlns:a16="http://schemas.microsoft.com/office/drawing/2014/main" xmlns="" id="{338AC89D-0C97-4F74-B31E-44D21049E4E3}"/>
                    </a:ext>
                  </a:extLst>
                </p:cNvPr>
                <p:cNvSpPr txBox="1"/>
                <p:nvPr/>
              </p:nvSpPr>
              <p:spPr>
                <a:xfrm>
                  <a:off x="522526"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B60D27"/>
                      </a:solidFill>
                      <a:effectLst/>
                      <a:uLnTx/>
                      <a:uFillTx/>
                      <a:latin typeface="Arial" panose="020B0604020202020204" pitchFamily="34" charset="0"/>
                      <a:ea typeface="+mn-ea"/>
                      <a:cs typeface="Arial" panose="020B0604020202020204" pitchFamily="34" charset="0"/>
                    </a:rPr>
                    <a:t>8240</a:t>
                  </a:r>
                </a:p>
              </p:txBody>
            </p:sp>
          </p:grpSp>
        </p:grpSp>
        <p:grpSp>
          <p:nvGrpSpPr>
            <p:cNvPr id="24" name="Group 23">
              <a:extLst>
                <a:ext uri="{FF2B5EF4-FFF2-40B4-BE49-F238E27FC236}">
                  <a16:creationId xmlns:a16="http://schemas.microsoft.com/office/drawing/2014/main" xmlns="" id="{DF649B48-F5CB-4969-8531-2DCE95221EFA}"/>
                </a:ext>
              </a:extLst>
            </p:cNvPr>
            <p:cNvGrpSpPr/>
            <p:nvPr/>
          </p:nvGrpSpPr>
          <p:grpSpPr>
            <a:xfrm>
              <a:off x="1924984" y="1917025"/>
              <a:ext cx="2841517" cy="1169551"/>
              <a:chOff x="4360207" y="1979015"/>
              <a:chExt cx="2841517" cy="1169551"/>
            </a:xfrm>
          </p:grpSpPr>
          <p:sp>
            <p:nvSpPr>
              <p:cNvPr id="61" name="TextBox 60">
                <a:extLst>
                  <a:ext uri="{FF2B5EF4-FFF2-40B4-BE49-F238E27FC236}">
                    <a16:creationId xmlns:a16="http://schemas.microsoft.com/office/drawing/2014/main" xmlns="" id="{23FBDC35-FCF3-437C-97D7-DC0066416D09}"/>
                  </a:ext>
                </a:extLst>
              </p:cNvPr>
              <p:cNvSpPr txBox="1"/>
              <p:nvPr/>
            </p:nvSpPr>
            <p:spPr>
              <a:xfrm>
                <a:off x="4640155" y="1979015"/>
                <a:ext cx="2561569" cy="1169551"/>
              </a:xfrm>
              <a:prstGeom prst="rect">
                <a:avLst/>
              </a:prstGeom>
              <a:noFill/>
            </p:spPr>
            <p:txBody>
              <a:bodyPr wrap="square" rtlCol="0">
                <a:spAutoFit/>
              </a:bodyPr>
              <a:lstStyle/>
              <a:p>
                <a:pPr marL="720725" marR="0" lvl="1" algn="l" defTabSz="914400" rtl="0" eaLnBrk="1" fontAlgn="base" latinLnBrk="0" hangingPunct="1">
                  <a:lnSpc>
                    <a:spcPct val="100000"/>
                  </a:lnSpc>
                  <a:spcBef>
                    <a:spcPct val="0"/>
                  </a:spcBef>
                  <a:spcAft>
                    <a:spcPct val="0"/>
                  </a:spcAft>
                  <a:buClrTx/>
                  <a:buSzTx/>
                  <a:buFontTx/>
                  <a:buNone/>
                  <a:tabLst/>
                  <a:defRPr/>
                </a:pPr>
                <a:r>
                  <a:rPr kumimoji="0" lang="fr-FR" sz="1400" b="1" i="0" u="sng" strike="noStrike" kern="1200" cap="none" spc="0" normalizeH="0" baseline="0" dirty="0">
                    <a:ln>
                      <a:noFill/>
                    </a:ln>
                    <a:solidFill>
                      <a:srgbClr val="4D4D4D"/>
                    </a:solidFill>
                    <a:effectLst/>
                    <a:uLnTx/>
                    <a:uFillTx/>
                    <a:latin typeface="Arial" charset="0"/>
                    <a:ea typeface="+mn-ea"/>
                    <a:cs typeface="Arial" charset="0"/>
                  </a:rPr>
                  <a:t>SGm, mois</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MSI-H:	14,4</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MSS:	23,2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dirty="0">
                    <a:ln>
                      <a:noFill/>
                    </a:ln>
                    <a:solidFill>
                      <a:srgbClr val="4D4D4D"/>
                    </a:solidFill>
                    <a:effectLst/>
                    <a:uLnTx/>
                    <a:uFillTx/>
                    <a:latin typeface="Arial" charset="0"/>
                    <a:ea typeface="+mn-ea"/>
                    <a:cs typeface="Arial" charset="0"/>
                  </a:rPr>
                  <a:t>HR</a:t>
                </a:r>
                <a:r>
                  <a:rPr kumimoji="0" lang="fr-FR" sz="1400" b="0" i="0" u="none" strike="noStrike" kern="1200" cap="none" spc="0" normalizeH="0" baseline="0" dirty="0">
                    <a:ln>
                      <a:noFill/>
                    </a:ln>
                    <a:solidFill>
                      <a:srgbClr val="4D4D4D"/>
                    </a:solidFill>
                    <a:effectLst/>
                    <a:uLnTx/>
                    <a:uFillTx/>
                    <a:latin typeface="Arial" charset="0"/>
                    <a:ea typeface="+mn-ea"/>
                    <a:cs typeface="Arial" charset="0"/>
                  </a:rPr>
                  <a:t> </a:t>
                </a:r>
                <a:r>
                  <a:rPr kumimoji="0" lang="fr-FR" sz="1400" b="1" i="0" u="none" strike="noStrike" kern="1200" cap="none" spc="0" normalizeH="0" baseline="0" dirty="0">
                    <a:ln>
                      <a:noFill/>
                    </a:ln>
                    <a:solidFill>
                      <a:srgbClr val="4D4D4D"/>
                    </a:solidFill>
                    <a:effectLst/>
                    <a:uLnTx/>
                    <a:uFillTx/>
                    <a:latin typeface="Arial" charset="0"/>
                    <a:ea typeface="+mn-ea"/>
                    <a:cs typeface="Arial" charset="0"/>
                  </a:rPr>
                  <a:t>1,32 </a:t>
                </a:r>
                <a:r>
                  <a:rPr kumimoji="0" lang="fr-FR" sz="1400" b="0" i="0" u="none" strike="noStrike" kern="1200" cap="none" spc="0" normalizeH="0" baseline="0" dirty="0">
                    <a:ln>
                      <a:noFill/>
                    </a:ln>
                    <a:solidFill>
                      <a:srgbClr val="4D4D4D"/>
                    </a:solidFill>
                    <a:effectLst/>
                    <a:uLnTx/>
                    <a:uFillTx/>
                    <a:latin typeface="Arial" charset="0"/>
                    <a:ea typeface="+mn-ea"/>
                    <a:cs typeface="Arial" charset="0"/>
                  </a:rPr>
                  <a:t>(IC95% 1,16 - 1,50)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p&lt;0,001</a:t>
                </a:r>
              </a:p>
            </p:txBody>
          </p:sp>
          <p:cxnSp>
            <p:nvCxnSpPr>
              <p:cNvPr id="62" name="Straight Connector 61">
                <a:extLst>
                  <a:ext uri="{FF2B5EF4-FFF2-40B4-BE49-F238E27FC236}">
                    <a16:creationId xmlns:a16="http://schemas.microsoft.com/office/drawing/2014/main" xmlns="" id="{E418DF25-DD21-4F95-8EF2-D6F0BECC251D}"/>
                  </a:ext>
                </a:extLst>
              </p:cNvPr>
              <p:cNvCxnSpPr/>
              <p:nvPr/>
            </p:nvCxnSpPr>
            <p:spPr>
              <a:xfrm>
                <a:off x="4360207" y="2348090"/>
                <a:ext cx="252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67C509B0-821A-4080-8DB8-A09D760C7642}"/>
                  </a:ext>
                </a:extLst>
              </p:cNvPr>
              <p:cNvCxnSpPr/>
              <p:nvPr/>
            </p:nvCxnSpPr>
            <p:spPr>
              <a:xfrm>
                <a:off x="4360207" y="2551721"/>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25" name="Graphic 1031">
              <a:extLst>
                <a:ext uri="{FF2B5EF4-FFF2-40B4-BE49-F238E27FC236}">
                  <a16:creationId xmlns:a16="http://schemas.microsoft.com/office/drawing/2014/main" xmlns="" id="{E8ABE371-1AFA-4B9F-9A95-7AFD69C99756}"/>
                </a:ext>
              </a:extLst>
            </p:cNvPr>
            <p:cNvSpPr/>
            <p:nvPr/>
          </p:nvSpPr>
          <p:spPr>
            <a:xfrm>
              <a:off x="845215" y="2309094"/>
              <a:ext cx="3672000" cy="2106000"/>
            </a:xfrm>
            <a:custGeom>
              <a:avLst/>
              <a:gdLst>
                <a:gd name="connsiteX0" fmla="*/ 5728249 w 5724525"/>
                <a:gd name="connsiteY0" fmla="*/ 3308480 h 3305175"/>
                <a:gd name="connsiteX1" fmla="*/ 5728249 w 5724525"/>
                <a:gd name="connsiteY1" fmla="*/ 3224889 h 3305175"/>
                <a:gd name="connsiteX2" fmla="*/ 4980318 w 5724525"/>
                <a:gd name="connsiteY2" fmla="*/ 3224889 h 3305175"/>
                <a:gd name="connsiteX3" fmla="*/ 4980318 w 5724525"/>
                <a:gd name="connsiteY3" fmla="*/ 3194095 h 3305175"/>
                <a:gd name="connsiteX4" fmla="*/ 4832928 w 5724525"/>
                <a:gd name="connsiteY4" fmla="*/ 3194095 h 3305175"/>
                <a:gd name="connsiteX5" fmla="*/ 4832928 w 5724525"/>
                <a:gd name="connsiteY5" fmla="*/ 3185293 h 3305175"/>
                <a:gd name="connsiteX6" fmla="*/ 4799933 w 5724525"/>
                <a:gd name="connsiteY6" fmla="*/ 3185293 h 3305175"/>
                <a:gd name="connsiteX7" fmla="*/ 4799933 w 5724525"/>
                <a:gd name="connsiteY7" fmla="*/ 3141298 h 3305175"/>
                <a:gd name="connsiteX8" fmla="*/ 4337981 w 5724525"/>
                <a:gd name="connsiteY8" fmla="*/ 3141298 h 3305175"/>
                <a:gd name="connsiteX9" fmla="*/ 4337981 w 5724525"/>
                <a:gd name="connsiteY9" fmla="*/ 3117094 h 3305175"/>
                <a:gd name="connsiteX10" fmla="*/ 4175198 w 5724525"/>
                <a:gd name="connsiteY10" fmla="*/ 3117094 h 3305175"/>
                <a:gd name="connsiteX11" fmla="*/ 4175198 w 5724525"/>
                <a:gd name="connsiteY11" fmla="*/ 3095101 h 3305175"/>
                <a:gd name="connsiteX12" fmla="*/ 3990413 w 5724525"/>
                <a:gd name="connsiteY12" fmla="*/ 3095101 h 3305175"/>
                <a:gd name="connsiteX13" fmla="*/ 3990413 w 5724525"/>
                <a:gd name="connsiteY13" fmla="*/ 3064307 h 3305175"/>
                <a:gd name="connsiteX14" fmla="*/ 3825431 w 5724525"/>
                <a:gd name="connsiteY14" fmla="*/ 3064307 h 3305175"/>
                <a:gd name="connsiteX15" fmla="*/ 3825431 w 5724525"/>
                <a:gd name="connsiteY15" fmla="*/ 3026912 h 3305175"/>
                <a:gd name="connsiteX16" fmla="*/ 3658248 w 5724525"/>
                <a:gd name="connsiteY16" fmla="*/ 3026912 h 3305175"/>
                <a:gd name="connsiteX17" fmla="*/ 3658248 w 5724525"/>
                <a:gd name="connsiteY17" fmla="*/ 3007109 h 3305175"/>
                <a:gd name="connsiteX18" fmla="*/ 3598850 w 5724525"/>
                <a:gd name="connsiteY18" fmla="*/ 3007109 h 3305175"/>
                <a:gd name="connsiteX19" fmla="*/ 3598850 w 5724525"/>
                <a:gd name="connsiteY19" fmla="*/ 2982916 h 3305175"/>
                <a:gd name="connsiteX20" fmla="*/ 3563655 w 5724525"/>
                <a:gd name="connsiteY20" fmla="*/ 2982916 h 3305175"/>
                <a:gd name="connsiteX21" fmla="*/ 3563655 w 5724525"/>
                <a:gd name="connsiteY21" fmla="*/ 2943320 h 3305175"/>
                <a:gd name="connsiteX22" fmla="*/ 3475663 w 5724525"/>
                <a:gd name="connsiteY22" fmla="*/ 2943320 h 3305175"/>
                <a:gd name="connsiteX23" fmla="*/ 3475663 w 5724525"/>
                <a:gd name="connsiteY23" fmla="*/ 2925718 h 3305175"/>
                <a:gd name="connsiteX24" fmla="*/ 3378870 w 5724525"/>
                <a:gd name="connsiteY24" fmla="*/ 2925718 h 3305175"/>
                <a:gd name="connsiteX25" fmla="*/ 3378870 w 5724525"/>
                <a:gd name="connsiteY25" fmla="*/ 2912517 h 3305175"/>
                <a:gd name="connsiteX26" fmla="*/ 3321682 w 5724525"/>
                <a:gd name="connsiteY26" fmla="*/ 2912517 h 3305175"/>
                <a:gd name="connsiteX27" fmla="*/ 3321682 w 5724525"/>
                <a:gd name="connsiteY27" fmla="*/ 2888323 h 3305175"/>
                <a:gd name="connsiteX28" fmla="*/ 3211687 w 5724525"/>
                <a:gd name="connsiteY28" fmla="*/ 2888323 h 3305175"/>
                <a:gd name="connsiteX29" fmla="*/ 3211687 w 5724525"/>
                <a:gd name="connsiteY29" fmla="*/ 2872921 h 3305175"/>
                <a:gd name="connsiteX30" fmla="*/ 2989507 w 5724525"/>
                <a:gd name="connsiteY30" fmla="*/ 2872921 h 3305175"/>
                <a:gd name="connsiteX31" fmla="*/ 2989507 w 5724525"/>
                <a:gd name="connsiteY31" fmla="*/ 2846527 h 3305175"/>
                <a:gd name="connsiteX32" fmla="*/ 2802531 w 5724525"/>
                <a:gd name="connsiteY32" fmla="*/ 2846527 h 3305175"/>
                <a:gd name="connsiteX33" fmla="*/ 2802531 w 5724525"/>
                <a:gd name="connsiteY33" fmla="*/ 2826725 h 3305175"/>
                <a:gd name="connsiteX34" fmla="*/ 2776128 w 5724525"/>
                <a:gd name="connsiteY34" fmla="*/ 2826725 h 3305175"/>
                <a:gd name="connsiteX35" fmla="*/ 2776128 w 5724525"/>
                <a:gd name="connsiteY35" fmla="*/ 2817924 h 3305175"/>
                <a:gd name="connsiteX36" fmla="*/ 2754135 w 5724525"/>
                <a:gd name="connsiteY36" fmla="*/ 2817924 h 3305175"/>
                <a:gd name="connsiteX37" fmla="*/ 2754135 w 5724525"/>
                <a:gd name="connsiteY37" fmla="*/ 2787129 h 3305175"/>
                <a:gd name="connsiteX38" fmla="*/ 2655142 w 5724525"/>
                <a:gd name="connsiteY38" fmla="*/ 2787129 h 3305175"/>
                <a:gd name="connsiteX39" fmla="*/ 2655142 w 5724525"/>
                <a:gd name="connsiteY39" fmla="*/ 2747534 h 3305175"/>
                <a:gd name="connsiteX40" fmla="*/ 2626547 w 5724525"/>
                <a:gd name="connsiteY40" fmla="*/ 2747534 h 3305175"/>
                <a:gd name="connsiteX41" fmla="*/ 2626547 w 5724525"/>
                <a:gd name="connsiteY41" fmla="*/ 2716740 h 3305175"/>
                <a:gd name="connsiteX42" fmla="*/ 2556148 w 5724525"/>
                <a:gd name="connsiteY42" fmla="*/ 2716740 h 3305175"/>
                <a:gd name="connsiteX43" fmla="*/ 2556148 w 5724525"/>
                <a:gd name="connsiteY43" fmla="*/ 2692537 h 3305175"/>
                <a:gd name="connsiteX44" fmla="*/ 2529754 w 5724525"/>
                <a:gd name="connsiteY44" fmla="*/ 2692537 h 3305175"/>
                <a:gd name="connsiteX45" fmla="*/ 2529754 w 5724525"/>
                <a:gd name="connsiteY45" fmla="*/ 2677144 h 3305175"/>
                <a:gd name="connsiteX46" fmla="*/ 2454964 w 5724525"/>
                <a:gd name="connsiteY46" fmla="*/ 2677144 h 3305175"/>
                <a:gd name="connsiteX47" fmla="*/ 2454964 w 5724525"/>
                <a:gd name="connsiteY47" fmla="*/ 2655142 h 3305175"/>
                <a:gd name="connsiteX48" fmla="*/ 2430761 w 5724525"/>
                <a:gd name="connsiteY48" fmla="*/ 2655142 h 3305175"/>
                <a:gd name="connsiteX49" fmla="*/ 2430761 w 5724525"/>
                <a:gd name="connsiteY49" fmla="*/ 2611145 h 3305175"/>
                <a:gd name="connsiteX50" fmla="*/ 2391166 w 5724525"/>
                <a:gd name="connsiteY50" fmla="*/ 2611145 h 3305175"/>
                <a:gd name="connsiteX51" fmla="*/ 2391166 w 5724525"/>
                <a:gd name="connsiteY51" fmla="*/ 2593553 h 3305175"/>
                <a:gd name="connsiteX52" fmla="*/ 2362572 w 5724525"/>
                <a:gd name="connsiteY52" fmla="*/ 2593553 h 3305175"/>
                <a:gd name="connsiteX53" fmla="*/ 2362572 w 5724525"/>
                <a:gd name="connsiteY53" fmla="*/ 2571550 h 3305175"/>
                <a:gd name="connsiteX54" fmla="*/ 2320776 w 5724525"/>
                <a:gd name="connsiteY54" fmla="*/ 2571550 h 3305175"/>
                <a:gd name="connsiteX55" fmla="*/ 2320776 w 5724525"/>
                <a:gd name="connsiteY55" fmla="*/ 2547357 h 3305175"/>
                <a:gd name="connsiteX56" fmla="*/ 2296582 w 5724525"/>
                <a:gd name="connsiteY56" fmla="*/ 2547357 h 3305175"/>
                <a:gd name="connsiteX57" fmla="*/ 2296582 w 5724525"/>
                <a:gd name="connsiteY57" fmla="*/ 2536355 h 3305175"/>
                <a:gd name="connsiteX58" fmla="*/ 2250386 w 5724525"/>
                <a:gd name="connsiteY58" fmla="*/ 2536355 h 3305175"/>
                <a:gd name="connsiteX59" fmla="*/ 2250386 w 5724525"/>
                <a:gd name="connsiteY59" fmla="*/ 2523154 h 3305175"/>
                <a:gd name="connsiteX60" fmla="*/ 2173386 w 5724525"/>
                <a:gd name="connsiteY60" fmla="*/ 2523154 h 3305175"/>
                <a:gd name="connsiteX61" fmla="*/ 2173386 w 5724525"/>
                <a:gd name="connsiteY61" fmla="*/ 2514362 h 3305175"/>
                <a:gd name="connsiteX62" fmla="*/ 2089795 w 5724525"/>
                <a:gd name="connsiteY62" fmla="*/ 2514362 h 3305175"/>
                <a:gd name="connsiteX63" fmla="*/ 2089795 w 5724525"/>
                <a:gd name="connsiteY63" fmla="*/ 2496760 h 3305175"/>
                <a:gd name="connsiteX64" fmla="*/ 2026006 w 5724525"/>
                <a:gd name="connsiteY64" fmla="*/ 2496760 h 3305175"/>
                <a:gd name="connsiteX65" fmla="*/ 2026006 w 5724525"/>
                <a:gd name="connsiteY65" fmla="*/ 2481358 h 3305175"/>
                <a:gd name="connsiteX66" fmla="*/ 1949015 w 5724525"/>
                <a:gd name="connsiteY66" fmla="*/ 2481358 h 3305175"/>
                <a:gd name="connsiteX67" fmla="*/ 1949015 w 5724525"/>
                <a:gd name="connsiteY67" fmla="*/ 2476957 h 3305175"/>
                <a:gd name="connsiteX68" fmla="*/ 1902819 w 5724525"/>
                <a:gd name="connsiteY68" fmla="*/ 2476957 h 3305175"/>
                <a:gd name="connsiteX69" fmla="*/ 1902819 w 5724525"/>
                <a:gd name="connsiteY69" fmla="*/ 2432961 h 3305175"/>
                <a:gd name="connsiteX70" fmla="*/ 1845621 w 5724525"/>
                <a:gd name="connsiteY70" fmla="*/ 2432961 h 3305175"/>
                <a:gd name="connsiteX71" fmla="*/ 1845621 w 5724525"/>
                <a:gd name="connsiteY71" fmla="*/ 2391166 h 3305175"/>
                <a:gd name="connsiteX72" fmla="*/ 1825819 w 5724525"/>
                <a:gd name="connsiteY72" fmla="*/ 2391166 h 3305175"/>
                <a:gd name="connsiteX73" fmla="*/ 1825819 w 5724525"/>
                <a:gd name="connsiteY73" fmla="*/ 2347170 h 3305175"/>
                <a:gd name="connsiteX74" fmla="*/ 1729035 w 5724525"/>
                <a:gd name="connsiteY74" fmla="*/ 2347170 h 3305175"/>
                <a:gd name="connsiteX75" fmla="*/ 1729035 w 5724525"/>
                <a:gd name="connsiteY75" fmla="*/ 2309775 h 3305175"/>
                <a:gd name="connsiteX76" fmla="*/ 1698231 w 5724525"/>
                <a:gd name="connsiteY76" fmla="*/ 2309775 h 3305175"/>
                <a:gd name="connsiteX77" fmla="*/ 1698231 w 5724525"/>
                <a:gd name="connsiteY77" fmla="*/ 2267979 h 3305175"/>
                <a:gd name="connsiteX78" fmla="*/ 1680639 w 5724525"/>
                <a:gd name="connsiteY78" fmla="*/ 2267979 h 3305175"/>
                <a:gd name="connsiteX79" fmla="*/ 1680639 w 5724525"/>
                <a:gd name="connsiteY79" fmla="*/ 2230584 h 3305175"/>
                <a:gd name="connsiteX80" fmla="*/ 1647644 w 5724525"/>
                <a:gd name="connsiteY80" fmla="*/ 2230584 h 3305175"/>
                <a:gd name="connsiteX81" fmla="*/ 1647644 w 5724525"/>
                <a:gd name="connsiteY81" fmla="*/ 2215182 h 3305175"/>
                <a:gd name="connsiteX82" fmla="*/ 1592647 w 5724525"/>
                <a:gd name="connsiteY82" fmla="*/ 2215182 h 3305175"/>
                <a:gd name="connsiteX83" fmla="*/ 1592647 w 5724525"/>
                <a:gd name="connsiteY83" fmla="*/ 2193188 h 3305175"/>
                <a:gd name="connsiteX84" fmla="*/ 1548651 w 5724525"/>
                <a:gd name="connsiteY84" fmla="*/ 2193188 h 3305175"/>
                <a:gd name="connsiteX85" fmla="*/ 1548651 w 5724525"/>
                <a:gd name="connsiteY85" fmla="*/ 2166795 h 3305175"/>
                <a:gd name="connsiteX86" fmla="*/ 1524448 w 5724525"/>
                <a:gd name="connsiteY86" fmla="*/ 2166795 h 3305175"/>
                <a:gd name="connsiteX87" fmla="*/ 1524448 w 5724525"/>
                <a:gd name="connsiteY87" fmla="*/ 2102996 h 3305175"/>
                <a:gd name="connsiteX88" fmla="*/ 1489253 w 5724525"/>
                <a:gd name="connsiteY88" fmla="*/ 2102996 h 3305175"/>
                <a:gd name="connsiteX89" fmla="*/ 1489253 w 5724525"/>
                <a:gd name="connsiteY89" fmla="*/ 2072202 h 3305175"/>
                <a:gd name="connsiteX90" fmla="*/ 1451858 w 5724525"/>
                <a:gd name="connsiteY90" fmla="*/ 2072202 h 3305175"/>
                <a:gd name="connsiteX91" fmla="*/ 1451858 w 5724525"/>
                <a:gd name="connsiteY91" fmla="*/ 2032607 h 3305175"/>
                <a:gd name="connsiteX92" fmla="*/ 1403461 w 5724525"/>
                <a:gd name="connsiteY92" fmla="*/ 2032607 h 3305175"/>
                <a:gd name="connsiteX93" fmla="*/ 1403461 w 5724525"/>
                <a:gd name="connsiteY93" fmla="*/ 2015004 h 3305175"/>
                <a:gd name="connsiteX94" fmla="*/ 1396860 w 5724525"/>
                <a:gd name="connsiteY94" fmla="*/ 2015004 h 3305175"/>
                <a:gd name="connsiteX95" fmla="*/ 1396860 w 5724525"/>
                <a:gd name="connsiteY95" fmla="*/ 1990811 h 3305175"/>
                <a:gd name="connsiteX96" fmla="*/ 1333071 w 5724525"/>
                <a:gd name="connsiteY96" fmla="*/ 1990811 h 3305175"/>
                <a:gd name="connsiteX97" fmla="*/ 1333071 w 5724525"/>
                <a:gd name="connsiteY97" fmla="*/ 1960007 h 3305175"/>
                <a:gd name="connsiteX98" fmla="*/ 1315469 w 5724525"/>
                <a:gd name="connsiteY98" fmla="*/ 1960007 h 3305175"/>
                <a:gd name="connsiteX99" fmla="*/ 1315469 w 5724525"/>
                <a:gd name="connsiteY99" fmla="*/ 1931413 h 3305175"/>
                <a:gd name="connsiteX100" fmla="*/ 1256081 w 5724525"/>
                <a:gd name="connsiteY100" fmla="*/ 1931413 h 3305175"/>
                <a:gd name="connsiteX101" fmla="*/ 1256081 w 5724525"/>
                <a:gd name="connsiteY101" fmla="*/ 1900618 h 3305175"/>
                <a:gd name="connsiteX102" fmla="*/ 1214285 w 5724525"/>
                <a:gd name="connsiteY102" fmla="*/ 1900618 h 3305175"/>
                <a:gd name="connsiteX103" fmla="*/ 1214285 w 5724525"/>
                <a:gd name="connsiteY103" fmla="*/ 1869824 h 3305175"/>
                <a:gd name="connsiteX104" fmla="*/ 1207684 w 5724525"/>
                <a:gd name="connsiteY104" fmla="*/ 1869824 h 3305175"/>
                <a:gd name="connsiteX105" fmla="*/ 1207684 w 5724525"/>
                <a:gd name="connsiteY105" fmla="*/ 1850022 h 3305175"/>
                <a:gd name="connsiteX106" fmla="*/ 1172489 w 5724525"/>
                <a:gd name="connsiteY106" fmla="*/ 1850022 h 3305175"/>
                <a:gd name="connsiteX107" fmla="*/ 1172489 w 5724525"/>
                <a:gd name="connsiteY107" fmla="*/ 1825828 h 3305175"/>
                <a:gd name="connsiteX108" fmla="*/ 1124093 w 5724525"/>
                <a:gd name="connsiteY108" fmla="*/ 1825828 h 3305175"/>
                <a:gd name="connsiteX109" fmla="*/ 1124093 w 5724525"/>
                <a:gd name="connsiteY109" fmla="*/ 1790624 h 3305175"/>
                <a:gd name="connsiteX110" fmla="*/ 1086698 w 5724525"/>
                <a:gd name="connsiteY110" fmla="*/ 1790624 h 3305175"/>
                <a:gd name="connsiteX111" fmla="*/ 1086698 w 5724525"/>
                <a:gd name="connsiteY111" fmla="*/ 1762030 h 3305175"/>
                <a:gd name="connsiteX112" fmla="*/ 1036101 w 5724525"/>
                <a:gd name="connsiteY112" fmla="*/ 1762030 h 3305175"/>
                <a:gd name="connsiteX113" fmla="*/ 1036101 w 5724525"/>
                <a:gd name="connsiteY113" fmla="*/ 1702632 h 3305175"/>
                <a:gd name="connsiteX114" fmla="*/ 1020699 w 5724525"/>
                <a:gd name="connsiteY114" fmla="*/ 1702632 h 3305175"/>
                <a:gd name="connsiteX115" fmla="*/ 1020699 w 5724525"/>
                <a:gd name="connsiteY115" fmla="*/ 1674038 h 3305175"/>
                <a:gd name="connsiteX116" fmla="*/ 981104 w 5724525"/>
                <a:gd name="connsiteY116" fmla="*/ 1674038 h 3305175"/>
                <a:gd name="connsiteX117" fmla="*/ 981104 w 5724525"/>
                <a:gd name="connsiteY117" fmla="*/ 1645444 h 3305175"/>
                <a:gd name="connsiteX118" fmla="*/ 961311 w 5724525"/>
                <a:gd name="connsiteY118" fmla="*/ 1645444 h 3305175"/>
                <a:gd name="connsiteX119" fmla="*/ 961311 w 5724525"/>
                <a:gd name="connsiteY119" fmla="*/ 1605848 h 3305175"/>
                <a:gd name="connsiteX120" fmla="*/ 948109 w 5724525"/>
                <a:gd name="connsiteY120" fmla="*/ 1605848 h 3305175"/>
                <a:gd name="connsiteX121" fmla="*/ 948109 w 5724525"/>
                <a:gd name="connsiteY121" fmla="*/ 1590446 h 3305175"/>
                <a:gd name="connsiteX122" fmla="*/ 895313 w 5724525"/>
                <a:gd name="connsiteY122" fmla="*/ 1590446 h 3305175"/>
                <a:gd name="connsiteX123" fmla="*/ 895313 w 5724525"/>
                <a:gd name="connsiteY123" fmla="*/ 1559652 h 3305175"/>
                <a:gd name="connsiteX124" fmla="*/ 862316 w 5724525"/>
                <a:gd name="connsiteY124" fmla="*/ 1559652 h 3305175"/>
                <a:gd name="connsiteX125" fmla="*/ 862316 w 5724525"/>
                <a:gd name="connsiteY125" fmla="*/ 1491453 h 3305175"/>
                <a:gd name="connsiteX126" fmla="*/ 824920 w 5724525"/>
                <a:gd name="connsiteY126" fmla="*/ 1491453 h 3305175"/>
                <a:gd name="connsiteX127" fmla="*/ 824920 w 5724525"/>
                <a:gd name="connsiteY127" fmla="*/ 1469460 h 3305175"/>
                <a:gd name="connsiteX128" fmla="*/ 802922 w 5724525"/>
                <a:gd name="connsiteY128" fmla="*/ 1469460 h 3305175"/>
                <a:gd name="connsiteX129" fmla="*/ 802922 w 5724525"/>
                <a:gd name="connsiteY129" fmla="*/ 1443057 h 3305175"/>
                <a:gd name="connsiteX130" fmla="*/ 765526 w 5724525"/>
                <a:gd name="connsiteY130" fmla="*/ 1443057 h 3305175"/>
                <a:gd name="connsiteX131" fmla="*/ 765526 w 5724525"/>
                <a:gd name="connsiteY131" fmla="*/ 1414463 h 3305175"/>
                <a:gd name="connsiteX132" fmla="*/ 743528 w 5724525"/>
                <a:gd name="connsiteY132" fmla="*/ 1414463 h 3305175"/>
                <a:gd name="connsiteX133" fmla="*/ 743528 w 5724525"/>
                <a:gd name="connsiteY133" fmla="*/ 1368266 h 3305175"/>
                <a:gd name="connsiteX134" fmla="*/ 708331 w 5724525"/>
                <a:gd name="connsiteY134" fmla="*/ 1368266 h 3305175"/>
                <a:gd name="connsiteX135" fmla="*/ 708331 w 5724525"/>
                <a:gd name="connsiteY135" fmla="*/ 1291276 h 3305175"/>
                <a:gd name="connsiteX136" fmla="*/ 688534 w 5724525"/>
                <a:gd name="connsiteY136" fmla="*/ 1291276 h 3305175"/>
                <a:gd name="connsiteX137" fmla="*/ 688534 w 5724525"/>
                <a:gd name="connsiteY137" fmla="*/ 1258281 h 3305175"/>
                <a:gd name="connsiteX138" fmla="*/ 655536 w 5724525"/>
                <a:gd name="connsiteY138" fmla="*/ 1258281 h 3305175"/>
                <a:gd name="connsiteX139" fmla="*/ 655536 w 5724525"/>
                <a:gd name="connsiteY139" fmla="*/ 1225287 h 3305175"/>
                <a:gd name="connsiteX140" fmla="*/ 637938 w 5724525"/>
                <a:gd name="connsiteY140" fmla="*/ 1225287 h 3305175"/>
                <a:gd name="connsiteX141" fmla="*/ 637938 w 5724525"/>
                <a:gd name="connsiteY141" fmla="*/ 1198883 h 3305175"/>
                <a:gd name="connsiteX142" fmla="*/ 609341 w 5724525"/>
                <a:gd name="connsiteY142" fmla="*/ 1198883 h 3305175"/>
                <a:gd name="connsiteX143" fmla="*/ 609341 w 5724525"/>
                <a:gd name="connsiteY143" fmla="*/ 1159288 h 3305175"/>
                <a:gd name="connsiteX144" fmla="*/ 593943 w 5724525"/>
                <a:gd name="connsiteY144" fmla="*/ 1159288 h 3305175"/>
                <a:gd name="connsiteX145" fmla="*/ 593943 w 5724525"/>
                <a:gd name="connsiteY145" fmla="*/ 1128493 h 3305175"/>
                <a:gd name="connsiteX146" fmla="*/ 558746 w 5724525"/>
                <a:gd name="connsiteY146" fmla="*/ 1128493 h 3305175"/>
                <a:gd name="connsiteX147" fmla="*/ 558746 w 5724525"/>
                <a:gd name="connsiteY147" fmla="*/ 1113092 h 3305175"/>
                <a:gd name="connsiteX148" fmla="*/ 536748 w 5724525"/>
                <a:gd name="connsiteY148" fmla="*/ 1113092 h 3305175"/>
                <a:gd name="connsiteX149" fmla="*/ 536748 w 5724525"/>
                <a:gd name="connsiteY149" fmla="*/ 1082297 h 3305175"/>
                <a:gd name="connsiteX150" fmla="*/ 483953 w 5724525"/>
                <a:gd name="connsiteY150" fmla="*/ 1082297 h 3305175"/>
                <a:gd name="connsiteX151" fmla="*/ 483953 w 5724525"/>
                <a:gd name="connsiteY151" fmla="*/ 1040501 h 3305175"/>
                <a:gd name="connsiteX152" fmla="*/ 472954 w 5724525"/>
                <a:gd name="connsiteY152" fmla="*/ 1040501 h 3305175"/>
                <a:gd name="connsiteX153" fmla="*/ 472954 w 5724525"/>
                <a:gd name="connsiteY153" fmla="*/ 989905 h 3305175"/>
                <a:gd name="connsiteX154" fmla="*/ 442157 w 5724525"/>
                <a:gd name="connsiteY154" fmla="*/ 989905 h 3305175"/>
                <a:gd name="connsiteX155" fmla="*/ 442157 w 5724525"/>
                <a:gd name="connsiteY155" fmla="*/ 939310 h 3305175"/>
                <a:gd name="connsiteX156" fmla="*/ 422359 w 5724525"/>
                <a:gd name="connsiteY156" fmla="*/ 939310 h 3305175"/>
                <a:gd name="connsiteX157" fmla="*/ 422359 w 5724525"/>
                <a:gd name="connsiteY157" fmla="*/ 901913 h 3305175"/>
                <a:gd name="connsiteX158" fmla="*/ 406960 w 5724525"/>
                <a:gd name="connsiteY158" fmla="*/ 901913 h 3305175"/>
                <a:gd name="connsiteX159" fmla="*/ 406960 w 5724525"/>
                <a:gd name="connsiteY159" fmla="*/ 873316 h 3305175"/>
                <a:gd name="connsiteX160" fmla="*/ 356366 w 5724525"/>
                <a:gd name="connsiteY160" fmla="*/ 873316 h 3305175"/>
                <a:gd name="connsiteX161" fmla="*/ 356366 w 5724525"/>
                <a:gd name="connsiteY161" fmla="*/ 813922 h 3305175"/>
                <a:gd name="connsiteX162" fmla="*/ 338767 w 5724525"/>
                <a:gd name="connsiteY162" fmla="*/ 813922 h 3305175"/>
                <a:gd name="connsiteX163" fmla="*/ 338767 w 5724525"/>
                <a:gd name="connsiteY163" fmla="*/ 774325 h 3305175"/>
                <a:gd name="connsiteX164" fmla="*/ 327769 w 5724525"/>
                <a:gd name="connsiteY164" fmla="*/ 774325 h 3305175"/>
                <a:gd name="connsiteX165" fmla="*/ 327769 w 5724525"/>
                <a:gd name="connsiteY165" fmla="*/ 728130 h 3305175"/>
                <a:gd name="connsiteX166" fmla="*/ 303570 w 5724525"/>
                <a:gd name="connsiteY166" fmla="*/ 728130 h 3305175"/>
                <a:gd name="connsiteX167" fmla="*/ 303570 w 5724525"/>
                <a:gd name="connsiteY167" fmla="*/ 710532 h 3305175"/>
                <a:gd name="connsiteX168" fmla="*/ 292572 w 5724525"/>
                <a:gd name="connsiteY168" fmla="*/ 710532 h 3305175"/>
                <a:gd name="connsiteX169" fmla="*/ 292572 w 5724525"/>
                <a:gd name="connsiteY169" fmla="*/ 686333 h 3305175"/>
                <a:gd name="connsiteX170" fmla="*/ 241977 w 5724525"/>
                <a:gd name="connsiteY170" fmla="*/ 686333 h 3305175"/>
                <a:gd name="connsiteX171" fmla="*/ 241977 w 5724525"/>
                <a:gd name="connsiteY171" fmla="*/ 655537 h 3305175"/>
                <a:gd name="connsiteX172" fmla="*/ 224379 w 5724525"/>
                <a:gd name="connsiteY172" fmla="*/ 655537 h 3305175"/>
                <a:gd name="connsiteX173" fmla="*/ 224379 w 5724525"/>
                <a:gd name="connsiteY173" fmla="*/ 629140 h 3305175"/>
                <a:gd name="connsiteX174" fmla="*/ 200180 w 5724525"/>
                <a:gd name="connsiteY174" fmla="*/ 629140 h 3305175"/>
                <a:gd name="connsiteX175" fmla="*/ 200180 w 5724525"/>
                <a:gd name="connsiteY175" fmla="*/ 563146 h 3305175"/>
                <a:gd name="connsiteX176" fmla="*/ 186981 w 5724525"/>
                <a:gd name="connsiteY176" fmla="*/ 563146 h 3305175"/>
                <a:gd name="connsiteX177" fmla="*/ 186981 w 5724525"/>
                <a:gd name="connsiteY177" fmla="*/ 486153 h 3305175"/>
                <a:gd name="connsiteX178" fmla="*/ 162784 w 5724525"/>
                <a:gd name="connsiteY178" fmla="*/ 486153 h 3305175"/>
                <a:gd name="connsiteX179" fmla="*/ 162784 w 5724525"/>
                <a:gd name="connsiteY179" fmla="*/ 442157 h 3305175"/>
                <a:gd name="connsiteX180" fmla="*/ 142986 w 5724525"/>
                <a:gd name="connsiteY180" fmla="*/ 442157 h 3305175"/>
                <a:gd name="connsiteX181" fmla="*/ 142986 w 5724525"/>
                <a:gd name="connsiteY181" fmla="*/ 373964 h 3305175"/>
                <a:gd name="connsiteX182" fmla="*/ 118788 w 5724525"/>
                <a:gd name="connsiteY182" fmla="*/ 373964 h 3305175"/>
                <a:gd name="connsiteX183" fmla="*/ 118788 w 5724525"/>
                <a:gd name="connsiteY183" fmla="*/ 301371 h 3305175"/>
                <a:gd name="connsiteX184" fmla="*/ 101190 w 5724525"/>
                <a:gd name="connsiteY184" fmla="*/ 301371 h 3305175"/>
                <a:gd name="connsiteX185" fmla="*/ 101190 w 5724525"/>
                <a:gd name="connsiteY185" fmla="*/ 266174 h 3305175"/>
                <a:gd name="connsiteX186" fmla="*/ 79192 w 5724525"/>
                <a:gd name="connsiteY186" fmla="*/ 266174 h 3305175"/>
                <a:gd name="connsiteX187" fmla="*/ 79192 w 5724525"/>
                <a:gd name="connsiteY187" fmla="*/ 202381 h 3305175"/>
                <a:gd name="connsiteX188" fmla="*/ 63794 w 5724525"/>
                <a:gd name="connsiteY188" fmla="*/ 202381 h 3305175"/>
                <a:gd name="connsiteX189" fmla="*/ 63794 w 5724525"/>
                <a:gd name="connsiteY189" fmla="*/ 129788 h 3305175"/>
                <a:gd name="connsiteX190" fmla="*/ 50595 w 5724525"/>
                <a:gd name="connsiteY190" fmla="*/ 129788 h 3305175"/>
                <a:gd name="connsiteX191" fmla="*/ 50595 w 5724525"/>
                <a:gd name="connsiteY191" fmla="*/ 57195 h 3305175"/>
                <a:gd name="connsiteX192" fmla="*/ 28597 w 5724525"/>
                <a:gd name="connsiteY192" fmla="*/ 57195 h 3305175"/>
                <a:gd name="connsiteX193" fmla="*/ 28597 w 5724525"/>
                <a:gd name="connsiteY193" fmla="*/ 39596 h 3305175"/>
                <a:gd name="connsiteX194" fmla="*/ 0 w 5724525"/>
                <a:gd name="connsiteY194" fmla="*/ 39596 h 3305175"/>
                <a:gd name="connsiteX195" fmla="*/ 0 w 5724525"/>
                <a:gd name="connsiteY195"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724525" h="3305175">
                  <a:moveTo>
                    <a:pt x="5728249" y="3308480"/>
                  </a:moveTo>
                  <a:lnTo>
                    <a:pt x="5728249" y="3224889"/>
                  </a:lnTo>
                  <a:lnTo>
                    <a:pt x="4980318" y="3224889"/>
                  </a:lnTo>
                  <a:lnTo>
                    <a:pt x="4980318" y="3194095"/>
                  </a:lnTo>
                  <a:lnTo>
                    <a:pt x="4832928" y="3194095"/>
                  </a:lnTo>
                  <a:lnTo>
                    <a:pt x="4832928" y="3185293"/>
                  </a:lnTo>
                  <a:lnTo>
                    <a:pt x="4799933" y="3185293"/>
                  </a:lnTo>
                  <a:lnTo>
                    <a:pt x="4799933" y="3141298"/>
                  </a:lnTo>
                  <a:lnTo>
                    <a:pt x="4337981" y="3141298"/>
                  </a:lnTo>
                  <a:lnTo>
                    <a:pt x="4337981" y="3117094"/>
                  </a:lnTo>
                  <a:lnTo>
                    <a:pt x="4175198" y="3117094"/>
                  </a:lnTo>
                  <a:lnTo>
                    <a:pt x="4175198" y="3095101"/>
                  </a:lnTo>
                  <a:lnTo>
                    <a:pt x="3990413" y="3095101"/>
                  </a:lnTo>
                  <a:lnTo>
                    <a:pt x="3990413" y="3064307"/>
                  </a:lnTo>
                  <a:lnTo>
                    <a:pt x="3825431" y="3064307"/>
                  </a:lnTo>
                  <a:lnTo>
                    <a:pt x="3825431" y="3026912"/>
                  </a:lnTo>
                  <a:lnTo>
                    <a:pt x="3658248" y="3026912"/>
                  </a:lnTo>
                  <a:lnTo>
                    <a:pt x="3658248" y="3007109"/>
                  </a:lnTo>
                  <a:lnTo>
                    <a:pt x="3598850" y="3007109"/>
                  </a:lnTo>
                  <a:lnTo>
                    <a:pt x="3598850" y="2982916"/>
                  </a:lnTo>
                  <a:lnTo>
                    <a:pt x="3563655" y="2982916"/>
                  </a:lnTo>
                  <a:lnTo>
                    <a:pt x="3563655" y="2943320"/>
                  </a:lnTo>
                  <a:lnTo>
                    <a:pt x="3475663" y="2943320"/>
                  </a:lnTo>
                  <a:lnTo>
                    <a:pt x="3475663" y="2925718"/>
                  </a:lnTo>
                  <a:lnTo>
                    <a:pt x="3378870" y="2925718"/>
                  </a:lnTo>
                  <a:lnTo>
                    <a:pt x="3378870" y="2912517"/>
                  </a:lnTo>
                  <a:lnTo>
                    <a:pt x="3321682" y="2912517"/>
                  </a:lnTo>
                  <a:lnTo>
                    <a:pt x="3321682" y="2888323"/>
                  </a:lnTo>
                  <a:lnTo>
                    <a:pt x="3211687" y="2888323"/>
                  </a:lnTo>
                  <a:lnTo>
                    <a:pt x="3211687" y="2872921"/>
                  </a:lnTo>
                  <a:lnTo>
                    <a:pt x="2989507" y="2872921"/>
                  </a:lnTo>
                  <a:lnTo>
                    <a:pt x="2989507" y="2846527"/>
                  </a:lnTo>
                  <a:lnTo>
                    <a:pt x="2802531" y="2846527"/>
                  </a:lnTo>
                  <a:lnTo>
                    <a:pt x="2802531" y="2826725"/>
                  </a:lnTo>
                  <a:lnTo>
                    <a:pt x="2776128" y="2826725"/>
                  </a:lnTo>
                  <a:lnTo>
                    <a:pt x="2776128" y="2817924"/>
                  </a:lnTo>
                  <a:lnTo>
                    <a:pt x="2754135" y="2817924"/>
                  </a:lnTo>
                  <a:lnTo>
                    <a:pt x="2754135" y="2787129"/>
                  </a:lnTo>
                  <a:lnTo>
                    <a:pt x="2655142" y="2787129"/>
                  </a:lnTo>
                  <a:lnTo>
                    <a:pt x="2655142" y="2747534"/>
                  </a:lnTo>
                  <a:lnTo>
                    <a:pt x="2626547" y="2747534"/>
                  </a:lnTo>
                  <a:lnTo>
                    <a:pt x="2626547" y="2716740"/>
                  </a:lnTo>
                  <a:lnTo>
                    <a:pt x="2556148" y="2716740"/>
                  </a:lnTo>
                  <a:lnTo>
                    <a:pt x="2556148" y="2692537"/>
                  </a:lnTo>
                  <a:lnTo>
                    <a:pt x="2529754" y="2692537"/>
                  </a:lnTo>
                  <a:lnTo>
                    <a:pt x="2529754" y="2677144"/>
                  </a:lnTo>
                  <a:lnTo>
                    <a:pt x="2454964" y="2677144"/>
                  </a:lnTo>
                  <a:lnTo>
                    <a:pt x="2454964" y="2655142"/>
                  </a:lnTo>
                  <a:lnTo>
                    <a:pt x="2430761" y="2655142"/>
                  </a:lnTo>
                  <a:lnTo>
                    <a:pt x="2430761" y="2611145"/>
                  </a:lnTo>
                  <a:lnTo>
                    <a:pt x="2391166" y="2611145"/>
                  </a:lnTo>
                  <a:lnTo>
                    <a:pt x="2391166" y="2593553"/>
                  </a:lnTo>
                  <a:lnTo>
                    <a:pt x="2362572" y="2593553"/>
                  </a:lnTo>
                  <a:lnTo>
                    <a:pt x="2362572" y="2571550"/>
                  </a:lnTo>
                  <a:lnTo>
                    <a:pt x="2320776" y="2571550"/>
                  </a:lnTo>
                  <a:lnTo>
                    <a:pt x="2320776" y="2547357"/>
                  </a:lnTo>
                  <a:lnTo>
                    <a:pt x="2296582" y="2547357"/>
                  </a:lnTo>
                  <a:lnTo>
                    <a:pt x="2296582" y="2536355"/>
                  </a:lnTo>
                  <a:lnTo>
                    <a:pt x="2250386" y="2536355"/>
                  </a:lnTo>
                  <a:lnTo>
                    <a:pt x="2250386" y="2523154"/>
                  </a:lnTo>
                  <a:lnTo>
                    <a:pt x="2173386" y="2523154"/>
                  </a:lnTo>
                  <a:lnTo>
                    <a:pt x="2173386" y="2514362"/>
                  </a:lnTo>
                  <a:lnTo>
                    <a:pt x="2089795" y="2514362"/>
                  </a:lnTo>
                  <a:lnTo>
                    <a:pt x="2089795" y="2496760"/>
                  </a:lnTo>
                  <a:lnTo>
                    <a:pt x="2026006" y="2496760"/>
                  </a:lnTo>
                  <a:lnTo>
                    <a:pt x="2026006" y="2481358"/>
                  </a:lnTo>
                  <a:lnTo>
                    <a:pt x="1949015" y="2481358"/>
                  </a:lnTo>
                  <a:lnTo>
                    <a:pt x="1949015" y="2476957"/>
                  </a:lnTo>
                  <a:lnTo>
                    <a:pt x="1902819" y="2476957"/>
                  </a:lnTo>
                  <a:lnTo>
                    <a:pt x="1902819" y="2432961"/>
                  </a:lnTo>
                  <a:lnTo>
                    <a:pt x="1845621" y="2432961"/>
                  </a:lnTo>
                  <a:lnTo>
                    <a:pt x="1845621" y="2391166"/>
                  </a:lnTo>
                  <a:lnTo>
                    <a:pt x="1825819" y="2391166"/>
                  </a:lnTo>
                  <a:lnTo>
                    <a:pt x="1825819" y="2347170"/>
                  </a:lnTo>
                  <a:lnTo>
                    <a:pt x="1729035" y="2347170"/>
                  </a:lnTo>
                  <a:lnTo>
                    <a:pt x="1729035" y="2309775"/>
                  </a:lnTo>
                  <a:lnTo>
                    <a:pt x="1698231" y="2309775"/>
                  </a:lnTo>
                  <a:lnTo>
                    <a:pt x="1698231" y="2267979"/>
                  </a:lnTo>
                  <a:lnTo>
                    <a:pt x="1680639" y="2267979"/>
                  </a:lnTo>
                  <a:lnTo>
                    <a:pt x="1680639" y="2230584"/>
                  </a:lnTo>
                  <a:lnTo>
                    <a:pt x="1647644" y="2230584"/>
                  </a:lnTo>
                  <a:lnTo>
                    <a:pt x="1647644" y="2215182"/>
                  </a:lnTo>
                  <a:lnTo>
                    <a:pt x="1592647" y="2215182"/>
                  </a:lnTo>
                  <a:lnTo>
                    <a:pt x="1592647" y="2193188"/>
                  </a:lnTo>
                  <a:lnTo>
                    <a:pt x="1548651" y="2193188"/>
                  </a:lnTo>
                  <a:lnTo>
                    <a:pt x="1548651" y="2166795"/>
                  </a:lnTo>
                  <a:lnTo>
                    <a:pt x="1524448" y="2166795"/>
                  </a:lnTo>
                  <a:lnTo>
                    <a:pt x="1524448" y="2102996"/>
                  </a:lnTo>
                  <a:lnTo>
                    <a:pt x="1489253" y="2102996"/>
                  </a:lnTo>
                  <a:lnTo>
                    <a:pt x="1489253" y="2072202"/>
                  </a:lnTo>
                  <a:lnTo>
                    <a:pt x="1451858" y="2072202"/>
                  </a:lnTo>
                  <a:lnTo>
                    <a:pt x="1451858" y="2032607"/>
                  </a:lnTo>
                  <a:lnTo>
                    <a:pt x="1403461" y="2032607"/>
                  </a:lnTo>
                  <a:lnTo>
                    <a:pt x="1403461" y="2015004"/>
                  </a:lnTo>
                  <a:lnTo>
                    <a:pt x="1396860" y="2015004"/>
                  </a:lnTo>
                  <a:lnTo>
                    <a:pt x="1396860" y="1990811"/>
                  </a:lnTo>
                  <a:lnTo>
                    <a:pt x="1333071" y="1990811"/>
                  </a:lnTo>
                  <a:lnTo>
                    <a:pt x="1333071" y="1960007"/>
                  </a:lnTo>
                  <a:lnTo>
                    <a:pt x="1315469" y="1960007"/>
                  </a:lnTo>
                  <a:lnTo>
                    <a:pt x="1315469" y="1931413"/>
                  </a:lnTo>
                  <a:lnTo>
                    <a:pt x="1256081" y="1931413"/>
                  </a:lnTo>
                  <a:lnTo>
                    <a:pt x="1256081" y="1900618"/>
                  </a:lnTo>
                  <a:lnTo>
                    <a:pt x="1214285" y="1900618"/>
                  </a:lnTo>
                  <a:lnTo>
                    <a:pt x="1214285" y="1869824"/>
                  </a:lnTo>
                  <a:lnTo>
                    <a:pt x="1207684" y="1869824"/>
                  </a:lnTo>
                  <a:lnTo>
                    <a:pt x="1207684" y="1850022"/>
                  </a:lnTo>
                  <a:lnTo>
                    <a:pt x="1172489" y="1850022"/>
                  </a:lnTo>
                  <a:lnTo>
                    <a:pt x="1172489" y="1825828"/>
                  </a:lnTo>
                  <a:lnTo>
                    <a:pt x="1124093" y="1825828"/>
                  </a:lnTo>
                  <a:lnTo>
                    <a:pt x="1124093" y="1790624"/>
                  </a:lnTo>
                  <a:lnTo>
                    <a:pt x="1086698" y="1790624"/>
                  </a:lnTo>
                  <a:lnTo>
                    <a:pt x="1086698" y="1762030"/>
                  </a:lnTo>
                  <a:lnTo>
                    <a:pt x="1036101" y="1762030"/>
                  </a:lnTo>
                  <a:lnTo>
                    <a:pt x="1036101" y="1702632"/>
                  </a:lnTo>
                  <a:lnTo>
                    <a:pt x="1020699" y="1702632"/>
                  </a:lnTo>
                  <a:lnTo>
                    <a:pt x="1020699" y="1674038"/>
                  </a:lnTo>
                  <a:lnTo>
                    <a:pt x="981104" y="1674038"/>
                  </a:lnTo>
                  <a:lnTo>
                    <a:pt x="981104" y="1645444"/>
                  </a:lnTo>
                  <a:lnTo>
                    <a:pt x="961311" y="1645444"/>
                  </a:lnTo>
                  <a:lnTo>
                    <a:pt x="961311" y="1605848"/>
                  </a:lnTo>
                  <a:lnTo>
                    <a:pt x="948109" y="1605848"/>
                  </a:lnTo>
                  <a:lnTo>
                    <a:pt x="948109" y="1590446"/>
                  </a:lnTo>
                  <a:lnTo>
                    <a:pt x="895313" y="1590446"/>
                  </a:lnTo>
                  <a:lnTo>
                    <a:pt x="895313" y="1559652"/>
                  </a:lnTo>
                  <a:lnTo>
                    <a:pt x="862316" y="1559652"/>
                  </a:lnTo>
                  <a:lnTo>
                    <a:pt x="862316" y="1491453"/>
                  </a:lnTo>
                  <a:lnTo>
                    <a:pt x="824920" y="1491453"/>
                  </a:lnTo>
                  <a:lnTo>
                    <a:pt x="824920" y="1469460"/>
                  </a:lnTo>
                  <a:lnTo>
                    <a:pt x="802922" y="1469460"/>
                  </a:lnTo>
                  <a:lnTo>
                    <a:pt x="802922" y="1443057"/>
                  </a:lnTo>
                  <a:lnTo>
                    <a:pt x="765526" y="1443057"/>
                  </a:lnTo>
                  <a:lnTo>
                    <a:pt x="765526" y="1414463"/>
                  </a:lnTo>
                  <a:lnTo>
                    <a:pt x="743528" y="1414463"/>
                  </a:lnTo>
                  <a:lnTo>
                    <a:pt x="743528" y="1368266"/>
                  </a:lnTo>
                  <a:lnTo>
                    <a:pt x="708331" y="1368266"/>
                  </a:lnTo>
                  <a:lnTo>
                    <a:pt x="708331" y="1291276"/>
                  </a:lnTo>
                  <a:lnTo>
                    <a:pt x="688534" y="1291276"/>
                  </a:lnTo>
                  <a:lnTo>
                    <a:pt x="688534" y="1258281"/>
                  </a:lnTo>
                  <a:lnTo>
                    <a:pt x="655536" y="1258281"/>
                  </a:lnTo>
                  <a:lnTo>
                    <a:pt x="655536" y="1225287"/>
                  </a:lnTo>
                  <a:lnTo>
                    <a:pt x="637938" y="1225287"/>
                  </a:lnTo>
                  <a:lnTo>
                    <a:pt x="637938" y="1198883"/>
                  </a:lnTo>
                  <a:lnTo>
                    <a:pt x="609341" y="1198883"/>
                  </a:lnTo>
                  <a:lnTo>
                    <a:pt x="609341" y="1159288"/>
                  </a:lnTo>
                  <a:lnTo>
                    <a:pt x="593943" y="1159288"/>
                  </a:lnTo>
                  <a:lnTo>
                    <a:pt x="593943" y="1128493"/>
                  </a:lnTo>
                  <a:lnTo>
                    <a:pt x="558746" y="1128493"/>
                  </a:lnTo>
                  <a:lnTo>
                    <a:pt x="558746" y="1113092"/>
                  </a:lnTo>
                  <a:lnTo>
                    <a:pt x="536748" y="1113092"/>
                  </a:lnTo>
                  <a:lnTo>
                    <a:pt x="536748" y="1082297"/>
                  </a:lnTo>
                  <a:lnTo>
                    <a:pt x="483953" y="1082297"/>
                  </a:lnTo>
                  <a:lnTo>
                    <a:pt x="483953" y="1040501"/>
                  </a:lnTo>
                  <a:lnTo>
                    <a:pt x="472954" y="1040501"/>
                  </a:lnTo>
                  <a:lnTo>
                    <a:pt x="472954" y="989905"/>
                  </a:lnTo>
                  <a:lnTo>
                    <a:pt x="442157" y="989905"/>
                  </a:lnTo>
                  <a:lnTo>
                    <a:pt x="442157" y="939310"/>
                  </a:lnTo>
                  <a:lnTo>
                    <a:pt x="422359" y="939310"/>
                  </a:lnTo>
                  <a:lnTo>
                    <a:pt x="422359" y="901913"/>
                  </a:lnTo>
                  <a:lnTo>
                    <a:pt x="406960" y="901913"/>
                  </a:lnTo>
                  <a:lnTo>
                    <a:pt x="406960" y="873316"/>
                  </a:lnTo>
                  <a:lnTo>
                    <a:pt x="356366" y="873316"/>
                  </a:lnTo>
                  <a:lnTo>
                    <a:pt x="356366" y="813922"/>
                  </a:lnTo>
                  <a:lnTo>
                    <a:pt x="338767" y="813922"/>
                  </a:lnTo>
                  <a:lnTo>
                    <a:pt x="338767" y="774325"/>
                  </a:lnTo>
                  <a:lnTo>
                    <a:pt x="327769" y="774325"/>
                  </a:lnTo>
                  <a:lnTo>
                    <a:pt x="327769" y="728130"/>
                  </a:lnTo>
                  <a:lnTo>
                    <a:pt x="303570" y="728130"/>
                  </a:lnTo>
                  <a:lnTo>
                    <a:pt x="303570" y="710532"/>
                  </a:lnTo>
                  <a:lnTo>
                    <a:pt x="292572" y="710532"/>
                  </a:lnTo>
                  <a:lnTo>
                    <a:pt x="292572" y="686333"/>
                  </a:lnTo>
                  <a:lnTo>
                    <a:pt x="241977" y="686333"/>
                  </a:lnTo>
                  <a:lnTo>
                    <a:pt x="241977" y="655537"/>
                  </a:lnTo>
                  <a:lnTo>
                    <a:pt x="224379" y="655537"/>
                  </a:lnTo>
                  <a:lnTo>
                    <a:pt x="224379" y="629140"/>
                  </a:lnTo>
                  <a:lnTo>
                    <a:pt x="200180" y="629140"/>
                  </a:lnTo>
                  <a:lnTo>
                    <a:pt x="200180" y="563146"/>
                  </a:lnTo>
                  <a:lnTo>
                    <a:pt x="186981" y="563146"/>
                  </a:lnTo>
                  <a:lnTo>
                    <a:pt x="186981" y="486153"/>
                  </a:lnTo>
                  <a:lnTo>
                    <a:pt x="162784" y="486153"/>
                  </a:lnTo>
                  <a:lnTo>
                    <a:pt x="162784" y="442157"/>
                  </a:lnTo>
                  <a:lnTo>
                    <a:pt x="142986" y="442157"/>
                  </a:lnTo>
                  <a:lnTo>
                    <a:pt x="142986" y="373964"/>
                  </a:lnTo>
                  <a:lnTo>
                    <a:pt x="118788" y="373964"/>
                  </a:lnTo>
                  <a:lnTo>
                    <a:pt x="118788" y="301371"/>
                  </a:lnTo>
                  <a:lnTo>
                    <a:pt x="101190" y="301371"/>
                  </a:lnTo>
                  <a:lnTo>
                    <a:pt x="101190" y="266174"/>
                  </a:lnTo>
                  <a:lnTo>
                    <a:pt x="79192" y="266174"/>
                  </a:lnTo>
                  <a:lnTo>
                    <a:pt x="79192" y="202381"/>
                  </a:lnTo>
                  <a:lnTo>
                    <a:pt x="63794" y="202381"/>
                  </a:lnTo>
                  <a:lnTo>
                    <a:pt x="63794" y="129788"/>
                  </a:lnTo>
                  <a:lnTo>
                    <a:pt x="50595" y="129788"/>
                  </a:lnTo>
                  <a:lnTo>
                    <a:pt x="50595" y="57195"/>
                  </a:lnTo>
                  <a:lnTo>
                    <a:pt x="28597" y="57195"/>
                  </a:lnTo>
                  <a:lnTo>
                    <a:pt x="28597" y="39596"/>
                  </a:lnTo>
                  <a:lnTo>
                    <a:pt x="0" y="39596"/>
                  </a:lnTo>
                  <a:lnTo>
                    <a:pt x="0"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6" name="Graphic 1033">
              <a:extLst>
                <a:ext uri="{FF2B5EF4-FFF2-40B4-BE49-F238E27FC236}">
                  <a16:creationId xmlns:a16="http://schemas.microsoft.com/office/drawing/2014/main" xmlns="" id="{CB54C8A1-9FA7-4F0B-9979-0FEE1A1E2B5A}"/>
                </a:ext>
              </a:extLst>
            </p:cNvPr>
            <p:cNvSpPr/>
            <p:nvPr/>
          </p:nvSpPr>
          <p:spPr>
            <a:xfrm>
              <a:off x="845214" y="2309094"/>
              <a:ext cx="3744000" cy="2127825"/>
            </a:xfrm>
            <a:custGeom>
              <a:avLst/>
              <a:gdLst>
                <a:gd name="connsiteX0" fmla="*/ 5829957 w 5829300"/>
                <a:gd name="connsiteY0" fmla="*/ 3309118 h 3305175"/>
                <a:gd name="connsiteX1" fmla="*/ 5774531 w 5829300"/>
                <a:gd name="connsiteY1" fmla="*/ 3309118 h 3305175"/>
                <a:gd name="connsiteX2" fmla="*/ 5774531 w 5829300"/>
                <a:gd name="connsiteY2" fmla="*/ 3294745 h 3305175"/>
                <a:gd name="connsiteX3" fmla="*/ 5725268 w 5829300"/>
                <a:gd name="connsiteY3" fmla="*/ 3294745 h 3305175"/>
                <a:gd name="connsiteX4" fmla="*/ 5725268 w 5829300"/>
                <a:gd name="connsiteY4" fmla="*/ 3298851 h 3305175"/>
                <a:gd name="connsiteX5" fmla="*/ 5686263 w 5829300"/>
                <a:gd name="connsiteY5" fmla="*/ 3298851 h 3305175"/>
                <a:gd name="connsiteX6" fmla="*/ 5686263 w 5829300"/>
                <a:gd name="connsiteY6" fmla="*/ 3290640 h 3305175"/>
                <a:gd name="connsiteX7" fmla="*/ 5612359 w 5829300"/>
                <a:gd name="connsiteY7" fmla="*/ 3290640 h 3305175"/>
                <a:gd name="connsiteX8" fmla="*/ 5612359 w 5829300"/>
                <a:gd name="connsiteY8" fmla="*/ 3266008 h 3305175"/>
                <a:gd name="connsiteX9" fmla="*/ 5546674 w 5829300"/>
                <a:gd name="connsiteY9" fmla="*/ 3266008 h 3305175"/>
                <a:gd name="connsiteX10" fmla="*/ 5546674 w 5829300"/>
                <a:gd name="connsiteY10" fmla="*/ 3255740 h 3305175"/>
                <a:gd name="connsiteX11" fmla="*/ 5497402 w 5829300"/>
                <a:gd name="connsiteY11" fmla="*/ 3255740 h 3305175"/>
                <a:gd name="connsiteX12" fmla="*/ 5497402 w 5829300"/>
                <a:gd name="connsiteY12" fmla="*/ 3247530 h 3305175"/>
                <a:gd name="connsiteX13" fmla="*/ 5460454 w 5829300"/>
                <a:gd name="connsiteY13" fmla="*/ 3247530 h 3305175"/>
                <a:gd name="connsiteX14" fmla="*/ 5460454 w 5829300"/>
                <a:gd name="connsiteY14" fmla="*/ 3239319 h 3305175"/>
                <a:gd name="connsiteX15" fmla="*/ 5368081 w 5829300"/>
                <a:gd name="connsiteY15" fmla="*/ 3239319 h 3305175"/>
                <a:gd name="connsiteX16" fmla="*/ 5368081 w 5829300"/>
                <a:gd name="connsiteY16" fmla="*/ 3227003 h 3305175"/>
                <a:gd name="connsiteX17" fmla="*/ 5318808 w 5829300"/>
                <a:gd name="connsiteY17" fmla="*/ 3227003 h 3305175"/>
                <a:gd name="connsiteX18" fmla="*/ 5318808 w 5829300"/>
                <a:gd name="connsiteY18" fmla="*/ 3212630 h 3305175"/>
                <a:gd name="connsiteX19" fmla="*/ 5259277 w 5829300"/>
                <a:gd name="connsiteY19" fmla="*/ 3212630 h 3305175"/>
                <a:gd name="connsiteX20" fmla="*/ 5259277 w 5829300"/>
                <a:gd name="connsiteY20" fmla="*/ 3194161 h 3305175"/>
                <a:gd name="connsiteX21" fmla="*/ 5222329 w 5829300"/>
                <a:gd name="connsiteY21" fmla="*/ 3194161 h 3305175"/>
                <a:gd name="connsiteX22" fmla="*/ 5222329 w 5829300"/>
                <a:gd name="connsiteY22" fmla="*/ 3185951 h 3305175"/>
                <a:gd name="connsiteX23" fmla="*/ 5058099 w 5829300"/>
                <a:gd name="connsiteY23" fmla="*/ 3185951 h 3305175"/>
                <a:gd name="connsiteX24" fmla="*/ 5058099 w 5829300"/>
                <a:gd name="connsiteY24" fmla="*/ 3181845 h 3305175"/>
                <a:gd name="connsiteX25" fmla="*/ 4980099 w 5829300"/>
                <a:gd name="connsiteY25" fmla="*/ 3181845 h 3305175"/>
                <a:gd name="connsiteX26" fmla="*/ 4980099 w 5829300"/>
                <a:gd name="connsiteY26" fmla="*/ 3163367 h 3305175"/>
                <a:gd name="connsiteX27" fmla="*/ 4897984 w 5829300"/>
                <a:gd name="connsiteY27" fmla="*/ 3163367 h 3305175"/>
                <a:gd name="connsiteX28" fmla="*/ 4897984 w 5829300"/>
                <a:gd name="connsiteY28" fmla="*/ 3146946 h 3305175"/>
                <a:gd name="connsiteX29" fmla="*/ 4867189 w 5829300"/>
                <a:gd name="connsiteY29" fmla="*/ 3146946 h 3305175"/>
                <a:gd name="connsiteX30" fmla="*/ 4867189 w 5829300"/>
                <a:gd name="connsiteY30" fmla="*/ 3140783 h 3305175"/>
                <a:gd name="connsiteX31" fmla="*/ 4776874 w 5829300"/>
                <a:gd name="connsiteY31" fmla="*/ 3140783 h 3305175"/>
                <a:gd name="connsiteX32" fmla="*/ 4776874 w 5829300"/>
                <a:gd name="connsiteY32" fmla="*/ 3116151 h 3305175"/>
                <a:gd name="connsiteX33" fmla="*/ 4725553 w 5829300"/>
                <a:gd name="connsiteY33" fmla="*/ 3116151 h 3305175"/>
                <a:gd name="connsiteX34" fmla="*/ 4725553 w 5829300"/>
                <a:gd name="connsiteY34" fmla="*/ 3093568 h 3305175"/>
                <a:gd name="connsiteX35" fmla="*/ 4688596 w 5829300"/>
                <a:gd name="connsiteY35" fmla="*/ 3093568 h 3305175"/>
                <a:gd name="connsiteX36" fmla="*/ 4688596 w 5829300"/>
                <a:gd name="connsiteY36" fmla="*/ 3087415 h 3305175"/>
                <a:gd name="connsiteX37" fmla="*/ 4639332 w 5829300"/>
                <a:gd name="connsiteY37" fmla="*/ 3087415 h 3305175"/>
                <a:gd name="connsiteX38" fmla="*/ 4639332 w 5829300"/>
                <a:gd name="connsiteY38" fmla="*/ 3079204 h 3305175"/>
                <a:gd name="connsiteX39" fmla="*/ 4583906 w 5829300"/>
                <a:gd name="connsiteY39" fmla="*/ 3079204 h 3305175"/>
                <a:gd name="connsiteX40" fmla="*/ 4583906 w 5829300"/>
                <a:gd name="connsiteY40" fmla="*/ 3054572 h 3305175"/>
                <a:gd name="connsiteX41" fmla="*/ 4483323 w 5829300"/>
                <a:gd name="connsiteY41" fmla="*/ 3054572 h 3305175"/>
                <a:gd name="connsiteX42" fmla="*/ 4483323 w 5829300"/>
                <a:gd name="connsiteY42" fmla="*/ 3034036 h 3305175"/>
                <a:gd name="connsiteX43" fmla="*/ 4438155 w 5829300"/>
                <a:gd name="connsiteY43" fmla="*/ 3034036 h 3305175"/>
                <a:gd name="connsiteX44" fmla="*/ 4438155 w 5829300"/>
                <a:gd name="connsiteY44" fmla="*/ 3015568 h 3305175"/>
                <a:gd name="connsiteX45" fmla="*/ 4356049 w 5829300"/>
                <a:gd name="connsiteY45" fmla="*/ 3015568 h 3305175"/>
                <a:gd name="connsiteX46" fmla="*/ 4356049 w 5829300"/>
                <a:gd name="connsiteY46" fmla="*/ 2997089 h 3305175"/>
                <a:gd name="connsiteX47" fmla="*/ 4300624 w 5829300"/>
                <a:gd name="connsiteY47" fmla="*/ 2997089 h 3305175"/>
                <a:gd name="connsiteX48" fmla="*/ 4300624 w 5829300"/>
                <a:gd name="connsiteY48" fmla="*/ 2978620 h 3305175"/>
                <a:gd name="connsiteX49" fmla="*/ 4241092 w 5829300"/>
                <a:gd name="connsiteY49" fmla="*/ 2978620 h 3305175"/>
                <a:gd name="connsiteX50" fmla="*/ 4241092 w 5829300"/>
                <a:gd name="connsiteY50" fmla="*/ 2956036 h 3305175"/>
                <a:gd name="connsiteX51" fmla="*/ 4181561 w 5829300"/>
                <a:gd name="connsiteY51" fmla="*/ 2956036 h 3305175"/>
                <a:gd name="connsiteX52" fmla="*/ 4181561 w 5829300"/>
                <a:gd name="connsiteY52" fmla="*/ 2929347 h 3305175"/>
                <a:gd name="connsiteX53" fmla="*/ 4111762 w 5829300"/>
                <a:gd name="connsiteY53" fmla="*/ 2929347 h 3305175"/>
                <a:gd name="connsiteX54" fmla="*/ 4111762 w 5829300"/>
                <a:gd name="connsiteY54" fmla="*/ 2912926 h 3305175"/>
                <a:gd name="connsiteX55" fmla="*/ 4068651 w 5829300"/>
                <a:gd name="connsiteY55" fmla="*/ 2912926 h 3305175"/>
                <a:gd name="connsiteX56" fmla="*/ 4068651 w 5829300"/>
                <a:gd name="connsiteY56" fmla="*/ 2890342 h 3305175"/>
                <a:gd name="connsiteX57" fmla="*/ 4011178 w 5829300"/>
                <a:gd name="connsiteY57" fmla="*/ 2890342 h 3305175"/>
                <a:gd name="connsiteX58" fmla="*/ 4011178 w 5829300"/>
                <a:gd name="connsiteY58" fmla="*/ 2867768 h 3305175"/>
                <a:gd name="connsiteX59" fmla="*/ 3953694 w 5829300"/>
                <a:gd name="connsiteY59" fmla="*/ 2867768 h 3305175"/>
                <a:gd name="connsiteX60" fmla="*/ 3953694 w 5829300"/>
                <a:gd name="connsiteY60" fmla="*/ 2859558 h 3305175"/>
                <a:gd name="connsiteX61" fmla="*/ 3892115 w 5829300"/>
                <a:gd name="connsiteY61" fmla="*/ 2859558 h 3305175"/>
                <a:gd name="connsiteX62" fmla="*/ 3892115 w 5829300"/>
                <a:gd name="connsiteY62" fmla="*/ 2828763 h 3305175"/>
                <a:gd name="connsiteX63" fmla="*/ 3814105 w 5829300"/>
                <a:gd name="connsiteY63" fmla="*/ 2828763 h 3305175"/>
                <a:gd name="connsiteX64" fmla="*/ 3814105 w 5829300"/>
                <a:gd name="connsiteY64" fmla="*/ 2812342 h 3305175"/>
                <a:gd name="connsiteX65" fmla="*/ 3742258 w 5829300"/>
                <a:gd name="connsiteY65" fmla="*/ 2812342 h 3305175"/>
                <a:gd name="connsiteX66" fmla="*/ 3742258 w 5829300"/>
                <a:gd name="connsiteY66" fmla="*/ 2795911 h 3305175"/>
                <a:gd name="connsiteX67" fmla="*/ 3690938 w 5829300"/>
                <a:gd name="connsiteY67" fmla="*/ 2795911 h 3305175"/>
                <a:gd name="connsiteX68" fmla="*/ 3690938 w 5829300"/>
                <a:gd name="connsiteY68" fmla="*/ 2775385 h 3305175"/>
                <a:gd name="connsiteX69" fmla="*/ 3649885 w 5829300"/>
                <a:gd name="connsiteY69" fmla="*/ 2775385 h 3305175"/>
                <a:gd name="connsiteX70" fmla="*/ 3649885 w 5829300"/>
                <a:gd name="connsiteY70" fmla="*/ 2761021 h 3305175"/>
                <a:gd name="connsiteX71" fmla="*/ 3617033 w 5829300"/>
                <a:gd name="connsiteY71" fmla="*/ 2761021 h 3305175"/>
                <a:gd name="connsiteX72" fmla="*/ 3617033 w 5829300"/>
                <a:gd name="connsiteY72" fmla="*/ 2746648 h 3305175"/>
                <a:gd name="connsiteX73" fmla="*/ 3545186 w 5829300"/>
                <a:gd name="connsiteY73" fmla="*/ 2746648 h 3305175"/>
                <a:gd name="connsiteX74" fmla="*/ 3545186 w 5829300"/>
                <a:gd name="connsiteY74" fmla="*/ 2722017 h 3305175"/>
                <a:gd name="connsiteX75" fmla="*/ 3504133 w 5829300"/>
                <a:gd name="connsiteY75" fmla="*/ 2722017 h 3305175"/>
                <a:gd name="connsiteX76" fmla="*/ 3504133 w 5829300"/>
                <a:gd name="connsiteY76" fmla="*/ 2705595 h 3305175"/>
                <a:gd name="connsiteX77" fmla="*/ 3481550 w 5829300"/>
                <a:gd name="connsiteY77" fmla="*/ 2705595 h 3305175"/>
                <a:gd name="connsiteX78" fmla="*/ 3481550 w 5829300"/>
                <a:gd name="connsiteY78" fmla="*/ 2689174 h 3305175"/>
                <a:gd name="connsiteX79" fmla="*/ 3432286 w 5829300"/>
                <a:gd name="connsiteY79" fmla="*/ 2689174 h 3305175"/>
                <a:gd name="connsiteX80" fmla="*/ 3432286 w 5829300"/>
                <a:gd name="connsiteY80" fmla="*/ 2676849 h 3305175"/>
                <a:gd name="connsiteX81" fmla="*/ 3393281 w 5829300"/>
                <a:gd name="connsiteY81" fmla="*/ 2676849 h 3305175"/>
                <a:gd name="connsiteX82" fmla="*/ 3393281 w 5829300"/>
                <a:gd name="connsiteY82" fmla="*/ 2654275 h 3305175"/>
                <a:gd name="connsiteX83" fmla="*/ 3358382 w 5829300"/>
                <a:gd name="connsiteY83" fmla="*/ 2654275 h 3305175"/>
                <a:gd name="connsiteX84" fmla="*/ 3358382 w 5829300"/>
                <a:gd name="connsiteY84" fmla="*/ 2631691 h 3305175"/>
                <a:gd name="connsiteX85" fmla="*/ 3317329 w 5829300"/>
                <a:gd name="connsiteY85" fmla="*/ 2631691 h 3305175"/>
                <a:gd name="connsiteX86" fmla="*/ 3317329 w 5829300"/>
                <a:gd name="connsiteY86" fmla="*/ 2613212 h 3305175"/>
                <a:gd name="connsiteX87" fmla="*/ 3284487 w 5829300"/>
                <a:gd name="connsiteY87" fmla="*/ 2613212 h 3305175"/>
                <a:gd name="connsiteX88" fmla="*/ 3284487 w 5829300"/>
                <a:gd name="connsiteY88" fmla="*/ 2602954 h 3305175"/>
                <a:gd name="connsiteX89" fmla="*/ 3247530 w 5829300"/>
                <a:gd name="connsiteY89" fmla="*/ 2602954 h 3305175"/>
                <a:gd name="connsiteX90" fmla="*/ 3247530 w 5829300"/>
                <a:gd name="connsiteY90" fmla="*/ 2586533 h 3305175"/>
                <a:gd name="connsiteX91" fmla="*/ 3204420 w 5829300"/>
                <a:gd name="connsiteY91" fmla="*/ 2586533 h 3305175"/>
                <a:gd name="connsiteX92" fmla="*/ 3204420 w 5829300"/>
                <a:gd name="connsiteY92" fmla="*/ 2555739 h 3305175"/>
                <a:gd name="connsiteX93" fmla="*/ 3151051 w 5829300"/>
                <a:gd name="connsiteY93" fmla="*/ 2555739 h 3305175"/>
                <a:gd name="connsiteX94" fmla="*/ 3151051 w 5829300"/>
                <a:gd name="connsiteY94" fmla="*/ 2531107 h 3305175"/>
                <a:gd name="connsiteX95" fmla="*/ 3097683 w 5829300"/>
                <a:gd name="connsiteY95" fmla="*/ 2531107 h 3305175"/>
                <a:gd name="connsiteX96" fmla="*/ 3097683 w 5829300"/>
                <a:gd name="connsiteY96" fmla="*/ 2508523 h 3305175"/>
                <a:gd name="connsiteX97" fmla="*/ 3040199 w 5829300"/>
                <a:gd name="connsiteY97" fmla="*/ 2508523 h 3305175"/>
                <a:gd name="connsiteX98" fmla="*/ 3040199 w 5829300"/>
                <a:gd name="connsiteY98" fmla="*/ 2479786 h 3305175"/>
                <a:gd name="connsiteX99" fmla="*/ 2990936 w 5829300"/>
                <a:gd name="connsiteY99" fmla="*/ 2479786 h 3305175"/>
                <a:gd name="connsiteX100" fmla="*/ 2990936 w 5829300"/>
                <a:gd name="connsiteY100" fmla="*/ 2467470 h 3305175"/>
                <a:gd name="connsiteX101" fmla="*/ 2951931 w 5829300"/>
                <a:gd name="connsiteY101" fmla="*/ 2467470 h 3305175"/>
                <a:gd name="connsiteX102" fmla="*/ 2951931 w 5829300"/>
                <a:gd name="connsiteY102" fmla="*/ 2444887 h 3305175"/>
                <a:gd name="connsiteX103" fmla="*/ 2896505 w 5829300"/>
                <a:gd name="connsiteY103" fmla="*/ 2444887 h 3305175"/>
                <a:gd name="connsiteX104" fmla="*/ 2896505 w 5829300"/>
                <a:gd name="connsiteY104" fmla="*/ 2422303 h 3305175"/>
                <a:gd name="connsiteX105" fmla="*/ 2875979 w 5829300"/>
                <a:gd name="connsiteY105" fmla="*/ 2422303 h 3305175"/>
                <a:gd name="connsiteX106" fmla="*/ 2875979 w 5829300"/>
                <a:gd name="connsiteY106" fmla="*/ 2407939 h 3305175"/>
                <a:gd name="connsiteX107" fmla="*/ 2857500 w 5829300"/>
                <a:gd name="connsiteY107" fmla="*/ 2407939 h 3305175"/>
                <a:gd name="connsiteX108" fmla="*/ 2857500 w 5829300"/>
                <a:gd name="connsiteY108" fmla="*/ 2391518 h 3305175"/>
                <a:gd name="connsiteX109" fmla="*/ 2820553 w 5829300"/>
                <a:gd name="connsiteY109" fmla="*/ 2391518 h 3305175"/>
                <a:gd name="connsiteX110" fmla="*/ 2820553 w 5829300"/>
                <a:gd name="connsiteY110" fmla="*/ 2375097 h 3305175"/>
                <a:gd name="connsiteX111" fmla="*/ 2758964 w 5829300"/>
                <a:gd name="connsiteY111" fmla="*/ 2375097 h 3305175"/>
                <a:gd name="connsiteX112" fmla="*/ 2758964 w 5829300"/>
                <a:gd name="connsiteY112" fmla="*/ 2350456 h 3305175"/>
                <a:gd name="connsiteX113" fmla="*/ 2719959 w 5829300"/>
                <a:gd name="connsiteY113" fmla="*/ 2350456 h 3305175"/>
                <a:gd name="connsiteX114" fmla="*/ 2719959 w 5829300"/>
                <a:gd name="connsiteY114" fmla="*/ 2311451 h 3305175"/>
                <a:gd name="connsiteX115" fmla="*/ 2652217 w 5829300"/>
                <a:gd name="connsiteY115" fmla="*/ 2311451 h 3305175"/>
                <a:gd name="connsiteX116" fmla="*/ 2652217 w 5829300"/>
                <a:gd name="connsiteY116" fmla="*/ 2284771 h 3305175"/>
                <a:gd name="connsiteX117" fmla="*/ 2600897 w 5829300"/>
                <a:gd name="connsiteY117" fmla="*/ 2284771 h 3305175"/>
                <a:gd name="connsiteX118" fmla="*/ 2600897 w 5829300"/>
                <a:gd name="connsiteY118" fmla="*/ 2253977 h 3305175"/>
                <a:gd name="connsiteX119" fmla="*/ 2566007 w 5829300"/>
                <a:gd name="connsiteY119" fmla="*/ 2253977 h 3305175"/>
                <a:gd name="connsiteX120" fmla="*/ 2566007 w 5829300"/>
                <a:gd name="connsiteY120" fmla="*/ 2225240 h 3305175"/>
                <a:gd name="connsiteX121" fmla="*/ 2510581 w 5829300"/>
                <a:gd name="connsiteY121" fmla="*/ 2225240 h 3305175"/>
                <a:gd name="connsiteX122" fmla="*/ 2510581 w 5829300"/>
                <a:gd name="connsiteY122" fmla="*/ 2206762 h 3305175"/>
                <a:gd name="connsiteX123" fmla="*/ 2475681 w 5829300"/>
                <a:gd name="connsiteY123" fmla="*/ 2206762 h 3305175"/>
                <a:gd name="connsiteX124" fmla="*/ 2475681 w 5829300"/>
                <a:gd name="connsiteY124" fmla="*/ 2180073 h 3305175"/>
                <a:gd name="connsiteX125" fmla="*/ 2426408 w 5829300"/>
                <a:gd name="connsiteY125" fmla="*/ 2180073 h 3305175"/>
                <a:gd name="connsiteX126" fmla="*/ 2426408 w 5829300"/>
                <a:gd name="connsiteY126" fmla="*/ 2153393 h 3305175"/>
                <a:gd name="connsiteX127" fmla="*/ 2387413 w 5829300"/>
                <a:gd name="connsiteY127" fmla="*/ 2153393 h 3305175"/>
                <a:gd name="connsiteX128" fmla="*/ 2387413 w 5829300"/>
                <a:gd name="connsiteY128" fmla="*/ 2122599 h 3305175"/>
                <a:gd name="connsiteX129" fmla="*/ 2344303 w 5829300"/>
                <a:gd name="connsiteY129" fmla="*/ 2122599 h 3305175"/>
                <a:gd name="connsiteX130" fmla="*/ 2344303 w 5829300"/>
                <a:gd name="connsiteY130" fmla="*/ 2097967 h 3305175"/>
                <a:gd name="connsiteX131" fmla="*/ 2305298 w 5829300"/>
                <a:gd name="connsiteY131" fmla="*/ 2097967 h 3305175"/>
                <a:gd name="connsiteX132" fmla="*/ 2305298 w 5829300"/>
                <a:gd name="connsiteY132" fmla="*/ 2077441 h 3305175"/>
                <a:gd name="connsiteX133" fmla="*/ 2280666 w 5829300"/>
                <a:gd name="connsiteY133" fmla="*/ 2077441 h 3305175"/>
                <a:gd name="connsiteX134" fmla="*/ 2280666 w 5829300"/>
                <a:gd name="connsiteY134" fmla="*/ 2050752 h 3305175"/>
                <a:gd name="connsiteX135" fmla="*/ 2239604 w 5829300"/>
                <a:gd name="connsiteY135" fmla="*/ 2050752 h 3305175"/>
                <a:gd name="connsiteX136" fmla="*/ 2239604 w 5829300"/>
                <a:gd name="connsiteY136" fmla="*/ 2028168 h 3305175"/>
                <a:gd name="connsiteX137" fmla="*/ 2208819 w 5829300"/>
                <a:gd name="connsiteY137" fmla="*/ 2028168 h 3305175"/>
                <a:gd name="connsiteX138" fmla="*/ 2208819 w 5829300"/>
                <a:gd name="connsiteY138" fmla="*/ 2003536 h 3305175"/>
                <a:gd name="connsiteX139" fmla="*/ 2182130 w 5829300"/>
                <a:gd name="connsiteY139" fmla="*/ 2003536 h 3305175"/>
                <a:gd name="connsiteX140" fmla="*/ 2182130 w 5829300"/>
                <a:gd name="connsiteY140" fmla="*/ 1985058 h 3305175"/>
                <a:gd name="connsiteX141" fmla="*/ 2143125 w 5829300"/>
                <a:gd name="connsiteY141" fmla="*/ 1985058 h 3305175"/>
                <a:gd name="connsiteX142" fmla="*/ 2143125 w 5829300"/>
                <a:gd name="connsiteY142" fmla="*/ 1952215 h 3305175"/>
                <a:gd name="connsiteX143" fmla="*/ 2116436 w 5829300"/>
                <a:gd name="connsiteY143" fmla="*/ 1952215 h 3305175"/>
                <a:gd name="connsiteX144" fmla="*/ 2116436 w 5829300"/>
                <a:gd name="connsiteY144" fmla="*/ 1927584 h 3305175"/>
                <a:gd name="connsiteX145" fmla="*/ 2081536 w 5829300"/>
                <a:gd name="connsiteY145" fmla="*/ 1927584 h 3305175"/>
                <a:gd name="connsiteX146" fmla="*/ 2081536 w 5829300"/>
                <a:gd name="connsiteY146" fmla="*/ 1909105 h 3305175"/>
                <a:gd name="connsiteX147" fmla="*/ 2022005 w 5829300"/>
                <a:gd name="connsiteY147" fmla="*/ 1909105 h 3305175"/>
                <a:gd name="connsiteX148" fmla="*/ 2022005 w 5829300"/>
                <a:gd name="connsiteY148" fmla="*/ 1872158 h 3305175"/>
                <a:gd name="connsiteX149" fmla="*/ 1987115 w 5829300"/>
                <a:gd name="connsiteY149" fmla="*/ 1872158 h 3305175"/>
                <a:gd name="connsiteX150" fmla="*/ 1987115 w 5829300"/>
                <a:gd name="connsiteY150" fmla="*/ 1845469 h 3305175"/>
                <a:gd name="connsiteX151" fmla="*/ 1952215 w 5829300"/>
                <a:gd name="connsiteY151" fmla="*/ 1845469 h 3305175"/>
                <a:gd name="connsiteX152" fmla="*/ 1952215 w 5829300"/>
                <a:gd name="connsiteY152" fmla="*/ 1822885 h 3305175"/>
                <a:gd name="connsiteX153" fmla="*/ 1925526 w 5829300"/>
                <a:gd name="connsiteY153" fmla="*/ 1822885 h 3305175"/>
                <a:gd name="connsiteX154" fmla="*/ 1925526 w 5829300"/>
                <a:gd name="connsiteY154" fmla="*/ 1790043 h 3305175"/>
                <a:gd name="connsiteX155" fmla="*/ 1888579 w 5829300"/>
                <a:gd name="connsiteY155" fmla="*/ 1790043 h 3305175"/>
                <a:gd name="connsiteX156" fmla="*/ 1888579 w 5829300"/>
                <a:gd name="connsiteY156" fmla="*/ 1763354 h 3305175"/>
                <a:gd name="connsiteX157" fmla="*/ 1857785 w 5829300"/>
                <a:gd name="connsiteY157" fmla="*/ 1763354 h 3305175"/>
                <a:gd name="connsiteX158" fmla="*/ 1857785 w 5829300"/>
                <a:gd name="connsiteY158" fmla="*/ 1736674 h 3305175"/>
                <a:gd name="connsiteX159" fmla="*/ 1831096 w 5829300"/>
                <a:gd name="connsiteY159" fmla="*/ 1736674 h 3305175"/>
                <a:gd name="connsiteX160" fmla="*/ 1831096 w 5829300"/>
                <a:gd name="connsiteY160" fmla="*/ 1712033 h 3305175"/>
                <a:gd name="connsiteX161" fmla="*/ 1792100 w 5829300"/>
                <a:gd name="connsiteY161" fmla="*/ 1712033 h 3305175"/>
                <a:gd name="connsiteX162" fmla="*/ 1792100 w 5829300"/>
                <a:gd name="connsiteY162" fmla="*/ 1695612 h 3305175"/>
                <a:gd name="connsiteX163" fmla="*/ 1748990 w 5829300"/>
                <a:gd name="connsiteY163" fmla="*/ 1695612 h 3305175"/>
                <a:gd name="connsiteX164" fmla="*/ 1748990 w 5829300"/>
                <a:gd name="connsiteY164" fmla="*/ 1666875 h 3305175"/>
                <a:gd name="connsiteX165" fmla="*/ 1726406 w 5829300"/>
                <a:gd name="connsiteY165" fmla="*/ 1666875 h 3305175"/>
                <a:gd name="connsiteX166" fmla="*/ 1726406 w 5829300"/>
                <a:gd name="connsiteY166" fmla="*/ 1642243 h 3305175"/>
                <a:gd name="connsiteX167" fmla="*/ 1675086 w 5829300"/>
                <a:gd name="connsiteY167" fmla="*/ 1642243 h 3305175"/>
                <a:gd name="connsiteX168" fmla="*/ 1675086 w 5829300"/>
                <a:gd name="connsiteY168" fmla="*/ 1607344 h 3305175"/>
                <a:gd name="connsiteX169" fmla="*/ 1646349 w 5829300"/>
                <a:gd name="connsiteY169" fmla="*/ 1607344 h 3305175"/>
                <a:gd name="connsiteX170" fmla="*/ 1646349 w 5829300"/>
                <a:gd name="connsiteY170" fmla="*/ 1584760 h 3305175"/>
                <a:gd name="connsiteX171" fmla="*/ 1623765 w 5829300"/>
                <a:gd name="connsiteY171" fmla="*/ 1584760 h 3305175"/>
                <a:gd name="connsiteX172" fmla="*/ 1623765 w 5829300"/>
                <a:gd name="connsiteY172" fmla="*/ 1564234 h 3305175"/>
                <a:gd name="connsiteX173" fmla="*/ 1584760 w 5829300"/>
                <a:gd name="connsiteY173" fmla="*/ 1564234 h 3305175"/>
                <a:gd name="connsiteX174" fmla="*/ 1584760 w 5829300"/>
                <a:gd name="connsiteY174" fmla="*/ 1537545 h 3305175"/>
                <a:gd name="connsiteX175" fmla="*/ 1549870 w 5829300"/>
                <a:gd name="connsiteY175" fmla="*/ 1537545 h 3305175"/>
                <a:gd name="connsiteX176" fmla="*/ 1549870 w 5829300"/>
                <a:gd name="connsiteY176" fmla="*/ 1492387 h 3305175"/>
                <a:gd name="connsiteX177" fmla="*/ 1490339 w 5829300"/>
                <a:gd name="connsiteY177" fmla="*/ 1492387 h 3305175"/>
                <a:gd name="connsiteX178" fmla="*/ 1490339 w 5829300"/>
                <a:gd name="connsiteY178" fmla="*/ 1461592 h 3305175"/>
                <a:gd name="connsiteX179" fmla="*/ 1453382 w 5829300"/>
                <a:gd name="connsiteY179" fmla="*/ 1461592 h 3305175"/>
                <a:gd name="connsiteX180" fmla="*/ 1453382 w 5829300"/>
                <a:gd name="connsiteY180" fmla="*/ 1424645 h 3305175"/>
                <a:gd name="connsiteX181" fmla="*/ 1412329 w 5829300"/>
                <a:gd name="connsiteY181" fmla="*/ 1424645 h 3305175"/>
                <a:gd name="connsiteX182" fmla="*/ 1412329 w 5829300"/>
                <a:gd name="connsiteY182" fmla="*/ 1385640 h 3305175"/>
                <a:gd name="connsiteX183" fmla="*/ 1365114 w 5829300"/>
                <a:gd name="connsiteY183" fmla="*/ 1385640 h 3305175"/>
                <a:gd name="connsiteX184" fmla="*/ 1365114 w 5829300"/>
                <a:gd name="connsiteY184" fmla="*/ 1352798 h 3305175"/>
                <a:gd name="connsiteX185" fmla="*/ 1324061 w 5829300"/>
                <a:gd name="connsiteY185" fmla="*/ 1352798 h 3305175"/>
                <a:gd name="connsiteX186" fmla="*/ 1324061 w 5829300"/>
                <a:gd name="connsiteY186" fmla="*/ 1315850 h 3305175"/>
                <a:gd name="connsiteX187" fmla="*/ 1285056 w 5829300"/>
                <a:gd name="connsiteY187" fmla="*/ 1315850 h 3305175"/>
                <a:gd name="connsiteX188" fmla="*/ 1285056 w 5829300"/>
                <a:gd name="connsiteY188" fmla="*/ 1280951 h 3305175"/>
                <a:gd name="connsiteX189" fmla="*/ 1256319 w 5829300"/>
                <a:gd name="connsiteY189" fmla="*/ 1280951 h 3305175"/>
                <a:gd name="connsiteX190" fmla="*/ 1256319 w 5829300"/>
                <a:gd name="connsiteY190" fmla="*/ 1256319 h 3305175"/>
                <a:gd name="connsiteX191" fmla="*/ 1219362 w 5829300"/>
                <a:gd name="connsiteY191" fmla="*/ 1256319 h 3305175"/>
                <a:gd name="connsiteX192" fmla="*/ 1219362 w 5829300"/>
                <a:gd name="connsiteY192" fmla="*/ 1229630 h 3305175"/>
                <a:gd name="connsiteX193" fmla="*/ 1190625 w 5829300"/>
                <a:gd name="connsiteY193" fmla="*/ 1229630 h 3305175"/>
                <a:gd name="connsiteX194" fmla="*/ 1190625 w 5829300"/>
                <a:gd name="connsiteY194" fmla="*/ 1202941 h 3305175"/>
                <a:gd name="connsiteX195" fmla="*/ 1168041 w 5829300"/>
                <a:gd name="connsiteY195" fmla="*/ 1202941 h 3305175"/>
                <a:gd name="connsiteX196" fmla="*/ 1168041 w 5829300"/>
                <a:gd name="connsiteY196" fmla="*/ 1184462 h 3305175"/>
                <a:gd name="connsiteX197" fmla="*/ 1141362 w 5829300"/>
                <a:gd name="connsiteY197" fmla="*/ 1184462 h 3305175"/>
                <a:gd name="connsiteX198" fmla="*/ 1141362 w 5829300"/>
                <a:gd name="connsiteY198" fmla="*/ 1159831 h 3305175"/>
                <a:gd name="connsiteX199" fmla="*/ 1106462 w 5829300"/>
                <a:gd name="connsiteY199" fmla="*/ 1159831 h 3305175"/>
                <a:gd name="connsiteX200" fmla="*/ 1106462 w 5829300"/>
                <a:gd name="connsiteY200" fmla="*/ 1141362 h 3305175"/>
                <a:gd name="connsiteX201" fmla="*/ 1085936 w 5829300"/>
                <a:gd name="connsiteY201" fmla="*/ 1141362 h 3305175"/>
                <a:gd name="connsiteX202" fmla="*/ 1085936 w 5829300"/>
                <a:gd name="connsiteY202" fmla="*/ 1108510 h 3305175"/>
                <a:gd name="connsiteX203" fmla="*/ 1046931 w 5829300"/>
                <a:gd name="connsiteY203" fmla="*/ 1108510 h 3305175"/>
                <a:gd name="connsiteX204" fmla="*/ 1046931 w 5829300"/>
                <a:gd name="connsiteY204" fmla="*/ 1081831 h 3305175"/>
                <a:gd name="connsiteX205" fmla="*/ 1024347 w 5829300"/>
                <a:gd name="connsiteY205" fmla="*/ 1081831 h 3305175"/>
                <a:gd name="connsiteX206" fmla="*/ 1024347 w 5829300"/>
                <a:gd name="connsiteY206" fmla="*/ 1063352 h 3305175"/>
                <a:gd name="connsiteX207" fmla="*/ 987400 w 5829300"/>
                <a:gd name="connsiteY207" fmla="*/ 1063352 h 3305175"/>
                <a:gd name="connsiteX208" fmla="*/ 987400 w 5829300"/>
                <a:gd name="connsiteY208" fmla="*/ 1036663 h 3305175"/>
                <a:gd name="connsiteX209" fmla="*/ 956605 w 5829300"/>
                <a:gd name="connsiteY209" fmla="*/ 1036663 h 3305175"/>
                <a:gd name="connsiteX210" fmla="*/ 956605 w 5829300"/>
                <a:gd name="connsiteY210" fmla="*/ 1001763 h 3305175"/>
                <a:gd name="connsiteX211" fmla="*/ 936078 w 5829300"/>
                <a:gd name="connsiteY211" fmla="*/ 1001763 h 3305175"/>
                <a:gd name="connsiteX212" fmla="*/ 936078 w 5829300"/>
                <a:gd name="connsiteY212" fmla="*/ 981237 h 3305175"/>
                <a:gd name="connsiteX213" fmla="*/ 897074 w 5829300"/>
                <a:gd name="connsiteY213" fmla="*/ 981237 h 3305175"/>
                <a:gd name="connsiteX214" fmla="*/ 897074 w 5829300"/>
                <a:gd name="connsiteY214" fmla="*/ 950447 h 3305175"/>
                <a:gd name="connsiteX215" fmla="*/ 860124 w 5829300"/>
                <a:gd name="connsiteY215" fmla="*/ 950447 h 3305175"/>
                <a:gd name="connsiteX216" fmla="*/ 860124 w 5829300"/>
                <a:gd name="connsiteY216" fmla="*/ 925814 h 3305175"/>
                <a:gd name="connsiteX217" fmla="*/ 837543 w 5829300"/>
                <a:gd name="connsiteY217" fmla="*/ 925814 h 3305175"/>
                <a:gd name="connsiteX218" fmla="*/ 837543 w 5829300"/>
                <a:gd name="connsiteY218" fmla="*/ 899128 h 3305175"/>
                <a:gd name="connsiteX219" fmla="*/ 802645 w 5829300"/>
                <a:gd name="connsiteY219" fmla="*/ 899128 h 3305175"/>
                <a:gd name="connsiteX220" fmla="*/ 802645 w 5829300"/>
                <a:gd name="connsiteY220" fmla="*/ 870388 h 3305175"/>
                <a:gd name="connsiteX221" fmla="*/ 771854 w 5829300"/>
                <a:gd name="connsiteY221" fmla="*/ 870388 h 3305175"/>
                <a:gd name="connsiteX222" fmla="*/ 771854 w 5829300"/>
                <a:gd name="connsiteY222" fmla="*/ 839596 h 3305175"/>
                <a:gd name="connsiteX223" fmla="*/ 747220 w 5829300"/>
                <a:gd name="connsiteY223" fmla="*/ 839596 h 3305175"/>
                <a:gd name="connsiteX224" fmla="*/ 747220 w 5829300"/>
                <a:gd name="connsiteY224" fmla="*/ 814963 h 3305175"/>
                <a:gd name="connsiteX225" fmla="*/ 702058 w 5829300"/>
                <a:gd name="connsiteY225" fmla="*/ 814963 h 3305175"/>
                <a:gd name="connsiteX226" fmla="*/ 702058 w 5829300"/>
                <a:gd name="connsiteY226" fmla="*/ 794435 h 3305175"/>
                <a:gd name="connsiteX227" fmla="*/ 677425 w 5829300"/>
                <a:gd name="connsiteY227" fmla="*/ 794435 h 3305175"/>
                <a:gd name="connsiteX228" fmla="*/ 677425 w 5829300"/>
                <a:gd name="connsiteY228" fmla="*/ 767748 h 3305175"/>
                <a:gd name="connsiteX229" fmla="*/ 638422 w 5829300"/>
                <a:gd name="connsiteY229" fmla="*/ 767748 h 3305175"/>
                <a:gd name="connsiteX230" fmla="*/ 638422 w 5829300"/>
                <a:gd name="connsiteY230" fmla="*/ 747220 h 3305175"/>
                <a:gd name="connsiteX231" fmla="*/ 599418 w 5829300"/>
                <a:gd name="connsiteY231" fmla="*/ 747220 h 3305175"/>
                <a:gd name="connsiteX232" fmla="*/ 599418 w 5829300"/>
                <a:gd name="connsiteY232" fmla="*/ 706164 h 3305175"/>
                <a:gd name="connsiteX233" fmla="*/ 550151 w 5829300"/>
                <a:gd name="connsiteY233" fmla="*/ 706164 h 3305175"/>
                <a:gd name="connsiteX234" fmla="*/ 550151 w 5829300"/>
                <a:gd name="connsiteY234" fmla="*/ 675372 h 3305175"/>
                <a:gd name="connsiteX235" fmla="*/ 500884 w 5829300"/>
                <a:gd name="connsiteY235" fmla="*/ 675372 h 3305175"/>
                <a:gd name="connsiteX236" fmla="*/ 500884 w 5829300"/>
                <a:gd name="connsiteY236" fmla="*/ 626105 h 3305175"/>
                <a:gd name="connsiteX237" fmla="*/ 461881 w 5829300"/>
                <a:gd name="connsiteY237" fmla="*/ 626105 h 3305175"/>
                <a:gd name="connsiteX238" fmla="*/ 461881 w 5829300"/>
                <a:gd name="connsiteY238" fmla="*/ 601471 h 3305175"/>
                <a:gd name="connsiteX239" fmla="*/ 429036 w 5829300"/>
                <a:gd name="connsiteY239" fmla="*/ 601471 h 3305175"/>
                <a:gd name="connsiteX240" fmla="*/ 429036 w 5829300"/>
                <a:gd name="connsiteY240" fmla="*/ 568626 h 3305175"/>
                <a:gd name="connsiteX241" fmla="*/ 404402 w 5829300"/>
                <a:gd name="connsiteY241" fmla="*/ 568626 h 3305175"/>
                <a:gd name="connsiteX242" fmla="*/ 404402 w 5829300"/>
                <a:gd name="connsiteY242" fmla="*/ 533729 h 3305175"/>
                <a:gd name="connsiteX243" fmla="*/ 361293 w 5829300"/>
                <a:gd name="connsiteY243" fmla="*/ 533729 h 3305175"/>
                <a:gd name="connsiteX244" fmla="*/ 361293 w 5829300"/>
                <a:gd name="connsiteY244" fmla="*/ 500884 h 3305175"/>
                <a:gd name="connsiteX245" fmla="*/ 332554 w 5829300"/>
                <a:gd name="connsiteY245" fmla="*/ 500884 h 3305175"/>
                <a:gd name="connsiteX246" fmla="*/ 332554 w 5829300"/>
                <a:gd name="connsiteY246" fmla="*/ 478304 h 3305175"/>
                <a:gd name="connsiteX247" fmla="*/ 293551 w 5829300"/>
                <a:gd name="connsiteY247" fmla="*/ 478304 h 3305175"/>
                <a:gd name="connsiteX248" fmla="*/ 293551 w 5829300"/>
                <a:gd name="connsiteY248" fmla="*/ 433142 h 3305175"/>
                <a:gd name="connsiteX249" fmla="*/ 256601 w 5829300"/>
                <a:gd name="connsiteY249" fmla="*/ 433142 h 3305175"/>
                <a:gd name="connsiteX250" fmla="*/ 256601 w 5829300"/>
                <a:gd name="connsiteY250" fmla="*/ 385927 h 3305175"/>
                <a:gd name="connsiteX251" fmla="*/ 221703 w 5829300"/>
                <a:gd name="connsiteY251" fmla="*/ 385927 h 3305175"/>
                <a:gd name="connsiteX252" fmla="*/ 221703 w 5829300"/>
                <a:gd name="connsiteY252" fmla="*/ 353082 h 3305175"/>
                <a:gd name="connsiteX253" fmla="*/ 192963 w 5829300"/>
                <a:gd name="connsiteY253" fmla="*/ 353082 h 3305175"/>
                <a:gd name="connsiteX254" fmla="*/ 192963 w 5829300"/>
                <a:gd name="connsiteY254" fmla="*/ 309973 h 3305175"/>
                <a:gd name="connsiteX255" fmla="*/ 164224 w 5829300"/>
                <a:gd name="connsiteY255" fmla="*/ 309973 h 3305175"/>
                <a:gd name="connsiteX256" fmla="*/ 164224 w 5829300"/>
                <a:gd name="connsiteY256" fmla="*/ 260706 h 3305175"/>
                <a:gd name="connsiteX257" fmla="*/ 131379 w 5829300"/>
                <a:gd name="connsiteY257" fmla="*/ 260706 h 3305175"/>
                <a:gd name="connsiteX258" fmla="*/ 131379 w 5829300"/>
                <a:gd name="connsiteY258" fmla="*/ 207334 h 3305175"/>
                <a:gd name="connsiteX259" fmla="*/ 108798 w 5829300"/>
                <a:gd name="connsiteY259" fmla="*/ 207334 h 3305175"/>
                <a:gd name="connsiteX260" fmla="*/ 108798 w 5829300"/>
                <a:gd name="connsiteY260" fmla="*/ 156013 h 3305175"/>
                <a:gd name="connsiteX261" fmla="*/ 73901 w 5829300"/>
                <a:gd name="connsiteY261" fmla="*/ 156013 h 3305175"/>
                <a:gd name="connsiteX262" fmla="*/ 73901 w 5829300"/>
                <a:gd name="connsiteY262" fmla="*/ 86218 h 3305175"/>
                <a:gd name="connsiteX263" fmla="*/ 43109 w 5829300"/>
                <a:gd name="connsiteY263" fmla="*/ 86218 h 3305175"/>
                <a:gd name="connsiteX264" fmla="*/ 43109 w 5829300"/>
                <a:gd name="connsiteY264" fmla="*/ 49267 h 3305175"/>
                <a:gd name="connsiteX265" fmla="*/ 20528 w 5829300"/>
                <a:gd name="connsiteY265" fmla="*/ 49267 h 3305175"/>
                <a:gd name="connsiteX266" fmla="*/ 20528 w 5829300"/>
                <a:gd name="connsiteY266" fmla="*/ 26687 h 3305175"/>
                <a:gd name="connsiteX267" fmla="*/ 0 w 5829300"/>
                <a:gd name="connsiteY267" fmla="*/ 26687 h 3305175"/>
                <a:gd name="connsiteX268" fmla="*/ 0 w 5829300"/>
                <a:gd name="connsiteY268"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5829300" h="3305175">
                  <a:moveTo>
                    <a:pt x="5829957" y="3309118"/>
                  </a:moveTo>
                  <a:lnTo>
                    <a:pt x="5774531" y="3309118"/>
                  </a:lnTo>
                  <a:lnTo>
                    <a:pt x="5774531" y="3294745"/>
                  </a:lnTo>
                  <a:lnTo>
                    <a:pt x="5725268" y="3294745"/>
                  </a:lnTo>
                  <a:lnTo>
                    <a:pt x="5725268" y="3298851"/>
                  </a:lnTo>
                  <a:lnTo>
                    <a:pt x="5686263" y="3298851"/>
                  </a:lnTo>
                  <a:lnTo>
                    <a:pt x="5686263" y="3290640"/>
                  </a:lnTo>
                  <a:lnTo>
                    <a:pt x="5612359" y="3290640"/>
                  </a:lnTo>
                  <a:lnTo>
                    <a:pt x="5612359" y="3266008"/>
                  </a:lnTo>
                  <a:lnTo>
                    <a:pt x="5546674" y="3266008"/>
                  </a:lnTo>
                  <a:lnTo>
                    <a:pt x="5546674" y="3255740"/>
                  </a:lnTo>
                  <a:lnTo>
                    <a:pt x="5497402" y="3255740"/>
                  </a:lnTo>
                  <a:lnTo>
                    <a:pt x="5497402" y="3247530"/>
                  </a:lnTo>
                  <a:lnTo>
                    <a:pt x="5460454" y="3247530"/>
                  </a:lnTo>
                  <a:lnTo>
                    <a:pt x="5460454" y="3239319"/>
                  </a:lnTo>
                  <a:lnTo>
                    <a:pt x="5368081" y="3239319"/>
                  </a:lnTo>
                  <a:lnTo>
                    <a:pt x="5368081" y="3227003"/>
                  </a:lnTo>
                  <a:lnTo>
                    <a:pt x="5318808" y="3227003"/>
                  </a:lnTo>
                  <a:lnTo>
                    <a:pt x="5318808" y="3212630"/>
                  </a:lnTo>
                  <a:lnTo>
                    <a:pt x="5259277" y="3212630"/>
                  </a:lnTo>
                  <a:lnTo>
                    <a:pt x="5259277" y="3194161"/>
                  </a:lnTo>
                  <a:lnTo>
                    <a:pt x="5222329" y="3194161"/>
                  </a:lnTo>
                  <a:lnTo>
                    <a:pt x="5222329" y="3185951"/>
                  </a:lnTo>
                  <a:lnTo>
                    <a:pt x="5058099" y="3185951"/>
                  </a:lnTo>
                  <a:lnTo>
                    <a:pt x="5058099" y="3181845"/>
                  </a:lnTo>
                  <a:lnTo>
                    <a:pt x="4980099" y="3181845"/>
                  </a:lnTo>
                  <a:lnTo>
                    <a:pt x="4980099" y="3163367"/>
                  </a:lnTo>
                  <a:lnTo>
                    <a:pt x="4897984" y="3163367"/>
                  </a:lnTo>
                  <a:lnTo>
                    <a:pt x="4897984" y="3146946"/>
                  </a:lnTo>
                  <a:lnTo>
                    <a:pt x="4867189" y="3146946"/>
                  </a:lnTo>
                  <a:lnTo>
                    <a:pt x="4867189" y="3140783"/>
                  </a:lnTo>
                  <a:lnTo>
                    <a:pt x="4776874" y="3140783"/>
                  </a:lnTo>
                  <a:lnTo>
                    <a:pt x="4776874" y="3116151"/>
                  </a:lnTo>
                  <a:lnTo>
                    <a:pt x="4725553" y="3116151"/>
                  </a:lnTo>
                  <a:lnTo>
                    <a:pt x="4725553" y="3093568"/>
                  </a:lnTo>
                  <a:lnTo>
                    <a:pt x="4688596" y="3093568"/>
                  </a:lnTo>
                  <a:lnTo>
                    <a:pt x="4688596" y="3087415"/>
                  </a:lnTo>
                  <a:lnTo>
                    <a:pt x="4639332" y="3087415"/>
                  </a:lnTo>
                  <a:lnTo>
                    <a:pt x="4639332" y="3079204"/>
                  </a:lnTo>
                  <a:lnTo>
                    <a:pt x="4583906" y="3079204"/>
                  </a:lnTo>
                  <a:lnTo>
                    <a:pt x="4583906" y="3054572"/>
                  </a:lnTo>
                  <a:lnTo>
                    <a:pt x="4483323" y="3054572"/>
                  </a:lnTo>
                  <a:lnTo>
                    <a:pt x="4483323" y="3034036"/>
                  </a:lnTo>
                  <a:lnTo>
                    <a:pt x="4438155" y="3034036"/>
                  </a:lnTo>
                  <a:lnTo>
                    <a:pt x="4438155" y="3015568"/>
                  </a:lnTo>
                  <a:lnTo>
                    <a:pt x="4356049" y="3015568"/>
                  </a:lnTo>
                  <a:lnTo>
                    <a:pt x="4356049" y="2997089"/>
                  </a:lnTo>
                  <a:lnTo>
                    <a:pt x="4300624" y="2997089"/>
                  </a:lnTo>
                  <a:lnTo>
                    <a:pt x="4300624" y="2978620"/>
                  </a:lnTo>
                  <a:lnTo>
                    <a:pt x="4241092" y="2978620"/>
                  </a:lnTo>
                  <a:lnTo>
                    <a:pt x="4241092" y="2956036"/>
                  </a:lnTo>
                  <a:lnTo>
                    <a:pt x="4181561" y="2956036"/>
                  </a:lnTo>
                  <a:lnTo>
                    <a:pt x="4181561" y="2929347"/>
                  </a:lnTo>
                  <a:lnTo>
                    <a:pt x="4111762" y="2929347"/>
                  </a:lnTo>
                  <a:lnTo>
                    <a:pt x="4111762" y="2912926"/>
                  </a:lnTo>
                  <a:lnTo>
                    <a:pt x="4068651" y="2912926"/>
                  </a:lnTo>
                  <a:lnTo>
                    <a:pt x="4068651" y="2890342"/>
                  </a:lnTo>
                  <a:lnTo>
                    <a:pt x="4011178" y="2890342"/>
                  </a:lnTo>
                  <a:lnTo>
                    <a:pt x="4011178" y="2867768"/>
                  </a:lnTo>
                  <a:lnTo>
                    <a:pt x="3953694" y="2867768"/>
                  </a:lnTo>
                  <a:lnTo>
                    <a:pt x="3953694" y="2859558"/>
                  </a:lnTo>
                  <a:lnTo>
                    <a:pt x="3892115" y="2859558"/>
                  </a:lnTo>
                  <a:lnTo>
                    <a:pt x="3892115" y="2828763"/>
                  </a:lnTo>
                  <a:lnTo>
                    <a:pt x="3814105" y="2828763"/>
                  </a:lnTo>
                  <a:lnTo>
                    <a:pt x="3814105" y="2812342"/>
                  </a:lnTo>
                  <a:lnTo>
                    <a:pt x="3742258" y="2812342"/>
                  </a:lnTo>
                  <a:lnTo>
                    <a:pt x="3742258" y="2795911"/>
                  </a:lnTo>
                  <a:lnTo>
                    <a:pt x="3690938" y="2795911"/>
                  </a:lnTo>
                  <a:lnTo>
                    <a:pt x="3690938" y="2775385"/>
                  </a:lnTo>
                  <a:lnTo>
                    <a:pt x="3649885" y="2775385"/>
                  </a:lnTo>
                  <a:lnTo>
                    <a:pt x="3649885" y="2761021"/>
                  </a:lnTo>
                  <a:lnTo>
                    <a:pt x="3617033" y="2761021"/>
                  </a:lnTo>
                  <a:lnTo>
                    <a:pt x="3617033" y="2746648"/>
                  </a:lnTo>
                  <a:lnTo>
                    <a:pt x="3545186" y="2746648"/>
                  </a:lnTo>
                  <a:lnTo>
                    <a:pt x="3545186" y="2722017"/>
                  </a:lnTo>
                  <a:lnTo>
                    <a:pt x="3504133" y="2722017"/>
                  </a:lnTo>
                  <a:lnTo>
                    <a:pt x="3504133" y="2705595"/>
                  </a:lnTo>
                  <a:lnTo>
                    <a:pt x="3481550" y="2705595"/>
                  </a:lnTo>
                  <a:lnTo>
                    <a:pt x="3481550" y="2689174"/>
                  </a:lnTo>
                  <a:lnTo>
                    <a:pt x="3432286" y="2689174"/>
                  </a:lnTo>
                  <a:lnTo>
                    <a:pt x="3432286" y="2676849"/>
                  </a:lnTo>
                  <a:lnTo>
                    <a:pt x="3393281" y="2676849"/>
                  </a:lnTo>
                  <a:lnTo>
                    <a:pt x="3393281" y="2654275"/>
                  </a:lnTo>
                  <a:lnTo>
                    <a:pt x="3358382" y="2654275"/>
                  </a:lnTo>
                  <a:lnTo>
                    <a:pt x="3358382" y="2631691"/>
                  </a:lnTo>
                  <a:lnTo>
                    <a:pt x="3317329" y="2631691"/>
                  </a:lnTo>
                  <a:lnTo>
                    <a:pt x="3317329" y="2613212"/>
                  </a:lnTo>
                  <a:lnTo>
                    <a:pt x="3284487" y="2613212"/>
                  </a:lnTo>
                  <a:lnTo>
                    <a:pt x="3284487" y="2602954"/>
                  </a:lnTo>
                  <a:lnTo>
                    <a:pt x="3247530" y="2602954"/>
                  </a:lnTo>
                  <a:lnTo>
                    <a:pt x="3247530" y="2586533"/>
                  </a:lnTo>
                  <a:lnTo>
                    <a:pt x="3204420" y="2586533"/>
                  </a:lnTo>
                  <a:lnTo>
                    <a:pt x="3204420" y="2555739"/>
                  </a:lnTo>
                  <a:lnTo>
                    <a:pt x="3151051" y="2555739"/>
                  </a:lnTo>
                  <a:lnTo>
                    <a:pt x="3151051" y="2531107"/>
                  </a:lnTo>
                  <a:lnTo>
                    <a:pt x="3097683" y="2531107"/>
                  </a:lnTo>
                  <a:lnTo>
                    <a:pt x="3097683" y="2508523"/>
                  </a:lnTo>
                  <a:lnTo>
                    <a:pt x="3040199" y="2508523"/>
                  </a:lnTo>
                  <a:lnTo>
                    <a:pt x="3040199" y="2479786"/>
                  </a:lnTo>
                  <a:lnTo>
                    <a:pt x="2990936" y="2479786"/>
                  </a:lnTo>
                  <a:lnTo>
                    <a:pt x="2990936" y="2467470"/>
                  </a:lnTo>
                  <a:lnTo>
                    <a:pt x="2951931" y="2467470"/>
                  </a:lnTo>
                  <a:lnTo>
                    <a:pt x="2951931" y="2444887"/>
                  </a:lnTo>
                  <a:lnTo>
                    <a:pt x="2896505" y="2444887"/>
                  </a:lnTo>
                  <a:lnTo>
                    <a:pt x="2896505" y="2422303"/>
                  </a:lnTo>
                  <a:lnTo>
                    <a:pt x="2875979" y="2422303"/>
                  </a:lnTo>
                  <a:lnTo>
                    <a:pt x="2875979" y="2407939"/>
                  </a:lnTo>
                  <a:lnTo>
                    <a:pt x="2857500" y="2407939"/>
                  </a:lnTo>
                  <a:lnTo>
                    <a:pt x="2857500" y="2391518"/>
                  </a:lnTo>
                  <a:lnTo>
                    <a:pt x="2820553" y="2391518"/>
                  </a:lnTo>
                  <a:lnTo>
                    <a:pt x="2820553" y="2375097"/>
                  </a:lnTo>
                  <a:lnTo>
                    <a:pt x="2758964" y="2375097"/>
                  </a:lnTo>
                  <a:lnTo>
                    <a:pt x="2758964" y="2350456"/>
                  </a:lnTo>
                  <a:lnTo>
                    <a:pt x="2719959" y="2350456"/>
                  </a:lnTo>
                  <a:lnTo>
                    <a:pt x="2719959" y="2311451"/>
                  </a:lnTo>
                  <a:lnTo>
                    <a:pt x="2652217" y="2311451"/>
                  </a:lnTo>
                  <a:lnTo>
                    <a:pt x="2652217" y="2284771"/>
                  </a:lnTo>
                  <a:lnTo>
                    <a:pt x="2600897" y="2284771"/>
                  </a:lnTo>
                  <a:lnTo>
                    <a:pt x="2600897" y="2253977"/>
                  </a:lnTo>
                  <a:lnTo>
                    <a:pt x="2566007" y="2253977"/>
                  </a:lnTo>
                  <a:lnTo>
                    <a:pt x="2566007" y="2225240"/>
                  </a:lnTo>
                  <a:lnTo>
                    <a:pt x="2510581" y="2225240"/>
                  </a:lnTo>
                  <a:lnTo>
                    <a:pt x="2510581" y="2206762"/>
                  </a:lnTo>
                  <a:lnTo>
                    <a:pt x="2475681" y="2206762"/>
                  </a:lnTo>
                  <a:lnTo>
                    <a:pt x="2475681" y="2180073"/>
                  </a:lnTo>
                  <a:lnTo>
                    <a:pt x="2426408" y="2180073"/>
                  </a:lnTo>
                  <a:lnTo>
                    <a:pt x="2426408" y="2153393"/>
                  </a:lnTo>
                  <a:lnTo>
                    <a:pt x="2387413" y="2153393"/>
                  </a:lnTo>
                  <a:lnTo>
                    <a:pt x="2387413" y="2122599"/>
                  </a:lnTo>
                  <a:lnTo>
                    <a:pt x="2344303" y="2122599"/>
                  </a:lnTo>
                  <a:lnTo>
                    <a:pt x="2344303" y="2097967"/>
                  </a:lnTo>
                  <a:lnTo>
                    <a:pt x="2305298" y="2097967"/>
                  </a:lnTo>
                  <a:lnTo>
                    <a:pt x="2305298" y="2077441"/>
                  </a:lnTo>
                  <a:lnTo>
                    <a:pt x="2280666" y="2077441"/>
                  </a:lnTo>
                  <a:lnTo>
                    <a:pt x="2280666" y="2050752"/>
                  </a:lnTo>
                  <a:lnTo>
                    <a:pt x="2239604" y="2050752"/>
                  </a:lnTo>
                  <a:lnTo>
                    <a:pt x="2239604" y="2028168"/>
                  </a:lnTo>
                  <a:lnTo>
                    <a:pt x="2208819" y="2028168"/>
                  </a:lnTo>
                  <a:lnTo>
                    <a:pt x="2208819" y="2003536"/>
                  </a:lnTo>
                  <a:lnTo>
                    <a:pt x="2182130" y="2003536"/>
                  </a:lnTo>
                  <a:lnTo>
                    <a:pt x="2182130" y="1985058"/>
                  </a:lnTo>
                  <a:lnTo>
                    <a:pt x="2143125" y="1985058"/>
                  </a:lnTo>
                  <a:lnTo>
                    <a:pt x="2143125" y="1952215"/>
                  </a:lnTo>
                  <a:lnTo>
                    <a:pt x="2116436" y="1952215"/>
                  </a:lnTo>
                  <a:lnTo>
                    <a:pt x="2116436" y="1927584"/>
                  </a:lnTo>
                  <a:lnTo>
                    <a:pt x="2081536" y="1927584"/>
                  </a:lnTo>
                  <a:lnTo>
                    <a:pt x="2081536" y="1909105"/>
                  </a:lnTo>
                  <a:lnTo>
                    <a:pt x="2022005" y="1909105"/>
                  </a:lnTo>
                  <a:lnTo>
                    <a:pt x="2022005" y="1872158"/>
                  </a:lnTo>
                  <a:lnTo>
                    <a:pt x="1987115" y="1872158"/>
                  </a:lnTo>
                  <a:lnTo>
                    <a:pt x="1987115" y="1845469"/>
                  </a:lnTo>
                  <a:lnTo>
                    <a:pt x="1952215" y="1845469"/>
                  </a:lnTo>
                  <a:lnTo>
                    <a:pt x="1952215" y="1822885"/>
                  </a:lnTo>
                  <a:lnTo>
                    <a:pt x="1925526" y="1822885"/>
                  </a:lnTo>
                  <a:lnTo>
                    <a:pt x="1925526" y="1790043"/>
                  </a:lnTo>
                  <a:lnTo>
                    <a:pt x="1888579" y="1790043"/>
                  </a:lnTo>
                  <a:lnTo>
                    <a:pt x="1888579" y="1763354"/>
                  </a:lnTo>
                  <a:lnTo>
                    <a:pt x="1857785" y="1763354"/>
                  </a:lnTo>
                  <a:lnTo>
                    <a:pt x="1857785" y="1736674"/>
                  </a:lnTo>
                  <a:lnTo>
                    <a:pt x="1831096" y="1736674"/>
                  </a:lnTo>
                  <a:lnTo>
                    <a:pt x="1831096" y="1712033"/>
                  </a:lnTo>
                  <a:lnTo>
                    <a:pt x="1792100" y="1712033"/>
                  </a:lnTo>
                  <a:lnTo>
                    <a:pt x="1792100" y="1695612"/>
                  </a:lnTo>
                  <a:lnTo>
                    <a:pt x="1748990" y="1695612"/>
                  </a:lnTo>
                  <a:lnTo>
                    <a:pt x="1748990" y="1666875"/>
                  </a:lnTo>
                  <a:lnTo>
                    <a:pt x="1726406" y="1666875"/>
                  </a:lnTo>
                  <a:lnTo>
                    <a:pt x="1726406" y="1642243"/>
                  </a:lnTo>
                  <a:lnTo>
                    <a:pt x="1675086" y="1642243"/>
                  </a:lnTo>
                  <a:lnTo>
                    <a:pt x="1675086" y="1607344"/>
                  </a:lnTo>
                  <a:lnTo>
                    <a:pt x="1646349" y="1607344"/>
                  </a:lnTo>
                  <a:lnTo>
                    <a:pt x="1646349" y="1584760"/>
                  </a:lnTo>
                  <a:lnTo>
                    <a:pt x="1623765" y="1584760"/>
                  </a:lnTo>
                  <a:lnTo>
                    <a:pt x="1623765" y="1564234"/>
                  </a:lnTo>
                  <a:lnTo>
                    <a:pt x="1584760" y="1564234"/>
                  </a:lnTo>
                  <a:lnTo>
                    <a:pt x="1584760" y="1537545"/>
                  </a:lnTo>
                  <a:lnTo>
                    <a:pt x="1549870" y="1537545"/>
                  </a:lnTo>
                  <a:lnTo>
                    <a:pt x="1549870" y="1492387"/>
                  </a:lnTo>
                  <a:lnTo>
                    <a:pt x="1490339" y="1492387"/>
                  </a:lnTo>
                  <a:lnTo>
                    <a:pt x="1490339" y="1461592"/>
                  </a:lnTo>
                  <a:lnTo>
                    <a:pt x="1453382" y="1461592"/>
                  </a:lnTo>
                  <a:lnTo>
                    <a:pt x="1453382" y="1424645"/>
                  </a:lnTo>
                  <a:lnTo>
                    <a:pt x="1412329" y="1424645"/>
                  </a:lnTo>
                  <a:lnTo>
                    <a:pt x="1412329" y="1385640"/>
                  </a:lnTo>
                  <a:lnTo>
                    <a:pt x="1365114" y="1385640"/>
                  </a:lnTo>
                  <a:lnTo>
                    <a:pt x="1365114" y="1352798"/>
                  </a:lnTo>
                  <a:lnTo>
                    <a:pt x="1324061" y="1352798"/>
                  </a:lnTo>
                  <a:lnTo>
                    <a:pt x="1324061" y="1315850"/>
                  </a:lnTo>
                  <a:lnTo>
                    <a:pt x="1285056" y="1315850"/>
                  </a:lnTo>
                  <a:lnTo>
                    <a:pt x="1285056" y="1280951"/>
                  </a:lnTo>
                  <a:lnTo>
                    <a:pt x="1256319" y="1280951"/>
                  </a:lnTo>
                  <a:lnTo>
                    <a:pt x="1256319" y="1256319"/>
                  </a:lnTo>
                  <a:lnTo>
                    <a:pt x="1219362" y="1256319"/>
                  </a:lnTo>
                  <a:lnTo>
                    <a:pt x="1219362" y="1229630"/>
                  </a:lnTo>
                  <a:lnTo>
                    <a:pt x="1190625" y="1229630"/>
                  </a:lnTo>
                  <a:lnTo>
                    <a:pt x="1190625" y="1202941"/>
                  </a:lnTo>
                  <a:lnTo>
                    <a:pt x="1168041" y="1202941"/>
                  </a:lnTo>
                  <a:lnTo>
                    <a:pt x="1168041" y="1184462"/>
                  </a:lnTo>
                  <a:lnTo>
                    <a:pt x="1141362" y="1184462"/>
                  </a:lnTo>
                  <a:lnTo>
                    <a:pt x="1141362" y="1159831"/>
                  </a:lnTo>
                  <a:lnTo>
                    <a:pt x="1106462" y="1159831"/>
                  </a:lnTo>
                  <a:lnTo>
                    <a:pt x="1106462" y="1141362"/>
                  </a:lnTo>
                  <a:lnTo>
                    <a:pt x="1085936" y="1141362"/>
                  </a:lnTo>
                  <a:lnTo>
                    <a:pt x="1085936" y="1108510"/>
                  </a:lnTo>
                  <a:lnTo>
                    <a:pt x="1046931" y="1108510"/>
                  </a:lnTo>
                  <a:lnTo>
                    <a:pt x="1046931" y="1081831"/>
                  </a:lnTo>
                  <a:lnTo>
                    <a:pt x="1024347" y="1081831"/>
                  </a:lnTo>
                  <a:lnTo>
                    <a:pt x="1024347" y="1063352"/>
                  </a:lnTo>
                  <a:lnTo>
                    <a:pt x="987400" y="1063352"/>
                  </a:lnTo>
                  <a:lnTo>
                    <a:pt x="987400" y="1036663"/>
                  </a:lnTo>
                  <a:lnTo>
                    <a:pt x="956605" y="1036663"/>
                  </a:lnTo>
                  <a:lnTo>
                    <a:pt x="956605" y="1001763"/>
                  </a:lnTo>
                  <a:lnTo>
                    <a:pt x="936078" y="1001763"/>
                  </a:lnTo>
                  <a:lnTo>
                    <a:pt x="936078" y="981237"/>
                  </a:lnTo>
                  <a:lnTo>
                    <a:pt x="897074" y="981237"/>
                  </a:lnTo>
                  <a:lnTo>
                    <a:pt x="897074" y="950447"/>
                  </a:lnTo>
                  <a:lnTo>
                    <a:pt x="860124" y="950447"/>
                  </a:lnTo>
                  <a:lnTo>
                    <a:pt x="860124" y="925814"/>
                  </a:lnTo>
                  <a:lnTo>
                    <a:pt x="837543" y="925814"/>
                  </a:lnTo>
                  <a:lnTo>
                    <a:pt x="837543" y="899128"/>
                  </a:lnTo>
                  <a:lnTo>
                    <a:pt x="802645" y="899128"/>
                  </a:lnTo>
                  <a:lnTo>
                    <a:pt x="802645" y="870388"/>
                  </a:lnTo>
                  <a:lnTo>
                    <a:pt x="771854" y="870388"/>
                  </a:lnTo>
                  <a:lnTo>
                    <a:pt x="771854" y="839596"/>
                  </a:lnTo>
                  <a:lnTo>
                    <a:pt x="747220" y="839596"/>
                  </a:lnTo>
                  <a:lnTo>
                    <a:pt x="747220" y="814963"/>
                  </a:lnTo>
                  <a:lnTo>
                    <a:pt x="702058" y="814963"/>
                  </a:lnTo>
                  <a:lnTo>
                    <a:pt x="702058" y="794435"/>
                  </a:lnTo>
                  <a:lnTo>
                    <a:pt x="677425" y="794435"/>
                  </a:lnTo>
                  <a:lnTo>
                    <a:pt x="677425" y="767748"/>
                  </a:lnTo>
                  <a:lnTo>
                    <a:pt x="638422" y="767748"/>
                  </a:lnTo>
                  <a:lnTo>
                    <a:pt x="638422" y="747220"/>
                  </a:lnTo>
                  <a:lnTo>
                    <a:pt x="599418" y="747220"/>
                  </a:lnTo>
                  <a:lnTo>
                    <a:pt x="599418" y="706164"/>
                  </a:lnTo>
                  <a:lnTo>
                    <a:pt x="550151" y="706164"/>
                  </a:lnTo>
                  <a:lnTo>
                    <a:pt x="550151" y="675372"/>
                  </a:lnTo>
                  <a:lnTo>
                    <a:pt x="500884" y="675372"/>
                  </a:lnTo>
                  <a:lnTo>
                    <a:pt x="500884" y="626105"/>
                  </a:lnTo>
                  <a:lnTo>
                    <a:pt x="461881" y="626105"/>
                  </a:lnTo>
                  <a:lnTo>
                    <a:pt x="461881" y="601471"/>
                  </a:lnTo>
                  <a:lnTo>
                    <a:pt x="429036" y="601471"/>
                  </a:lnTo>
                  <a:lnTo>
                    <a:pt x="429036" y="568626"/>
                  </a:lnTo>
                  <a:lnTo>
                    <a:pt x="404402" y="568626"/>
                  </a:lnTo>
                  <a:lnTo>
                    <a:pt x="404402" y="533729"/>
                  </a:lnTo>
                  <a:lnTo>
                    <a:pt x="361293" y="533729"/>
                  </a:lnTo>
                  <a:lnTo>
                    <a:pt x="361293" y="500884"/>
                  </a:lnTo>
                  <a:lnTo>
                    <a:pt x="332554" y="500884"/>
                  </a:lnTo>
                  <a:lnTo>
                    <a:pt x="332554" y="478304"/>
                  </a:lnTo>
                  <a:lnTo>
                    <a:pt x="293551" y="478304"/>
                  </a:lnTo>
                  <a:lnTo>
                    <a:pt x="293551" y="433142"/>
                  </a:lnTo>
                  <a:lnTo>
                    <a:pt x="256601" y="433142"/>
                  </a:lnTo>
                  <a:lnTo>
                    <a:pt x="256601" y="385927"/>
                  </a:lnTo>
                  <a:lnTo>
                    <a:pt x="221703" y="385927"/>
                  </a:lnTo>
                  <a:lnTo>
                    <a:pt x="221703" y="353082"/>
                  </a:lnTo>
                  <a:lnTo>
                    <a:pt x="192963" y="353082"/>
                  </a:lnTo>
                  <a:lnTo>
                    <a:pt x="192963" y="309973"/>
                  </a:lnTo>
                  <a:lnTo>
                    <a:pt x="164224" y="309973"/>
                  </a:lnTo>
                  <a:lnTo>
                    <a:pt x="164224" y="260706"/>
                  </a:lnTo>
                  <a:lnTo>
                    <a:pt x="131379" y="260706"/>
                  </a:lnTo>
                  <a:lnTo>
                    <a:pt x="131379" y="207334"/>
                  </a:lnTo>
                  <a:lnTo>
                    <a:pt x="108798" y="207334"/>
                  </a:lnTo>
                  <a:lnTo>
                    <a:pt x="108798" y="156013"/>
                  </a:lnTo>
                  <a:lnTo>
                    <a:pt x="73901" y="156013"/>
                  </a:lnTo>
                  <a:lnTo>
                    <a:pt x="73901" y="86218"/>
                  </a:lnTo>
                  <a:lnTo>
                    <a:pt x="43109" y="86218"/>
                  </a:lnTo>
                  <a:lnTo>
                    <a:pt x="43109" y="49267"/>
                  </a:lnTo>
                  <a:lnTo>
                    <a:pt x="20528" y="49267"/>
                  </a:lnTo>
                  <a:lnTo>
                    <a:pt x="20528" y="26687"/>
                  </a:lnTo>
                  <a:lnTo>
                    <a:pt x="0" y="26687"/>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sp>
          <p:nvSpPr>
            <p:cNvPr id="27" name="Freeform 21">
              <a:extLst>
                <a:ext uri="{FF2B5EF4-FFF2-40B4-BE49-F238E27FC236}">
                  <a16:creationId xmlns:a16="http://schemas.microsoft.com/office/drawing/2014/main" xmlns="" id="{B85677C0-19AA-4387-BA1C-408A62056177}"/>
                </a:ext>
              </a:extLst>
            </p:cNvPr>
            <p:cNvSpPr>
              <a:spLocks/>
            </p:cNvSpPr>
            <p:nvPr/>
          </p:nvSpPr>
          <p:spPr bwMode="auto">
            <a:xfrm>
              <a:off x="5133634" y="2304601"/>
              <a:ext cx="3658953"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363636"/>
                </a:solidFill>
                <a:effectLst/>
                <a:uLnTx/>
                <a:uFillTx/>
                <a:latin typeface="Arial" charset="0"/>
                <a:ea typeface="+mn-ea"/>
                <a:cs typeface="Arial" charset="0"/>
              </a:endParaRPr>
            </a:p>
          </p:txBody>
        </p:sp>
        <p:grpSp>
          <p:nvGrpSpPr>
            <p:cNvPr id="28" name="Group 27">
              <a:extLst>
                <a:ext uri="{FF2B5EF4-FFF2-40B4-BE49-F238E27FC236}">
                  <a16:creationId xmlns:a16="http://schemas.microsoft.com/office/drawing/2014/main" xmlns="" id="{9976CDF6-65A5-44DF-AF32-2BDC55DE4ADF}"/>
                </a:ext>
              </a:extLst>
            </p:cNvPr>
            <p:cNvGrpSpPr/>
            <p:nvPr/>
          </p:nvGrpSpPr>
          <p:grpSpPr>
            <a:xfrm>
              <a:off x="4476148" y="2152260"/>
              <a:ext cx="647274" cy="2844000"/>
              <a:chOff x="1337081" y="1265887"/>
              <a:chExt cx="647274" cy="2858279"/>
            </a:xfrm>
          </p:grpSpPr>
          <p:sp>
            <p:nvSpPr>
              <p:cNvPr id="48" name="Line 6">
                <a:extLst>
                  <a:ext uri="{FF2B5EF4-FFF2-40B4-BE49-F238E27FC236}">
                    <a16:creationId xmlns:a16="http://schemas.microsoft.com/office/drawing/2014/main" xmlns="" id="{696424F8-8547-44BA-A98E-DC4B2E83CB6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9" name="Line 7">
                <a:extLst>
                  <a:ext uri="{FF2B5EF4-FFF2-40B4-BE49-F238E27FC236}">
                    <a16:creationId xmlns:a16="http://schemas.microsoft.com/office/drawing/2014/main" xmlns="" id="{7E8BEA63-F6CB-4B75-AF73-E875D54ED4D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0" name="Line 8">
                <a:extLst>
                  <a:ext uri="{FF2B5EF4-FFF2-40B4-BE49-F238E27FC236}">
                    <a16:creationId xmlns:a16="http://schemas.microsoft.com/office/drawing/2014/main" xmlns="" id="{CAE470C5-C8A9-4B8D-8E83-1A462E60503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1" name="Line 9">
                <a:extLst>
                  <a:ext uri="{FF2B5EF4-FFF2-40B4-BE49-F238E27FC236}">
                    <a16:creationId xmlns:a16="http://schemas.microsoft.com/office/drawing/2014/main" xmlns="" id="{2750740C-4FE0-46D9-8E86-22EA0428C47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2" name="Line 10">
                <a:extLst>
                  <a:ext uri="{FF2B5EF4-FFF2-40B4-BE49-F238E27FC236}">
                    <a16:creationId xmlns:a16="http://schemas.microsoft.com/office/drawing/2014/main" xmlns="" id="{7B5A7A70-1AEC-4C67-9A93-A94BF8B9E6C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3" name="Line 11">
                <a:extLst>
                  <a:ext uri="{FF2B5EF4-FFF2-40B4-BE49-F238E27FC236}">
                    <a16:creationId xmlns:a16="http://schemas.microsoft.com/office/drawing/2014/main" xmlns="" id="{570845A4-B57E-48BA-AF9D-5303F45951E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54" name="TextBox 53">
                <a:extLst>
                  <a:ext uri="{FF2B5EF4-FFF2-40B4-BE49-F238E27FC236}">
                    <a16:creationId xmlns:a16="http://schemas.microsoft.com/office/drawing/2014/main" xmlns="" id="{41ED4DA7-6B02-4CD4-B55C-11F2595CE786}"/>
                  </a:ext>
                </a:extLst>
              </p:cNvPr>
              <p:cNvSpPr txBox="1"/>
              <p:nvPr/>
            </p:nvSpPr>
            <p:spPr>
              <a:xfrm rot="16200000">
                <a:off x="11371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SG, %</a:t>
                </a:r>
              </a:p>
            </p:txBody>
          </p:sp>
          <p:sp>
            <p:nvSpPr>
              <p:cNvPr id="55" name="TextBox 54">
                <a:extLst>
                  <a:ext uri="{FF2B5EF4-FFF2-40B4-BE49-F238E27FC236}">
                    <a16:creationId xmlns:a16="http://schemas.microsoft.com/office/drawing/2014/main" xmlns="" id="{2C1AF3FC-0A78-46C2-ACD0-EB0880C3437E}"/>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56" name="TextBox 55">
                <a:extLst>
                  <a:ext uri="{FF2B5EF4-FFF2-40B4-BE49-F238E27FC236}">
                    <a16:creationId xmlns:a16="http://schemas.microsoft.com/office/drawing/2014/main" xmlns="" id="{6C1C110C-2F53-4A0C-86CA-A6717AC8FC1C}"/>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57" name="TextBox 56">
                <a:extLst>
                  <a:ext uri="{FF2B5EF4-FFF2-40B4-BE49-F238E27FC236}">
                    <a16:creationId xmlns:a16="http://schemas.microsoft.com/office/drawing/2014/main" xmlns="" id="{F3039BD8-BBB3-47F6-92EF-2F584254AEF5}"/>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58" name="TextBox 57">
                <a:extLst>
                  <a:ext uri="{FF2B5EF4-FFF2-40B4-BE49-F238E27FC236}">
                    <a16:creationId xmlns:a16="http://schemas.microsoft.com/office/drawing/2014/main" xmlns="" id="{A848F362-5C45-4E8D-8B54-7BC11CB7E3B1}"/>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59" name="TextBox 58">
                <a:extLst>
                  <a:ext uri="{FF2B5EF4-FFF2-40B4-BE49-F238E27FC236}">
                    <a16:creationId xmlns:a16="http://schemas.microsoft.com/office/drawing/2014/main" xmlns="" id="{7BEFC6B7-83ED-4C27-B019-6463BA3F7BF9}"/>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60" name="TextBox 59">
                <a:extLst>
                  <a:ext uri="{FF2B5EF4-FFF2-40B4-BE49-F238E27FC236}">
                    <a16:creationId xmlns:a16="http://schemas.microsoft.com/office/drawing/2014/main" xmlns="" id="{54E1EB15-39E4-4060-AC94-BC452E34E1FF}"/>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29" name="TextBox 28">
              <a:extLst>
                <a:ext uri="{FF2B5EF4-FFF2-40B4-BE49-F238E27FC236}">
                  <a16:creationId xmlns:a16="http://schemas.microsoft.com/office/drawing/2014/main" xmlns="" id="{D78EEFD6-69F4-4142-9E24-793B2E914CE2}"/>
                </a:ext>
              </a:extLst>
            </p:cNvPr>
            <p:cNvSpPr txBox="1"/>
            <p:nvPr/>
          </p:nvSpPr>
          <p:spPr>
            <a:xfrm>
              <a:off x="6695575" y="5120836"/>
              <a:ext cx="562976"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rPr>
                <a:t>M</a:t>
              </a:r>
              <a:r>
                <a:rPr kumimoji="0" lang="fr-FR" sz="1400" b="0" i="0" u="none" strike="noStrike" kern="1200" cap="none" spc="0" normalizeH="0" baseline="0" dirty="0">
                  <a:ln>
                    <a:noFill/>
                  </a:ln>
                  <a:solidFill>
                    <a:srgbClr val="4D4D4D"/>
                  </a:solidFill>
                  <a:effectLst/>
                  <a:uLnTx/>
                  <a:uFillTx/>
                  <a:latin typeface="Arial" charset="0"/>
                  <a:ea typeface="+mn-ea"/>
                  <a:cs typeface="Arial" charset="0"/>
                </a:rPr>
                <a:t>ois</a:t>
              </a:r>
            </a:p>
          </p:txBody>
        </p:sp>
        <p:sp>
          <p:nvSpPr>
            <p:cNvPr id="30" name="TextBox 29">
              <a:extLst>
                <a:ext uri="{FF2B5EF4-FFF2-40B4-BE49-F238E27FC236}">
                  <a16:creationId xmlns:a16="http://schemas.microsoft.com/office/drawing/2014/main" xmlns="" id="{042F4B63-FDC0-4689-984E-841E022AC250}"/>
                </a:ext>
              </a:extLst>
            </p:cNvPr>
            <p:cNvSpPr txBox="1"/>
            <p:nvPr/>
          </p:nvSpPr>
          <p:spPr>
            <a:xfrm>
              <a:off x="5725830" y="1917025"/>
              <a:ext cx="3139001"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sng" strike="noStrike" kern="1200" cap="none" spc="0" normalizeH="0" baseline="0" dirty="0">
                  <a:ln>
                    <a:noFill/>
                  </a:ln>
                  <a:solidFill>
                    <a:srgbClr val="4D4D4D"/>
                  </a:solidFill>
                  <a:effectLst/>
                  <a:uLnTx/>
                  <a:uFillTx/>
                  <a:latin typeface="Arial" charset="0"/>
                  <a:ea typeface="+mn-ea"/>
                  <a:cs typeface="Arial" charset="0"/>
                </a:rPr>
                <a:t>SGm, mois</a:t>
              </a:r>
              <a:r>
                <a:rPr kumimoji="0" lang="fr-FR" sz="1400" b="0" i="0" u="none" strike="noStrike" kern="1200" cap="none" spc="0" normalizeH="0" baseline="0" dirty="0">
                  <a:ln>
                    <a:noFill/>
                  </a:ln>
                  <a:solidFill>
                    <a:srgbClr val="4D4D4D"/>
                  </a:solidFill>
                  <a:effectLst/>
                  <a:uLnTx/>
                  <a:uFillTx/>
                  <a:latin typeface="Arial" charset="0"/>
                  <a:ea typeface="+mn-ea"/>
                  <a:cs typeface="Arial" charset="0"/>
                </a:rPr>
                <a:t>: 22 pour les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dirty="0">
                  <a:ln>
                    <a:noFill/>
                  </a:ln>
                  <a:solidFill>
                    <a:srgbClr val="4D4D4D"/>
                  </a:solidFill>
                  <a:effectLst/>
                  <a:uLnTx/>
                  <a:uFillTx/>
                  <a:latin typeface="Arial" charset="0"/>
                  <a:ea typeface="+mn-ea"/>
                  <a:cs typeface="Arial" charset="0"/>
                </a:rPr>
                <a:t>HR ajusté*</a:t>
              </a:r>
              <a:r>
                <a:rPr kumimoji="0" lang="fr-FR" sz="1400" b="0" i="0" u="none" strike="noStrike" kern="1200" cap="none" spc="0" normalizeH="0" baseline="0" dirty="0">
                  <a:ln>
                    <a:noFill/>
                  </a:ln>
                  <a:solidFill>
                    <a:srgbClr val="4D4D4D"/>
                  </a:solidFill>
                  <a:effectLst/>
                  <a:uLnTx/>
                  <a:uFillTx/>
                  <a:latin typeface="Arial" charset="0"/>
                  <a:ea typeface="+mn-ea"/>
                  <a:cs typeface="Arial" charset="0"/>
                </a:rPr>
                <a:t> 1,01 (IC95% 0,89 - 1,15)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p=0,852</a:t>
              </a:r>
            </a:p>
          </p:txBody>
        </p:sp>
        <p:sp>
          <p:nvSpPr>
            <p:cNvPr id="31" name="Graphic 1033">
              <a:extLst>
                <a:ext uri="{FF2B5EF4-FFF2-40B4-BE49-F238E27FC236}">
                  <a16:creationId xmlns:a16="http://schemas.microsoft.com/office/drawing/2014/main" xmlns="" id="{7B96693F-A300-46C1-A65B-4928D62D7F9B}"/>
                </a:ext>
              </a:extLst>
            </p:cNvPr>
            <p:cNvSpPr/>
            <p:nvPr/>
          </p:nvSpPr>
          <p:spPr>
            <a:xfrm>
              <a:off x="5144945" y="2288415"/>
              <a:ext cx="3666470" cy="2126157"/>
            </a:xfrm>
            <a:custGeom>
              <a:avLst/>
              <a:gdLst>
                <a:gd name="connsiteX0" fmla="*/ 5829957 w 5829300"/>
                <a:gd name="connsiteY0" fmla="*/ 3309118 h 3305175"/>
                <a:gd name="connsiteX1" fmla="*/ 5774531 w 5829300"/>
                <a:gd name="connsiteY1" fmla="*/ 3309118 h 3305175"/>
                <a:gd name="connsiteX2" fmla="*/ 5774531 w 5829300"/>
                <a:gd name="connsiteY2" fmla="*/ 3294745 h 3305175"/>
                <a:gd name="connsiteX3" fmla="*/ 5725268 w 5829300"/>
                <a:gd name="connsiteY3" fmla="*/ 3294745 h 3305175"/>
                <a:gd name="connsiteX4" fmla="*/ 5725268 w 5829300"/>
                <a:gd name="connsiteY4" fmla="*/ 3298851 h 3305175"/>
                <a:gd name="connsiteX5" fmla="*/ 5686263 w 5829300"/>
                <a:gd name="connsiteY5" fmla="*/ 3298851 h 3305175"/>
                <a:gd name="connsiteX6" fmla="*/ 5686263 w 5829300"/>
                <a:gd name="connsiteY6" fmla="*/ 3290640 h 3305175"/>
                <a:gd name="connsiteX7" fmla="*/ 5612359 w 5829300"/>
                <a:gd name="connsiteY7" fmla="*/ 3290640 h 3305175"/>
                <a:gd name="connsiteX8" fmla="*/ 5612359 w 5829300"/>
                <a:gd name="connsiteY8" fmla="*/ 3266008 h 3305175"/>
                <a:gd name="connsiteX9" fmla="*/ 5546674 w 5829300"/>
                <a:gd name="connsiteY9" fmla="*/ 3266008 h 3305175"/>
                <a:gd name="connsiteX10" fmla="*/ 5546674 w 5829300"/>
                <a:gd name="connsiteY10" fmla="*/ 3255740 h 3305175"/>
                <a:gd name="connsiteX11" fmla="*/ 5497402 w 5829300"/>
                <a:gd name="connsiteY11" fmla="*/ 3255740 h 3305175"/>
                <a:gd name="connsiteX12" fmla="*/ 5497402 w 5829300"/>
                <a:gd name="connsiteY12" fmla="*/ 3247530 h 3305175"/>
                <a:gd name="connsiteX13" fmla="*/ 5460454 w 5829300"/>
                <a:gd name="connsiteY13" fmla="*/ 3247530 h 3305175"/>
                <a:gd name="connsiteX14" fmla="*/ 5460454 w 5829300"/>
                <a:gd name="connsiteY14" fmla="*/ 3239319 h 3305175"/>
                <a:gd name="connsiteX15" fmla="*/ 5368081 w 5829300"/>
                <a:gd name="connsiteY15" fmla="*/ 3239319 h 3305175"/>
                <a:gd name="connsiteX16" fmla="*/ 5368081 w 5829300"/>
                <a:gd name="connsiteY16" fmla="*/ 3227003 h 3305175"/>
                <a:gd name="connsiteX17" fmla="*/ 5318808 w 5829300"/>
                <a:gd name="connsiteY17" fmla="*/ 3227003 h 3305175"/>
                <a:gd name="connsiteX18" fmla="*/ 5318808 w 5829300"/>
                <a:gd name="connsiteY18" fmla="*/ 3212630 h 3305175"/>
                <a:gd name="connsiteX19" fmla="*/ 5259277 w 5829300"/>
                <a:gd name="connsiteY19" fmla="*/ 3212630 h 3305175"/>
                <a:gd name="connsiteX20" fmla="*/ 5259277 w 5829300"/>
                <a:gd name="connsiteY20" fmla="*/ 3194161 h 3305175"/>
                <a:gd name="connsiteX21" fmla="*/ 5222329 w 5829300"/>
                <a:gd name="connsiteY21" fmla="*/ 3194161 h 3305175"/>
                <a:gd name="connsiteX22" fmla="*/ 5222329 w 5829300"/>
                <a:gd name="connsiteY22" fmla="*/ 3185951 h 3305175"/>
                <a:gd name="connsiteX23" fmla="*/ 5058099 w 5829300"/>
                <a:gd name="connsiteY23" fmla="*/ 3185951 h 3305175"/>
                <a:gd name="connsiteX24" fmla="*/ 5058099 w 5829300"/>
                <a:gd name="connsiteY24" fmla="*/ 3181845 h 3305175"/>
                <a:gd name="connsiteX25" fmla="*/ 4980099 w 5829300"/>
                <a:gd name="connsiteY25" fmla="*/ 3181845 h 3305175"/>
                <a:gd name="connsiteX26" fmla="*/ 4980099 w 5829300"/>
                <a:gd name="connsiteY26" fmla="*/ 3163367 h 3305175"/>
                <a:gd name="connsiteX27" fmla="*/ 4897984 w 5829300"/>
                <a:gd name="connsiteY27" fmla="*/ 3163367 h 3305175"/>
                <a:gd name="connsiteX28" fmla="*/ 4897984 w 5829300"/>
                <a:gd name="connsiteY28" fmla="*/ 3146946 h 3305175"/>
                <a:gd name="connsiteX29" fmla="*/ 4867189 w 5829300"/>
                <a:gd name="connsiteY29" fmla="*/ 3146946 h 3305175"/>
                <a:gd name="connsiteX30" fmla="*/ 4867189 w 5829300"/>
                <a:gd name="connsiteY30" fmla="*/ 3140783 h 3305175"/>
                <a:gd name="connsiteX31" fmla="*/ 4776874 w 5829300"/>
                <a:gd name="connsiteY31" fmla="*/ 3140783 h 3305175"/>
                <a:gd name="connsiteX32" fmla="*/ 4776874 w 5829300"/>
                <a:gd name="connsiteY32" fmla="*/ 3116151 h 3305175"/>
                <a:gd name="connsiteX33" fmla="*/ 4725553 w 5829300"/>
                <a:gd name="connsiteY33" fmla="*/ 3116151 h 3305175"/>
                <a:gd name="connsiteX34" fmla="*/ 4725553 w 5829300"/>
                <a:gd name="connsiteY34" fmla="*/ 3093568 h 3305175"/>
                <a:gd name="connsiteX35" fmla="*/ 4688596 w 5829300"/>
                <a:gd name="connsiteY35" fmla="*/ 3093568 h 3305175"/>
                <a:gd name="connsiteX36" fmla="*/ 4688596 w 5829300"/>
                <a:gd name="connsiteY36" fmla="*/ 3087415 h 3305175"/>
                <a:gd name="connsiteX37" fmla="*/ 4639332 w 5829300"/>
                <a:gd name="connsiteY37" fmla="*/ 3087415 h 3305175"/>
                <a:gd name="connsiteX38" fmla="*/ 4639332 w 5829300"/>
                <a:gd name="connsiteY38" fmla="*/ 3079204 h 3305175"/>
                <a:gd name="connsiteX39" fmla="*/ 4583906 w 5829300"/>
                <a:gd name="connsiteY39" fmla="*/ 3079204 h 3305175"/>
                <a:gd name="connsiteX40" fmla="*/ 4583906 w 5829300"/>
                <a:gd name="connsiteY40" fmla="*/ 3054572 h 3305175"/>
                <a:gd name="connsiteX41" fmla="*/ 4483323 w 5829300"/>
                <a:gd name="connsiteY41" fmla="*/ 3054572 h 3305175"/>
                <a:gd name="connsiteX42" fmla="*/ 4483323 w 5829300"/>
                <a:gd name="connsiteY42" fmla="*/ 3034036 h 3305175"/>
                <a:gd name="connsiteX43" fmla="*/ 4438155 w 5829300"/>
                <a:gd name="connsiteY43" fmla="*/ 3034036 h 3305175"/>
                <a:gd name="connsiteX44" fmla="*/ 4438155 w 5829300"/>
                <a:gd name="connsiteY44" fmla="*/ 3015568 h 3305175"/>
                <a:gd name="connsiteX45" fmla="*/ 4356049 w 5829300"/>
                <a:gd name="connsiteY45" fmla="*/ 3015568 h 3305175"/>
                <a:gd name="connsiteX46" fmla="*/ 4356049 w 5829300"/>
                <a:gd name="connsiteY46" fmla="*/ 2997089 h 3305175"/>
                <a:gd name="connsiteX47" fmla="*/ 4300624 w 5829300"/>
                <a:gd name="connsiteY47" fmla="*/ 2997089 h 3305175"/>
                <a:gd name="connsiteX48" fmla="*/ 4300624 w 5829300"/>
                <a:gd name="connsiteY48" fmla="*/ 2978620 h 3305175"/>
                <a:gd name="connsiteX49" fmla="*/ 4241092 w 5829300"/>
                <a:gd name="connsiteY49" fmla="*/ 2978620 h 3305175"/>
                <a:gd name="connsiteX50" fmla="*/ 4241092 w 5829300"/>
                <a:gd name="connsiteY50" fmla="*/ 2956036 h 3305175"/>
                <a:gd name="connsiteX51" fmla="*/ 4181561 w 5829300"/>
                <a:gd name="connsiteY51" fmla="*/ 2956036 h 3305175"/>
                <a:gd name="connsiteX52" fmla="*/ 4181561 w 5829300"/>
                <a:gd name="connsiteY52" fmla="*/ 2929347 h 3305175"/>
                <a:gd name="connsiteX53" fmla="*/ 4111762 w 5829300"/>
                <a:gd name="connsiteY53" fmla="*/ 2929347 h 3305175"/>
                <a:gd name="connsiteX54" fmla="*/ 4111762 w 5829300"/>
                <a:gd name="connsiteY54" fmla="*/ 2912926 h 3305175"/>
                <a:gd name="connsiteX55" fmla="*/ 4068651 w 5829300"/>
                <a:gd name="connsiteY55" fmla="*/ 2912926 h 3305175"/>
                <a:gd name="connsiteX56" fmla="*/ 4068651 w 5829300"/>
                <a:gd name="connsiteY56" fmla="*/ 2890342 h 3305175"/>
                <a:gd name="connsiteX57" fmla="*/ 4011178 w 5829300"/>
                <a:gd name="connsiteY57" fmla="*/ 2890342 h 3305175"/>
                <a:gd name="connsiteX58" fmla="*/ 4011178 w 5829300"/>
                <a:gd name="connsiteY58" fmla="*/ 2867768 h 3305175"/>
                <a:gd name="connsiteX59" fmla="*/ 3953694 w 5829300"/>
                <a:gd name="connsiteY59" fmla="*/ 2867768 h 3305175"/>
                <a:gd name="connsiteX60" fmla="*/ 3953694 w 5829300"/>
                <a:gd name="connsiteY60" fmla="*/ 2859558 h 3305175"/>
                <a:gd name="connsiteX61" fmla="*/ 3892115 w 5829300"/>
                <a:gd name="connsiteY61" fmla="*/ 2859558 h 3305175"/>
                <a:gd name="connsiteX62" fmla="*/ 3892115 w 5829300"/>
                <a:gd name="connsiteY62" fmla="*/ 2828763 h 3305175"/>
                <a:gd name="connsiteX63" fmla="*/ 3814105 w 5829300"/>
                <a:gd name="connsiteY63" fmla="*/ 2828763 h 3305175"/>
                <a:gd name="connsiteX64" fmla="*/ 3814105 w 5829300"/>
                <a:gd name="connsiteY64" fmla="*/ 2812342 h 3305175"/>
                <a:gd name="connsiteX65" fmla="*/ 3742258 w 5829300"/>
                <a:gd name="connsiteY65" fmla="*/ 2812342 h 3305175"/>
                <a:gd name="connsiteX66" fmla="*/ 3742258 w 5829300"/>
                <a:gd name="connsiteY66" fmla="*/ 2795911 h 3305175"/>
                <a:gd name="connsiteX67" fmla="*/ 3690938 w 5829300"/>
                <a:gd name="connsiteY67" fmla="*/ 2795911 h 3305175"/>
                <a:gd name="connsiteX68" fmla="*/ 3690938 w 5829300"/>
                <a:gd name="connsiteY68" fmla="*/ 2775385 h 3305175"/>
                <a:gd name="connsiteX69" fmla="*/ 3649885 w 5829300"/>
                <a:gd name="connsiteY69" fmla="*/ 2775385 h 3305175"/>
                <a:gd name="connsiteX70" fmla="*/ 3649885 w 5829300"/>
                <a:gd name="connsiteY70" fmla="*/ 2761021 h 3305175"/>
                <a:gd name="connsiteX71" fmla="*/ 3617033 w 5829300"/>
                <a:gd name="connsiteY71" fmla="*/ 2761021 h 3305175"/>
                <a:gd name="connsiteX72" fmla="*/ 3617033 w 5829300"/>
                <a:gd name="connsiteY72" fmla="*/ 2746648 h 3305175"/>
                <a:gd name="connsiteX73" fmla="*/ 3545186 w 5829300"/>
                <a:gd name="connsiteY73" fmla="*/ 2746648 h 3305175"/>
                <a:gd name="connsiteX74" fmla="*/ 3545186 w 5829300"/>
                <a:gd name="connsiteY74" fmla="*/ 2722017 h 3305175"/>
                <a:gd name="connsiteX75" fmla="*/ 3504133 w 5829300"/>
                <a:gd name="connsiteY75" fmla="*/ 2722017 h 3305175"/>
                <a:gd name="connsiteX76" fmla="*/ 3504133 w 5829300"/>
                <a:gd name="connsiteY76" fmla="*/ 2705595 h 3305175"/>
                <a:gd name="connsiteX77" fmla="*/ 3481550 w 5829300"/>
                <a:gd name="connsiteY77" fmla="*/ 2705595 h 3305175"/>
                <a:gd name="connsiteX78" fmla="*/ 3481550 w 5829300"/>
                <a:gd name="connsiteY78" fmla="*/ 2689174 h 3305175"/>
                <a:gd name="connsiteX79" fmla="*/ 3432286 w 5829300"/>
                <a:gd name="connsiteY79" fmla="*/ 2689174 h 3305175"/>
                <a:gd name="connsiteX80" fmla="*/ 3432286 w 5829300"/>
                <a:gd name="connsiteY80" fmla="*/ 2676849 h 3305175"/>
                <a:gd name="connsiteX81" fmla="*/ 3393281 w 5829300"/>
                <a:gd name="connsiteY81" fmla="*/ 2676849 h 3305175"/>
                <a:gd name="connsiteX82" fmla="*/ 3393281 w 5829300"/>
                <a:gd name="connsiteY82" fmla="*/ 2654275 h 3305175"/>
                <a:gd name="connsiteX83" fmla="*/ 3358382 w 5829300"/>
                <a:gd name="connsiteY83" fmla="*/ 2654275 h 3305175"/>
                <a:gd name="connsiteX84" fmla="*/ 3358382 w 5829300"/>
                <a:gd name="connsiteY84" fmla="*/ 2631691 h 3305175"/>
                <a:gd name="connsiteX85" fmla="*/ 3317329 w 5829300"/>
                <a:gd name="connsiteY85" fmla="*/ 2631691 h 3305175"/>
                <a:gd name="connsiteX86" fmla="*/ 3317329 w 5829300"/>
                <a:gd name="connsiteY86" fmla="*/ 2613212 h 3305175"/>
                <a:gd name="connsiteX87" fmla="*/ 3284487 w 5829300"/>
                <a:gd name="connsiteY87" fmla="*/ 2613212 h 3305175"/>
                <a:gd name="connsiteX88" fmla="*/ 3284487 w 5829300"/>
                <a:gd name="connsiteY88" fmla="*/ 2602954 h 3305175"/>
                <a:gd name="connsiteX89" fmla="*/ 3247530 w 5829300"/>
                <a:gd name="connsiteY89" fmla="*/ 2602954 h 3305175"/>
                <a:gd name="connsiteX90" fmla="*/ 3247530 w 5829300"/>
                <a:gd name="connsiteY90" fmla="*/ 2586533 h 3305175"/>
                <a:gd name="connsiteX91" fmla="*/ 3204420 w 5829300"/>
                <a:gd name="connsiteY91" fmla="*/ 2586533 h 3305175"/>
                <a:gd name="connsiteX92" fmla="*/ 3204420 w 5829300"/>
                <a:gd name="connsiteY92" fmla="*/ 2555739 h 3305175"/>
                <a:gd name="connsiteX93" fmla="*/ 3151051 w 5829300"/>
                <a:gd name="connsiteY93" fmla="*/ 2555739 h 3305175"/>
                <a:gd name="connsiteX94" fmla="*/ 3151051 w 5829300"/>
                <a:gd name="connsiteY94" fmla="*/ 2531107 h 3305175"/>
                <a:gd name="connsiteX95" fmla="*/ 3097683 w 5829300"/>
                <a:gd name="connsiteY95" fmla="*/ 2531107 h 3305175"/>
                <a:gd name="connsiteX96" fmla="*/ 3097683 w 5829300"/>
                <a:gd name="connsiteY96" fmla="*/ 2508523 h 3305175"/>
                <a:gd name="connsiteX97" fmla="*/ 3040199 w 5829300"/>
                <a:gd name="connsiteY97" fmla="*/ 2508523 h 3305175"/>
                <a:gd name="connsiteX98" fmla="*/ 3040199 w 5829300"/>
                <a:gd name="connsiteY98" fmla="*/ 2479786 h 3305175"/>
                <a:gd name="connsiteX99" fmla="*/ 2990936 w 5829300"/>
                <a:gd name="connsiteY99" fmla="*/ 2479786 h 3305175"/>
                <a:gd name="connsiteX100" fmla="*/ 2990936 w 5829300"/>
                <a:gd name="connsiteY100" fmla="*/ 2467470 h 3305175"/>
                <a:gd name="connsiteX101" fmla="*/ 2951931 w 5829300"/>
                <a:gd name="connsiteY101" fmla="*/ 2467470 h 3305175"/>
                <a:gd name="connsiteX102" fmla="*/ 2951931 w 5829300"/>
                <a:gd name="connsiteY102" fmla="*/ 2444887 h 3305175"/>
                <a:gd name="connsiteX103" fmla="*/ 2896505 w 5829300"/>
                <a:gd name="connsiteY103" fmla="*/ 2444887 h 3305175"/>
                <a:gd name="connsiteX104" fmla="*/ 2896505 w 5829300"/>
                <a:gd name="connsiteY104" fmla="*/ 2422303 h 3305175"/>
                <a:gd name="connsiteX105" fmla="*/ 2875979 w 5829300"/>
                <a:gd name="connsiteY105" fmla="*/ 2422303 h 3305175"/>
                <a:gd name="connsiteX106" fmla="*/ 2875979 w 5829300"/>
                <a:gd name="connsiteY106" fmla="*/ 2407939 h 3305175"/>
                <a:gd name="connsiteX107" fmla="*/ 2857500 w 5829300"/>
                <a:gd name="connsiteY107" fmla="*/ 2407939 h 3305175"/>
                <a:gd name="connsiteX108" fmla="*/ 2857500 w 5829300"/>
                <a:gd name="connsiteY108" fmla="*/ 2391518 h 3305175"/>
                <a:gd name="connsiteX109" fmla="*/ 2820553 w 5829300"/>
                <a:gd name="connsiteY109" fmla="*/ 2391518 h 3305175"/>
                <a:gd name="connsiteX110" fmla="*/ 2820553 w 5829300"/>
                <a:gd name="connsiteY110" fmla="*/ 2375097 h 3305175"/>
                <a:gd name="connsiteX111" fmla="*/ 2758964 w 5829300"/>
                <a:gd name="connsiteY111" fmla="*/ 2375097 h 3305175"/>
                <a:gd name="connsiteX112" fmla="*/ 2758964 w 5829300"/>
                <a:gd name="connsiteY112" fmla="*/ 2350456 h 3305175"/>
                <a:gd name="connsiteX113" fmla="*/ 2719959 w 5829300"/>
                <a:gd name="connsiteY113" fmla="*/ 2350456 h 3305175"/>
                <a:gd name="connsiteX114" fmla="*/ 2719959 w 5829300"/>
                <a:gd name="connsiteY114" fmla="*/ 2311451 h 3305175"/>
                <a:gd name="connsiteX115" fmla="*/ 2652217 w 5829300"/>
                <a:gd name="connsiteY115" fmla="*/ 2311451 h 3305175"/>
                <a:gd name="connsiteX116" fmla="*/ 2652217 w 5829300"/>
                <a:gd name="connsiteY116" fmla="*/ 2284771 h 3305175"/>
                <a:gd name="connsiteX117" fmla="*/ 2600897 w 5829300"/>
                <a:gd name="connsiteY117" fmla="*/ 2284771 h 3305175"/>
                <a:gd name="connsiteX118" fmla="*/ 2600897 w 5829300"/>
                <a:gd name="connsiteY118" fmla="*/ 2253977 h 3305175"/>
                <a:gd name="connsiteX119" fmla="*/ 2566007 w 5829300"/>
                <a:gd name="connsiteY119" fmla="*/ 2253977 h 3305175"/>
                <a:gd name="connsiteX120" fmla="*/ 2566007 w 5829300"/>
                <a:gd name="connsiteY120" fmla="*/ 2225240 h 3305175"/>
                <a:gd name="connsiteX121" fmla="*/ 2510581 w 5829300"/>
                <a:gd name="connsiteY121" fmla="*/ 2225240 h 3305175"/>
                <a:gd name="connsiteX122" fmla="*/ 2510581 w 5829300"/>
                <a:gd name="connsiteY122" fmla="*/ 2206762 h 3305175"/>
                <a:gd name="connsiteX123" fmla="*/ 2475681 w 5829300"/>
                <a:gd name="connsiteY123" fmla="*/ 2206762 h 3305175"/>
                <a:gd name="connsiteX124" fmla="*/ 2475681 w 5829300"/>
                <a:gd name="connsiteY124" fmla="*/ 2180073 h 3305175"/>
                <a:gd name="connsiteX125" fmla="*/ 2426408 w 5829300"/>
                <a:gd name="connsiteY125" fmla="*/ 2180073 h 3305175"/>
                <a:gd name="connsiteX126" fmla="*/ 2426408 w 5829300"/>
                <a:gd name="connsiteY126" fmla="*/ 2153393 h 3305175"/>
                <a:gd name="connsiteX127" fmla="*/ 2387413 w 5829300"/>
                <a:gd name="connsiteY127" fmla="*/ 2153393 h 3305175"/>
                <a:gd name="connsiteX128" fmla="*/ 2387413 w 5829300"/>
                <a:gd name="connsiteY128" fmla="*/ 2122599 h 3305175"/>
                <a:gd name="connsiteX129" fmla="*/ 2344303 w 5829300"/>
                <a:gd name="connsiteY129" fmla="*/ 2122599 h 3305175"/>
                <a:gd name="connsiteX130" fmla="*/ 2344303 w 5829300"/>
                <a:gd name="connsiteY130" fmla="*/ 2097967 h 3305175"/>
                <a:gd name="connsiteX131" fmla="*/ 2305298 w 5829300"/>
                <a:gd name="connsiteY131" fmla="*/ 2097967 h 3305175"/>
                <a:gd name="connsiteX132" fmla="*/ 2305298 w 5829300"/>
                <a:gd name="connsiteY132" fmla="*/ 2077441 h 3305175"/>
                <a:gd name="connsiteX133" fmla="*/ 2280666 w 5829300"/>
                <a:gd name="connsiteY133" fmla="*/ 2077441 h 3305175"/>
                <a:gd name="connsiteX134" fmla="*/ 2280666 w 5829300"/>
                <a:gd name="connsiteY134" fmla="*/ 2050752 h 3305175"/>
                <a:gd name="connsiteX135" fmla="*/ 2239604 w 5829300"/>
                <a:gd name="connsiteY135" fmla="*/ 2050752 h 3305175"/>
                <a:gd name="connsiteX136" fmla="*/ 2239604 w 5829300"/>
                <a:gd name="connsiteY136" fmla="*/ 2028168 h 3305175"/>
                <a:gd name="connsiteX137" fmla="*/ 2208819 w 5829300"/>
                <a:gd name="connsiteY137" fmla="*/ 2028168 h 3305175"/>
                <a:gd name="connsiteX138" fmla="*/ 2208819 w 5829300"/>
                <a:gd name="connsiteY138" fmla="*/ 2003536 h 3305175"/>
                <a:gd name="connsiteX139" fmla="*/ 2182130 w 5829300"/>
                <a:gd name="connsiteY139" fmla="*/ 2003536 h 3305175"/>
                <a:gd name="connsiteX140" fmla="*/ 2182130 w 5829300"/>
                <a:gd name="connsiteY140" fmla="*/ 1985058 h 3305175"/>
                <a:gd name="connsiteX141" fmla="*/ 2143125 w 5829300"/>
                <a:gd name="connsiteY141" fmla="*/ 1985058 h 3305175"/>
                <a:gd name="connsiteX142" fmla="*/ 2143125 w 5829300"/>
                <a:gd name="connsiteY142" fmla="*/ 1952215 h 3305175"/>
                <a:gd name="connsiteX143" fmla="*/ 2116436 w 5829300"/>
                <a:gd name="connsiteY143" fmla="*/ 1952215 h 3305175"/>
                <a:gd name="connsiteX144" fmla="*/ 2116436 w 5829300"/>
                <a:gd name="connsiteY144" fmla="*/ 1927584 h 3305175"/>
                <a:gd name="connsiteX145" fmla="*/ 2081536 w 5829300"/>
                <a:gd name="connsiteY145" fmla="*/ 1927584 h 3305175"/>
                <a:gd name="connsiteX146" fmla="*/ 2081536 w 5829300"/>
                <a:gd name="connsiteY146" fmla="*/ 1909105 h 3305175"/>
                <a:gd name="connsiteX147" fmla="*/ 2022005 w 5829300"/>
                <a:gd name="connsiteY147" fmla="*/ 1909105 h 3305175"/>
                <a:gd name="connsiteX148" fmla="*/ 2022005 w 5829300"/>
                <a:gd name="connsiteY148" fmla="*/ 1872158 h 3305175"/>
                <a:gd name="connsiteX149" fmla="*/ 1987115 w 5829300"/>
                <a:gd name="connsiteY149" fmla="*/ 1872158 h 3305175"/>
                <a:gd name="connsiteX150" fmla="*/ 1987115 w 5829300"/>
                <a:gd name="connsiteY150" fmla="*/ 1845469 h 3305175"/>
                <a:gd name="connsiteX151" fmla="*/ 1952215 w 5829300"/>
                <a:gd name="connsiteY151" fmla="*/ 1845469 h 3305175"/>
                <a:gd name="connsiteX152" fmla="*/ 1952215 w 5829300"/>
                <a:gd name="connsiteY152" fmla="*/ 1822885 h 3305175"/>
                <a:gd name="connsiteX153" fmla="*/ 1925526 w 5829300"/>
                <a:gd name="connsiteY153" fmla="*/ 1822885 h 3305175"/>
                <a:gd name="connsiteX154" fmla="*/ 1925526 w 5829300"/>
                <a:gd name="connsiteY154" fmla="*/ 1790043 h 3305175"/>
                <a:gd name="connsiteX155" fmla="*/ 1888579 w 5829300"/>
                <a:gd name="connsiteY155" fmla="*/ 1790043 h 3305175"/>
                <a:gd name="connsiteX156" fmla="*/ 1888579 w 5829300"/>
                <a:gd name="connsiteY156" fmla="*/ 1763354 h 3305175"/>
                <a:gd name="connsiteX157" fmla="*/ 1857785 w 5829300"/>
                <a:gd name="connsiteY157" fmla="*/ 1763354 h 3305175"/>
                <a:gd name="connsiteX158" fmla="*/ 1857785 w 5829300"/>
                <a:gd name="connsiteY158" fmla="*/ 1736674 h 3305175"/>
                <a:gd name="connsiteX159" fmla="*/ 1831096 w 5829300"/>
                <a:gd name="connsiteY159" fmla="*/ 1736674 h 3305175"/>
                <a:gd name="connsiteX160" fmla="*/ 1831096 w 5829300"/>
                <a:gd name="connsiteY160" fmla="*/ 1712033 h 3305175"/>
                <a:gd name="connsiteX161" fmla="*/ 1792100 w 5829300"/>
                <a:gd name="connsiteY161" fmla="*/ 1712033 h 3305175"/>
                <a:gd name="connsiteX162" fmla="*/ 1792100 w 5829300"/>
                <a:gd name="connsiteY162" fmla="*/ 1695612 h 3305175"/>
                <a:gd name="connsiteX163" fmla="*/ 1748990 w 5829300"/>
                <a:gd name="connsiteY163" fmla="*/ 1695612 h 3305175"/>
                <a:gd name="connsiteX164" fmla="*/ 1748990 w 5829300"/>
                <a:gd name="connsiteY164" fmla="*/ 1666875 h 3305175"/>
                <a:gd name="connsiteX165" fmla="*/ 1726406 w 5829300"/>
                <a:gd name="connsiteY165" fmla="*/ 1666875 h 3305175"/>
                <a:gd name="connsiteX166" fmla="*/ 1726406 w 5829300"/>
                <a:gd name="connsiteY166" fmla="*/ 1642243 h 3305175"/>
                <a:gd name="connsiteX167" fmla="*/ 1675086 w 5829300"/>
                <a:gd name="connsiteY167" fmla="*/ 1642243 h 3305175"/>
                <a:gd name="connsiteX168" fmla="*/ 1675086 w 5829300"/>
                <a:gd name="connsiteY168" fmla="*/ 1607344 h 3305175"/>
                <a:gd name="connsiteX169" fmla="*/ 1646349 w 5829300"/>
                <a:gd name="connsiteY169" fmla="*/ 1607344 h 3305175"/>
                <a:gd name="connsiteX170" fmla="*/ 1646349 w 5829300"/>
                <a:gd name="connsiteY170" fmla="*/ 1584760 h 3305175"/>
                <a:gd name="connsiteX171" fmla="*/ 1623765 w 5829300"/>
                <a:gd name="connsiteY171" fmla="*/ 1584760 h 3305175"/>
                <a:gd name="connsiteX172" fmla="*/ 1623765 w 5829300"/>
                <a:gd name="connsiteY172" fmla="*/ 1564234 h 3305175"/>
                <a:gd name="connsiteX173" fmla="*/ 1584760 w 5829300"/>
                <a:gd name="connsiteY173" fmla="*/ 1564234 h 3305175"/>
                <a:gd name="connsiteX174" fmla="*/ 1584760 w 5829300"/>
                <a:gd name="connsiteY174" fmla="*/ 1537545 h 3305175"/>
                <a:gd name="connsiteX175" fmla="*/ 1549870 w 5829300"/>
                <a:gd name="connsiteY175" fmla="*/ 1537545 h 3305175"/>
                <a:gd name="connsiteX176" fmla="*/ 1549870 w 5829300"/>
                <a:gd name="connsiteY176" fmla="*/ 1492387 h 3305175"/>
                <a:gd name="connsiteX177" fmla="*/ 1490339 w 5829300"/>
                <a:gd name="connsiteY177" fmla="*/ 1492387 h 3305175"/>
                <a:gd name="connsiteX178" fmla="*/ 1490339 w 5829300"/>
                <a:gd name="connsiteY178" fmla="*/ 1461592 h 3305175"/>
                <a:gd name="connsiteX179" fmla="*/ 1453382 w 5829300"/>
                <a:gd name="connsiteY179" fmla="*/ 1461592 h 3305175"/>
                <a:gd name="connsiteX180" fmla="*/ 1453382 w 5829300"/>
                <a:gd name="connsiteY180" fmla="*/ 1424645 h 3305175"/>
                <a:gd name="connsiteX181" fmla="*/ 1412329 w 5829300"/>
                <a:gd name="connsiteY181" fmla="*/ 1424645 h 3305175"/>
                <a:gd name="connsiteX182" fmla="*/ 1412329 w 5829300"/>
                <a:gd name="connsiteY182" fmla="*/ 1385640 h 3305175"/>
                <a:gd name="connsiteX183" fmla="*/ 1365114 w 5829300"/>
                <a:gd name="connsiteY183" fmla="*/ 1385640 h 3305175"/>
                <a:gd name="connsiteX184" fmla="*/ 1365114 w 5829300"/>
                <a:gd name="connsiteY184" fmla="*/ 1352798 h 3305175"/>
                <a:gd name="connsiteX185" fmla="*/ 1324061 w 5829300"/>
                <a:gd name="connsiteY185" fmla="*/ 1352798 h 3305175"/>
                <a:gd name="connsiteX186" fmla="*/ 1324061 w 5829300"/>
                <a:gd name="connsiteY186" fmla="*/ 1315850 h 3305175"/>
                <a:gd name="connsiteX187" fmla="*/ 1285056 w 5829300"/>
                <a:gd name="connsiteY187" fmla="*/ 1315850 h 3305175"/>
                <a:gd name="connsiteX188" fmla="*/ 1285056 w 5829300"/>
                <a:gd name="connsiteY188" fmla="*/ 1280951 h 3305175"/>
                <a:gd name="connsiteX189" fmla="*/ 1256319 w 5829300"/>
                <a:gd name="connsiteY189" fmla="*/ 1280951 h 3305175"/>
                <a:gd name="connsiteX190" fmla="*/ 1256319 w 5829300"/>
                <a:gd name="connsiteY190" fmla="*/ 1256319 h 3305175"/>
                <a:gd name="connsiteX191" fmla="*/ 1219362 w 5829300"/>
                <a:gd name="connsiteY191" fmla="*/ 1256319 h 3305175"/>
                <a:gd name="connsiteX192" fmla="*/ 1219362 w 5829300"/>
                <a:gd name="connsiteY192" fmla="*/ 1229630 h 3305175"/>
                <a:gd name="connsiteX193" fmla="*/ 1190625 w 5829300"/>
                <a:gd name="connsiteY193" fmla="*/ 1229630 h 3305175"/>
                <a:gd name="connsiteX194" fmla="*/ 1190625 w 5829300"/>
                <a:gd name="connsiteY194" fmla="*/ 1202941 h 3305175"/>
                <a:gd name="connsiteX195" fmla="*/ 1168041 w 5829300"/>
                <a:gd name="connsiteY195" fmla="*/ 1202941 h 3305175"/>
                <a:gd name="connsiteX196" fmla="*/ 1168041 w 5829300"/>
                <a:gd name="connsiteY196" fmla="*/ 1184462 h 3305175"/>
                <a:gd name="connsiteX197" fmla="*/ 1141362 w 5829300"/>
                <a:gd name="connsiteY197" fmla="*/ 1184462 h 3305175"/>
                <a:gd name="connsiteX198" fmla="*/ 1141362 w 5829300"/>
                <a:gd name="connsiteY198" fmla="*/ 1159831 h 3305175"/>
                <a:gd name="connsiteX199" fmla="*/ 1106462 w 5829300"/>
                <a:gd name="connsiteY199" fmla="*/ 1159831 h 3305175"/>
                <a:gd name="connsiteX200" fmla="*/ 1106462 w 5829300"/>
                <a:gd name="connsiteY200" fmla="*/ 1141362 h 3305175"/>
                <a:gd name="connsiteX201" fmla="*/ 1085936 w 5829300"/>
                <a:gd name="connsiteY201" fmla="*/ 1141362 h 3305175"/>
                <a:gd name="connsiteX202" fmla="*/ 1085936 w 5829300"/>
                <a:gd name="connsiteY202" fmla="*/ 1108510 h 3305175"/>
                <a:gd name="connsiteX203" fmla="*/ 1046931 w 5829300"/>
                <a:gd name="connsiteY203" fmla="*/ 1108510 h 3305175"/>
                <a:gd name="connsiteX204" fmla="*/ 1046931 w 5829300"/>
                <a:gd name="connsiteY204" fmla="*/ 1081831 h 3305175"/>
                <a:gd name="connsiteX205" fmla="*/ 1024347 w 5829300"/>
                <a:gd name="connsiteY205" fmla="*/ 1081831 h 3305175"/>
                <a:gd name="connsiteX206" fmla="*/ 1024347 w 5829300"/>
                <a:gd name="connsiteY206" fmla="*/ 1063352 h 3305175"/>
                <a:gd name="connsiteX207" fmla="*/ 987400 w 5829300"/>
                <a:gd name="connsiteY207" fmla="*/ 1063352 h 3305175"/>
                <a:gd name="connsiteX208" fmla="*/ 987400 w 5829300"/>
                <a:gd name="connsiteY208" fmla="*/ 1036663 h 3305175"/>
                <a:gd name="connsiteX209" fmla="*/ 956605 w 5829300"/>
                <a:gd name="connsiteY209" fmla="*/ 1036663 h 3305175"/>
                <a:gd name="connsiteX210" fmla="*/ 956605 w 5829300"/>
                <a:gd name="connsiteY210" fmla="*/ 1001763 h 3305175"/>
                <a:gd name="connsiteX211" fmla="*/ 936078 w 5829300"/>
                <a:gd name="connsiteY211" fmla="*/ 1001763 h 3305175"/>
                <a:gd name="connsiteX212" fmla="*/ 936078 w 5829300"/>
                <a:gd name="connsiteY212" fmla="*/ 981237 h 3305175"/>
                <a:gd name="connsiteX213" fmla="*/ 897074 w 5829300"/>
                <a:gd name="connsiteY213" fmla="*/ 981237 h 3305175"/>
                <a:gd name="connsiteX214" fmla="*/ 897074 w 5829300"/>
                <a:gd name="connsiteY214" fmla="*/ 950447 h 3305175"/>
                <a:gd name="connsiteX215" fmla="*/ 860124 w 5829300"/>
                <a:gd name="connsiteY215" fmla="*/ 950447 h 3305175"/>
                <a:gd name="connsiteX216" fmla="*/ 860124 w 5829300"/>
                <a:gd name="connsiteY216" fmla="*/ 925814 h 3305175"/>
                <a:gd name="connsiteX217" fmla="*/ 837543 w 5829300"/>
                <a:gd name="connsiteY217" fmla="*/ 925814 h 3305175"/>
                <a:gd name="connsiteX218" fmla="*/ 837543 w 5829300"/>
                <a:gd name="connsiteY218" fmla="*/ 899128 h 3305175"/>
                <a:gd name="connsiteX219" fmla="*/ 802645 w 5829300"/>
                <a:gd name="connsiteY219" fmla="*/ 899128 h 3305175"/>
                <a:gd name="connsiteX220" fmla="*/ 802645 w 5829300"/>
                <a:gd name="connsiteY220" fmla="*/ 870388 h 3305175"/>
                <a:gd name="connsiteX221" fmla="*/ 771854 w 5829300"/>
                <a:gd name="connsiteY221" fmla="*/ 870388 h 3305175"/>
                <a:gd name="connsiteX222" fmla="*/ 771854 w 5829300"/>
                <a:gd name="connsiteY222" fmla="*/ 839596 h 3305175"/>
                <a:gd name="connsiteX223" fmla="*/ 747220 w 5829300"/>
                <a:gd name="connsiteY223" fmla="*/ 839596 h 3305175"/>
                <a:gd name="connsiteX224" fmla="*/ 747220 w 5829300"/>
                <a:gd name="connsiteY224" fmla="*/ 814963 h 3305175"/>
                <a:gd name="connsiteX225" fmla="*/ 702058 w 5829300"/>
                <a:gd name="connsiteY225" fmla="*/ 814963 h 3305175"/>
                <a:gd name="connsiteX226" fmla="*/ 702058 w 5829300"/>
                <a:gd name="connsiteY226" fmla="*/ 794435 h 3305175"/>
                <a:gd name="connsiteX227" fmla="*/ 677425 w 5829300"/>
                <a:gd name="connsiteY227" fmla="*/ 794435 h 3305175"/>
                <a:gd name="connsiteX228" fmla="*/ 677425 w 5829300"/>
                <a:gd name="connsiteY228" fmla="*/ 767748 h 3305175"/>
                <a:gd name="connsiteX229" fmla="*/ 638422 w 5829300"/>
                <a:gd name="connsiteY229" fmla="*/ 767748 h 3305175"/>
                <a:gd name="connsiteX230" fmla="*/ 638422 w 5829300"/>
                <a:gd name="connsiteY230" fmla="*/ 747220 h 3305175"/>
                <a:gd name="connsiteX231" fmla="*/ 599418 w 5829300"/>
                <a:gd name="connsiteY231" fmla="*/ 747220 h 3305175"/>
                <a:gd name="connsiteX232" fmla="*/ 599418 w 5829300"/>
                <a:gd name="connsiteY232" fmla="*/ 706164 h 3305175"/>
                <a:gd name="connsiteX233" fmla="*/ 550151 w 5829300"/>
                <a:gd name="connsiteY233" fmla="*/ 706164 h 3305175"/>
                <a:gd name="connsiteX234" fmla="*/ 550151 w 5829300"/>
                <a:gd name="connsiteY234" fmla="*/ 675372 h 3305175"/>
                <a:gd name="connsiteX235" fmla="*/ 500884 w 5829300"/>
                <a:gd name="connsiteY235" fmla="*/ 675372 h 3305175"/>
                <a:gd name="connsiteX236" fmla="*/ 500884 w 5829300"/>
                <a:gd name="connsiteY236" fmla="*/ 626105 h 3305175"/>
                <a:gd name="connsiteX237" fmla="*/ 461881 w 5829300"/>
                <a:gd name="connsiteY237" fmla="*/ 626105 h 3305175"/>
                <a:gd name="connsiteX238" fmla="*/ 461881 w 5829300"/>
                <a:gd name="connsiteY238" fmla="*/ 601471 h 3305175"/>
                <a:gd name="connsiteX239" fmla="*/ 429036 w 5829300"/>
                <a:gd name="connsiteY239" fmla="*/ 601471 h 3305175"/>
                <a:gd name="connsiteX240" fmla="*/ 429036 w 5829300"/>
                <a:gd name="connsiteY240" fmla="*/ 568626 h 3305175"/>
                <a:gd name="connsiteX241" fmla="*/ 404402 w 5829300"/>
                <a:gd name="connsiteY241" fmla="*/ 568626 h 3305175"/>
                <a:gd name="connsiteX242" fmla="*/ 404402 w 5829300"/>
                <a:gd name="connsiteY242" fmla="*/ 533729 h 3305175"/>
                <a:gd name="connsiteX243" fmla="*/ 361293 w 5829300"/>
                <a:gd name="connsiteY243" fmla="*/ 533729 h 3305175"/>
                <a:gd name="connsiteX244" fmla="*/ 361293 w 5829300"/>
                <a:gd name="connsiteY244" fmla="*/ 500884 h 3305175"/>
                <a:gd name="connsiteX245" fmla="*/ 332554 w 5829300"/>
                <a:gd name="connsiteY245" fmla="*/ 500884 h 3305175"/>
                <a:gd name="connsiteX246" fmla="*/ 332554 w 5829300"/>
                <a:gd name="connsiteY246" fmla="*/ 478304 h 3305175"/>
                <a:gd name="connsiteX247" fmla="*/ 293551 w 5829300"/>
                <a:gd name="connsiteY247" fmla="*/ 478304 h 3305175"/>
                <a:gd name="connsiteX248" fmla="*/ 293551 w 5829300"/>
                <a:gd name="connsiteY248" fmla="*/ 433142 h 3305175"/>
                <a:gd name="connsiteX249" fmla="*/ 256601 w 5829300"/>
                <a:gd name="connsiteY249" fmla="*/ 433142 h 3305175"/>
                <a:gd name="connsiteX250" fmla="*/ 256601 w 5829300"/>
                <a:gd name="connsiteY250" fmla="*/ 385927 h 3305175"/>
                <a:gd name="connsiteX251" fmla="*/ 221703 w 5829300"/>
                <a:gd name="connsiteY251" fmla="*/ 385927 h 3305175"/>
                <a:gd name="connsiteX252" fmla="*/ 221703 w 5829300"/>
                <a:gd name="connsiteY252" fmla="*/ 353082 h 3305175"/>
                <a:gd name="connsiteX253" fmla="*/ 192963 w 5829300"/>
                <a:gd name="connsiteY253" fmla="*/ 353082 h 3305175"/>
                <a:gd name="connsiteX254" fmla="*/ 192963 w 5829300"/>
                <a:gd name="connsiteY254" fmla="*/ 309973 h 3305175"/>
                <a:gd name="connsiteX255" fmla="*/ 164224 w 5829300"/>
                <a:gd name="connsiteY255" fmla="*/ 309973 h 3305175"/>
                <a:gd name="connsiteX256" fmla="*/ 164224 w 5829300"/>
                <a:gd name="connsiteY256" fmla="*/ 260706 h 3305175"/>
                <a:gd name="connsiteX257" fmla="*/ 131379 w 5829300"/>
                <a:gd name="connsiteY257" fmla="*/ 260706 h 3305175"/>
                <a:gd name="connsiteX258" fmla="*/ 131379 w 5829300"/>
                <a:gd name="connsiteY258" fmla="*/ 207334 h 3305175"/>
                <a:gd name="connsiteX259" fmla="*/ 108798 w 5829300"/>
                <a:gd name="connsiteY259" fmla="*/ 207334 h 3305175"/>
                <a:gd name="connsiteX260" fmla="*/ 108798 w 5829300"/>
                <a:gd name="connsiteY260" fmla="*/ 156013 h 3305175"/>
                <a:gd name="connsiteX261" fmla="*/ 73901 w 5829300"/>
                <a:gd name="connsiteY261" fmla="*/ 156013 h 3305175"/>
                <a:gd name="connsiteX262" fmla="*/ 73901 w 5829300"/>
                <a:gd name="connsiteY262" fmla="*/ 86218 h 3305175"/>
                <a:gd name="connsiteX263" fmla="*/ 43109 w 5829300"/>
                <a:gd name="connsiteY263" fmla="*/ 86218 h 3305175"/>
                <a:gd name="connsiteX264" fmla="*/ 43109 w 5829300"/>
                <a:gd name="connsiteY264" fmla="*/ 49267 h 3305175"/>
                <a:gd name="connsiteX265" fmla="*/ 20528 w 5829300"/>
                <a:gd name="connsiteY265" fmla="*/ 49267 h 3305175"/>
                <a:gd name="connsiteX266" fmla="*/ 20528 w 5829300"/>
                <a:gd name="connsiteY266" fmla="*/ 26687 h 3305175"/>
                <a:gd name="connsiteX267" fmla="*/ 0 w 5829300"/>
                <a:gd name="connsiteY267" fmla="*/ 26687 h 3305175"/>
                <a:gd name="connsiteX268" fmla="*/ 0 w 5829300"/>
                <a:gd name="connsiteY268"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5829300" h="3305175">
                  <a:moveTo>
                    <a:pt x="5829957" y="3309118"/>
                  </a:moveTo>
                  <a:lnTo>
                    <a:pt x="5774531" y="3309118"/>
                  </a:lnTo>
                  <a:lnTo>
                    <a:pt x="5774531" y="3294745"/>
                  </a:lnTo>
                  <a:lnTo>
                    <a:pt x="5725268" y="3294745"/>
                  </a:lnTo>
                  <a:lnTo>
                    <a:pt x="5725268" y="3298851"/>
                  </a:lnTo>
                  <a:lnTo>
                    <a:pt x="5686263" y="3298851"/>
                  </a:lnTo>
                  <a:lnTo>
                    <a:pt x="5686263" y="3290640"/>
                  </a:lnTo>
                  <a:lnTo>
                    <a:pt x="5612359" y="3290640"/>
                  </a:lnTo>
                  <a:lnTo>
                    <a:pt x="5612359" y="3266008"/>
                  </a:lnTo>
                  <a:lnTo>
                    <a:pt x="5546674" y="3266008"/>
                  </a:lnTo>
                  <a:lnTo>
                    <a:pt x="5546674" y="3255740"/>
                  </a:lnTo>
                  <a:lnTo>
                    <a:pt x="5497402" y="3255740"/>
                  </a:lnTo>
                  <a:lnTo>
                    <a:pt x="5497402" y="3247530"/>
                  </a:lnTo>
                  <a:lnTo>
                    <a:pt x="5460454" y="3247530"/>
                  </a:lnTo>
                  <a:lnTo>
                    <a:pt x="5460454" y="3239319"/>
                  </a:lnTo>
                  <a:lnTo>
                    <a:pt x="5368081" y="3239319"/>
                  </a:lnTo>
                  <a:lnTo>
                    <a:pt x="5368081" y="3227003"/>
                  </a:lnTo>
                  <a:lnTo>
                    <a:pt x="5318808" y="3227003"/>
                  </a:lnTo>
                  <a:lnTo>
                    <a:pt x="5318808" y="3212630"/>
                  </a:lnTo>
                  <a:lnTo>
                    <a:pt x="5259277" y="3212630"/>
                  </a:lnTo>
                  <a:lnTo>
                    <a:pt x="5259277" y="3194161"/>
                  </a:lnTo>
                  <a:lnTo>
                    <a:pt x="5222329" y="3194161"/>
                  </a:lnTo>
                  <a:lnTo>
                    <a:pt x="5222329" y="3185951"/>
                  </a:lnTo>
                  <a:lnTo>
                    <a:pt x="5058099" y="3185951"/>
                  </a:lnTo>
                  <a:lnTo>
                    <a:pt x="5058099" y="3181845"/>
                  </a:lnTo>
                  <a:lnTo>
                    <a:pt x="4980099" y="3181845"/>
                  </a:lnTo>
                  <a:lnTo>
                    <a:pt x="4980099" y="3163367"/>
                  </a:lnTo>
                  <a:lnTo>
                    <a:pt x="4897984" y="3163367"/>
                  </a:lnTo>
                  <a:lnTo>
                    <a:pt x="4897984" y="3146946"/>
                  </a:lnTo>
                  <a:lnTo>
                    <a:pt x="4867189" y="3146946"/>
                  </a:lnTo>
                  <a:lnTo>
                    <a:pt x="4867189" y="3140783"/>
                  </a:lnTo>
                  <a:lnTo>
                    <a:pt x="4776874" y="3140783"/>
                  </a:lnTo>
                  <a:lnTo>
                    <a:pt x="4776874" y="3116151"/>
                  </a:lnTo>
                  <a:lnTo>
                    <a:pt x="4725553" y="3116151"/>
                  </a:lnTo>
                  <a:lnTo>
                    <a:pt x="4725553" y="3093568"/>
                  </a:lnTo>
                  <a:lnTo>
                    <a:pt x="4688596" y="3093568"/>
                  </a:lnTo>
                  <a:lnTo>
                    <a:pt x="4688596" y="3087415"/>
                  </a:lnTo>
                  <a:lnTo>
                    <a:pt x="4639332" y="3087415"/>
                  </a:lnTo>
                  <a:lnTo>
                    <a:pt x="4639332" y="3079204"/>
                  </a:lnTo>
                  <a:lnTo>
                    <a:pt x="4583906" y="3079204"/>
                  </a:lnTo>
                  <a:lnTo>
                    <a:pt x="4583906" y="3054572"/>
                  </a:lnTo>
                  <a:lnTo>
                    <a:pt x="4483323" y="3054572"/>
                  </a:lnTo>
                  <a:lnTo>
                    <a:pt x="4483323" y="3034036"/>
                  </a:lnTo>
                  <a:lnTo>
                    <a:pt x="4438155" y="3034036"/>
                  </a:lnTo>
                  <a:lnTo>
                    <a:pt x="4438155" y="3015568"/>
                  </a:lnTo>
                  <a:lnTo>
                    <a:pt x="4356049" y="3015568"/>
                  </a:lnTo>
                  <a:lnTo>
                    <a:pt x="4356049" y="2997089"/>
                  </a:lnTo>
                  <a:lnTo>
                    <a:pt x="4300624" y="2997089"/>
                  </a:lnTo>
                  <a:lnTo>
                    <a:pt x="4300624" y="2978620"/>
                  </a:lnTo>
                  <a:lnTo>
                    <a:pt x="4241092" y="2978620"/>
                  </a:lnTo>
                  <a:lnTo>
                    <a:pt x="4241092" y="2956036"/>
                  </a:lnTo>
                  <a:lnTo>
                    <a:pt x="4181561" y="2956036"/>
                  </a:lnTo>
                  <a:lnTo>
                    <a:pt x="4181561" y="2929347"/>
                  </a:lnTo>
                  <a:lnTo>
                    <a:pt x="4111762" y="2929347"/>
                  </a:lnTo>
                  <a:lnTo>
                    <a:pt x="4111762" y="2912926"/>
                  </a:lnTo>
                  <a:lnTo>
                    <a:pt x="4068651" y="2912926"/>
                  </a:lnTo>
                  <a:lnTo>
                    <a:pt x="4068651" y="2890342"/>
                  </a:lnTo>
                  <a:lnTo>
                    <a:pt x="4011178" y="2890342"/>
                  </a:lnTo>
                  <a:lnTo>
                    <a:pt x="4011178" y="2867768"/>
                  </a:lnTo>
                  <a:lnTo>
                    <a:pt x="3953694" y="2867768"/>
                  </a:lnTo>
                  <a:lnTo>
                    <a:pt x="3953694" y="2859558"/>
                  </a:lnTo>
                  <a:lnTo>
                    <a:pt x="3892115" y="2859558"/>
                  </a:lnTo>
                  <a:lnTo>
                    <a:pt x="3892115" y="2828763"/>
                  </a:lnTo>
                  <a:lnTo>
                    <a:pt x="3814105" y="2828763"/>
                  </a:lnTo>
                  <a:lnTo>
                    <a:pt x="3814105" y="2812342"/>
                  </a:lnTo>
                  <a:lnTo>
                    <a:pt x="3742258" y="2812342"/>
                  </a:lnTo>
                  <a:lnTo>
                    <a:pt x="3742258" y="2795911"/>
                  </a:lnTo>
                  <a:lnTo>
                    <a:pt x="3690938" y="2795911"/>
                  </a:lnTo>
                  <a:lnTo>
                    <a:pt x="3690938" y="2775385"/>
                  </a:lnTo>
                  <a:lnTo>
                    <a:pt x="3649885" y="2775385"/>
                  </a:lnTo>
                  <a:lnTo>
                    <a:pt x="3649885" y="2761021"/>
                  </a:lnTo>
                  <a:lnTo>
                    <a:pt x="3617033" y="2761021"/>
                  </a:lnTo>
                  <a:lnTo>
                    <a:pt x="3617033" y="2746648"/>
                  </a:lnTo>
                  <a:lnTo>
                    <a:pt x="3545186" y="2746648"/>
                  </a:lnTo>
                  <a:lnTo>
                    <a:pt x="3545186" y="2722017"/>
                  </a:lnTo>
                  <a:lnTo>
                    <a:pt x="3504133" y="2722017"/>
                  </a:lnTo>
                  <a:lnTo>
                    <a:pt x="3504133" y="2705595"/>
                  </a:lnTo>
                  <a:lnTo>
                    <a:pt x="3481550" y="2705595"/>
                  </a:lnTo>
                  <a:lnTo>
                    <a:pt x="3481550" y="2689174"/>
                  </a:lnTo>
                  <a:lnTo>
                    <a:pt x="3432286" y="2689174"/>
                  </a:lnTo>
                  <a:lnTo>
                    <a:pt x="3432286" y="2676849"/>
                  </a:lnTo>
                  <a:lnTo>
                    <a:pt x="3393281" y="2676849"/>
                  </a:lnTo>
                  <a:lnTo>
                    <a:pt x="3393281" y="2654275"/>
                  </a:lnTo>
                  <a:lnTo>
                    <a:pt x="3358382" y="2654275"/>
                  </a:lnTo>
                  <a:lnTo>
                    <a:pt x="3358382" y="2631691"/>
                  </a:lnTo>
                  <a:lnTo>
                    <a:pt x="3317329" y="2631691"/>
                  </a:lnTo>
                  <a:lnTo>
                    <a:pt x="3317329" y="2613212"/>
                  </a:lnTo>
                  <a:lnTo>
                    <a:pt x="3284487" y="2613212"/>
                  </a:lnTo>
                  <a:lnTo>
                    <a:pt x="3284487" y="2602954"/>
                  </a:lnTo>
                  <a:lnTo>
                    <a:pt x="3247530" y="2602954"/>
                  </a:lnTo>
                  <a:lnTo>
                    <a:pt x="3247530" y="2586533"/>
                  </a:lnTo>
                  <a:lnTo>
                    <a:pt x="3204420" y="2586533"/>
                  </a:lnTo>
                  <a:lnTo>
                    <a:pt x="3204420" y="2555739"/>
                  </a:lnTo>
                  <a:lnTo>
                    <a:pt x="3151051" y="2555739"/>
                  </a:lnTo>
                  <a:lnTo>
                    <a:pt x="3151051" y="2531107"/>
                  </a:lnTo>
                  <a:lnTo>
                    <a:pt x="3097683" y="2531107"/>
                  </a:lnTo>
                  <a:lnTo>
                    <a:pt x="3097683" y="2508523"/>
                  </a:lnTo>
                  <a:lnTo>
                    <a:pt x="3040199" y="2508523"/>
                  </a:lnTo>
                  <a:lnTo>
                    <a:pt x="3040199" y="2479786"/>
                  </a:lnTo>
                  <a:lnTo>
                    <a:pt x="2990936" y="2479786"/>
                  </a:lnTo>
                  <a:lnTo>
                    <a:pt x="2990936" y="2467470"/>
                  </a:lnTo>
                  <a:lnTo>
                    <a:pt x="2951931" y="2467470"/>
                  </a:lnTo>
                  <a:lnTo>
                    <a:pt x="2951931" y="2444887"/>
                  </a:lnTo>
                  <a:lnTo>
                    <a:pt x="2896505" y="2444887"/>
                  </a:lnTo>
                  <a:lnTo>
                    <a:pt x="2896505" y="2422303"/>
                  </a:lnTo>
                  <a:lnTo>
                    <a:pt x="2875979" y="2422303"/>
                  </a:lnTo>
                  <a:lnTo>
                    <a:pt x="2875979" y="2407939"/>
                  </a:lnTo>
                  <a:lnTo>
                    <a:pt x="2857500" y="2407939"/>
                  </a:lnTo>
                  <a:lnTo>
                    <a:pt x="2857500" y="2391518"/>
                  </a:lnTo>
                  <a:lnTo>
                    <a:pt x="2820553" y="2391518"/>
                  </a:lnTo>
                  <a:lnTo>
                    <a:pt x="2820553" y="2375097"/>
                  </a:lnTo>
                  <a:lnTo>
                    <a:pt x="2758964" y="2375097"/>
                  </a:lnTo>
                  <a:lnTo>
                    <a:pt x="2758964" y="2350456"/>
                  </a:lnTo>
                  <a:lnTo>
                    <a:pt x="2719959" y="2350456"/>
                  </a:lnTo>
                  <a:lnTo>
                    <a:pt x="2719959" y="2311451"/>
                  </a:lnTo>
                  <a:lnTo>
                    <a:pt x="2652217" y="2311451"/>
                  </a:lnTo>
                  <a:lnTo>
                    <a:pt x="2652217" y="2284771"/>
                  </a:lnTo>
                  <a:lnTo>
                    <a:pt x="2600897" y="2284771"/>
                  </a:lnTo>
                  <a:lnTo>
                    <a:pt x="2600897" y="2253977"/>
                  </a:lnTo>
                  <a:lnTo>
                    <a:pt x="2566007" y="2253977"/>
                  </a:lnTo>
                  <a:lnTo>
                    <a:pt x="2566007" y="2225240"/>
                  </a:lnTo>
                  <a:lnTo>
                    <a:pt x="2510581" y="2225240"/>
                  </a:lnTo>
                  <a:lnTo>
                    <a:pt x="2510581" y="2206762"/>
                  </a:lnTo>
                  <a:lnTo>
                    <a:pt x="2475681" y="2206762"/>
                  </a:lnTo>
                  <a:lnTo>
                    <a:pt x="2475681" y="2180073"/>
                  </a:lnTo>
                  <a:lnTo>
                    <a:pt x="2426408" y="2180073"/>
                  </a:lnTo>
                  <a:lnTo>
                    <a:pt x="2426408" y="2153393"/>
                  </a:lnTo>
                  <a:lnTo>
                    <a:pt x="2387413" y="2153393"/>
                  </a:lnTo>
                  <a:lnTo>
                    <a:pt x="2387413" y="2122599"/>
                  </a:lnTo>
                  <a:lnTo>
                    <a:pt x="2344303" y="2122599"/>
                  </a:lnTo>
                  <a:lnTo>
                    <a:pt x="2344303" y="2097967"/>
                  </a:lnTo>
                  <a:lnTo>
                    <a:pt x="2305298" y="2097967"/>
                  </a:lnTo>
                  <a:lnTo>
                    <a:pt x="2305298" y="2077441"/>
                  </a:lnTo>
                  <a:lnTo>
                    <a:pt x="2280666" y="2077441"/>
                  </a:lnTo>
                  <a:lnTo>
                    <a:pt x="2280666" y="2050752"/>
                  </a:lnTo>
                  <a:lnTo>
                    <a:pt x="2239604" y="2050752"/>
                  </a:lnTo>
                  <a:lnTo>
                    <a:pt x="2239604" y="2028168"/>
                  </a:lnTo>
                  <a:lnTo>
                    <a:pt x="2208819" y="2028168"/>
                  </a:lnTo>
                  <a:lnTo>
                    <a:pt x="2208819" y="2003536"/>
                  </a:lnTo>
                  <a:lnTo>
                    <a:pt x="2182130" y="2003536"/>
                  </a:lnTo>
                  <a:lnTo>
                    <a:pt x="2182130" y="1985058"/>
                  </a:lnTo>
                  <a:lnTo>
                    <a:pt x="2143125" y="1985058"/>
                  </a:lnTo>
                  <a:lnTo>
                    <a:pt x="2143125" y="1952215"/>
                  </a:lnTo>
                  <a:lnTo>
                    <a:pt x="2116436" y="1952215"/>
                  </a:lnTo>
                  <a:lnTo>
                    <a:pt x="2116436" y="1927584"/>
                  </a:lnTo>
                  <a:lnTo>
                    <a:pt x="2081536" y="1927584"/>
                  </a:lnTo>
                  <a:lnTo>
                    <a:pt x="2081536" y="1909105"/>
                  </a:lnTo>
                  <a:lnTo>
                    <a:pt x="2022005" y="1909105"/>
                  </a:lnTo>
                  <a:lnTo>
                    <a:pt x="2022005" y="1872158"/>
                  </a:lnTo>
                  <a:lnTo>
                    <a:pt x="1987115" y="1872158"/>
                  </a:lnTo>
                  <a:lnTo>
                    <a:pt x="1987115" y="1845469"/>
                  </a:lnTo>
                  <a:lnTo>
                    <a:pt x="1952215" y="1845469"/>
                  </a:lnTo>
                  <a:lnTo>
                    <a:pt x="1952215" y="1822885"/>
                  </a:lnTo>
                  <a:lnTo>
                    <a:pt x="1925526" y="1822885"/>
                  </a:lnTo>
                  <a:lnTo>
                    <a:pt x="1925526" y="1790043"/>
                  </a:lnTo>
                  <a:lnTo>
                    <a:pt x="1888579" y="1790043"/>
                  </a:lnTo>
                  <a:lnTo>
                    <a:pt x="1888579" y="1763354"/>
                  </a:lnTo>
                  <a:lnTo>
                    <a:pt x="1857785" y="1763354"/>
                  </a:lnTo>
                  <a:lnTo>
                    <a:pt x="1857785" y="1736674"/>
                  </a:lnTo>
                  <a:lnTo>
                    <a:pt x="1831096" y="1736674"/>
                  </a:lnTo>
                  <a:lnTo>
                    <a:pt x="1831096" y="1712033"/>
                  </a:lnTo>
                  <a:lnTo>
                    <a:pt x="1792100" y="1712033"/>
                  </a:lnTo>
                  <a:lnTo>
                    <a:pt x="1792100" y="1695612"/>
                  </a:lnTo>
                  <a:lnTo>
                    <a:pt x="1748990" y="1695612"/>
                  </a:lnTo>
                  <a:lnTo>
                    <a:pt x="1748990" y="1666875"/>
                  </a:lnTo>
                  <a:lnTo>
                    <a:pt x="1726406" y="1666875"/>
                  </a:lnTo>
                  <a:lnTo>
                    <a:pt x="1726406" y="1642243"/>
                  </a:lnTo>
                  <a:lnTo>
                    <a:pt x="1675086" y="1642243"/>
                  </a:lnTo>
                  <a:lnTo>
                    <a:pt x="1675086" y="1607344"/>
                  </a:lnTo>
                  <a:lnTo>
                    <a:pt x="1646349" y="1607344"/>
                  </a:lnTo>
                  <a:lnTo>
                    <a:pt x="1646349" y="1584760"/>
                  </a:lnTo>
                  <a:lnTo>
                    <a:pt x="1623765" y="1584760"/>
                  </a:lnTo>
                  <a:lnTo>
                    <a:pt x="1623765" y="1564234"/>
                  </a:lnTo>
                  <a:lnTo>
                    <a:pt x="1584760" y="1564234"/>
                  </a:lnTo>
                  <a:lnTo>
                    <a:pt x="1584760" y="1537545"/>
                  </a:lnTo>
                  <a:lnTo>
                    <a:pt x="1549870" y="1537545"/>
                  </a:lnTo>
                  <a:lnTo>
                    <a:pt x="1549870" y="1492387"/>
                  </a:lnTo>
                  <a:lnTo>
                    <a:pt x="1490339" y="1492387"/>
                  </a:lnTo>
                  <a:lnTo>
                    <a:pt x="1490339" y="1461592"/>
                  </a:lnTo>
                  <a:lnTo>
                    <a:pt x="1453382" y="1461592"/>
                  </a:lnTo>
                  <a:lnTo>
                    <a:pt x="1453382" y="1424645"/>
                  </a:lnTo>
                  <a:lnTo>
                    <a:pt x="1412329" y="1424645"/>
                  </a:lnTo>
                  <a:lnTo>
                    <a:pt x="1412329" y="1385640"/>
                  </a:lnTo>
                  <a:lnTo>
                    <a:pt x="1365114" y="1385640"/>
                  </a:lnTo>
                  <a:lnTo>
                    <a:pt x="1365114" y="1352798"/>
                  </a:lnTo>
                  <a:lnTo>
                    <a:pt x="1324061" y="1352798"/>
                  </a:lnTo>
                  <a:lnTo>
                    <a:pt x="1324061" y="1315850"/>
                  </a:lnTo>
                  <a:lnTo>
                    <a:pt x="1285056" y="1315850"/>
                  </a:lnTo>
                  <a:lnTo>
                    <a:pt x="1285056" y="1280951"/>
                  </a:lnTo>
                  <a:lnTo>
                    <a:pt x="1256319" y="1280951"/>
                  </a:lnTo>
                  <a:lnTo>
                    <a:pt x="1256319" y="1256319"/>
                  </a:lnTo>
                  <a:lnTo>
                    <a:pt x="1219362" y="1256319"/>
                  </a:lnTo>
                  <a:lnTo>
                    <a:pt x="1219362" y="1229630"/>
                  </a:lnTo>
                  <a:lnTo>
                    <a:pt x="1190625" y="1229630"/>
                  </a:lnTo>
                  <a:lnTo>
                    <a:pt x="1190625" y="1202941"/>
                  </a:lnTo>
                  <a:lnTo>
                    <a:pt x="1168041" y="1202941"/>
                  </a:lnTo>
                  <a:lnTo>
                    <a:pt x="1168041" y="1184462"/>
                  </a:lnTo>
                  <a:lnTo>
                    <a:pt x="1141362" y="1184462"/>
                  </a:lnTo>
                  <a:lnTo>
                    <a:pt x="1141362" y="1159831"/>
                  </a:lnTo>
                  <a:lnTo>
                    <a:pt x="1106462" y="1159831"/>
                  </a:lnTo>
                  <a:lnTo>
                    <a:pt x="1106462" y="1141362"/>
                  </a:lnTo>
                  <a:lnTo>
                    <a:pt x="1085936" y="1141362"/>
                  </a:lnTo>
                  <a:lnTo>
                    <a:pt x="1085936" y="1108510"/>
                  </a:lnTo>
                  <a:lnTo>
                    <a:pt x="1046931" y="1108510"/>
                  </a:lnTo>
                  <a:lnTo>
                    <a:pt x="1046931" y="1081831"/>
                  </a:lnTo>
                  <a:lnTo>
                    <a:pt x="1024347" y="1081831"/>
                  </a:lnTo>
                  <a:lnTo>
                    <a:pt x="1024347" y="1063352"/>
                  </a:lnTo>
                  <a:lnTo>
                    <a:pt x="987400" y="1063352"/>
                  </a:lnTo>
                  <a:lnTo>
                    <a:pt x="987400" y="1036663"/>
                  </a:lnTo>
                  <a:lnTo>
                    <a:pt x="956605" y="1036663"/>
                  </a:lnTo>
                  <a:lnTo>
                    <a:pt x="956605" y="1001763"/>
                  </a:lnTo>
                  <a:lnTo>
                    <a:pt x="936078" y="1001763"/>
                  </a:lnTo>
                  <a:lnTo>
                    <a:pt x="936078" y="981237"/>
                  </a:lnTo>
                  <a:lnTo>
                    <a:pt x="897074" y="981237"/>
                  </a:lnTo>
                  <a:lnTo>
                    <a:pt x="897074" y="950447"/>
                  </a:lnTo>
                  <a:lnTo>
                    <a:pt x="860124" y="950447"/>
                  </a:lnTo>
                  <a:lnTo>
                    <a:pt x="860124" y="925814"/>
                  </a:lnTo>
                  <a:lnTo>
                    <a:pt x="837543" y="925814"/>
                  </a:lnTo>
                  <a:lnTo>
                    <a:pt x="837543" y="899128"/>
                  </a:lnTo>
                  <a:lnTo>
                    <a:pt x="802645" y="899128"/>
                  </a:lnTo>
                  <a:lnTo>
                    <a:pt x="802645" y="870388"/>
                  </a:lnTo>
                  <a:lnTo>
                    <a:pt x="771854" y="870388"/>
                  </a:lnTo>
                  <a:lnTo>
                    <a:pt x="771854" y="839596"/>
                  </a:lnTo>
                  <a:lnTo>
                    <a:pt x="747220" y="839596"/>
                  </a:lnTo>
                  <a:lnTo>
                    <a:pt x="747220" y="814963"/>
                  </a:lnTo>
                  <a:lnTo>
                    <a:pt x="702058" y="814963"/>
                  </a:lnTo>
                  <a:lnTo>
                    <a:pt x="702058" y="794435"/>
                  </a:lnTo>
                  <a:lnTo>
                    <a:pt x="677425" y="794435"/>
                  </a:lnTo>
                  <a:lnTo>
                    <a:pt x="677425" y="767748"/>
                  </a:lnTo>
                  <a:lnTo>
                    <a:pt x="638422" y="767748"/>
                  </a:lnTo>
                  <a:lnTo>
                    <a:pt x="638422" y="747220"/>
                  </a:lnTo>
                  <a:lnTo>
                    <a:pt x="599418" y="747220"/>
                  </a:lnTo>
                  <a:lnTo>
                    <a:pt x="599418" y="706164"/>
                  </a:lnTo>
                  <a:lnTo>
                    <a:pt x="550151" y="706164"/>
                  </a:lnTo>
                  <a:lnTo>
                    <a:pt x="550151" y="675372"/>
                  </a:lnTo>
                  <a:lnTo>
                    <a:pt x="500884" y="675372"/>
                  </a:lnTo>
                  <a:lnTo>
                    <a:pt x="500884" y="626105"/>
                  </a:lnTo>
                  <a:lnTo>
                    <a:pt x="461881" y="626105"/>
                  </a:lnTo>
                  <a:lnTo>
                    <a:pt x="461881" y="601471"/>
                  </a:lnTo>
                  <a:lnTo>
                    <a:pt x="429036" y="601471"/>
                  </a:lnTo>
                  <a:lnTo>
                    <a:pt x="429036" y="568626"/>
                  </a:lnTo>
                  <a:lnTo>
                    <a:pt x="404402" y="568626"/>
                  </a:lnTo>
                  <a:lnTo>
                    <a:pt x="404402" y="533729"/>
                  </a:lnTo>
                  <a:lnTo>
                    <a:pt x="361293" y="533729"/>
                  </a:lnTo>
                  <a:lnTo>
                    <a:pt x="361293" y="500884"/>
                  </a:lnTo>
                  <a:lnTo>
                    <a:pt x="332554" y="500884"/>
                  </a:lnTo>
                  <a:lnTo>
                    <a:pt x="332554" y="478304"/>
                  </a:lnTo>
                  <a:lnTo>
                    <a:pt x="293551" y="478304"/>
                  </a:lnTo>
                  <a:lnTo>
                    <a:pt x="293551" y="433142"/>
                  </a:lnTo>
                  <a:lnTo>
                    <a:pt x="256601" y="433142"/>
                  </a:lnTo>
                  <a:lnTo>
                    <a:pt x="256601" y="385927"/>
                  </a:lnTo>
                  <a:lnTo>
                    <a:pt x="221703" y="385927"/>
                  </a:lnTo>
                  <a:lnTo>
                    <a:pt x="221703" y="353082"/>
                  </a:lnTo>
                  <a:lnTo>
                    <a:pt x="192963" y="353082"/>
                  </a:lnTo>
                  <a:lnTo>
                    <a:pt x="192963" y="309973"/>
                  </a:lnTo>
                  <a:lnTo>
                    <a:pt x="164224" y="309973"/>
                  </a:lnTo>
                  <a:lnTo>
                    <a:pt x="164224" y="260706"/>
                  </a:lnTo>
                  <a:lnTo>
                    <a:pt x="131379" y="260706"/>
                  </a:lnTo>
                  <a:lnTo>
                    <a:pt x="131379" y="207334"/>
                  </a:lnTo>
                  <a:lnTo>
                    <a:pt x="108798" y="207334"/>
                  </a:lnTo>
                  <a:lnTo>
                    <a:pt x="108798" y="156013"/>
                  </a:lnTo>
                  <a:lnTo>
                    <a:pt x="73901" y="156013"/>
                  </a:lnTo>
                  <a:lnTo>
                    <a:pt x="73901" y="86218"/>
                  </a:lnTo>
                  <a:lnTo>
                    <a:pt x="43109" y="86218"/>
                  </a:lnTo>
                  <a:lnTo>
                    <a:pt x="43109" y="49267"/>
                  </a:lnTo>
                  <a:lnTo>
                    <a:pt x="20528" y="49267"/>
                  </a:lnTo>
                  <a:lnTo>
                    <a:pt x="20528" y="26687"/>
                  </a:lnTo>
                  <a:lnTo>
                    <a:pt x="0" y="26687"/>
                  </a:lnTo>
                  <a:lnTo>
                    <a:pt x="0"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grpSp>
          <p:nvGrpSpPr>
            <p:cNvPr id="32" name="Group 31">
              <a:extLst>
                <a:ext uri="{FF2B5EF4-FFF2-40B4-BE49-F238E27FC236}">
                  <a16:creationId xmlns:a16="http://schemas.microsoft.com/office/drawing/2014/main" xmlns="" id="{6025E833-396C-415A-92EE-7FF603170121}"/>
                </a:ext>
              </a:extLst>
            </p:cNvPr>
            <p:cNvGrpSpPr/>
            <p:nvPr/>
          </p:nvGrpSpPr>
          <p:grpSpPr>
            <a:xfrm>
              <a:off x="5046891" y="4835438"/>
              <a:ext cx="3870866" cy="360147"/>
              <a:chOff x="1546188" y="4188565"/>
              <a:chExt cx="2393062" cy="360147"/>
            </a:xfrm>
          </p:grpSpPr>
          <p:sp>
            <p:nvSpPr>
              <p:cNvPr id="34" name="Line 21">
                <a:extLst>
                  <a:ext uri="{FF2B5EF4-FFF2-40B4-BE49-F238E27FC236}">
                    <a16:creationId xmlns:a16="http://schemas.microsoft.com/office/drawing/2014/main" xmlns="" id="{4AB8E1FA-1AF5-4F6C-AAC7-A4AF6F03235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xmlns="" id="{01AAD86A-1B84-479B-B2BC-C4781615FA02}"/>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36" name="Line 21">
                <a:extLst>
                  <a:ext uri="{FF2B5EF4-FFF2-40B4-BE49-F238E27FC236}">
                    <a16:creationId xmlns:a16="http://schemas.microsoft.com/office/drawing/2014/main" xmlns="" id="{BF2848B8-31CD-4D31-97DC-710A899E9ED3}"/>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xmlns="" id="{E65582F1-4BC4-42E9-81DC-BE544C023447}"/>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50</a:t>
                </a:r>
              </a:p>
            </p:txBody>
          </p:sp>
          <p:sp>
            <p:nvSpPr>
              <p:cNvPr id="38" name="Line 21">
                <a:extLst>
                  <a:ext uri="{FF2B5EF4-FFF2-40B4-BE49-F238E27FC236}">
                    <a16:creationId xmlns:a16="http://schemas.microsoft.com/office/drawing/2014/main" xmlns="" id="{45BE6BAC-C19A-4342-B3C1-E27C819A123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xmlns="" id="{4DF8E14A-2A53-4C6A-B629-93E779D931AE}"/>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40" name="Line 21">
                <a:extLst>
                  <a:ext uri="{FF2B5EF4-FFF2-40B4-BE49-F238E27FC236}">
                    <a16:creationId xmlns:a16="http://schemas.microsoft.com/office/drawing/2014/main" xmlns="" id="{18FB1FAD-2811-478E-BAFE-4101FDCFD694}"/>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91B3A3F2-8109-4DEB-8633-C44AFA7F747C}"/>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42" name="Line 21">
                <a:extLst>
                  <a:ext uri="{FF2B5EF4-FFF2-40B4-BE49-F238E27FC236}">
                    <a16:creationId xmlns:a16="http://schemas.microsoft.com/office/drawing/2014/main" xmlns="" id="{5DD9E29A-5636-4C80-953D-F23FF14CE184}"/>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xmlns="" id="{C3597537-7FBC-4A83-A738-CE7C9784CC0C}"/>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44" name="Line 21">
                <a:extLst>
                  <a:ext uri="{FF2B5EF4-FFF2-40B4-BE49-F238E27FC236}">
                    <a16:creationId xmlns:a16="http://schemas.microsoft.com/office/drawing/2014/main" xmlns="" id="{090688FF-511E-43BA-A161-B836C30559C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xmlns="" id="{555764D5-11D1-415D-A5D0-5689A9D8A284}"/>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46" name="Line 21">
                <a:extLst>
                  <a:ext uri="{FF2B5EF4-FFF2-40B4-BE49-F238E27FC236}">
                    <a16:creationId xmlns:a16="http://schemas.microsoft.com/office/drawing/2014/main" xmlns="" id="{0A97A73F-6158-477F-8CE9-8A69602D4BD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xmlns="" id="{F1B819F4-625A-4998-907C-D1F3D175FB70}"/>
                  </a:ext>
                </a:extLst>
              </p:cNvPr>
              <p:cNvSpPr txBox="1"/>
              <p:nvPr/>
            </p:nvSpPr>
            <p:spPr>
              <a:xfrm>
                <a:off x="1546188" y="4260565"/>
                <a:ext cx="1063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33" name="Graphic 1039">
              <a:extLst>
                <a:ext uri="{FF2B5EF4-FFF2-40B4-BE49-F238E27FC236}">
                  <a16:creationId xmlns:a16="http://schemas.microsoft.com/office/drawing/2014/main" xmlns="" id="{7E96D7CB-A39E-4CA6-84C8-890F2C541BE7}"/>
                </a:ext>
              </a:extLst>
            </p:cNvPr>
            <p:cNvSpPr/>
            <p:nvPr/>
          </p:nvSpPr>
          <p:spPr>
            <a:xfrm>
              <a:off x="5144945" y="2293899"/>
              <a:ext cx="3666470" cy="2127826"/>
            </a:xfrm>
            <a:custGeom>
              <a:avLst/>
              <a:gdLst>
                <a:gd name="connsiteX0" fmla="*/ 5829957 w 5829300"/>
                <a:gd name="connsiteY0" fmla="*/ 3309118 h 3305175"/>
                <a:gd name="connsiteX1" fmla="*/ 5774531 w 5829300"/>
                <a:gd name="connsiteY1" fmla="*/ 3309118 h 3305175"/>
                <a:gd name="connsiteX2" fmla="*/ 5774531 w 5829300"/>
                <a:gd name="connsiteY2" fmla="*/ 3294745 h 3305175"/>
                <a:gd name="connsiteX3" fmla="*/ 5725268 w 5829300"/>
                <a:gd name="connsiteY3" fmla="*/ 3294745 h 3305175"/>
                <a:gd name="connsiteX4" fmla="*/ 5725268 w 5829300"/>
                <a:gd name="connsiteY4" fmla="*/ 3298851 h 3305175"/>
                <a:gd name="connsiteX5" fmla="*/ 5686263 w 5829300"/>
                <a:gd name="connsiteY5" fmla="*/ 3298851 h 3305175"/>
                <a:gd name="connsiteX6" fmla="*/ 5686263 w 5829300"/>
                <a:gd name="connsiteY6" fmla="*/ 3290640 h 3305175"/>
                <a:gd name="connsiteX7" fmla="*/ 5612359 w 5829300"/>
                <a:gd name="connsiteY7" fmla="*/ 3290640 h 3305175"/>
                <a:gd name="connsiteX8" fmla="*/ 5612359 w 5829300"/>
                <a:gd name="connsiteY8" fmla="*/ 3266008 h 3305175"/>
                <a:gd name="connsiteX9" fmla="*/ 5546674 w 5829300"/>
                <a:gd name="connsiteY9" fmla="*/ 3266008 h 3305175"/>
                <a:gd name="connsiteX10" fmla="*/ 5546674 w 5829300"/>
                <a:gd name="connsiteY10" fmla="*/ 3255740 h 3305175"/>
                <a:gd name="connsiteX11" fmla="*/ 5497402 w 5829300"/>
                <a:gd name="connsiteY11" fmla="*/ 3255740 h 3305175"/>
                <a:gd name="connsiteX12" fmla="*/ 5497402 w 5829300"/>
                <a:gd name="connsiteY12" fmla="*/ 3247530 h 3305175"/>
                <a:gd name="connsiteX13" fmla="*/ 5460454 w 5829300"/>
                <a:gd name="connsiteY13" fmla="*/ 3247530 h 3305175"/>
                <a:gd name="connsiteX14" fmla="*/ 5460454 w 5829300"/>
                <a:gd name="connsiteY14" fmla="*/ 3239319 h 3305175"/>
                <a:gd name="connsiteX15" fmla="*/ 5368081 w 5829300"/>
                <a:gd name="connsiteY15" fmla="*/ 3239319 h 3305175"/>
                <a:gd name="connsiteX16" fmla="*/ 5368081 w 5829300"/>
                <a:gd name="connsiteY16" fmla="*/ 3227003 h 3305175"/>
                <a:gd name="connsiteX17" fmla="*/ 5318808 w 5829300"/>
                <a:gd name="connsiteY17" fmla="*/ 3227003 h 3305175"/>
                <a:gd name="connsiteX18" fmla="*/ 5318808 w 5829300"/>
                <a:gd name="connsiteY18" fmla="*/ 3212630 h 3305175"/>
                <a:gd name="connsiteX19" fmla="*/ 5259277 w 5829300"/>
                <a:gd name="connsiteY19" fmla="*/ 3212630 h 3305175"/>
                <a:gd name="connsiteX20" fmla="*/ 5259277 w 5829300"/>
                <a:gd name="connsiteY20" fmla="*/ 3194161 h 3305175"/>
                <a:gd name="connsiteX21" fmla="*/ 5222329 w 5829300"/>
                <a:gd name="connsiteY21" fmla="*/ 3194161 h 3305175"/>
                <a:gd name="connsiteX22" fmla="*/ 5222329 w 5829300"/>
                <a:gd name="connsiteY22" fmla="*/ 3185951 h 3305175"/>
                <a:gd name="connsiteX23" fmla="*/ 5058099 w 5829300"/>
                <a:gd name="connsiteY23" fmla="*/ 3185951 h 3305175"/>
                <a:gd name="connsiteX24" fmla="*/ 5058099 w 5829300"/>
                <a:gd name="connsiteY24" fmla="*/ 3181845 h 3305175"/>
                <a:gd name="connsiteX25" fmla="*/ 4980099 w 5829300"/>
                <a:gd name="connsiteY25" fmla="*/ 3181845 h 3305175"/>
                <a:gd name="connsiteX26" fmla="*/ 4980099 w 5829300"/>
                <a:gd name="connsiteY26" fmla="*/ 3163367 h 3305175"/>
                <a:gd name="connsiteX27" fmla="*/ 4897984 w 5829300"/>
                <a:gd name="connsiteY27" fmla="*/ 3163367 h 3305175"/>
                <a:gd name="connsiteX28" fmla="*/ 4897984 w 5829300"/>
                <a:gd name="connsiteY28" fmla="*/ 3146946 h 3305175"/>
                <a:gd name="connsiteX29" fmla="*/ 4867189 w 5829300"/>
                <a:gd name="connsiteY29" fmla="*/ 3146946 h 3305175"/>
                <a:gd name="connsiteX30" fmla="*/ 4867189 w 5829300"/>
                <a:gd name="connsiteY30" fmla="*/ 3140783 h 3305175"/>
                <a:gd name="connsiteX31" fmla="*/ 4776874 w 5829300"/>
                <a:gd name="connsiteY31" fmla="*/ 3140783 h 3305175"/>
                <a:gd name="connsiteX32" fmla="*/ 4776874 w 5829300"/>
                <a:gd name="connsiteY32" fmla="*/ 3116151 h 3305175"/>
                <a:gd name="connsiteX33" fmla="*/ 4725553 w 5829300"/>
                <a:gd name="connsiteY33" fmla="*/ 3116151 h 3305175"/>
                <a:gd name="connsiteX34" fmla="*/ 4725553 w 5829300"/>
                <a:gd name="connsiteY34" fmla="*/ 3093568 h 3305175"/>
                <a:gd name="connsiteX35" fmla="*/ 4688596 w 5829300"/>
                <a:gd name="connsiteY35" fmla="*/ 3093568 h 3305175"/>
                <a:gd name="connsiteX36" fmla="*/ 4688596 w 5829300"/>
                <a:gd name="connsiteY36" fmla="*/ 3087415 h 3305175"/>
                <a:gd name="connsiteX37" fmla="*/ 4639332 w 5829300"/>
                <a:gd name="connsiteY37" fmla="*/ 3087415 h 3305175"/>
                <a:gd name="connsiteX38" fmla="*/ 4639332 w 5829300"/>
                <a:gd name="connsiteY38" fmla="*/ 3079204 h 3305175"/>
                <a:gd name="connsiteX39" fmla="*/ 4583906 w 5829300"/>
                <a:gd name="connsiteY39" fmla="*/ 3079204 h 3305175"/>
                <a:gd name="connsiteX40" fmla="*/ 4583906 w 5829300"/>
                <a:gd name="connsiteY40" fmla="*/ 3054572 h 3305175"/>
                <a:gd name="connsiteX41" fmla="*/ 4483323 w 5829300"/>
                <a:gd name="connsiteY41" fmla="*/ 3054572 h 3305175"/>
                <a:gd name="connsiteX42" fmla="*/ 4483323 w 5829300"/>
                <a:gd name="connsiteY42" fmla="*/ 3034036 h 3305175"/>
                <a:gd name="connsiteX43" fmla="*/ 4438155 w 5829300"/>
                <a:gd name="connsiteY43" fmla="*/ 3034036 h 3305175"/>
                <a:gd name="connsiteX44" fmla="*/ 4438155 w 5829300"/>
                <a:gd name="connsiteY44" fmla="*/ 3015568 h 3305175"/>
                <a:gd name="connsiteX45" fmla="*/ 4356049 w 5829300"/>
                <a:gd name="connsiteY45" fmla="*/ 3015568 h 3305175"/>
                <a:gd name="connsiteX46" fmla="*/ 4356049 w 5829300"/>
                <a:gd name="connsiteY46" fmla="*/ 2997089 h 3305175"/>
                <a:gd name="connsiteX47" fmla="*/ 4300624 w 5829300"/>
                <a:gd name="connsiteY47" fmla="*/ 2997089 h 3305175"/>
                <a:gd name="connsiteX48" fmla="*/ 4300624 w 5829300"/>
                <a:gd name="connsiteY48" fmla="*/ 2978620 h 3305175"/>
                <a:gd name="connsiteX49" fmla="*/ 4241092 w 5829300"/>
                <a:gd name="connsiteY49" fmla="*/ 2978620 h 3305175"/>
                <a:gd name="connsiteX50" fmla="*/ 4241092 w 5829300"/>
                <a:gd name="connsiteY50" fmla="*/ 2956036 h 3305175"/>
                <a:gd name="connsiteX51" fmla="*/ 4181561 w 5829300"/>
                <a:gd name="connsiteY51" fmla="*/ 2956036 h 3305175"/>
                <a:gd name="connsiteX52" fmla="*/ 4181561 w 5829300"/>
                <a:gd name="connsiteY52" fmla="*/ 2929347 h 3305175"/>
                <a:gd name="connsiteX53" fmla="*/ 4111762 w 5829300"/>
                <a:gd name="connsiteY53" fmla="*/ 2929347 h 3305175"/>
                <a:gd name="connsiteX54" fmla="*/ 4111762 w 5829300"/>
                <a:gd name="connsiteY54" fmla="*/ 2912926 h 3305175"/>
                <a:gd name="connsiteX55" fmla="*/ 4068651 w 5829300"/>
                <a:gd name="connsiteY55" fmla="*/ 2912926 h 3305175"/>
                <a:gd name="connsiteX56" fmla="*/ 4068651 w 5829300"/>
                <a:gd name="connsiteY56" fmla="*/ 2890342 h 3305175"/>
                <a:gd name="connsiteX57" fmla="*/ 4011178 w 5829300"/>
                <a:gd name="connsiteY57" fmla="*/ 2890342 h 3305175"/>
                <a:gd name="connsiteX58" fmla="*/ 4011178 w 5829300"/>
                <a:gd name="connsiteY58" fmla="*/ 2867768 h 3305175"/>
                <a:gd name="connsiteX59" fmla="*/ 3953694 w 5829300"/>
                <a:gd name="connsiteY59" fmla="*/ 2867768 h 3305175"/>
                <a:gd name="connsiteX60" fmla="*/ 3953694 w 5829300"/>
                <a:gd name="connsiteY60" fmla="*/ 2859558 h 3305175"/>
                <a:gd name="connsiteX61" fmla="*/ 3892115 w 5829300"/>
                <a:gd name="connsiteY61" fmla="*/ 2859558 h 3305175"/>
                <a:gd name="connsiteX62" fmla="*/ 3892115 w 5829300"/>
                <a:gd name="connsiteY62" fmla="*/ 2828763 h 3305175"/>
                <a:gd name="connsiteX63" fmla="*/ 3814105 w 5829300"/>
                <a:gd name="connsiteY63" fmla="*/ 2828763 h 3305175"/>
                <a:gd name="connsiteX64" fmla="*/ 3814105 w 5829300"/>
                <a:gd name="connsiteY64" fmla="*/ 2812342 h 3305175"/>
                <a:gd name="connsiteX65" fmla="*/ 3742258 w 5829300"/>
                <a:gd name="connsiteY65" fmla="*/ 2812342 h 3305175"/>
                <a:gd name="connsiteX66" fmla="*/ 3742258 w 5829300"/>
                <a:gd name="connsiteY66" fmla="*/ 2795911 h 3305175"/>
                <a:gd name="connsiteX67" fmla="*/ 3690938 w 5829300"/>
                <a:gd name="connsiteY67" fmla="*/ 2795911 h 3305175"/>
                <a:gd name="connsiteX68" fmla="*/ 3690938 w 5829300"/>
                <a:gd name="connsiteY68" fmla="*/ 2775385 h 3305175"/>
                <a:gd name="connsiteX69" fmla="*/ 3649885 w 5829300"/>
                <a:gd name="connsiteY69" fmla="*/ 2775385 h 3305175"/>
                <a:gd name="connsiteX70" fmla="*/ 3649885 w 5829300"/>
                <a:gd name="connsiteY70" fmla="*/ 2761021 h 3305175"/>
                <a:gd name="connsiteX71" fmla="*/ 3617033 w 5829300"/>
                <a:gd name="connsiteY71" fmla="*/ 2761021 h 3305175"/>
                <a:gd name="connsiteX72" fmla="*/ 3617033 w 5829300"/>
                <a:gd name="connsiteY72" fmla="*/ 2746648 h 3305175"/>
                <a:gd name="connsiteX73" fmla="*/ 3545186 w 5829300"/>
                <a:gd name="connsiteY73" fmla="*/ 2746648 h 3305175"/>
                <a:gd name="connsiteX74" fmla="*/ 3545186 w 5829300"/>
                <a:gd name="connsiteY74" fmla="*/ 2722017 h 3305175"/>
                <a:gd name="connsiteX75" fmla="*/ 3504133 w 5829300"/>
                <a:gd name="connsiteY75" fmla="*/ 2722017 h 3305175"/>
                <a:gd name="connsiteX76" fmla="*/ 3504133 w 5829300"/>
                <a:gd name="connsiteY76" fmla="*/ 2705595 h 3305175"/>
                <a:gd name="connsiteX77" fmla="*/ 3481550 w 5829300"/>
                <a:gd name="connsiteY77" fmla="*/ 2705595 h 3305175"/>
                <a:gd name="connsiteX78" fmla="*/ 3481550 w 5829300"/>
                <a:gd name="connsiteY78" fmla="*/ 2689174 h 3305175"/>
                <a:gd name="connsiteX79" fmla="*/ 3432286 w 5829300"/>
                <a:gd name="connsiteY79" fmla="*/ 2689174 h 3305175"/>
                <a:gd name="connsiteX80" fmla="*/ 3432286 w 5829300"/>
                <a:gd name="connsiteY80" fmla="*/ 2676849 h 3305175"/>
                <a:gd name="connsiteX81" fmla="*/ 3393281 w 5829300"/>
                <a:gd name="connsiteY81" fmla="*/ 2676849 h 3305175"/>
                <a:gd name="connsiteX82" fmla="*/ 3393281 w 5829300"/>
                <a:gd name="connsiteY82" fmla="*/ 2654275 h 3305175"/>
                <a:gd name="connsiteX83" fmla="*/ 3358382 w 5829300"/>
                <a:gd name="connsiteY83" fmla="*/ 2654275 h 3305175"/>
                <a:gd name="connsiteX84" fmla="*/ 3358382 w 5829300"/>
                <a:gd name="connsiteY84" fmla="*/ 2631691 h 3305175"/>
                <a:gd name="connsiteX85" fmla="*/ 3317329 w 5829300"/>
                <a:gd name="connsiteY85" fmla="*/ 2631691 h 3305175"/>
                <a:gd name="connsiteX86" fmla="*/ 3317329 w 5829300"/>
                <a:gd name="connsiteY86" fmla="*/ 2613212 h 3305175"/>
                <a:gd name="connsiteX87" fmla="*/ 3284487 w 5829300"/>
                <a:gd name="connsiteY87" fmla="*/ 2613212 h 3305175"/>
                <a:gd name="connsiteX88" fmla="*/ 3284487 w 5829300"/>
                <a:gd name="connsiteY88" fmla="*/ 2602954 h 3305175"/>
                <a:gd name="connsiteX89" fmla="*/ 3247530 w 5829300"/>
                <a:gd name="connsiteY89" fmla="*/ 2602954 h 3305175"/>
                <a:gd name="connsiteX90" fmla="*/ 3247530 w 5829300"/>
                <a:gd name="connsiteY90" fmla="*/ 2586533 h 3305175"/>
                <a:gd name="connsiteX91" fmla="*/ 3204420 w 5829300"/>
                <a:gd name="connsiteY91" fmla="*/ 2586533 h 3305175"/>
                <a:gd name="connsiteX92" fmla="*/ 3204420 w 5829300"/>
                <a:gd name="connsiteY92" fmla="*/ 2555739 h 3305175"/>
                <a:gd name="connsiteX93" fmla="*/ 3151051 w 5829300"/>
                <a:gd name="connsiteY93" fmla="*/ 2555739 h 3305175"/>
                <a:gd name="connsiteX94" fmla="*/ 3151051 w 5829300"/>
                <a:gd name="connsiteY94" fmla="*/ 2531107 h 3305175"/>
                <a:gd name="connsiteX95" fmla="*/ 3097683 w 5829300"/>
                <a:gd name="connsiteY95" fmla="*/ 2531107 h 3305175"/>
                <a:gd name="connsiteX96" fmla="*/ 3097683 w 5829300"/>
                <a:gd name="connsiteY96" fmla="*/ 2508523 h 3305175"/>
                <a:gd name="connsiteX97" fmla="*/ 3040199 w 5829300"/>
                <a:gd name="connsiteY97" fmla="*/ 2508523 h 3305175"/>
                <a:gd name="connsiteX98" fmla="*/ 3078299 w 5829300"/>
                <a:gd name="connsiteY98" fmla="*/ 2517886 h 3305175"/>
                <a:gd name="connsiteX99" fmla="*/ 3029036 w 5829300"/>
                <a:gd name="connsiteY99" fmla="*/ 2517886 h 3305175"/>
                <a:gd name="connsiteX100" fmla="*/ 3029036 w 5829300"/>
                <a:gd name="connsiteY100" fmla="*/ 2505570 h 3305175"/>
                <a:gd name="connsiteX101" fmla="*/ 2990031 w 5829300"/>
                <a:gd name="connsiteY101" fmla="*/ 2505570 h 3305175"/>
                <a:gd name="connsiteX102" fmla="*/ 2990031 w 5829300"/>
                <a:gd name="connsiteY102" fmla="*/ 2482987 h 3305175"/>
                <a:gd name="connsiteX103" fmla="*/ 2934605 w 5829300"/>
                <a:gd name="connsiteY103" fmla="*/ 2482987 h 3305175"/>
                <a:gd name="connsiteX104" fmla="*/ 2934605 w 5829300"/>
                <a:gd name="connsiteY104" fmla="*/ 2460403 h 3305175"/>
                <a:gd name="connsiteX105" fmla="*/ 2914079 w 5829300"/>
                <a:gd name="connsiteY105" fmla="*/ 2460403 h 3305175"/>
                <a:gd name="connsiteX106" fmla="*/ 2914079 w 5829300"/>
                <a:gd name="connsiteY106" fmla="*/ 2446039 h 3305175"/>
                <a:gd name="connsiteX107" fmla="*/ 2895600 w 5829300"/>
                <a:gd name="connsiteY107" fmla="*/ 2446039 h 3305175"/>
                <a:gd name="connsiteX108" fmla="*/ 2895600 w 5829300"/>
                <a:gd name="connsiteY108" fmla="*/ 2429618 h 3305175"/>
                <a:gd name="connsiteX109" fmla="*/ 2858653 w 5829300"/>
                <a:gd name="connsiteY109" fmla="*/ 2429618 h 3305175"/>
                <a:gd name="connsiteX110" fmla="*/ 2858653 w 5829300"/>
                <a:gd name="connsiteY110" fmla="*/ 2413187 h 3305175"/>
                <a:gd name="connsiteX111" fmla="*/ 2797064 w 5829300"/>
                <a:gd name="connsiteY111" fmla="*/ 2413187 h 3305175"/>
                <a:gd name="connsiteX112" fmla="*/ 2797064 w 5829300"/>
                <a:gd name="connsiteY112" fmla="*/ 2388556 h 3305175"/>
                <a:gd name="connsiteX113" fmla="*/ 2758059 w 5829300"/>
                <a:gd name="connsiteY113" fmla="*/ 2388556 h 3305175"/>
                <a:gd name="connsiteX114" fmla="*/ 2758059 w 5829300"/>
                <a:gd name="connsiteY114" fmla="*/ 2349551 h 3305175"/>
                <a:gd name="connsiteX115" fmla="*/ 2690317 w 5829300"/>
                <a:gd name="connsiteY115" fmla="*/ 2349551 h 3305175"/>
                <a:gd name="connsiteX116" fmla="*/ 2690317 w 5829300"/>
                <a:gd name="connsiteY116" fmla="*/ 2322871 h 3305175"/>
                <a:gd name="connsiteX117" fmla="*/ 2600897 w 5829300"/>
                <a:gd name="connsiteY117" fmla="*/ 2284771 h 3305175"/>
                <a:gd name="connsiteX118" fmla="*/ 2677097 w 5829300"/>
                <a:gd name="connsiteY118" fmla="*/ 2349227 h 3305175"/>
                <a:gd name="connsiteX119" fmla="*/ 2604107 w 5829300"/>
                <a:gd name="connsiteY119" fmla="*/ 2311127 h 3305175"/>
                <a:gd name="connsiteX120" fmla="*/ 2604107 w 5829300"/>
                <a:gd name="connsiteY120" fmla="*/ 2282390 h 3305175"/>
                <a:gd name="connsiteX121" fmla="*/ 2548681 w 5829300"/>
                <a:gd name="connsiteY121" fmla="*/ 2282390 h 3305175"/>
                <a:gd name="connsiteX122" fmla="*/ 2548681 w 5829300"/>
                <a:gd name="connsiteY122" fmla="*/ 2263912 h 3305175"/>
                <a:gd name="connsiteX123" fmla="*/ 2513781 w 5829300"/>
                <a:gd name="connsiteY123" fmla="*/ 2263912 h 3305175"/>
                <a:gd name="connsiteX124" fmla="*/ 2513781 w 5829300"/>
                <a:gd name="connsiteY124" fmla="*/ 2237223 h 3305175"/>
                <a:gd name="connsiteX125" fmla="*/ 2464508 w 5829300"/>
                <a:gd name="connsiteY125" fmla="*/ 2237223 h 3305175"/>
                <a:gd name="connsiteX126" fmla="*/ 2464508 w 5829300"/>
                <a:gd name="connsiteY126" fmla="*/ 2210543 h 3305175"/>
                <a:gd name="connsiteX127" fmla="*/ 2425513 w 5829300"/>
                <a:gd name="connsiteY127" fmla="*/ 2210543 h 3305175"/>
                <a:gd name="connsiteX128" fmla="*/ 2425513 w 5829300"/>
                <a:gd name="connsiteY128" fmla="*/ 2179749 h 3305175"/>
                <a:gd name="connsiteX129" fmla="*/ 2382403 w 5829300"/>
                <a:gd name="connsiteY129" fmla="*/ 2179749 h 3305175"/>
                <a:gd name="connsiteX130" fmla="*/ 2382403 w 5829300"/>
                <a:gd name="connsiteY130" fmla="*/ 2155117 h 3305175"/>
                <a:gd name="connsiteX131" fmla="*/ 2343398 w 5829300"/>
                <a:gd name="connsiteY131" fmla="*/ 2155117 h 3305175"/>
                <a:gd name="connsiteX132" fmla="*/ 2343398 w 5829300"/>
                <a:gd name="connsiteY132" fmla="*/ 2134591 h 3305175"/>
                <a:gd name="connsiteX133" fmla="*/ 2318766 w 5829300"/>
                <a:gd name="connsiteY133" fmla="*/ 2134591 h 3305175"/>
                <a:gd name="connsiteX134" fmla="*/ 2318766 w 5829300"/>
                <a:gd name="connsiteY134" fmla="*/ 2107902 h 3305175"/>
                <a:gd name="connsiteX135" fmla="*/ 2277704 w 5829300"/>
                <a:gd name="connsiteY135" fmla="*/ 2107902 h 3305175"/>
                <a:gd name="connsiteX136" fmla="*/ 2277704 w 5829300"/>
                <a:gd name="connsiteY136" fmla="*/ 2085318 h 3305175"/>
                <a:gd name="connsiteX137" fmla="*/ 2246919 w 5829300"/>
                <a:gd name="connsiteY137" fmla="*/ 2085318 h 3305175"/>
                <a:gd name="connsiteX138" fmla="*/ 2246919 w 5829300"/>
                <a:gd name="connsiteY138" fmla="*/ 2060686 h 3305175"/>
                <a:gd name="connsiteX139" fmla="*/ 2220230 w 5829300"/>
                <a:gd name="connsiteY139" fmla="*/ 2060686 h 3305175"/>
                <a:gd name="connsiteX140" fmla="*/ 2220230 w 5829300"/>
                <a:gd name="connsiteY140" fmla="*/ 2042208 h 3305175"/>
                <a:gd name="connsiteX141" fmla="*/ 2181225 w 5829300"/>
                <a:gd name="connsiteY141" fmla="*/ 2042208 h 3305175"/>
                <a:gd name="connsiteX142" fmla="*/ 2181225 w 5829300"/>
                <a:gd name="connsiteY142" fmla="*/ 2009365 h 3305175"/>
                <a:gd name="connsiteX143" fmla="*/ 2154536 w 5829300"/>
                <a:gd name="connsiteY143" fmla="*/ 2009365 h 3305175"/>
                <a:gd name="connsiteX144" fmla="*/ 2154536 w 5829300"/>
                <a:gd name="connsiteY144" fmla="*/ 1984734 h 3305175"/>
                <a:gd name="connsiteX145" fmla="*/ 2119636 w 5829300"/>
                <a:gd name="connsiteY145" fmla="*/ 1984734 h 3305175"/>
                <a:gd name="connsiteX146" fmla="*/ 2119636 w 5829300"/>
                <a:gd name="connsiteY146" fmla="*/ 1966255 h 3305175"/>
                <a:gd name="connsiteX147" fmla="*/ 2060105 w 5829300"/>
                <a:gd name="connsiteY147" fmla="*/ 1966255 h 3305175"/>
                <a:gd name="connsiteX148" fmla="*/ 2022005 w 5829300"/>
                <a:gd name="connsiteY148" fmla="*/ 1872158 h 3305175"/>
                <a:gd name="connsiteX149" fmla="*/ 1987115 w 5829300"/>
                <a:gd name="connsiteY149" fmla="*/ 1872158 h 3305175"/>
                <a:gd name="connsiteX150" fmla="*/ 1987115 w 5829300"/>
                <a:gd name="connsiteY150" fmla="*/ 1845469 h 3305175"/>
                <a:gd name="connsiteX151" fmla="*/ 1952215 w 5829300"/>
                <a:gd name="connsiteY151" fmla="*/ 1845469 h 3305175"/>
                <a:gd name="connsiteX152" fmla="*/ 1952215 w 5829300"/>
                <a:gd name="connsiteY152" fmla="*/ 1822885 h 3305175"/>
                <a:gd name="connsiteX153" fmla="*/ 1925526 w 5829300"/>
                <a:gd name="connsiteY153" fmla="*/ 1822885 h 3305175"/>
                <a:gd name="connsiteX154" fmla="*/ 1925526 w 5829300"/>
                <a:gd name="connsiteY154" fmla="*/ 1790043 h 3305175"/>
                <a:gd name="connsiteX155" fmla="*/ 1888579 w 5829300"/>
                <a:gd name="connsiteY155" fmla="*/ 1790043 h 3305175"/>
                <a:gd name="connsiteX156" fmla="*/ 1888579 w 5829300"/>
                <a:gd name="connsiteY156" fmla="*/ 1763354 h 3305175"/>
                <a:gd name="connsiteX157" fmla="*/ 1857785 w 5829300"/>
                <a:gd name="connsiteY157" fmla="*/ 1763354 h 3305175"/>
                <a:gd name="connsiteX158" fmla="*/ 1857785 w 5829300"/>
                <a:gd name="connsiteY158" fmla="*/ 1736674 h 3305175"/>
                <a:gd name="connsiteX159" fmla="*/ 1831096 w 5829300"/>
                <a:gd name="connsiteY159" fmla="*/ 1736674 h 3305175"/>
                <a:gd name="connsiteX160" fmla="*/ 1831096 w 5829300"/>
                <a:gd name="connsiteY160" fmla="*/ 1712033 h 3305175"/>
                <a:gd name="connsiteX161" fmla="*/ 1792100 w 5829300"/>
                <a:gd name="connsiteY161" fmla="*/ 1712033 h 3305175"/>
                <a:gd name="connsiteX162" fmla="*/ 1792100 w 5829300"/>
                <a:gd name="connsiteY162" fmla="*/ 1695612 h 3305175"/>
                <a:gd name="connsiteX163" fmla="*/ 1748990 w 5829300"/>
                <a:gd name="connsiteY163" fmla="*/ 1695612 h 3305175"/>
                <a:gd name="connsiteX164" fmla="*/ 1748990 w 5829300"/>
                <a:gd name="connsiteY164" fmla="*/ 1666875 h 3305175"/>
                <a:gd name="connsiteX165" fmla="*/ 1726406 w 5829300"/>
                <a:gd name="connsiteY165" fmla="*/ 1666875 h 3305175"/>
                <a:gd name="connsiteX166" fmla="*/ 1726406 w 5829300"/>
                <a:gd name="connsiteY166" fmla="*/ 1642243 h 3305175"/>
                <a:gd name="connsiteX167" fmla="*/ 1675086 w 5829300"/>
                <a:gd name="connsiteY167" fmla="*/ 1642243 h 3305175"/>
                <a:gd name="connsiteX168" fmla="*/ 1675086 w 5829300"/>
                <a:gd name="connsiteY168" fmla="*/ 1607344 h 3305175"/>
                <a:gd name="connsiteX169" fmla="*/ 1646349 w 5829300"/>
                <a:gd name="connsiteY169" fmla="*/ 1607344 h 3305175"/>
                <a:gd name="connsiteX170" fmla="*/ 1646349 w 5829300"/>
                <a:gd name="connsiteY170" fmla="*/ 1584760 h 3305175"/>
                <a:gd name="connsiteX171" fmla="*/ 1623765 w 5829300"/>
                <a:gd name="connsiteY171" fmla="*/ 1584760 h 3305175"/>
                <a:gd name="connsiteX172" fmla="*/ 1623765 w 5829300"/>
                <a:gd name="connsiteY172" fmla="*/ 1564234 h 3305175"/>
                <a:gd name="connsiteX173" fmla="*/ 1584760 w 5829300"/>
                <a:gd name="connsiteY173" fmla="*/ 1564234 h 3305175"/>
                <a:gd name="connsiteX174" fmla="*/ 1584760 w 5829300"/>
                <a:gd name="connsiteY174" fmla="*/ 1537545 h 3305175"/>
                <a:gd name="connsiteX175" fmla="*/ 1549870 w 5829300"/>
                <a:gd name="connsiteY175" fmla="*/ 1537545 h 3305175"/>
                <a:gd name="connsiteX176" fmla="*/ 1549870 w 5829300"/>
                <a:gd name="connsiteY176" fmla="*/ 1492387 h 3305175"/>
                <a:gd name="connsiteX177" fmla="*/ 1490339 w 5829300"/>
                <a:gd name="connsiteY177" fmla="*/ 1492387 h 3305175"/>
                <a:gd name="connsiteX178" fmla="*/ 1490339 w 5829300"/>
                <a:gd name="connsiteY178" fmla="*/ 1461592 h 3305175"/>
                <a:gd name="connsiteX179" fmla="*/ 1453382 w 5829300"/>
                <a:gd name="connsiteY179" fmla="*/ 1461592 h 3305175"/>
                <a:gd name="connsiteX180" fmla="*/ 1453382 w 5829300"/>
                <a:gd name="connsiteY180" fmla="*/ 1424645 h 3305175"/>
                <a:gd name="connsiteX181" fmla="*/ 1412329 w 5829300"/>
                <a:gd name="connsiteY181" fmla="*/ 1424645 h 3305175"/>
                <a:gd name="connsiteX182" fmla="*/ 1412329 w 5829300"/>
                <a:gd name="connsiteY182" fmla="*/ 1385640 h 3305175"/>
                <a:gd name="connsiteX183" fmla="*/ 1365114 w 5829300"/>
                <a:gd name="connsiteY183" fmla="*/ 1385640 h 3305175"/>
                <a:gd name="connsiteX184" fmla="*/ 1365114 w 5829300"/>
                <a:gd name="connsiteY184" fmla="*/ 1352798 h 3305175"/>
                <a:gd name="connsiteX185" fmla="*/ 1324061 w 5829300"/>
                <a:gd name="connsiteY185" fmla="*/ 1352798 h 3305175"/>
                <a:gd name="connsiteX186" fmla="*/ 1324061 w 5829300"/>
                <a:gd name="connsiteY186" fmla="*/ 1315850 h 3305175"/>
                <a:gd name="connsiteX187" fmla="*/ 1285056 w 5829300"/>
                <a:gd name="connsiteY187" fmla="*/ 1315850 h 3305175"/>
                <a:gd name="connsiteX188" fmla="*/ 1285056 w 5829300"/>
                <a:gd name="connsiteY188" fmla="*/ 1280951 h 3305175"/>
                <a:gd name="connsiteX189" fmla="*/ 1256319 w 5829300"/>
                <a:gd name="connsiteY189" fmla="*/ 1280951 h 3305175"/>
                <a:gd name="connsiteX190" fmla="*/ 1256319 w 5829300"/>
                <a:gd name="connsiteY190" fmla="*/ 1256319 h 3305175"/>
                <a:gd name="connsiteX191" fmla="*/ 1219362 w 5829300"/>
                <a:gd name="connsiteY191" fmla="*/ 1256319 h 3305175"/>
                <a:gd name="connsiteX192" fmla="*/ 1219362 w 5829300"/>
                <a:gd name="connsiteY192" fmla="*/ 1229630 h 3305175"/>
                <a:gd name="connsiteX193" fmla="*/ 1190625 w 5829300"/>
                <a:gd name="connsiteY193" fmla="*/ 1229630 h 3305175"/>
                <a:gd name="connsiteX194" fmla="*/ 1190625 w 5829300"/>
                <a:gd name="connsiteY194" fmla="*/ 1202941 h 3305175"/>
                <a:gd name="connsiteX195" fmla="*/ 1168041 w 5829300"/>
                <a:gd name="connsiteY195" fmla="*/ 1202941 h 3305175"/>
                <a:gd name="connsiteX196" fmla="*/ 1168041 w 5829300"/>
                <a:gd name="connsiteY196" fmla="*/ 1184462 h 3305175"/>
                <a:gd name="connsiteX197" fmla="*/ 1141362 w 5829300"/>
                <a:gd name="connsiteY197" fmla="*/ 1184462 h 3305175"/>
                <a:gd name="connsiteX198" fmla="*/ 1141362 w 5829300"/>
                <a:gd name="connsiteY198" fmla="*/ 1159831 h 3305175"/>
                <a:gd name="connsiteX199" fmla="*/ 1106462 w 5829300"/>
                <a:gd name="connsiteY199" fmla="*/ 1159831 h 3305175"/>
                <a:gd name="connsiteX200" fmla="*/ 1106462 w 5829300"/>
                <a:gd name="connsiteY200" fmla="*/ 1141362 h 3305175"/>
                <a:gd name="connsiteX201" fmla="*/ 1085936 w 5829300"/>
                <a:gd name="connsiteY201" fmla="*/ 1141362 h 3305175"/>
                <a:gd name="connsiteX202" fmla="*/ 1085936 w 5829300"/>
                <a:gd name="connsiteY202" fmla="*/ 1108510 h 3305175"/>
                <a:gd name="connsiteX203" fmla="*/ 1046931 w 5829300"/>
                <a:gd name="connsiteY203" fmla="*/ 1108510 h 3305175"/>
                <a:gd name="connsiteX204" fmla="*/ 1046931 w 5829300"/>
                <a:gd name="connsiteY204" fmla="*/ 1081831 h 3305175"/>
                <a:gd name="connsiteX205" fmla="*/ 1024347 w 5829300"/>
                <a:gd name="connsiteY205" fmla="*/ 1081831 h 3305175"/>
                <a:gd name="connsiteX206" fmla="*/ 1024347 w 5829300"/>
                <a:gd name="connsiteY206" fmla="*/ 1063352 h 3305175"/>
                <a:gd name="connsiteX207" fmla="*/ 987400 w 5829300"/>
                <a:gd name="connsiteY207" fmla="*/ 1063352 h 3305175"/>
                <a:gd name="connsiteX208" fmla="*/ 987400 w 5829300"/>
                <a:gd name="connsiteY208" fmla="*/ 1036663 h 3305175"/>
                <a:gd name="connsiteX209" fmla="*/ 956605 w 5829300"/>
                <a:gd name="connsiteY209" fmla="*/ 1036663 h 3305175"/>
                <a:gd name="connsiteX210" fmla="*/ 956605 w 5829300"/>
                <a:gd name="connsiteY210" fmla="*/ 1001763 h 3305175"/>
                <a:gd name="connsiteX211" fmla="*/ 936078 w 5829300"/>
                <a:gd name="connsiteY211" fmla="*/ 1001763 h 3305175"/>
                <a:gd name="connsiteX212" fmla="*/ 936078 w 5829300"/>
                <a:gd name="connsiteY212" fmla="*/ 981237 h 3305175"/>
                <a:gd name="connsiteX213" fmla="*/ 897074 w 5829300"/>
                <a:gd name="connsiteY213" fmla="*/ 981237 h 3305175"/>
                <a:gd name="connsiteX214" fmla="*/ 897074 w 5829300"/>
                <a:gd name="connsiteY214" fmla="*/ 950447 h 3305175"/>
                <a:gd name="connsiteX215" fmla="*/ 860124 w 5829300"/>
                <a:gd name="connsiteY215" fmla="*/ 950447 h 3305175"/>
                <a:gd name="connsiteX216" fmla="*/ 860124 w 5829300"/>
                <a:gd name="connsiteY216" fmla="*/ 925814 h 3305175"/>
                <a:gd name="connsiteX217" fmla="*/ 837543 w 5829300"/>
                <a:gd name="connsiteY217" fmla="*/ 925814 h 3305175"/>
                <a:gd name="connsiteX218" fmla="*/ 837543 w 5829300"/>
                <a:gd name="connsiteY218" fmla="*/ 899128 h 3305175"/>
                <a:gd name="connsiteX219" fmla="*/ 802645 w 5829300"/>
                <a:gd name="connsiteY219" fmla="*/ 899128 h 3305175"/>
                <a:gd name="connsiteX220" fmla="*/ 802645 w 5829300"/>
                <a:gd name="connsiteY220" fmla="*/ 870388 h 3305175"/>
                <a:gd name="connsiteX221" fmla="*/ 771854 w 5829300"/>
                <a:gd name="connsiteY221" fmla="*/ 870388 h 3305175"/>
                <a:gd name="connsiteX222" fmla="*/ 771854 w 5829300"/>
                <a:gd name="connsiteY222" fmla="*/ 839596 h 3305175"/>
                <a:gd name="connsiteX223" fmla="*/ 747220 w 5829300"/>
                <a:gd name="connsiteY223" fmla="*/ 839596 h 3305175"/>
                <a:gd name="connsiteX224" fmla="*/ 747220 w 5829300"/>
                <a:gd name="connsiteY224" fmla="*/ 814963 h 3305175"/>
                <a:gd name="connsiteX225" fmla="*/ 702058 w 5829300"/>
                <a:gd name="connsiteY225" fmla="*/ 814963 h 3305175"/>
                <a:gd name="connsiteX226" fmla="*/ 702058 w 5829300"/>
                <a:gd name="connsiteY226" fmla="*/ 794435 h 3305175"/>
                <a:gd name="connsiteX227" fmla="*/ 677425 w 5829300"/>
                <a:gd name="connsiteY227" fmla="*/ 794435 h 3305175"/>
                <a:gd name="connsiteX228" fmla="*/ 677425 w 5829300"/>
                <a:gd name="connsiteY228" fmla="*/ 767748 h 3305175"/>
                <a:gd name="connsiteX229" fmla="*/ 638422 w 5829300"/>
                <a:gd name="connsiteY229" fmla="*/ 767748 h 3305175"/>
                <a:gd name="connsiteX230" fmla="*/ 638422 w 5829300"/>
                <a:gd name="connsiteY230" fmla="*/ 747220 h 3305175"/>
                <a:gd name="connsiteX231" fmla="*/ 599418 w 5829300"/>
                <a:gd name="connsiteY231" fmla="*/ 747220 h 3305175"/>
                <a:gd name="connsiteX232" fmla="*/ 599418 w 5829300"/>
                <a:gd name="connsiteY232" fmla="*/ 706164 h 3305175"/>
                <a:gd name="connsiteX233" fmla="*/ 550151 w 5829300"/>
                <a:gd name="connsiteY233" fmla="*/ 706164 h 3305175"/>
                <a:gd name="connsiteX234" fmla="*/ 550151 w 5829300"/>
                <a:gd name="connsiteY234" fmla="*/ 675372 h 3305175"/>
                <a:gd name="connsiteX235" fmla="*/ 500884 w 5829300"/>
                <a:gd name="connsiteY235" fmla="*/ 675372 h 3305175"/>
                <a:gd name="connsiteX236" fmla="*/ 500884 w 5829300"/>
                <a:gd name="connsiteY236" fmla="*/ 626105 h 3305175"/>
                <a:gd name="connsiteX237" fmla="*/ 461881 w 5829300"/>
                <a:gd name="connsiteY237" fmla="*/ 626105 h 3305175"/>
                <a:gd name="connsiteX238" fmla="*/ 461881 w 5829300"/>
                <a:gd name="connsiteY238" fmla="*/ 601471 h 3305175"/>
                <a:gd name="connsiteX239" fmla="*/ 429036 w 5829300"/>
                <a:gd name="connsiteY239" fmla="*/ 601471 h 3305175"/>
                <a:gd name="connsiteX240" fmla="*/ 429036 w 5829300"/>
                <a:gd name="connsiteY240" fmla="*/ 568626 h 3305175"/>
                <a:gd name="connsiteX241" fmla="*/ 404402 w 5829300"/>
                <a:gd name="connsiteY241" fmla="*/ 568626 h 3305175"/>
                <a:gd name="connsiteX242" fmla="*/ 404402 w 5829300"/>
                <a:gd name="connsiteY242" fmla="*/ 533729 h 3305175"/>
                <a:gd name="connsiteX243" fmla="*/ 361293 w 5829300"/>
                <a:gd name="connsiteY243" fmla="*/ 533729 h 3305175"/>
                <a:gd name="connsiteX244" fmla="*/ 361293 w 5829300"/>
                <a:gd name="connsiteY244" fmla="*/ 500884 h 3305175"/>
                <a:gd name="connsiteX245" fmla="*/ 332554 w 5829300"/>
                <a:gd name="connsiteY245" fmla="*/ 500884 h 3305175"/>
                <a:gd name="connsiteX246" fmla="*/ 332554 w 5829300"/>
                <a:gd name="connsiteY246" fmla="*/ 478304 h 3305175"/>
                <a:gd name="connsiteX247" fmla="*/ 293551 w 5829300"/>
                <a:gd name="connsiteY247" fmla="*/ 478304 h 3305175"/>
                <a:gd name="connsiteX248" fmla="*/ 293551 w 5829300"/>
                <a:gd name="connsiteY248" fmla="*/ 433142 h 3305175"/>
                <a:gd name="connsiteX249" fmla="*/ 256601 w 5829300"/>
                <a:gd name="connsiteY249" fmla="*/ 433142 h 3305175"/>
                <a:gd name="connsiteX250" fmla="*/ 256601 w 5829300"/>
                <a:gd name="connsiteY250" fmla="*/ 385927 h 3305175"/>
                <a:gd name="connsiteX251" fmla="*/ 221703 w 5829300"/>
                <a:gd name="connsiteY251" fmla="*/ 385927 h 3305175"/>
                <a:gd name="connsiteX252" fmla="*/ 221703 w 5829300"/>
                <a:gd name="connsiteY252" fmla="*/ 353082 h 3305175"/>
                <a:gd name="connsiteX253" fmla="*/ 192963 w 5829300"/>
                <a:gd name="connsiteY253" fmla="*/ 353082 h 3305175"/>
                <a:gd name="connsiteX254" fmla="*/ 192963 w 5829300"/>
                <a:gd name="connsiteY254" fmla="*/ 309973 h 3305175"/>
                <a:gd name="connsiteX255" fmla="*/ 164224 w 5829300"/>
                <a:gd name="connsiteY255" fmla="*/ 309973 h 3305175"/>
                <a:gd name="connsiteX256" fmla="*/ 164224 w 5829300"/>
                <a:gd name="connsiteY256" fmla="*/ 260706 h 3305175"/>
                <a:gd name="connsiteX257" fmla="*/ 131379 w 5829300"/>
                <a:gd name="connsiteY257" fmla="*/ 260706 h 3305175"/>
                <a:gd name="connsiteX258" fmla="*/ 131379 w 5829300"/>
                <a:gd name="connsiteY258" fmla="*/ 207334 h 3305175"/>
                <a:gd name="connsiteX259" fmla="*/ 108798 w 5829300"/>
                <a:gd name="connsiteY259" fmla="*/ 207334 h 3305175"/>
                <a:gd name="connsiteX260" fmla="*/ 108798 w 5829300"/>
                <a:gd name="connsiteY260" fmla="*/ 156013 h 3305175"/>
                <a:gd name="connsiteX261" fmla="*/ 73901 w 5829300"/>
                <a:gd name="connsiteY261" fmla="*/ 156013 h 3305175"/>
                <a:gd name="connsiteX262" fmla="*/ 73901 w 5829300"/>
                <a:gd name="connsiteY262" fmla="*/ 86218 h 3305175"/>
                <a:gd name="connsiteX263" fmla="*/ 43109 w 5829300"/>
                <a:gd name="connsiteY263" fmla="*/ 86218 h 3305175"/>
                <a:gd name="connsiteX264" fmla="*/ 43109 w 5829300"/>
                <a:gd name="connsiteY264" fmla="*/ 49267 h 3305175"/>
                <a:gd name="connsiteX265" fmla="*/ 20528 w 5829300"/>
                <a:gd name="connsiteY265" fmla="*/ 49267 h 3305175"/>
                <a:gd name="connsiteX266" fmla="*/ 20528 w 5829300"/>
                <a:gd name="connsiteY266" fmla="*/ 26687 h 3305175"/>
                <a:gd name="connsiteX267" fmla="*/ 0 w 5829300"/>
                <a:gd name="connsiteY267" fmla="*/ 26687 h 3305175"/>
                <a:gd name="connsiteX268" fmla="*/ 0 w 5829300"/>
                <a:gd name="connsiteY268"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5829300" h="3305175">
                  <a:moveTo>
                    <a:pt x="5829957" y="3309118"/>
                  </a:moveTo>
                  <a:lnTo>
                    <a:pt x="5774531" y="3309118"/>
                  </a:lnTo>
                  <a:lnTo>
                    <a:pt x="5774531" y="3294745"/>
                  </a:lnTo>
                  <a:lnTo>
                    <a:pt x="5725268" y="3294745"/>
                  </a:lnTo>
                  <a:lnTo>
                    <a:pt x="5725268" y="3298851"/>
                  </a:lnTo>
                  <a:lnTo>
                    <a:pt x="5686263" y="3298851"/>
                  </a:lnTo>
                  <a:lnTo>
                    <a:pt x="5686263" y="3290640"/>
                  </a:lnTo>
                  <a:lnTo>
                    <a:pt x="5612359" y="3290640"/>
                  </a:lnTo>
                  <a:lnTo>
                    <a:pt x="5612359" y="3266008"/>
                  </a:lnTo>
                  <a:lnTo>
                    <a:pt x="5546674" y="3266008"/>
                  </a:lnTo>
                  <a:lnTo>
                    <a:pt x="5546674" y="3255740"/>
                  </a:lnTo>
                  <a:lnTo>
                    <a:pt x="5497402" y="3255740"/>
                  </a:lnTo>
                  <a:lnTo>
                    <a:pt x="5497402" y="3247530"/>
                  </a:lnTo>
                  <a:lnTo>
                    <a:pt x="5460454" y="3247530"/>
                  </a:lnTo>
                  <a:lnTo>
                    <a:pt x="5460454" y="3239319"/>
                  </a:lnTo>
                  <a:lnTo>
                    <a:pt x="5368081" y="3239319"/>
                  </a:lnTo>
                  <a:lnTo>
                    <a:pt x="5368081" y="3227003"/>
                  </a:lnTo>
                  <a:lnTo>
                    <a:pt x="5318808" y="3227003"/>
                  </a:lnTo>
                  <a:lnTo>
                    <a:pt x="5318808" y="3212630"/>
                  </a:lnTo>
                  <a:lnTo>
                    <a:pt x="5259277" y="3212630"/>
                  </a:lnTo>
                  <a:lnTo>
                    <a:pt x="5259277" y="3194161"/>
                  </a:lnTo>
                  <a:lnTo>
                    <a:pt x="5222329" y="3194161"/>
                  </a:lnTo>
                  <a:lnTo>
                    <a:pt x="5222329" y="3185951"/>
                  </a:lnTo>
                  <a:lnTo>
                    <a:pt x="5058099" y="3185951"/>
                  </a:lnTo>
                  <a:lnTo>
                    <a:pt x="5058099" y="3181845"/>
                  </a:lnTo>
                  <a:lnTo>
                    <a:pt x="4980099" y="3181845"/>
                  </a:lnTo>
                  <a:lnTo>
                    <a:pt x="4980099" y="3163367"/>
                  </a:lnTo>
                  <a:lnTo>
                    <a:pt x="4897984" y="3163367"/>
                  </a:lnTo>
                  <a:lnTo>
                    <a:pt x="4897984" y="3146946"/>
                  </a:lnTo>
                  <a:lnTo>
                    <a:pt x="4867189" y="3146946"/>
                  </a:lnTo>
                  <a:lnTo>
                    <a:pt x="4867189" y="3140783"/>
                  </a:lnTo>
                  <a:lnTo>
                    <a:pt x="4776874" y="3140783"/>
                  </a:lnTo>
                  <a:lnTo>
                    <a:pt x="4776874" y="3116151"/>
                  </a:lnTo>
                  <a:lnTo>
                    <a:pt x="4725553" y="3116151"/>
                  </a:lnTo>
                  <a:lnTo>
                    <a:pt x="4725553" y="3093568"/>
                  </a:lnTo>
                  <a:lnTo>
                    <a:pt x="4688596" y="3093568"/>
                  </a:lnTo>
                  <a:lnTo>
                    <a:pt x="4688596" y="3087415"/>
                  </a:lnTo>
                  <a:lnTo>
                    <a:pt x="4639332" y="3087415"/>
                  </a:lnTo>
                  <a:lnTo>
                    <a:pt x="4639332" y="3079204"/>
                  </a:lnTo>
                  <a:lnTo>
                    <a:pt x="4583906" y="3079204"/>
                  </a:lnTo>
                  <a:lnTo>
                    <a:pt x="4583906" y="3054572"/>
                  </a:lnTo>
                  <a:lnTo>
                    <a:pt x="4483323" y="3054572"/>
                  </a:lnTo>
                  <a:lnTo>
                    <a:pt x="4483323" y="3034036"/>
                  </a:lnTo>
                  <a:lnTo>
                    <a:pt x="4438155" y="3034036"/>
                  </a:lnTo>
                  <a:lnTo>
                    <a:pt x="4438155" y="3015568"/>
                  </a:lnTo>
                  <a:lnTo>
                    <a:pt x="4356049" y="3015568"/>
                  </a:lnTo>
                  <a:lnTo>
                    <a:pt x="4356049" y="2997089"/>
                  </a:lnTo>
                  <a:lnTo>
                    <a:pt x="4300624" y="2997089"/>
                  </a:lnTo>
                  <a:lnTo>
                    <a:pt x="4300624" y="2978620"/>
                  </a:lnTo>
                  <a:lnTo>
                    <a:pt x="4241092" y="2978620"/>
                  </a:lnTo>
                  <a:lnTo>
                    <a:pt x="4241092" y="2956036"/>
                  </a:lnTo>
                  <a:lnTo>
                    <a:pt x="4181561" y="2956036"/>
                  </a:lnTo>
                  <a:lnTo>
                    <a:pt x="4181561" y="2929347"/>
                  </a:lnTo>
                  <a:lnTo>
                    <a:pt x="4111762" y="2929347"/>
                  </a:lnTo>
                  <a:lnTo>
                    <a:pt x="4111762" y="2912926"/>
                  </a:lnTo>
                  <a:lnTo>
                    <a:pt x="4068651" y="2912926"/>
                  </a:lnTo>
                  <a:lnTo>
                    <a:pt x="4068651" y="2890342"/>
                  </a:lnTo>
                  <a:lnTo>
                    <a:pt x="4011178" y="2890342"/>
                  </a:lnTo>
                  <a:lnTo>
                    <a:pt x="4011178" y="2867768"/>
                  </a:lnTo>
                  <a:lnTo>
                    <a:pt x="3953694" y="2867768"/>
                  </a:lnTo>
                  <a:lnTo>
                    <a:pt x="3953694" y="2859558"/>
                  </a:lnTo>
                  <a:lnTo>
                    <a:pt x="3892115" y="2859558"/>
                  </a:lnTo>
                  <a:lnTo>
                    <a:pt x="3892115" y="2828763"/>
                  </a:lnTo>
                  <a:lnTo>
                    <a:pt x="3814105" y="2828763"/>
                  </a:lnTo>
                  <a:lnTo>
                    <a:pt x="3814105" y="2812342"/>
                  </a:lnTo>
                  <a:lnTo>
                    <a:pt x="3742258" y="2812342"/>
                  </a:lnTo>
                  <a:lnTo>
                    <a:pt x="3742258" y="2795911"/>
                  </a:lnTo>
                  <a:lnTo>
                    <a:pt x="3690938" y="2795911"/>
                  </a:lnTo>
                  <a:lnTo>
                    <a:pt x="3690938" y="2775385"/>
                  </a:lnTo>
                  <a:lnTo>
                    <a:pt x="3649885" y="2775385"/>
                  </a:lnTo>
                  <a:lnTo>
                    <a:pt x="3649885" y="2761021"/>
                  </a:lnTo>
                  <a:lnTo>
                    <a:pt x="3617033" y="2761021"/>
                  </a:lnTo>
                  <a:lnTo>
                    <a:pt x="3617033" y="2746648"/>
                  </a:lnTo>
                  <a:lnTo>
                    <a:pt x="3545186" y="2746648"/>
                  </a:lnTo>
                  <a:lnTo>
                    <a:pt x="3545186" y="2722017"/>
                  </a:lnTo>
                  <a:lnTo>
                    <a:pt x="3504133" y="2722017"/>
                  </a:lnTo>
                  <a:lnTo>
                    <a:pt x="3504133" y="2705595"/>
                  </a:lnTo>
                  <a:lnTo>
                    <a:pt x="3481550" y="2705595"/>
                  </a:lnTo>
                  <a:lnTo>
                    <a:pt x="3481550" y="2689174"/>
                  </a:lnTo>
                  <a:lnTo>
                    <a:pt x="3432286" y="2689174"/>
                  </a:lnTo>
                  <a:lnTo>
                    <a:pt x="3432286" y="2676849"/>
                  </a:lnTo>
                  <a:lnTo>
                    <a:pt x="3393281" y="2676849"/>
                  </a:lnTo>
                  <a:lnTo>
                    <a:pt x="3393281" y="2654275"/>
                  </a:lnTo>
                  <a:lnTo>
                    <a:pt x="3358382" y="2654275"/>
                  </a:lnTo>
                  <a:lnTo>
                    <a:pt x="3358382" y="2631691"/>
                  </a:lnTo>
                  <a:lnTo>
                    <a:pt x="3317329" y="2631691"/>
                  </a:lnTo>
                  <a:lnTo>
                    <a:pt x="3317329" y="2613212"/>
                  </a:lnTo>
                  <a:lnTo>
                    <a:pt x="3284487" y="2613212"/>
                  </a:lnTo>
                  <a:lnTo>
                    <a:pt x="3284487" y="2602954"/>
                  </a:lnTo>
                  <a:lnTo>
                    <a:pt x="3247530" y="2602954"/>
                  </a:lnTo>
                  <a:lnTo>
                    <a:pt x="3247530" y="2586533"/>
                  </a:lnTo>
                  <a:lnTo>
                    <a:pt x="3204420" y="2586533"/>
                  </a:lnTo>
                  <a:lnTo>
                    <a:pt x="3204420" y="2555739"/>
                  </a:lnTo>
                  <a:lnTo>
                    <a:pt x="3151051" y="2555739"/>
                  </a:lnTo>
                  <a:lnTo>
                    <a:pt x="3151051" y="2531107"/>
                  </a:lnTo>
                  <a:lnTo>
                    <a:pt x="3097683" y="2531107"/>
                  </a:lnTo>
                  <a:lnTo>
                    <a:pt x="3097683" y="2508523"/>
                  </a:lnTo>
                  <a:lnTo>
                    <a:pt x="3040199" y="2508523"/>
                  </a:lnTo>
                  <a:lnTo>
                    <a:pt x="3078299" y="2517886"/>
                  </a:lnTo>
                  <a:lnTo>
                    <a:pt x="3029036" y="2517886"/>
                  </a:lnTo>
                  <a:lnTo>
                    <a:pt x="3029036" y="2505570"/>
                  </a:lnTo>
                  <a:lnTo>
                    <a:pt x="2990031" y="2505570"/>
                  </a:lnTo>
                  <a:lnTo>
                    <a:pt x="2990031" y="2482987"/>
                  </a:lnTo>
                  <a:lnTo>
                    <a:pt x="2934605" y="2482987"/>
                  </a:lnTo>
                  <a:lnTo>
                    <a:pt x="2934605" y="2460403"/>
                  </a:lnTo>
                  <a:lnTo>
                    <a:pt x="2914079" y="2460403"/>
                  </a:lnTo>
                  <a:lnTo>
                    <a:pt x="2914079" y="2446039"/>
                  </a:lnTo>
                  <a:lnTo>
                    <a:pt x="2895600" y="2446039"/>
                  </a:lnTo>
                  <a:lnTo>
                    <a:pt x="2895600" y="2429618"/>
                  </a:lnTo>
                  <a:lnTo>
                    <a:pt x="2858653" y="2429618"/>
                  </a:lnTo>
                  <a:lnTo>
                    <a:pt x="2858653" y="2413187"/>
                  </a:lnTo>
                  <a:lnTo>
                    <a:pt x="2797064" y="2413187"/>
                  </a:lnTo>
                  <a:lnTo>
                    <a:pt x="2797064" y="2388556"/>
                  </a:lnTo>
                  <a:lnTo>
                    <a:pt x="2758059" y="2388556"/>
                  </a:lnTo>
                  <a:lnTo>
                    <a:pt x="2758059" y="2349551"/>
                  </a:lnTo>
                  <a:lnTo>
                    <a:pt x="2690317" y="2349551"/>
                  </a:lnTo>
                  <a:lnTo>
                    <a:pt x="2690317" y="2322871"/>
                  </a:lnTo>
                  <a:lnTo>
                    <a:pt x="2600897" y="2284771"/>
                  </a:lnTo>
                  <a:lnTo>
                    <a:pt x="2677097" y="2349227"/>
                  </a:lnTo>
                  <a:lnTo>
                    <a:pt x="2604107" y="2311127"/>
                  </a:lnTo>
                  <a:lnTo>
                    <a:pt x="2604107" y="2282390"/>
                  </a:lnTo>
                  <a:lnTo>
                    <a:pt x="2548681" y="2282390"/>
                  </a:lnTo>
                  <a:lnTo>
                    <a:pt x="2548681" y="2263912"/>
                  </a:lnTo>
                  <a:lnTo>
                    <a:pt x="2513781" y="2263912"/>
                  </a:lnTo>
                  <a:lnTo>
                    <a:pt x="2513781" y="2237223"/>
                  </a:lnTo>
                  <a:lnTo>
                    <a:pt x="2464508" y="2237223"/>
                  </a:lnTo>
                  <a:lnTo>
                    <a:pt x="2464508" y="2210543"/>
                  </a:lnTo>
                  <a:lnTo>
                    <a:pt x="2425513" y="2210543"/>
                  </a:lnTo>
                  <a:lnTo>
                    <a:pt x="2425513" y="2179749"/>
                  </a:lnTo>
                  <a:lnTo>
                    <a:pt x="2382403" y="2179749"/>
                  </a:lnTo>
                  <a:lnTo>
                    <a:pt x="2382403" y="2155117"/>
                  </a:lnTo>
                  <a:lnTo>
                    <a:pt x="2343398" y="2155117"/>
                  </a:lnTo>
                  <a:lnTo>
                    <a:pt x="2343398" y="2134591"/>
                  </a:lnTo>
                  <a:lnTo>
                    <a:pt x="2318766" y="2134591"/>
                  </a:lnTo>
                  <a:lnTo>
                    <a:pt x="2318766" y="2107902"/>
                  </a:lnTo>
                  <a:lnTo>
                    <a:pt x="2277704" y="2107902"/>
                  </a:lnTo>
                  <a:lnTo>
                    <a:pt x="2277704" y="2085318"/>
                  </a:lnTo>
                  <a:lnTo>
                    <a:pt x="2246919" y="2085318"/>
                  </a:lnTo>
                  <a:lnTo>
                    <a:pt x="2246919" y="2060686"/>
                  </a:lnTo>
                  <a:lnTo>
                    <a:pt x="2220230" y="2060686"/>
                  </a:lnTo>
                  <a:lnTo>
                    <a:pt x="2220230" y="2042208"/>
                  </a:lnTo>
                  <a:lnTo>
                    <a:pt x="2181225" y="2042208"/>
                  </a:lnTo>
                  <a:lnTo>
                    <a:pt x="2181225" y="2009365"/>
                  </a:lnTo>
                  <a:lnTo>
                    <a:pt x="2154536" y="2009365"/>
                  </a:lnTo>
                  <a:lnTo>
                    <a:pt x="2154536" y="1984734"/>
                  </a:lnTo>
                  <a:lnTo>
                    <a:pt x="2119636" y="1984734"/>
                  </a:lnTo>
                  <a:lnTo>
                    <a:pt x="2119636" y="1966255"/>
                  </a:lnTo>
                  <a:lnTo>
                    <a:pt x="2060105" y="1966255"/>
                  </a:lnTo>
                  <a:lnTo>
                    <a:pt x="2022005" y="1872158"/>
                  </a:lnTo>
                  <a:lnTo>
                    <a:pt x="1987115" y="1872158"/>
                  </a:lnTo>
                  <a:lnTo>
                    <a:pt x="1987115" y="1845469"/>
                  </a:lnTo>
                  <a:lnTo>
                    <a:pt x="1952215" y="1845469"/>
                  </a:lnTo>
                  <a:lnTo>
                    <a:pt x="1952215" y="1822885"/>
                  </a:lnTo>
                  <a:lnTo>
                    <a:pt x="1925526" y="1822885"/>
                  </a:lnTo>
                  <a:lnTo>
                    <a:pt x="1925526" y="1790043"/>
                  </a:lnTo>
                  <a:lnTo>
                    <a:pt x="1888579" y="1790043"/>
                  </a:lnTo>
                  <a:lnTo>
                    <a:pt x="1888579" y="1763354"/>
                  </a:lnTo>
                  <a:lnTo>
                    <a:pt x="1857785" y="1763354"/>
                  </a:lnTo>
                  <a:lnTo>
                    <a:pt x="1857785" y="1736674"/>
                  </a:lnTo>
                  <a:lnTo>
                    <a:pt x="1831096" y="1736674"/>
                  </a:lnTo>
                  <a:lnTo>
                    <a:pt x="1831096" y="1712033"/>
                  </a:lnTo>
                  <a:lnTo>
                    <a:pt x="1792100" y="1712033"/>
                  </a:lnTo>
                  <a:lnTo>
                    <a:pt x="1792100" y="1695612"/>
                  </a:lnTo>
                  <a:lnTo>
                    <a:pt x="1748990" y="1695612"/>
                  </a:lnTo>
                  <a:lnTo>
                    <a:pt x="1748990" y="1666875"/>
                  </a:lnTo>
                  <a:lnTo>
                    <a:pt x="1726406" y="1666875"/>
                  </a:lnTo>
                  <a:lnTo>
                    <a:pt x="1726406" y="1642243"/>
                  </a:lnTo>
                  <a:lnTo>
                    <a:pt x="1675086" y="1642243"/>
                  </a:lnTo>
                  <a:lnTo>
                    <a:pt x="1675086" y="1607344"/>
                  </a:lnTo>
                  <a:lnTo>
                    <a:pt x="1646349" y="1607344"/>
                  </a:lnTo>
                  <a:lnTo>
                    <a:pt x="1646349" y="1584760"/>
                  </a:lnTo>
                  <a:lnTo>
                    <a:pt x="1623765" y="1584760"/>
                  </a:lnTo>
                  <a:lnTo>
                    <a:pt x="1623765" y="1564234"/>
                  </a:lnTo>
                  <a:lnTo>
                    <a:pt x="1584760" y="1564234"/>
                  </a:lnTo>
                  <a:lnTo>
                    <a:pt x="1584760" y="1537545"/>
                  </a:lnTo>
                  <a:lnTo>
                    <a:pt x="1549870" y="1537545"/>
                  </a:lnTo>
                  <a:lnTo>
                    <a:pt x="1549870" y="1492387"/>
                  </a:lnTo>
                  <a:lnTo>
                    <a:pt x="1490339" y="1492387"/>
                  </a:lnTo>
                  <a:lnTo>
                    <a:pt x="1490339" y="1461592"/>
                  </a:lnTo>
                  <a:lnTo>
                    <a:pt x="1453382" y="1461592"/>
                  </a:lnTo>
                  <a:lnTo>
                    <a:pt x="1453382" y="1424645"/>
                  </a:lnTo>
                  <a:lnTo>
                    <a:pt x="1412329" y="1424645"/>
                  </a:lnTo>
                  <a:lnTo>
                    <a:pt x="1412329" y="1385640"/>
                  </a:lnTo>
                  <a:lnTo>
                    <a:pt x="1365114" y="1385640"/>
                  </a:lnTo>
                  <a:lnTo>
                    <a:pt x="1365114" y="1352798"/>
                  </a:lnTo>
                  <a:lnTo>
                    <a:pt x="1324061" y="1352798"/>
                  </a:lnTo>
                  <a:lnTo>
                    <a:pt x="1324061" y="1315850"/>
                  </a:lnTo>
                  <a:lnTo>
                    <a:pt x="1285056" y="1315850"/>
                  </a:lnTo>
                  <a:lnTo>
                    <a:pt x="1285056" y="1280951"/>
                  </a:lnTo>
                  <a:lnTo>
                    <a:pt x="1256319" y="1280951"/>
                  </a:lnTo>
                  <a:lnTo>
                    <a:pt x="1256319" y="1256319"/>
                  </a:lnTo>
                  <a:lnTo>
                    <a:pt x="1219362" y="1256319"/>
                  </a:lnTo>
                  <a:lnTo>
                    <a:pt x="1219362" y="1229630"/>
                  </a:lnTo>
                  <a:lnTo>
                    <a:pt x="1190625" y="1229630"/>
                  </a:lnTo>
                  <a:lnTo>
                    <a:pt x="1190625" y="1202941"/>
                  </a:lnTo>
                  <a:lnTo>
                    <a:pt x="1168041" y="1202941"/>
                  </a:lnTo>
                  <a:lnTo>
                    <a:pt x="1168041" y="1184462"/>
                  </a:lnTo>
                  <a:lnTo>
                    <a:pt x="1141362" y="1184462"/>
                  </a:lnTo>
                  <a:lnTo>
                    <a:pt x="1141362" y="1159831"/>
                  </a:lnTo>
                  <a:lnTo>
                    <a:pt x="1106462" y="1159831"/>
                  </a:lnTo>
                  <a:lnTo>
                    <a:pt x="1106462" y="1141362"/>
                  </a:lnTo>
                  <a:lnTo>
                    <a:pt x="1085936" y="1141362"/>
                  </a:lnTo>
                  <a:lnTo>
                    <a:pt x="1085936" y="1108510"/>
                  </a:lnTo>
                  <a:lnTo>
                    <a:pt x="1046931" y="1108510"/>
                  </a:lnTo>
                  <a:lnTo>
                    <a:pt x="1046931" y="1081831"/>
                  </a:lnTo>
                  <a:lnTo>
                    <a:pt x="1024347" y="1081831"/>
                  </a:lnTo>
                  <a:lnTo>
                    <a:pt x="1024347" y="1063352"/>
                  </a:lnTo>
                  <a:lnTo>
                    <a:pt x="987400" y="1063352"/>
                  </a:lnTo>
                  <a:lnTo>
                    <a:pt x="987400" y="1036663"/>
                  </a:lnTo>
                  <a:lnTo>
                    <a:pt x="956605" y="1036663"/>
                  </a:lnTo>
                  <a:lnTo>
                    <a:pt x="956605" y="1001763"/>
                  </a:lnTo>
                  <a:lnTo>
                    <a:pt x="936078" y="1001763"/>
                  </a:lnTo>
                  <a:lnTo>
                    <a:pt x="936078" y="981237"/>
                  </a:lnTo>
                  <a:lnTo>
                    <a:pt x="897074" y="981237"/>
                  </a:lnTo>
                  <a:lnTo>
                    <a:pt x="897074" y="950447"/>
                  </a:lnTo>
                  <a:lnTo>
                    <a:pt x="860124" y="950447"/>
                  </a:lnTo>
                  <a:lnTo>
                    <a:pt x="860124" y="925814"/>
                  </a:lnTo>
                  <a:lnTo>
                    <a:pt x="837543" y="925814"/>
                  </a:lnTo>
                  <a:lnTo>
                    <a:pt x="837543" y="899128"/>
                  </a:lnTo>
                  <a:lnTo>
                    <a:pt x="802645" y="899128"/>
                  </a:lnTo>
                  <a:lnTo>
                    <a:pt x="802645" y="870388"/>
                  </a:lnTo>
                  <a:lnTo>
                    <a:pt x="771854" y="870388"/>
                  </a:lnTo>
                  <a:lnTo>
                    <a:pt x="771854" y="839596"/>
                  </a:lnTo>
                  <a:lnTo>
                    <a:pt x="747220" y="839596"/>
                  </a:lnTo>
                  <a:lnTo>
                    <a:pt x="747220" y="814963"/>
                  </a:lnTo>
                  <a:lnTo>
                    <a:pt x="702058" y="814963"/>
                  </a:lnTo>
                  <a:lnTo>
                    <a:pt x="702058" y="794435"/>
                  </a:lnTo>
                  <a:lnTo>
                    <a:pt x="677425" y="794435"/>
                  </a:lnTo>
                  <a:lnTo>
                    <a:pt x="677425" y="767748"/>
                  </a:lnTo>
                  <a:lnTo>
                    <a:pt x="638422" y="767748"/>
                  </a:lnTo>
                  <a:lnTo>
                    <a:pt x="638422" y="747220"/>
                  </a:lnTo>
                  <a:lnTo>
                    <a:pt x="599418" y="747220"/>
                  </a:lnTo>
                  <a:lnTo>
                    <a:pt x="599418" y="706164"/>
                  </a:lnTo>
                  <a:lnTo>
                    <a:pt x="550151" y="706164"/>
                  </a:lnTo>
                  <a:lnTo>
                    <a:pt x="550151" y="675372"/>
                  </a:lnTo>
                  <a:lnTo>
                    <a:pt x="500884" y="675372"/>
                  </a:lnTo>
                  <a:lnTo>
                    <a:pt x="500884" y="626105"/>
                  </a:lnTo>
                  <a:lnTo>
                    <a:pt x="461881" y="626105"/>
                  </a:lnTo>
                  <a:lnTo>
                    <a:pt x="461881" y="601471"/>
                  </a:lnTo>
                  <a:lnTo>
                    <a:pt x="429036" y="601471"/>
                  </a:lnTo>
                  <a:lnTo>
                    <a:pt x="429036" y="568626"/>
                  </a:lnTo>
                  <a:lnTo>
                    <a:pt x="404402" y="568626"/>
                  </a:lnTo>
                  <a:lnTo>
                    <a:pt x="404402" y="533729"/>
                  </a:lnTo>
                  <a:lnTo>
                    <a:pt x="361293" y="533729"/>
                  </a:lnTo>
                  <a:lnTo>
                    <a:pt x="361293" y="500884"/>
                  </a:lnTo>
                  <a:lnTo>
                    <a:pt x="332554" y="500884"/>
                  </a:lnTo>
                  <a:lnTo>
                    <a:pt x="332554" y="478304"/>
                  </a:lnTo>
                  <a:lnTo>
                    <a:pt x="293551" y="478304"/>
                  </a:lnTo>
                  <a:lnTo>
                    <a:pt x="293551" y="433142"/>
                  </a:lnTo>
                  <a:lnTo>
                    <a:pt x="256601" y="433142"/>
                  </a:lnTo>
                  <a:lnTo>
                    <a:pt x="256601" y="385927"/>
                  </a:lnTo>
                  <a:lnTo>
                    <a:pt x="221703" y="385927"/>
                  </a:lnTo>
                  <a:lnTo>
                    <a:pt x="221703" y="353082"/>
                  </a:lnTo>
                  <a:lnTo>
                    <a:pt x="192963" y="353082"/>
                  </a:lnTo>
                  <a:lnTo>
                    <a:pt x="192963" y="309973"/>
                  </a:lnTo>
                  <a:lnTo>
                    <a:pt x="164224" y="309973"/>
                  </a:lnTo>
                  <a:lnTo>
                    <a:pt x="164224" y="260706"/>
                  </a:lnTo>
                  <a:lnTo>
                    <a:pt x="131379" y="260706"/>
                  </a:lnTo>
                  <a:lnTo>
                    <a:pt x="131379" y="207334"/>
                  </a:lnTo>
                  <a:lnTo>
                    <a:pt x="108798" y="207334"/>
                  </a:lnTo>
                  <a:lnTo>
                    <a:pt x="108798" y="156013"/>
                  </a:lnTo>
                  <a:lnTo>
                    <a:pt x="73901" y="156013"/>
                  </a:lnTo>
                  <a:lnTo>
                    <a:pt x="73901" y="86218"/>
                  </a:lnTo>
                  <a:lnTo>
                    <a:pt x="43109" y="86218"/>
                  </a:lnTo>
                  <a:lnTo>
                    <a:pt x="43109" y="49267"/>
                  </a:lnTo>
                  <a:lnTo>
                    <a:pt x="20528" y="49267"/>
                  </a:lnTo>
                  <a:lnTo>
                    <a:pt x="20528" y="26687"/>
                  </a:lnTo>
                  <a:lnTo>
                    <a:pt x="0" y="26687"/>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dirty="0">
                <a:ln>
                  <a:noFill/>
                </a:ln>
                <a:solidFill>
                  <a:srgbClr val="4D4D4D"/>
                </a:solidFill>
                <a:effectLst/>
                <a:uLnTx/>
                <a:uFillTx/>
                <a:latin typeface="Arial"/>
                <a:ea typeface="+mn-ea"/>
                <a:cs typeface="Arial"/>
              </a:endParaRPr>
            </a:p>
          </p:txBody>
        </p:sp>
      </p:grpSp>
      <p:sp>
        <p:nvSpPr>
          <p:cNvPr id="105" name="TextBox 104">
            <a:extLst>
              <a:ext uri="{FF2B5EF4-FFF2-40B4-BE49-F238E27FC236}">
                <a16:creationId xmlns:a16="http://schemas.microsoft.com/office/drawing/2014/main" xmlns="" id="{49172221-DE42-433A-A512-BC2023A16942}"/>
              </a:ext>
            </a:extLst>
          </p:cNvPr>
          <p:cNvSpPr txBox="1"/>
          <p:nvPr/>
        </p:nvSpPr>
        <p:spPr>
          <a:xfrm>
            <a:off x="933962" y="4431857"/>
            <a:ext cx="1689886"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dirty="0">
                <a:ln>
                  <a:noFill/>
                </a:ln>
                <a:solidFill>
                  <a:srgbClr val="4D4D4D"/>
                </a:solidFill>
                <a:effectLst/>
                <a:uLnTx/>
                <a:uFillTx/>
                <a:latin typeface="Arial" charset="0"/>
                <a:ea typeface="+mn-ea"/>
                <a:cs typeface="Arial" charset="0"/>
              </a:rPr>
              <a:t>Log-</a:t>
            </a:r>
            <a:r>
              <a:rPr kumimoji="0" lang="fr-FR" sz="1400" b="0" i="0" u="none" strike="noStrike" kern="1200" cap="none" spc="0" normalizeH="0" baseline="0" dirty="0" err="1">
                <a:ln>
                  <a:noFill/>
                </a:ln>
                <a:solidFill>
                  <a:srgbClr val="4D4D4D"/>
                </a:solidFill>
                <a:effectLst/>
                <a:uLnTx/>
                <a:uFillTx/>
                <a:latin typeface="Arial" charset="0"/>
                <a:ea typeface="+mn-ea"/>
                <a:cs typeface="Arial" charset="0"/>
              </a:rPr>
              <a:t>rank</a:t>
            </a:r>
            <a:r>
              <a:rPr kumimoji="0" lang="fr-FR" sz="1400" b="0" i="0" u="none" strike="noStrike" kern="1200" cap="none" spc="0" normalizeH="0" baseline="0" dirty="0">
                <a:ln>
                  <a:noFill/>
                </a:ln>
                <a:solidFill>
                  <a:srgbClr val="4D4D4D"/>
                </a:solidFill>
                <a:effectLst/>
                <a:uLnTx/>
                <a:uFillTx/>
                <a:latin typeface="Arial" charset="0"/>
                <a:ea typeface="+mn-ea"/>
                <a:cs typeface="Arial" charset="0"/>
              </a:rPr>
              <a:t> p&lt;0,0001</a:t>
            </a:r>
          </a:p>
        </p:txBody>
      </p:sp>
    </p:spTree>
    <p:extLst>
      <p:ext uri="{BB962C8B-B14F-4D97-AF65-F5344CB8AC3E}">
        <p14:creationId xmlns:p14="http://schemas.microsoft.com/office/powerpoint/2010/main" xmlns="" val="18312759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SO-23: </a:t>
            </a:r>
            <a:r>
              <a:rPr lang="fr-FR" dirty="0"/>
              <a:t>Impact pronostique de l’instabilité microsatellitaire / déficit de réparation des mésappariements de l’ADN chez les patients avec cancer du côlon stade III ou cancer colorectal stade IV: analyse de 42 984 patients de la base de données nationale des cancers (NCDB) – Salem M, et al</a:t>
            </a:r>
            <a:endParaRPr lang="en-GB" dirty="0"/>
          </a:p>
        </p:txBody>
      </p:sp>
      <p:sp>
        <p:nvSpPr>
          <p:cNvPr id="3" name="Content Placeholder 2"/>
          <p:cNvSpPr>
            <a:spLocks noGrp="1"/>
          </p:cNvSpPr>
          <p:nvPr>
            <p:ph idx="1"/>
          </p:nvPr>
        </p:nvSpPr>
        <p:spPr/>
        <p:txBody>
          <a:bodyPr/>
          <a:lstStyle/>
          <a:p>
            <a:pPr marL="0" indent="0">
              <a:buNone/>
            </a:pPr>
            <a:r>
              <a:rPr lang="fr-FR" b="1" dirty="0" smtClean="0"/>
              <a:t>Résultats</a:t>
            </a:r>
          </a:p>
          <a:p>
            <a:pPr marL="0" indent="0">
              <a:buNone/>
            </a:pPr>
            <a:endParaRPr lang="en-GB" dirty="0"/>
          </a:p>
        </p:txBody>
      </p:sp>
      <p:sp>
        <p:nvSpPr>
          <p:cNvPr id="5" name="Text Placeholder 4"/>
          <p:cNvSpPr>
            <a:spLocks noGrp="1"/>
          </p:cNvSpPr>
          <p:nvPr>
            <p:ph type="body" sz="quarter" idx="11"/>
          </p:nvPr>
        </p:nvSpPr>
        <p:spPr/>
        <p:txBody>
          <a:bodyPr/>
          <a:lstStyle/>
          <a:p>
            <a:r>
              <a:rPr lang="en-GB" dirty="0"/>
              <a:t>Salem M, et al, Ann Oncol 2020;31(</a:t>
            </a:r>
            <a:r>
              <a:rPr lang="en-GB" dirty="0" err="1"/>
              <a:t>suppl</a:t>
            </a:r>
            <a:r>
              <a:rPr lang="en-GB" dirty="0"/>
              <a:t>):</a:t>
            </a:r>
            <a:r>
              <a:rPr lang="en-GB" dirty="0" err="1"/>
              <a:t>abstr</a:t>
            </a:r>
            <a:r>
              <a:rPr lang="en-GB" dirty="0"/>
              <a:t> SO-23</a:t>
            </a:r>
          </a:p>
        </p:txBody>
      </p:sp>
      <p:graphicFrame>
        <p:nvGraphicFramePr>
          <p:cNvPr id="6" name="Group 88"/>
          <p:cNvGraphicFramePr>
            <a:graphicFrameLocks noGrp="1"/>
          </p:cNvGraphicFramePr>
          <p:nvPr>
            <p:extLst>
              <p:ext uri="{D42A27DB-BD31-4B8C-83A1-F6EECF244321}">
                <p14:modId xmlns:p14="http://schemas.microsoft.com/office/powerpoint/2010/main" xmlns="" val="1929670349"/>
              </p:ext>
            </p:extLst>
          </p:nvPr>
        </p:nvGraphicFramePr>
        <p:xfrm>
          <a:off x="369888" y="1924885"/>
          <a:ext cx="8404225" cy="3741922"/>
        </p:xfrm>
        <a:graphic>
          <a:graphicData uri="http://schemas.openxmlformats.org/drawingml/2006/table">
            <a:tbl>
              <a:tblPr firstRow="1" bandRow="1">
                <a:tableStyleId>{5202B0CA-FC54-4496-8BCA-5EF66A818D29}</a:tableStyleId>
              </a:tblPr>
              <a:tblGrid>
                <a:gridCol w="3510912">
                  <a:extLst>
                    <a:ext uri="{9D8B030D-6E8A-4147-A177-3AD203B41FA5}">
                      <a16:colId xmlns:a16="http://schemas.microsoft.com/office/drawing/2014/main" xmlns="" val="20000"/>
                    </a:ext>
                  </a:extLst>
                </a:gridCol>
                <a:gridCol w="3304800">
                  <a:extLst>
                    <a:ext uri="{9D8B030D-6E8A-4147-A177-3AD203B41FA5}">
                      <a16:colId xmlns:a16="http://schemas.microsoft.com/office/drawing/2014/main" xmlns="" val="20001"/>
                    </a:ext>
                  </a:extLst>
                </a:gridCol>
                <a:gridCol w="1588513">
                  <a:extLst>
                    <a:ext uri="{9D8B030D-6E8A-4147-A177-3AD203B41FA5}">
                      <a16:colId xmlns:a16="http://schemas.microsoft.com/office/drawing/2014/main" xmlns="" val="20002"/>
                    </a:ext>
                  </a:extLst>
                </a:gridCol>
              </a:tblGrid>
              <a:tr h="5636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b="1" i="0" u="none" strike="noStrike" cap="none" normalizeH="0" baseline="0" noProof="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2"/>
                          </a:solidFill>
                          <a:effectLst/>
                        </a:rPr>
                        <a:t>HR ajusté (IC95%) </a:t>
                      </a:r>
                      <a:endParaRPr kumimoji="0" lang="fr-FR" sz="1600" b="1" i="0" u="none" strike="noStrike" cap="none" normalizeH="0" baseline="0" noProof="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2"/>
                          </a:solidFill>
                          <a:effectLst/>
                        </a:rPr>
                        <a:t>p</a:t>
                      </a:r>
                      <a:endParaRPr kumimoji="0" lang="fr-FR" sz="1600" b="1" i="0" u="none" strike="noStrike" cap="none" normalizeH="0" baseline="0" noProof="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Age au diagnostic </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1,02 (1,01 - 1,02)</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a:ln>
                            <a:noFill/>
                          </a:ln>
                          <a:solidFill>
                            <a:schemeClr val="tx1"/>
                          </a:solidFill>
                          <a:effectLst/>
                        </a:rPr>
                        <a:t>&lt;0,001</a:t>
                      </a:r>
                      <a:endParaRPr kumimoji="0" lang="fr-FR" sz="1600" b="0" i="0" u="none" strike="noStrike" cap="none" normalizeH="0" baseline="0" noProof="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Statut MSI-H</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1,01 (0,89 - 1,15)</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a:ln>
                            <a:noFill/>
                          </a:ln>
                          <a:solidFill>
                            <a:schemeClr val="tx1"/>
                          </a:solidFill>
                          <a:effectLst/>
                        </a:rPr>
                        <a:t>0,852</a:t>
                      </a:r>
                      <a:endParaRPr kumimoji="0" lang="fr-FR" sz="16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Tumeur indifférenciée</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1,60 (1,50 - 1,70)</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a:ln>
                            <a:noFill/>
                          </a:ln>
                          <a:solidFill>
                            <a:schemeClr val="tx1"/>
                          </a:solidFill>
                          <a:effectLst/>
                        </a:rPr>
                        <a:t>&lt;0,001</a:t>
                      </a:r>
                      <a:endParaRPr kumimoji="0" lang="fr-FR" sz="16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Tumeur côté droit</a:t>
                      </a:r>
                      <a:endParaRPr kumimoji="0" lang="fr-FR" sz="1600" u="none" strike="noStrike" cap="none" normalizeH="0" baseline="0" noProof="0" dirty="0">
                        <a:ln>
                          <a:noFill/>
                        </a:ln>
                        <a:solidFill>
                          <a:schemeClr val="tx1"/>
                        </a:solidFill>
                        <a:effectLst/>
                        <a:latin typeface="+mn-lt"/>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1,44 (1,36 - 1,53)</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a:ln>
                            <a:noFill/>
                          </a:ln>
                          <a:solidFill>
                            <a:schemeClr val="tx1"/>
                          </a:solidFill>
                          <a:effectLst/>
                        </a:rPr>
                        <a:t>&lt;0,001</a:t>
                      </a:r>
                      <a:endParaRPr kumimoji="0" lang="fr-FR" sz="16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5636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Assurance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Aucune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Gouvernement</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600" u="none" strike="noStrike" cap="none" normalizeH="0" baseline="0" noProof="0" dirty="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1,38 (1,08 - 1,75)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1,23 (1,16 - 1,31)</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&lt;0,001</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2199373" y="1517385"/>
            <a:ext cx="474525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Analyse multivariée pour la SG – </a:t>
            </a:r>
            <a:r>
              <a:rPr kumimoji="0" lang="en-GB" sz="1600" b="1" i="0" u="none" strike="noStrike" kern="1200" cap="none" spc="0" normalizeH="0" baseline="0" noProof="0" dirty="0" err="1">
                <a:ln>
                  <a:noFill/>
                </a:ln>
                <a:solidFill>
                  <a:srgbClr val="4D4D4D"/>
                </a:solidFill>
                <a:effectLst/>
                <a:uLnTx/>
                <a:uFillTx/>
                <a:latin typeface="Arial" charset="0"/>
                <a:ea typeface="+mn-ea"/>
                <a:cs typeface="Arial" charset="0"/>
              </a:rPr>
              <a:t>stade</a:t>
            </a: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 IV</a:t>
            </a:r>
            <a:endParaRPr kumimoji="0" lang="en-US"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3481173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SO-23: Impact pronostique de l’instabilité microsatellitaire / déficit de réparation des mésappariements de l’ADN chez les patients avec cancer du côlon stade III ou cancer colorectal stade IV: analyse de 42 984 patients de la base de données nationale des cancers (NCDB) – Salem M, et al</a:t>
            </a:r>
          </a:p>
        </p:txBody>
      </p:sp>
      <p:sp>
        <p:nvSpPr>
          <p:cNvPr id="3" name="Content Placeholder 2"/>
          <p:cNvSpPr>
            <a:spLocks noGrp="1"/>
          </p:cNvSpPr>
          <p:nvPr>
            <p:ph idx="1"/>
          </p:nvPr>
        </p:nvSpPr>
        <p:spPr/>
        <p:txBody>
          <a:bodyPr/>
          <a:lstStyle/>
          <a:p>
            <a:pPr marL="0" indent="0">
              <a:buNone/>
            </a:pPr>
            <a:r>
              <a:rPr lang="fr-FR" b="1" dirty="0"/>
              <a:t>Résultats </a:t>
            </a:r>
          </a:p>
          <a:p>
            <a:pPr marL="0" indent="0">
              <a:buNone/>
            </a:pPr>
            <a:endParaRPr lang="fr-FR" dirty="0"/>
          </a:p>
        </p:txBody>
      </p:sp>
      <p:sp>
        <p:nvSpPr>
          <p:cNvPr id="4" name="Text Placeholder 3"/>
          <p:cNvSpPr>
            <a:spLocks noGrp="1"/>
          </p:cNvSpPr>
          <p:nvPr>
            <p:ph type="body" sz="quarter" idx="10"/>
          </p:nvPr>
        </p:nvSpPr>
        <p:spPr/>
        <p:txBody>
          <a:bodyPr/>
          <a:lstStyle/>
          <a:p>
            <a:r>
              <a:rPr lang="fr-FR" dirty="0"/>
              <a:t>* Ajusté sur localisation de la tumeur, sexe, race, traitement, différenciation tumorale et statut assurantiel</a:t>
            </a:r>
          </a:p>
        </p:txBody>
      </p:sp>
      <p:sp>
        <p:nvSpPr>
          <p:cNvPr id="5" name="Text Placeholder 4"/>
          <p:cNvSpPr>
            <a:spLocks noGrp="1"/>
          </p:cNvSpPr>
          <p:nvPr>
            <p:ph type="body" sz="quarter" idx="11"/>
          </p:nvPr>
        </p:nvSpPr>
        <p:spPr/>
        <p:txBody>
          <a:bodyPr/>
          <a:lstStyle/>
          <a:p>
            <a:r>
              <a:rPr lang="fr-FR" dirty="0"/>
              <a:t>Salem M, et al, Ann </a:t>
            </a:r>
            <a:r>
              <a:rPr lang="fr-FR" dirty="0" err="1"/>
              <a:t>Oncol</a:t>
            </a:r>
            <a:r>
              <a:rPr lang="fr-FR" dirty="0"/>
              <a:t> 2020;31(</a:t>
            </a:r>
            <a:r>
              <a:rPr lang="fr-FR" dirty="0" err="1"/>
              <a:t>suppl</a:t>
            </a:r>
            <a:r>
              <a:rPr lang="fr-FR" dirty="0"/>
              <a:t>):</a:t>
            </a:r>
            <a:r>
              <a:rPr lang="fr-FR" dirty="0" err="1"/>
              <a:t>abstr</a:t>
            </a:r>
            <a:r>
              <a:rPr lang="fr-FR" dirty="0"/>
              <a:t> SO-23</a:t>
            </a:r>
          </a:p>
        </p:txBody>
      </p:sp>
      <p:sp>
        <p:nvSpPr>
          <p:cNvPr id="6" name="TextBox 5"/>
          <p:cNvSpPr txBox="1"/>
          <p:nvPr/>
        </p:nvSpPr>
        <p:spPr>
          <a:xfrm>
            <a:off x="3080001" y="1517385"/>
            <a:ext cx="298399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noProof="0" dirty="0">
                <a:ln>
                  <a:noFill/>
                </a:ln>
                <a:solidFill>
                  <a:srgbClr val="4D4D4D"/>
                </a:solidFill>
                <a:effectLst/>
                <a:uLnTx/>
                <a:uFillTx/>
                <a:latin typeface="Arial" charset="0"/>
                <a:ea typeface="+mn-ea"/>
                <a:cs typeface="Arial" charset="0"/>
              </a:rPr>
              <a:t>Survie globale – stade III</a:t>
            </a:r>
          </a:p>
        </p:txBody>
      </p:sp>
      <p:sp>
        <p:nvSpPr>
          <p:cNvPr id="11" name="TextBox 10">
            <a:extLst>
              <a:ext uri="{FF2B5EF4-FFF2-40B4-BE49-F238E27FC236}">
                <a16:creationId xmlns:a16="http://schemas.microsoft.com/office/drawing/2014/main" xmlns="" id="{09D72DD3-5B22-4DEC-B493-B87067364654}"/>
              </a:ext>
            </a:extLst>
          </p:cNvPr>
          <p:cNvSpPr txBox="1"/>
          <p:nvPr/>
        </p:nvSpPr>
        <p:spPr>
          <a:xfrm>
            <a:off x="920123" y="4093757"/>
            <a:ext cx="93487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Log-</a:t>
            </a:r>
            <a:r>
              <a:rPr kumimoji="0" lang="fr-FR" sz="1400" b="0" i="0" u="none" strike="noStrike" kern="1200" cap="none" spc="0" normalizeH="0" baseline="0" noProof="0" dirty="0" err="1">
                <a:ln>
                  <a:noFill/>
                </a:ln>
                <a:solidFill>
                  <a:srgbClr val="4D4D4D"/>
                </a:solidFill>
                <a:effectLst/>
                <a:uLnTx/>
                <a:uFillTx/>
                <a:latin typeface="Arial" charset="0"/>
                <a:ea typeface="+mn-ea"/>
                <a:cs typeface="Arial" charset="0"/>
              </a:rPr>
              <a:t>rank</a:t>
            </a: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p&lt;0,0001</a:t>
            </a:r>
          </a:p>
        </p:txBody>
      </p:sp>
      <p:sp>
        <p:nvSpPr>
          <p:cNvPr id="12" name="Freeform 21">
            <a:extLst>
              <a:ext uri="{FF2B5EF4-FFF2-40B4-BE49-F238E27FC236}">
                <a16:creationId xmlns:a16="http://schemas.microsoft.com/office/drawing/2014/main" xmlns="" id="{5F7B766C-B593-49A7-9BA4-4E5EE2488A8D}"/>
              </a:ext>
            </a:extLst>
          </p:cNvPr>
          <p:cNvSpPr>
            <a:spLocks/>
          </p:cNvSpPr>
          <p:nvPr/>
        </p:nvSpPr>
        <p:spPr bwMode="auto">
          <a:xfrm>
            <a:off x="901553" y="2160611"/>
            <a:ext cx="3739966"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13" name="Group 12">
            <a:extLst>
              <a:ext uri="{FF2B5EF4-FFF2-40B4-BE49-F238E27FC236}">
                <a16:creationId xmlns:a16="http://schemas.microsoft.com/office/drawing/2014/main" xmlns="" id="{9E9EB2F8-562B-455F-90C9-1C13D453CE47}"/>
              </a:ext>
            </a:extLst>
          </p:cNvPr>
          <p:cNvGrpSpPr/>
          <p:nvPr/>
        </p:nvGrpSpPr>
        <p:grpSpPr>
          <a:xfrm>
            <a:off x="244067" y="2008270"/>
            <a:ext cx="647274" cy="2844000"/>
            <a:chOff x="1337081" y="1265887"/>
            <a:chExt cx="647274" cy="2858279"/>
          </a:xfrm>
        </p:grpSpPr>
        <p:sp>
          <p:nvSpPr>
            <p:cNvPr id="89" name="Line 6">
              <a:extLst>
                <a:ext uri="{FF2B5EF4-FFF2-40B4-BE49-F238E27FC236}">
                  <a16:creationId xmlns:a16="http://schemas.microsoft.com/office/drawing/2014/main" xmlns="" id="{67D08F01-A3A4-4F00-896B-915147D07F4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0" name="Line 7">
              <a:extLst>
                <a:ext uri="{FF2B5EF4-FFF2-40B4-BE49-F238E27FC236}">
                  <a16:creationId xmlns:a16="http://schemas.microsoft.com/office/drawing/2014/main" xmlns="" id="{7B6FAFAD-3586-498C-AFE1-B5B0C01C5CB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1" name="Line 8">
              <a:extLst>
                <a:ext uri="{FF2B5EF4-FFF2-40B4-BE49-F238E27FC236}">
                  <a16:creationId xmlns:a16="http://schemas.microsoft.com/office/drawing/2014/main" xmlns="" id="{BED8823D-8E02-4F57-B012-27EE984E2A1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2" name="Line 9">
              <a:extLst>
                <a:ext uri="{FF2B5EF4-FFF2-40B4-BE49-F238E27FC236}">
                  <a16:creationId xmlns:a16="http://schemas.microsoft.com/office/drawing/2014/main" xmlns="" id="{23996534-0C24-49E3-AEB1-F48B1869879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3" name="Line 10">
              <a:extLst>
                <a:ext uri="{FF2B5EF4-FFF2-40B4-BE49-F238E27FC236}">
                  <a16:creationId xmlns:a16="http://schemas.microsoft.com/office/drawing/2014/main" xmlns="" id="{8070AB1B-1AE8-4D0C-8FF5-2796F8314BA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4" name="Line 11">
              <a:extLst>
                <a:ext uri="{FF2B5EF4-FFF2-40B4-BE49-F238E27FC236}">
                  <a16:creationId xmlns:a16="http://schemas.microsoft.com/office/drawing/2014/main" xmlns="" id="{15D369F9-2D82-4C00-99EB-8AD16F729EB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5" name="TextBox 94">
              <a:extLst>
                <a:ext uri="{FF2B5EF4-FFF2-40B4-BE49-F238E27FC236}">
                  <a16:creationId xmlns:a16="http://schemas.microsoft.com/office/drawing/2014/main" xmlns="" id="{316001A2-9A8A-4F3A-9466-D32EC7DB4157}"/>
                </a:ext>
              </a:extLst>
            </p:cNvPr>
            <p:cNvSpPr txBox="1"/>
            <p:nvPr/>
          </p:nvSpPr>
          <p:spPr>
            <a:xfrm rot="16200000">
              <a:off x="11371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SG, %</a:t>
              </a:r>
            </a:p>
          </p:txBody>
        </p:sp>
        <p:sp>
          <p:nvSpPr>
            <p:cNvPr id="96" name="TextBox 95">
              <a:extLst>
                <a:ext uri="{FF2B5EF4-FFF2-40B4-BE49-F238E27FC236}">
                  <a16:creationId xmlns:a16="http://schemas.microsoft.com/office/drawing/2014/main" xmlns="" id="{8EB9A168-E2D2-497D-BCE1-CF820B51C40F}"/>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97" name="TextBox 96">
              <a:extLst>
                <a:ext uri="{FF2B5EF4-FFF2-40B4-BE49-F238E27FC236}">
                  <a16:creationId xmlns:a16="http://schemas.microsoft.com/office/drawing/2014/main" xmlns="" id="{0FBF6B72-CCBA-4B8C-BD8D-BF446C65B214}"/>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98" name="TextBox 97">
              <a:extLst>
                <a:ext uri="{FF2B5EF4-FFF2-40B4-BE49-F238E27FC236}">
                  <a16:creationId xmlns:a16="http://schemas.microsoft.com/office/drawing/2014/main" xmlns="" id="{8846A75D-EE1E-4C96-940B-8E4DDB8CA1E2}"/>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99" name="TextBox 98">
              <a:extLst>
                <a:ext uri="{FF2B5EF4-FFF2-40B4-BE49-F238E27FC236}">
                  <a16:creationId xmlns:a16="http://schemas.microsoft.com/office/drawing/2014/main" xmlns="" id="{069811C3-7FD6-4A83-80F5-D96EA3290967}"/>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100" name="TextBox 99">
              <a:extLst>
                <a:ext uri="{FF2B5EF4-FFF2-40B4-BE49-F238E27FC236}">
                  <a16:creationId xmlns:a16="http://schemas.microsoft.com/office/drawing/2014/main" xmlns="" id="{2492DA33-33F2-416B-AECA-A0665976D837}"/>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01" name="TextBox 100">
              <a:extLst>
                <a:ext uri="{FF2B5EF4-FFF2-40B4-BE49-F238E27FC236}">
                  <a16:creationId xmlns:a16="http://schemas.microsoft.com/office/drawing/2014/main" xmlns="" id="{43672C4D-8D3F-4B01-A115-A8C884F02832}"/>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4" name="Group 13">
            <a:extLst>
              <a:ext uri="{FF2B5EF4-FFF2-40B4-BE49-F238E27FC236}">
                <a16:creationId xmlns:a16="http://schemas.microsoft.com/office/drawing/2014/main" xmlns="" id="{C8E269A1-6C21-4A13-86A9-24809550CB52}"/>
              </a:ext>
            </a:extLst>
          </p:cNvPr>
          <p:cNvGrpSpPr/>
          <p:nvPr/>
        </p:nvGrpSpPr>
        <p:grpSpPr>
          <a:xfrm>
            <a:off x="812523" y="4707760"/>
            <a:ext cx="3744578" cy="360147"/>
            <a:chOff x="1553509" y="4188565"/>
            <a:chExt cx="1996428" cy="360147"/>
          </a:xfrm>
        </p:grpSpPr>
        <p:sp>
          <p:nvSpPr>
            <p:cNvPr id="77" name="Line 21">
              <a:extLst>
                <a:ext uri="{FF2B5EF4-FFF2-40B4-BE49-F238E27FC236}">
                  <a16:creationId xmlns:a16="http://schemas.microsoft.com/office/drawing/2014/main" xmlns="" id="{CAD2A672-461C-475B-9374-DBC4B4741016}"/>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8" name="TextBox 77">
              <a:extLst>
                <a:ext uri="{FF2B5EF4-FFF2-40B4-BE49-F238E27FC236}">
                  <a16:creationId xmlns:a16="http://schemas.microsoft.com/office/drawing/2014/main" xmlns="" id="{9E5C1E81-3C42-4144-9372-9822A6661165}"/>
                </a:ext>
              </a:extLst>
            </p:cNvPr>
            <p:cNvSpPr txBox="1"/>
            <p:nvPr/>
          </p:nvSpPr>
          <p:spPr>
            <a:xfrm>
              <a:off x="3405200" y="4260565"/>
              <a:ext cx="14473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79" name="Line 21">
              <a:extLst>
                <a:ext uri="{FF2B5EF4-FFF2-40B4-BE49-F238E27FC236}">
                  <a16:creationId xmlns:a16="http://schemas.microsoft.com/office/drawing/2014/main" xmlns="" id="{95A31CB4-502D-42E6-A1FB-D03A7C81C4E4}"/>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0" name="TextBox 79">
              <a:extLst>
                <a:ext uri="{FF2B5EF4-FFF2-40B4-BE49-F238E27FC236}">
                  <a16:creationId xmlns:a16="http://schemas.microsoft.com/office/drawing/2014/main" xmlns="" id="{C59066F5-B52E-4627-A3F7-E20BACDD72DE}"/>
                </a:ext>
              </a:extLst>
            </p:cNvPr>
            <p:cNvSpPr txBox="1"/>
            <p:nvPr/>
          </p:nvSpPr>
          <p:spPr>
            <a:xfrm>
              <a:off x="3029563" y="4260565"/>
              <a:ext cx="14473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48</a:t>
              </a:r>
            </a:p>
          </p:txBody>
        </p:sp>
        <p:sp>
          <p:nvSpPr>
            <p:cNvPr id="81" name="Line 21">
              <a:extLst>
                <a:ext uri="{FF2B5EF4-FFF2-40B4-BE49-F238E27FC236}">
                  <a16:creationId xmlns:a16="http://schemas.microsoft.com/office/drawing/2014/main" xmlns="" id="{DD61AB8F-289B-40F0-B865-5056472582D0}"/>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2" name="TextBox 81">
              <a:extLst>
                <a:ext uri="{FF2B5EF4-FFF2-40B4-BE49-F238E27FC236}">
                  <a16:creationId xmlns:a16="http://schemas.microsoft.com/office/drawing/2014/main" xmlns="" id="{98343C70-C9DC-4B01-8AFD-D6548B8154C5}"/>
                </a:ext>
              </a:extLst>
            </p:cNvPr>
            <p:cNvSpPr txBox="1"/>
            <p:nvPr/>
          </p:nvSpPr>
          <p:spPr>
            <a:xfrm>
              <a:off x="2653926" y="4260565"/>
              <a:ext cx="14473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83" name="Line 21">
              <a:extLst>
                <a:ext uri="{FF2B5EF4-FFF2-40B4-BE49-F238E27FC236}">
                  <a16:creationId xmlns:a16="http://schemas.microsoft.com/office/drawing/2014/main" xmlns="" id="{1A746885-8BE5-47A3-95B3-71703361990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4" name="TextBox 83">
              <a:extLst>
                <a:ext uri="{FF2B5EF4-FFF2-40B4-BE49-F238E27FC236}">
                  <a16:creationId xmlns:a16="http://schemas.microsoft.com/office/drawing/2014/main" xmlns="" id="{B01A75CD-44CE-4E75-998D-37AC07E3ECE3}"/>
                </a:ext>
              </a:extLst>
            </p:cNvPr>
            <p:cNvSpPr txBox="1"/>
            <p:nvPr/>
          </p:nvSpPr>
          <p:spPr>
            <a:xfrm>
              <a:off x="2278289" y="4260565"/>
              <a:ext cx="14473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85" name="Line 21">
              <a:extLst>
                <a:ext uri="{FF2B5EF4-FFF2-40B4-BE49-F238E27FC236}">
                  <a16:creationId xmlns:a16="http://schemas.microsoft.com/office/drawing/2014/main" xmlns="" id="{566D00A5-DA3E-4842-8E94-8B06D965F17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6" name="TextBox 85">
              <a:extLst>
                <a:ext uri="{FF2B5EF4-FFF2-40B4-BE49-F238E27FC236}">
                  <a16:creationId xmlns:a16="http://schemas.microsoft.com/office/drawing/2014/main" xmlns="" id="{05FD8197-0313-4217-942A-ED963C25743E}"/>
                </a:ext>
              </a:extLst>
            </p:cNvPr>
            <p:cNvSpPr txBox="1"/>
            <p:nvPr/>
          </p:nvSpPr>
          <p:spPr>
            <a:xfrm>
              <a:off x="1902652" y="4260565"/>
              <a:ext cx="14473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87" name="Line 21">
              <a:extLst>
                <a:ext uri="{FF2B5EF4-FFF2-40B4-BE49-F238E27FC236}">
                  <a16:creationId xmlns:a16="http://schemas.microsoft.com/office/drawing/2014/main" xmlns="" id="{9A3863C2-F11B-46D1-8932-D3BB02F035DC}"/>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8" name="TextBox 87">
              <a:extLst>
                <a:ext uri="{FF2B5EF4-FFF2-40B4-BE49-F238E27FC236}">
                  <a16:creationId xmlns:a16="http://schemas.microsoft.com/office/drawing/2014/main" xmlns="" id="{03DDD65A-AC13-4C30-BE4A-4FB6001DBE6A}"/>
                </a:ext>
              </a:extLst>
            </p:cNvPr>
            <p:cNvSpPr txBox="1"/>
            <p:nvPr/>
          </p:nvSpPr>
          <p:spPr>
            <a:xfrm>
              <a:off x="1553509" y="4260565"/>
              <a:ext cx="9175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15" name="TextBox 14">
            <a:extLst>
              <a:ext uri="{FF2B5EF4-FFF2-40B4-BE49-F238E27FC236}">
                <a16:creationId xmlns:a16="http://schemas.microsoft.com/office/drawing/2014/main" xmlns="" id="{70D5AD43-9628-4FC3-A703-6CA877539AD6}"/>
              </a:ext>
            </a:extLst>
          </p:cNvPr>
          <p:cNvSpPr txBox="1"/>
          <p:nvPr/>
        </p:nvSpPr>
        <p:spPr>
          <a:xfrm>
            <a:off x="2463495" y="4976846"/>
            <a:ext cx="56297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charset="0"/>
              </a:rPr>
              <a:t>Mois</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xmlns="" id="{557C0C66-82B9-49B5-B17A-33F83BB290DE}"/>
              </a:ext>
            </a:extLst>
          </p:cNvPr>
          <p:cNvSpPr txBox="1"/>
          <p:nvPr/>
        </p:nvSpPr>
        <p:spPr>
          <a:xfrm>
            <a:off x="337833" y="5047804"/>
            <a:ext cx="314510"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N</a:t>
            </a:r>
          </a:p>
        </p:txBody>
      </p:sp>
      <p:grpSp>
        <p:nvGrpSpPr>
          <p:cNvPr id="17" name="Group 16">
            <a:extLst>
              <a:ext uri="{FF2B5EF4-FFF2-40B4-BE49-F238E27FC236}">
                <a16:creationId xmlns:a16="http://schemas.microsoft.com/office/drawing/2014/main" xmlns="" id="{845C17D9-F63F-4271-A538-5D8DA35DEE89}"/>
              </a:ext>
            </a:extLst>
          </p:cNvPr>
          <p:cNvGrpSpPr/>
          <p:nvPr/>
        </p:nvGrpSpPr>
        <p:grpSpPr>
          <a:xfrm>
            <a:off x="-32136" y="5288496"/>
            <a:ext cx="4654034" cy="307777"/>
            <a:chOff x="-182793" y="5280086"/>
            <a:chExt cx="4757620" cy="307777"/>
          </a:xfrm>
        </p:grpSpPr>
        <p:sp>
          <p:nvSpPr>
            <p:cNvPr id="69" name="TextBox 68">
              <a:extLst>
                <a:ext uri="{FF2B5EF4-FFF2-40B4-BE49-F238E27FC236}">
                  <a16:creationId xmlns:a16="http://schemas.microsoft.com/office/drawing/2014/main" xmlns="" id="{6AF51469-8764-4DBF-AE92-6BD06B776713}"/>
                </a:ext>
              </a:extLst>
            </p:cNvPr>
            <p:cNvSpPr txBox="1"/>
            <p:nvPr/>
          </p:nvSpPr>
          <p:spPr>
            <a:xfrm>
              <a:off x="-182793" y="5280086"/>
              <a:ext cx="708239"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043882"/>
                  </a:solidFill>
                  <a:effectLst/>
                  <a:uLnTx/>
                  <a:uFillTx/>
                  <a:latin typeface="Arial" charset="0"/>
                  <a:ea typeface="+mn-ea"/>
                  <a:cs typeface="Arial" charset="0"/>
                </a:rPr>
                <a:t>MSI-H</a:t>
              </a:r>
            </a:p>
          </p:txBody>
        </p:sp>
        <p:grpSp>
          <p:nvGrpSpPr>
            <p:cNvPr id="70" name="Group 69">
              <a:extLst>
                <a:ext uri="{FF2B5EF4-FFF2-40B4-BE49-F238E27FC236}">
                  <a16:creationId xmlns:a16="http://schemas.microsoft.com/office/drawing/2014/main" xmlns="" id="{FB89D065-FCD4-41F6-B3C4-831E06CE6A32}"/>
                </a:ext>
              </a:extLst>
            </p:cNvPr>
            <p:cNvGrpSpPr/>
            <p:nvPr/>
          </p:nvGrpSpPr>
          <p:grpSpPr>
            <a:xfrm>
              <a:off x="517293" y="5289901"/>
              <a:ext cx="4057534" cy="288147"/>
              <a:chOff x="517293" y="5309125"/>
              <a:chExt cx="4057534" cy="288147"/>
            </a:xfrm>
          </p:grpSpPr>
          <p:sp>
            <p:nvSpPr>
              <p:cNvPr id="71" name="TextBox 70">
                <a:extLst>
                  <a:ext uri="{FF2B5EF4-FFF2-40B4-BE49-F238E27FC236}">
                    <a16:creationId xmlns:a16="http://schemas.microsoft.com/office/drawing/2014/main" xmlns="" id="{4134226F-87A3-45EB-9F4E-D42E4A44C1FF}"/>
                  </a:ext>
                </a:extLst>
              </p:cNvPr>
              <p:cNvSpPr txBox="1"/>
              <p:nvPr/>
            </p:nvSpPr>
            <p:spPr>
              <a:xfrm>
                <a:off x="4195710" y="5309125"/>
                <a:ext cx="37911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043882"/>
                    </a:solidFill>
                    <a:effectLst/>
                    <a:uLnTx/>
                    <a:uFillTx/>
                    <a:latin typeface="Arial" panose="020B0604020202020204" pitchFamily="34" charset="0"/>
                    <a:ea typeface="+mn-ea"/>
                    <a:cs typeface="Arial" panose="020B0604020202020204" pitchFamily="34" charset="0"/>
                  </a:rPr>
                  <a:t>181</a:t>
                </a:r>
              </a:p>
            </p:txBody>
          </p:sp>
          <p:sp>
            <p:nvSpPr>
              <p:cNvPr id="72" name="TextBox 71">
                <a:extLst>
                  <a:ext uri="{FF2B5EF4-FFF2-40B4-BE49-F238E27FC236}">
                    <a16:creationId xmlns:a16="http://schemas.microsoft.com/office/drawing/2014/main" xmlns="" id="{F811A3F8-5E87-438F-8E72-9D15A1692730}"/>
                  </a:ext>
                </a:extLst>
              </p:cNvPr>
              <p:cNvSpPr txBox="1"/>
              <p:nvPr/>
            </p:nvSpPr>
            <p:spPr>
              <a:xfrm>
                <a:off x="3470186" y="5309125"/>
                <a:ext cx="37911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043882"/>
                    </a:solidFill>
                    <a:effectLst/>
                    <a:uLnTx/>
                    <a:uFillTx/>
                    <a:latin typeface="Arial" panose="020B0604020202020204" pitchFamily="34" charset="0"/>
                    <a:ea typeface="+mn-ea"/>
                    <a:cs typeface="Arial" panose="020B0604020202020204" pitchFamily="34" charset="0"/>
                  </a:rPr>
                  <a:t>347</a:t>
                </a:r>
              </a:p>
            </p:txBody>
          </p:sp>
          <p:sp>
            <p:nvSpPr>
              <p:cNvPr id="73" name="TextBox 72">
                <a:extLst>
                  <a:ext uri="{FF2B5EF4-FFF2-40B4-BE49-F238E27FC236}">
                    <a16:creationId xmlns:a16="http://schemas.microsoft.com/office/drawing/2014/main" xmlns="" id="{59F7B7B7-0BE9-4BFB-B0FF-B445224C0ED7}"/>
                  </a:ext>
                </a:extLst>
              </p:cNvPr>
              <p:cNvSpPr txBox="1"/>
              <p:nvPr/>
            </p:nvSpPr>
            <p:spPr>
              <a:xfrm>
                <a:off x="2744663" y="5309125"/>
                <a:ext cx="37911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043882"/>
                    </a:solidFill>
                    <a:effectLst/>
                    <a:uLnTx/>
                    <a:uFillTx/>
                    <a:latin typeface="Arial" panose="020B0604020202020204" pitchFamily="34" charset="0"/>
                    <a:ea typeface="+mn-ea"/>
                    <a:cs typeface="Arial" panose="020B0604020202020204" pitchFamily="34" charset="0"/>
                  </a:rPr>
                  <a:t>531</a:t>
                </a:r>
              </a:p>
            </p:txBody>
          </p:sp>
          <p:sp>
            <p:nvSpPr>
              <p:cNvPr id="74" name="TextBox 73">
                <a:extLst>
                  <a:ext uri="{FF2B5EF4-FFF2-40B4-BE49-F238E27FC236}">
                    <a16:creationId xmlns:a16="http://schemas.microsoft.com/office/drawing/2014/main" xmlns="" id="{802810F9-BA29-4867-A8FE-0917A00E492D}"/>
                  </a:ext>
                </a:extLst>
              </p:cNvPr>
              <p:cNvSpPr txBox="1"/>
              <p:nvPr/>
            </p:nvSpPr>
            <p:spPr>
              <a:xfrm>
                <a:off x="2019139" y="5309125"/>
                <a:ext cx="379117"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043882"/>
                    </a:solidFill>
                    <a:effectLst/>
                    <a:uLnTx/>
                    <a:uFillTx/>
                    <a:latin typeface="Arial" panose="020B0604020202020204" pitchFamily="34" charset="0"/>
                    <a:ea typeface="+mn-ea"/>
                    <a:cs typeface="Arial" panose="020B0604020202020204" pitchFamily="34" charset="0"/>
                  </a:rPr>
                  <a:t>775</a:t>
                </a:r>
              </a:p>
            </p:txBody>
          </p:sp>
          <p:sp>
            <p:nvSpPr>
              <p:cNvPr id="75" name="TextBox 74">
                <a:extLst>
                  <a:ext uri="{FF2B5EF4-FFF2-40B4-BE49-F238E27FC236}">
                    <a16:creationId xmlns:a16="http://schemas.microsoft.com/office/drawing/2014/main" xmlns="" id="{FFAA15A1-EFA8-4EF9-A0A7-54C678450F88}"/>
                  </a:ext>
                </a:extLst>
              </p:cNvPr>
              <p:cNvSpPr txBox="1"/>
              <p:nvPr/>
            </p:nvSpPr>
            <p:spPr>
              <a:xfrm>
                <a:off x="1242817" y="5309125"/>
                <a:ext cx="48071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043882"/>
                    </a:solidFill>
                    <a:effectLst/>
                    <a:uLnTx/>
                    <a:uFillTx/>
                    <a:latin typeface="Arial" panose="020B0604020202020204" pitchFamily="34" charset="0"/>
                    <a:ea typeface="+mn-ea"/>
                    <a:cs typeface="Arial" panose="020B0604020202020204" pitchFamily="34" charset="0"/>
                  </a:rPr>
                  <a:t>1054</a:t>
                </a:r>
              </a:p>
            </p:txBody>
          </p:sp>
          <p:sp>
            <p:nvSpPr>
              <p:cNvPr id="76" name="TextBox 75">
                <a:extLst>
                  <a:ext uri="{FF2B5EF4-FFF2-40B4-BE49-F238E27FC236}">
                    <a16:creationId xmlns:a16="http://schemas.microsoft.com/office/drawing/2014/main" xmlns="" id="{D1C38E87-7529-48F4-B3AE-04F390F27168}"/>
                  </a:ext>
                </a:extLst>
              </p:cNvPr>
              <p:cNvSpPr txBox="1"/>
              <p:nvPr/>
            </p:nvSpPr>
            <p:spPr>
              <a:xfrm>
                <a:off x="517293" y="5309125"/>
                <a:ext cx="48071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043882"/>
                    </a:solidFill>
                    <a:effectLst/>
                    <a:uLnTx/>
                    <a:uFillTx/>
                    <a:latin typeface="Arial" panose="020B0604020202020204" pitchFamily="34" charset="0"/>
                    <a:ea typeface="+mn-ea"/>
                    <a:cs typeface="Arial" panose="020B0604020202020204" pitchFamily="34" charset="0"/>
                  </a:rPr>
                  <a:t>1384</a:t>
                </a:r>
              </a:p>
            </p:txBody>
          </p:sp>
        </p:grpSp>
      </p:grpSp>
      <p:grpSp>
        <p:nvGrpSpPr>
          <p:cNvPr id="18" name="Group 17">
            <a:extLst>
              <a:ext uri="{FF2B5EF4-FFF2-40B4-BE49-F238E27FC236}">
                <a16:creationId xmlns:a16="http://schemas.microsoft.com/office/drawing/2014/main" xmlns="" id="{C41AED6E-482B-4DE4-B104-70DB9FCBED48}"/>
              </a:ext>
            </a:extLst>
          </p:cNvPr>
          <p:cNvGrpSpPr/>
          <p:nvPr/>
        </p:nvGrpSpPr>
        <p:grpSpPr>
          <a:xfrm>
            <a:off x="86486" y="5667437"/>
            <a:ext cx="4611491" cy="307777"/>
            <a:chOff x="-58675" y="5659027"/>
            <a:chExt cx="4682700" cy="307777"/>
          </a:xfrm>
        </p:grpSpPr>
        <p:sp>
          <p:nvSpPr>
            <p:cNvPr id="61" name="TextBox 60">
              <a:extLst>
                <a:ext uri="{FF2B5EF4-FFF2-40B4-BE49-F238E27FC236}">
                  <a16:creationId xmlns:a16="http://schemas.microsoft.com/office/drawing/2014/main" xmlns="" id="{7A658012-2B12-40D0-80D3-02AC185D23FF}"/>
                </a:ext>
              </a:extLst>
            </p:cNvPr>
            <p:cNvSpPr txBox="1"/>
            <p:nvPr/>
          </p:nvSpPr>
          <p:spPr>
            <a:xfrm>
              <a:off x="-58675" y="5659027"/>
              <a:ext cx="583063"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charset="0"/>
                  <a:ea typeface="+mn-ea"/>
                  <a:cs typeface="Arial" charset="0"/>
                </a:rPr>
                <a:t>MSS</a:t>
              </a:r>
            </a:p>
          </p:txBody>
        </p:sp>
        <p:grpSp>
          <p:nvGrpSpPr>
            <p:cNvPr id="62" name="Group 61">
              <a:extLst>
                <a:ext uri="{FF2B5EF4-FFF2-40B4-BE49-F238E27FC236}">
                  <a16:creationId xmlns:a16="http://schemas.microsoft.com/office/drawing/2014/main" xmlns="" id="{37DD3C8F-9A4C-4578-9E1D-12092D228A24}"/>
                </a:ext>
              </a:extLst>
            </p:cNvPr>
            <p:cNvGrpSpPr/>
            <p:nvPr/>
          </p:nvGrpSpPr>
          <p:grpSpPr>
            <a:xfrm>
              <a:off x="443204" y="5661642"/>
              <a:ext cx="4180821" cy="288147"/>
              <a:chOff x="443204" y="5309125"/>
              <a:chExt cx="4180821" cy="288147"/>
            </a:xfrm>
          </p:grpSpPr>
          <p:sp>
            <p:nvSpPr>
              <p:cNvPr id="63" name="TextBox 62">
                <a:extLst>
                  <a:ext uri="{FF2B5EF4-FFF2-40B4-BE49-F238E27FC236}">
                    <a16:creationId xmlns:a16="http://schemas.microsoft.com/office/drawing/2014/main" xmlns="" id="{357BA2BF-F330-4D40-8E73-17A30B9605C3}"/>
                  </a:ext>
                </a:extLst>
              </p:cNvPr>
              <p:cNvSpPr txBox="1"/>
              <p:nvPr/>
            </p:nvSpPr>
            <p:spPr>
              <a:xfrm>
                <a:off x="4146514" y="5309125"/>
                <a:ext cx="47751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2301</a:t>
                </a:r>
              </a:p>
            </p:txBody>
          </p:sp>
          <p:sp>
            <p:nvSpPr>
              <p:cNvPr id="64" name="TextBox 63">
                <a:extLst>
                  <a:ext uri="{FF2B5EF4-FFF2-40B4-BE49-F238E27FC236}">
                    <a16:creationId xmlns:a16="http://schemas.microsoft.com/office/drawing/2014/main" xmlns="" id="{965856DE-C34F-4E0A-8150-B99F15D255D7}"/>
                  </a:ext>
                </a:extLst>
              </p:cNvPr>
              <p:cNvSpPr txBox="1"/>
              <p:nvPr/>
            </p:nvSpPr>
            <p:spPr>
              <a:xfrm>
                <a:off x="3420989" y="5309125"/>
                <a:ext cx="47751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4181</a:t>
                </a:r>
              </a:p>
            </p:txBody>
          </p:sp>
          <p:sp>
            <p:nvSpPr>
              <p:cNvPr id="65" name="TextBox 64">
                <a:extLst>
                  <a:ext uri="{FF2B5EF4-FFF2-40B4-BE49-F238E27FC236}">
                    <a16:creationId xmlns:a16="http://schemas.microsoft.com/office/drawing/2014/main" xmlns="" id="{B58E22DB-7833-4589-9F4F-7CA779A1DF2F}"/>
                  </a:ext>
                </a:extLst>
              </p:cNvPr>
              <p:cNvSpPr txBox="1"/>
              <p:nvPr/>
            </p:nvSpPr>
            <p:spPr>
              <a:xfrm>
                <a:off x="2695466" y="5309125"/>
                <a:ext cx="477511"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6579</a:t>
                </a:r>
              </a:p>
            </p:txBody>
          </p:sp>
          <p:sp>
            <p:nvSpPr>
              <p:cNvPr id="66" name="TextBox 65">
                <a:extLst>
                  <a:ext uri="{FF2B5EF4-FFF2-40B4-BE49-F238E27FC236}">
                    <a16:creationId xmlns:a16="http://schemas.microsoft.com/office/drawing/2014/main" xmlns="" id="{815A52E4-312C-4D7B-B7AC-1FAC7AC152E6}"/>
                  </a:ext>
                </a:extLst>
              </p:cNvPr>
              <p:cNvSpPr txBox="1"/>
              <p:nvPr/>
            </p:nvSpPr>
            <p:spPr>
              <a:xfrm>
                <a:off x="1969942" y="5309125"/>
                <a:ext cx="47751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9858</a:t>
                </a:r>
              </a:p>
            </p:txBody>
          </p:sp>
          <p:sp>
            <p:nvSpPr>
              <p:cNvPr id="67" name="TextBox 66">
                <a:extLst>
                  <a:ext uri="{FF2B5EF4-FFF2-40B4-BE49-F238E27FC236}">
                    <a16:creationId xmlns:a16="http://schemas.microsoft.com/office/drawing/2014/main" xmlns="" id="{5C523237-8E8B-4BE4-B363-FD6EE0B4E8B7}"/>
                  </a:ext>
                </a:extLst>
              </p:cNvPr>
              <p:cNvSpPr txBox="1"/>
              <p:nvPr/>
            </p:nvSpPr>
            <p:spPr>
              <a:xfrm>
                <a:off x="1168728" y="5309125"/>
                <a:ext cx="62889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B60D27"/>
                    </a:solidFill>
                    <a:effectLst/>
                    <a:uLnTx/>
                    <a:uFillTx/>
                    <a:latin typeface="Arial" panose="020B0604020202020204" pitchFamily="34" charset="0"/>
                    <a:ea typeface="+mn-ea"/>
                    <a:cs typeface="Arial" panose="020B0604020202020204" pitchFamily="34" charset="0"/>
                  </a:rPr>
                  <a:t>12 917</a:t>
                </a:r>
                <a:endPar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xmlns="" id="{338AC89D-0C97-4F74-B31E-44D21049E4E3}"/>
                  </a:ext>
                </a:extLst>
              </p:cNvPr>
              <p:cNvSpPr txBox="1"/>
              <p:nvPr/>
            </p:nvSpPr>
            <p:spPr>
              <a:xfrm>
                <a:off x="443204" y="5309125"/>
                <a:ext cx="62889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B60D27"/>
                    </a:solidFill>
                    <a:effectLst/>
                    <a:uLnTx/>
                    <a:uFillTx/>
                    <a:latin typeface="Arial" panose="020B0604020202020204" pitchFamily="34" charset="0"/>
                    <a:ea typeface="+mn-ea"/>
                    <a:cs typeface="Arial" panose="020B0604020202020204" pitchFamily="34" charset="0"/>
                  </a:rPr>
                  <a:t>16 075</a:t>
                </a:r>
                <a:endParaRPr kumimoji="0" lang="fr-FR"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endParaRPr>
              </a:p>
            </p:txBody>
          </p:sp>
        </p:grpSp>
      </p:grpSp>
      <p:grpSp>
        <p:nvGrpSpPr>
          <p:cNvPr id="19" name="Group 18">
            <a:extLst>
              <a:ext uri="{FF2B5EF4-FFF2-40B4-BE49-F238E27FC236}">
                <a16:creationId xmlns:a16="http://schemas.microsoft.com/office/drawing/2014/main" xmlns="" id="{DF649B48-F5CB-4969-8531-2DCE95221EFA}"/>
              </a:ext>
            </a:extLst>
          </p:cNvPr>
          <p:cNvGrpSpPr/>
          <p:nvPr/>
        </p:nvGrpSpPr>
        <p:grpSpPr>
          <a:xfrm>
            <a:off x="1975475" y="3438432"/>
            <a:ext cx="7052362" cy="1173212"/>
            <a:chOff x="4249699" y="3644412"/>
            <a:chExt cx="7052362" cy="1173212"/>
          </a:xfrm>
        </p:grpSpPr>
        <p:sp>
          <p:nvSpPr>
            <p:cNvPr id="55" name="TextBox 54">
              <a:extLst>
                <a:ext uri="{FF2B5EF4-FFF2-40B4-BE49-F238E27FC236}">
                  <a16:creationId xmlns:a16="http://schemas.microsoft.com/office/drawing/2014/main" xmlns="" id="{23FBDC35-FCF3-437C-97D7-DC0066416D09}"/>
                </a:ext>
              </a:extLst>
            </p:cNvPr>
            <p:cNvSpPr txBox="1"/>
            <p:nvPr/>
          </p:nvSpPr>
          <p:spPr>
            <a:xfrm>
              <a:off x="4550048" y="3648073"/>
              <a:ext cx="2552302" cy="1169551"/>
            </a:xfrm>
            <a:prstGeom prst="rect">
              <a:avLst/>
            </a:prstGeom>
            <a:noFill/>
          </p:spPr>
          <p:txBody>
            <a:bodyPr wrap="none" rtlCol="0">
              <a:spAutoFit/>
            </a:bodyPr>
            <a:lstStyle/>
            <a:p>
              <a:pPr marL="720725" marR="0" lvl="0" algn="l" defTabSz="914400" rtl="0" eaLnBrk="1" fontAlgn="base" latinLnBrk="0" hangingPunct="1">
                <a:lnSpc>
                  <a:spcPct val="100000"/>
                </a:lnSpc>
                <a:spcBef>
                  <a:spcPct val="0"/>
                </a:spcBef>
                <a:spcAft>
                  <a:spcPct val="0"/>
                </a:spcAft>
                <a:buClrTx/>
                <a:buSzTx/>
                <a:buFontTx/>
                <a:buNone/>
                <a:tabLst/>
                <a:defRPr/>
              </a:pPr>
              <a:r>
                <a:rPr kumimoji="0" lang="fr-FR" sz="1400" b="1" i="0" u="sng" strike="noStrike" kern="1200" cap="none" spc="0" normalizeH="0" baseline="0" noProof="0" dirty="0">
                  <a:ln>
                    <a:noFill/>
                  </a:ln>
                  <a:solidFill>
                    <a:srgbClr val="4D4D4D"/>
                  </a:solidFill>
                  <a:effectLst/>
                  <a:uLnTx/>
                  <a:uFillTx/>
                  <a:latin typeface="Arial" charset="0"/>
                  <a:ea typeface="+mn-ea"/>
                  <a:cs typeface="Arial" charset="0"/>
                </a:rPr>
                <a:t>SGm, mois</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MSI-H:	78,4</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MSS:	83,1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4D4D4D"/>
                  </a:solidFill>
                  <a:effectLst/>
                  <a:uLnTx/>
                  <a:uFillTx/>
                  <a:latin typeface="Arial" charset="0"/>
                  <a:ea typeface="+mn-ea"/>
                  <a:cs typeface="Arial" charset="0"/>
                </a:rPr>
                <a:t>HR</a:t>
              </a: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 1,26 (IC95% 1,14 - 1,38)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charset="0"/>
                  <a:ea typeface="+mn-ea"/>
                  <a:cs typeface="Arial" charset="0"/>
                </a:rPr>
                <a:t>p&lt;0,001</a:t>
              </a:r>
            </a:p>
          </p:txBody>
        </p:sp>
        <p:cxnSp>
          <p:nvCxnSpPr>
            <p:cNvPr id="56" name="Straight Connector 55">
              <a:extLst>
                <a:ext uri="{FF2B5EF4-FFF2-40B4-BE49-F238E27FC236}">
                  <a16:creationId xmlns:a16="http://schemas.microsoft.com/office/drawing/2014/main" xmlns="" id="{E418DF25-DD21-4F95-8EF2-D6F0BECC251D}"/>
                </a:ext>
              </a:extLst>
            </p:cNvPr>
            <p:cNvCxnSpPr/>
            <p:nvPr/>
          </p:nvCxnSpPr>
          <p:spPr>
            <a:xfrm>
              <a:off x="4249699" y="3994482"/>
              <a:ext cx="252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67C509B0-821A-4080-8DB8-A09D760C7642}"/>
                </a:ext>
              </a:extLst>
            </p:cNvPr>
            <p:cNvCxnSpPr/>
            <p:nvPr/>
          </p:nvCxnSpPr>
          <p:spPr>
            <a:xfrm>
              <a:off x="4249699" y="4198113"/>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99DC9B6C-5B2B-4050-9E51-8269F53963EB}"/>
                </a:ext>
              </a:extLst>
            </p:cNvPr>
            <p:cNvSpPr txBox="1"/>
            <p:nvPr/>
          </p:nvSpPr>
          <p:spPr>
            <a:xfrm>
              <a:off x="8163060" y="3644412"/>
              <a:ext cx="3139001" cy="1169551"/>
            </a:xfrm>
            <a:prstGeom prst="rect">
              <a:avLst/>
            </a:prstGeom>
            <a:noFill/>
          </p:spPr>
          <p:txBody>
            <a:bodyPr wrap="none" rtlCol="0">
              <a:spAutoFit/>
            </a:bodyPr>
            <a:lstStyle/>
            <a:p>
              <a:pPr marL="720725" marR="0" lvl="0" algn="l" defTabSz="914400" rtl="0" eaLnBrk="1" fontAlgn="base" latinLnBrk="0" hangingPunct="1">
                <a:lnSpc>
                  <a:spcPct val="100000"/>
                </a:lnSpc>
                <a:spcBef>
                  <a:spcPct val="0"/>
                </a:spcBef>
                <a:spcAft>
                  <a:spcPct val="0"/>
                </a:spcAft>
                <a:buClrTx/>
                <a:buSzTx/>
                <a:buFontTx/>
                <a:buNone/>
                <a:tabLst/>
                <a:defRPr/>
              </a:pPr>
              <a:r>
                <a:rPr kumimoji="0" lang="fr-FR" sz="1400" b="1" i="0" u="sng" strike="noStrike" kern="1200" cap="none" spc="0" normalizeH="0" baseline="0" noProof="0" dirty="0">
                  <a:ln>
                    <a:noFill/>
                  </a:ln>
                  <a:solidFill>
                    <a:srgbClr val="4D4D4D"/>
                  </a:solidFill>
                  <a:effectLst/>
                  <a:uLnTx/>
                  <a:uFillTx/>
                </a:rPr>
                <a:t>SGm, mois</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fr-FR" sz="1400" b="0" i="0" u="none" strike="noStrike" kern="1200" cap="none" spc="0" normalizeH="0" baseline="0" noProof="0" dirty="0">
                  <a:ln>
                    <a:noFill/>
                  </a:ln>
                  <a:solidFill>
                    <a:srgbClr val="4D4D4D"/>
                  </a:solidFill>
                  <a:effectLst/>
                  <a:uLnTx/>
                  <a:uFillTx/>
                </a:rPr>
                <a:t>MSI-H:	80,1 </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fr-FR" sz="1400" b="0" i="0" u="none" strike="noStrike" kern="1200" cap="none" spc="0" normalizeH="0" baseline="0" noProof="0" dirty="0">
                  <a:ln>
                    <a:noFill/>
                  </a:ln>
                  <a:solidFill>
                    <a:srgbClr val="4D4D4D"/>
                  </a:solidFill>
                  <a:effectLst/>
                  <a:uLnTx/>
                  <a:uFillTx/>
                </a:rPr>
                <a:t>MSS:	80,0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4D4D4D"/>
                  </a:solidFill>
                  <a:effectLst/>
                  <a:uLnTx/>
                  <a:uFillTx/>
                </a:rPr>
                <a:t>HR ajusté*</a:t>
              </a:r>
              <a:r>
                <a:rPr kumimoji="0" lang="fr-FR" sz="1400" b="0" i="0" u="none" strike="noStrike" kern="1200" cap="none" spc="0" normalizeH="0" baseline="0" noProof="0" dirty="0">
                  <a:ln>
                    <a:noFill/>
                  </a:ln>
                  <a:solidFill>
                    <a:srgbClr val="4D4D4D"/>
                  </a:solidFill>
                  <a:effectLst/>
                  <a:uLnTx/>
                  <a:uFillTx/>
                </a:rPr>
                <a:t> 1,00 (IC95% 0,91 - 1,10)</a:t>
              </a:r>
            </a:p>
            <a:p>
              <a:pPr marL="0" marR="0" lvl="0" indent="0" algn="l" defTabSz="914400" rtl="0" eaLnBrk="1" fontAlgn="base" latinLnBrk="0" hangingPunct="1">
                <a:lnSpc>
                  <a:spcPct val="100000"/>
                </a:lnSpc>
                <a:spcBef>
                  <a:spcPct val="0"/>
                </a:spcBef>
                <a:spcAft>
                  <a:spcPct val="0"/>
                </a:spcAft>
                <a:buClrTx/>
                <a:buSzTx/>
                <a:buFontTx/>
                <a:buNone/>
                <a:tabLst/>
                <a:defRPr/>
              </a:pPr>
              <a:r>
                <a:rPr lang="fr-FR" sz="1400" dirty="0">
                  <a:solidFill>
                    <a:srgbClr val="4D4D4D"/>
                  </a:solidFill>
                </a:rPr>
                <a:t>p=</a:t>
              </a:r>
              <a:r>
                <a:rPr kumimoji="0" lang="fr-FR" sz="1400" b="0" i="0" u="none" strike="noStrike" kern="1200" cap="none" spc="0" normalizeH="0" baseline="0" noProof="0" dirty="0">
                  <a:ln>
                    <a:noFill/>
                  </a:ln>
                  <a:solidFill>
                    <a:srgbClr val="4D4D4D"/>
                  </a:solidFill>
                  <a:effectLst/>
                  <a:uLnTx/>
                  <a:uFillTx/>
                </a:rPr>
                <a:t>0,968</a:t>
              </a:r>
            </a:p>
          </p:txBody>
        </p:sp>
        <p:cxnSp>
          <p:nvCxnSpPr>
            <p:cNvPr id="59" name="Straight Connector 58">
              <a:extLst>
                <a:ext uri="{FF2B5EF4-FFF2-40B4-BE49-F238E27FC236}">
                  <a16:creationId xmlns:a16="http://schemas.microsoft.com/office/drawing/2014/main" xmlns="" id="{53F0E034-316B-4FF9-A0DB-0F68C985BF21}"/>
                </a:ext>
              </a:extLst>
            </p:cNvPr>
            <p:cNvCxnSpPr/>
            <p:nvPr/>
          </p:nvCxnSpPr>
          <p:spPr>
            <a:xfrm>
              <a:off x="7880212" y="4025556"/>
              <a:ext cx="252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5A21E05B-6245-40A9-987C-76A7C4D8F11F}"/>
                </a:ext>
              </a:extLst>
            </p:cNvPr>
            <p:cNvCxnSpPr/>
            <p:nvPr/>
          </p:nvCxnSpPr>
          <p:spPr>
            <a:xfrm>
              <a:off x="7880212" y="4229187"/>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20" name="Freeform 21">
            <a:extLst>
              <a:ext uri="{FF2B5EF4-FFF2-40B4-BE49-F238E27FC236}">
                <a16:creationId xmlns:a16="http://schemas.microsoft.com/office/drawing/2014/main" xmlns="" id="{B85677C0-19AA-4387-BA1C-408A62056177}"/>
              </a:ext>
            </a:extLst>
          </p:cNvPr>
          <p:cNvSpPr>
            <a:spLocks/>
          </p:cNvSpPr>
          <p:nvPr/>
        </p:nvSpPr>
        <p:spPr bwMode="auto">
          <a:xfrm>
            <a:off x="5301833" y="2160611"/>
            <a:ext cx="3658953"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363636"/>
              </a:solidFill>
              <a:effectLst/>
              <a:uLnTx/>
              <a:uFillTx/>
              <a:latin typeface="Arial" charset="0"/>
              <a:ea typeface="+mn-ea"/>
              <a:cs typeface="Arial" charset="0"/>
            </a:endParaRPr>
          </a:p>
        </p:txBody>
      </p:sp>
      <p:grpSp>
        <p:nvGrpSpPr>
          <p:cNvPr id="21" name="Group 20">
            <a:extLst>
              <a:ext uri="{FF2B5EF4-FFF2-40B4-BE49-F238E27FC236}">
                <a16:creationId xmlns:a16="http://schemas.microsoft.com/office/drawing/2014/main" xmlns="" id="{9976CDF6-65A5-44DF-AF32-2BDC55DE4ADF}"/>
              </a:ext>
            </a:extLst>
          </p:cNvPr>
          <p:cNvGrpSpPr/>
          <p:nvPr/>
        </p:nvGrpSpPr>
        <p:grpSpPr>
          <a:xfrm>
            <a:off x="4658747" y="2008270"/>
            <a:ext cx="632874" cy="2844000"/>
            <a:chOff x="1351481" y="1265887"/>
            <a:chExt cx="632874" cy="2858279"/>
          </a:xfrm>
        </p:grpSpPr>
        <p:sp>
          <p:nvSpPr>
            <p:cNvPr id="42" name="Line 6">
              <a:extLst>
                <a:ext uri="{FF2B5EF4-FFF2-40B4-BE49-F238E27FC236}">
                  <a16:creationId xmlns:a16="http://schemas.microsoft.com/office/drawing/2014/main" xmlns="" id="{696424F8-8547-44BA-A98E-DC4B2E83CB6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3" name="Line 7">
              <a:extLst>
                <a:ext uri="{FF2B5EF4-FFF2-40B4-BE49-F238E27FC236}">
                  <a16:creationId xmlns:a16="http://schemas.microsoft.com/office/drawing/2014/main" xmlns="" id="{7E8BEA63-F6CB-4B75-AF73-E875D54ED4D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4" name="Line 8">
              <a:extLst>
                <a:ext uri="{FF2B5EF4-FFF2-40B4-BE49-F238E27FC236}">
                  <a16:creationId xmlns:a16="http://schemas.microsoft.com/office/drawing/2014/main" xmlns="" id="{CAE470C5-C8A9-4B8D-8E83-1A462E60503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5" name="Line 9">
              <a:extLst>
                <a:ext uri="{FF2B5EF4-FFF2-40B4-BE49-F238E27FC236}">
                  <a16:creationId xmlns:a16="http://schemas.microsoft.com/office/drawing/2014/main" xmlns="" id="{2750740C-4FE0-46D9-8E86-22EA0428C47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6" name="Line 10">
              <a:extLst>
                <a:ext uri="{FF2B5EF4-FFF2-40B4-BE49-F238E27FC236}">
                  <a16:creationId xmlns:a16="http://schemas.microsoft.com/office/drawing/2014/main" xmlns="" id="{7B5A7A70-1AEC-4C67-9A93-A94BF8B9E6C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7" name="Line 11">
              <a:extLst>
                <a:ext uri="{FF2B5EF4-FFF2-40B4-BE49-F238E27FC236}">
                  <a16:creationId xmlns:a16="http://schemas.microsoft.com/office/drawing/2014/main" xmlns="" id="{570845A4-B57E-48BA-AF9D-5303F45951E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8" name="TextBox 47">
              <a:extLst>
                <a:ext uri="{FF2B5EF4-FFF2-40B4-BE49-F238E27FC236}">
                  <a16:creationId xmlns:a16="http://schemas.microsoft.com/office/drawing/2014/main" xmlns="" id="{41ED4DA7-6B02-4CD4-B55C-11F2595CE786}"/>
                </a:ext>
              </a:extLst>
            </p:cNvPr>
            <p:cNvSpPr txBox="1"/>
            <p:nvPr/>
          </p:nvSpPr>
          <p:spPr>
            <a:xfrm rot="16200000">
              <a:off x="11515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SG, %</a:t>
              </a:r>
            </a:p>
          </p:txBody>
        </p:sp>
        <p:sp>
          <p:nvSpPr>
            <p:cNvPr id="49" name="TextBox 48">
              <a:extLst>
                <a:ext uri="{FF2B5EF4-FFF2-40B4-BE49-F238E27FC236}">
                  <a16:creationId xmlns:a16="http://schemas.microsoft.com/office/drawing/2014/main" xmlns="" id="{2C1AF3FC-0A78-46C2-ACD0-EB0880C3437E}"/>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50" name="TextBox 49">
              <a:extLst>
                <a:ext uri="{FF2B5EF4-FFF2-40B4-BE49-F238E27FC236}">
                  <a16:creationId xmlns:a16="http://schemas.microsoft.com/office/drawing/2014/main" xmlns="" id="{6C1C110C-2F53-4A0C-86CA-A6717AC8FC1C}"/>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51" name="TextBox 50">
              <a:extLst>
                <a:ext uri="{FF2B5EF4-FFF2-40B4-BE49-F238E27FC236}">
                  <a16:creationId xmlns:a16="http://schemas.microsoft.com/office/drawing/2014/main" xmlns="" id="{F3039BD8-BBB3-47F6-92EF-2F584254AEF5}"/>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52" name="TextBox 51">
              <a:extLst>
                <a:ext uri="{FF2B5EF4-FFF2-40B4-BE49-F238E27FC236}">
                  <a16:creationId xmlns:a16="http://schemas.microsoft.com/office/drawing/2014/main" xmlns="" id="{A848F362-5C45-4E8D-8B54-7BC11CB7E3B1}"/>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53" name="TextBox 52">
              <a:extLst>
                <a:ext uri="{FF2B5EF4-FFF2-40B4-BE49-F238E27FC236}">
                  <a16:creationId xmlns:a16="http://schemas.microsoft.com/office/drawing/2014/main" xmlns="" id="{7BEFC6B7-83ED-4C27-B019-6463BA3F7BF9}"/>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54" name="TextBox 53">
              <a:extLst>
                <a:ext uri="{FF2B5EF4-FFF2-40B4-BE49-F238E27FC236}">
                  <a16:creationId xmlns:a16="http://schemas.microsoft.com/office/drawing/2014/main" xmlns="" id="{54E1EB15-39E4-4060-AC94-BC452E34E1FF}"/>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22" name="TextBox 21">
            <a:extLst>
              <a:ext uri="{FF2B5EF4-FFF2-40B4-BE49-F238E27FC236}">
                <a16:creationId xmlns:a16="http://schemas.microsoft.com/office/drawing/2014/main" xmlns="" id="{D78EEFD6-69F4-4142-9E24-793B2E914CE2}"/>
              </a:ext>
            </a:extLst>
          </p:cNvPr>
          <p:cNvSpPr txBox="1"/>
          <p:nvPr/>
        </p:nvSpPr>
        <p:spPr>
          <a:xfrm>
            <a:off x="6863775" y="4976846"/>
            <a:ext cx="562975"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smtClean="0">
                <a:ln>
                  <a:noFill/>
                </a:ln>
                <a:solidFill>
                  <a:srgbClr val="4D4D4D"/>
                </a:solidFill>
                <a:effectLst/>
                <a:uLnTx/>
                <a:uFillTx/>
                <a:latin typeface="Arial" charset="0"/>
                <a:ea typeface="+mn-ea"/>
                <a:cs typeface="Arial" charset="0"/>
              </a:rPr>
              <a:t>Mois</a:t>
            </a:r>
            <a:endParaRPr kumimoji="0" lang="fr-FR"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23" name="Group 22">
            <a:extLst>
              <a:ext uri="{FF2B5EF4-FFF2-40B4-BE49-F238E27FC236}">
                <a16:creationId xmlns:a16="http://schemas.microsoft.com/office/drawing/2014/main" xmlns="" id="{6025E833-396C-415A-92EE-7FF603170121}"/>
              </a:ext>
            </a:extLst>
          </p:cNvPr>
          <p:cNvGrpSpPr/>
          <p:nvPr/>
        </p:nvGrpSpPr>
        <p:grpSpPr>
          <a:xfrm>
            <a:off x="5215090" y="4691448"/>
            <a:ext cx="3870866" cy="360147"/>
            <a:chOff x="1546188" y="4188565"/>
            <a:chExt cx="2393062" cy="360147"/>
          </a:xfrm>
        </p:grpSpPr>
        <p:sp>
          <p:nvSpPr>
            <p:cNvPr id="28" name="Line 21">
              <a:extLst>
                <a:ext uri="{FF2B5EF4-FFF2-40B4-BE49-F238E27FC236}">
                  <a16:creationId xmlns:a16="http://schemas.microsoft.com/office/drawing/2014/main" xmlns="" id="{4AB8E1FA-1AF5-4F6C-AAC7-A4AF6F03235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xmlns="" id="{01AAD86A-1B84-479B-B2BC-C4781615FA02}"/>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30" name="Line 21">
              <a:extLst>
                <a:ext uri="{FF2B5EF4-FFF2-40B4-BE49-F238E27FC236}">
                  <a16:creationId xmlns:a16="http://schemas.microsoft.com/office/drawing/2014/main" xmlns="" id="{BF2848B8-31CD-4D31-97DC-710A899E9ED3}"/>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xmlns="" id="{E65582F1-4BC4-42E9-81DC-BE544C023447}"/>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50</a:t>
              </a:r>
            </a:p>
          </p:txBody>
        </p:sp>
        <p:sp>
          <p:nvSpPr>
            <p:cNvPr id="32" name="Line 21">
              <a:extLst>
                <a:ext uri="{FF2B5EF4-FFF2-40B4-BE49-F238E27FC236}">
                  <a16:creationId xmlns:a16="http://schemas.microsoft.com/office/drawing/2014/main" xmlns="" id="{45BE6BAC-C19A-4342-B3C1-E27C819A123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xmlns="" id="{4DF8E14A-2A53-4C6A-B629-93E779D931AE}"/>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34" name="Line 21">
              <a:extLst>
                <a:ext uri="{FF2B5EF4-FFF2-40B4-BE49-F238E27FC236}">
                  <a16:creationId xmlns:a16="http://schemas.microsoft.com/office/drawing/2014/main" xmlns="" id="{18FB1FAD-2811-478E-BAFE-4101FDCFD694}"/>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xmlns="" id="{91B3A3F2-8109-4DEB-8633-C44AFA7F747C}"/>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36" name="Line 21">
              <a:extLst>
                <a:ext uri="{FF2B5EF4-FFF2-40B4-BE49-F238E27FC236}">
                  <a16:creationId xmlns:a16="http://schemas.microsoft.com/office/drawing/2014/main" xmlns="" id="{5DD9E29A-5636-4C80-953D-F23FF14CE184}"/>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xmlns="" id="{C3597537-7FBC-4A83-A738-CE7C9784CC0C}"/>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38" name="Line 21">
              <a:extLst>
                <a:ext uri="{FF2B5EF4-FFF2-40B4-BE49-F238E27FC236}">
                  <a16:creationId xmlns:a16="http://schemas.microsoft.com/office/drawing/2014/main" xmlns="" id="{090688FF-511E-43BA-A161-B836C30559C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xmlns="" id="{555764D5-11D1-415D-A5D0-5689A9D8A284}"/>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40" name="Line 21">
              <a:extLst>
                <a:ext uri="{FF2B5EF4-FFF2-40B4-BE49-F238E27FC236}">
                  <a16:creationId xmlns:a16="http://schemas.microsoft.com/office/drawing/2014/main" xmlns="" id="{0A97A73F-6158-477F-8CE9-8A69602D4BD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F1B819F4-625A-4998-907C-D1F3D175FB70}"/>
                </a:ext>
              </a:extLst>
            </p:cNvPr>
            <p:cNvSpPr txBox="1"/>
            <p:nvPr/>
          </p:nvSpPr>
          <p:spPr>
            <a:xfrm>
              <a:off x="1546188" y="4260565"/>
              <a:ext cx="10639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24" name="Graphic 6">
            <a:extLst>
              <a:ext uri="{FF2B5EF4-FFF2-40B4-BE49-F238E27FC236}">
                <a16:creationId xmlns:a16="http://schemas.microsoft.com/office/drawing/2014/main" xmlns="" id="{F41AEBC3-3923-468C-B6C2-B9174EC20E96}"/>
              </a:ext>
            </a:extLst>
          </p:cNvPr>
          <p:cNvSpPr/>
          <p:nvPr/>
        </p:nvSpPr>
        <p:spPr>
          <a:xfrm>
            <a:off x="898565" y="2161000"/>
            <a:ext cx="3719295" cy="1188000"/>
          </a:xfrm>
          <a:custGeom>
            <a:avLst/>
            <a:gdLst>
              <a:gd name="connsiteX0" fmla="*/ 5761235 w 5753100"/>
              <a:gd name="connsiteY0" fmla="*/ 1840068 h 1838325"/>
              <a:gd name="connsiteX1" fmla="*/ 5731517 w 5753100"/>
              <a:gd name="connsiteY1" fmla="*/ 1840068 h 1838325"/>
              <a:gd name="connsiteX2" fmla="*/ 5731517 w 5753100"/>
              <a:gd name="connsiteY2" fmla="*/ 1821361 h 1838325"/>
              <a:gd name="connsiteX3" fmla="*/ 5613759 w 5753100"/>
              <a:gd name="connsiteY3" fmla="*/ 1821361 h 1838325"/>
              <a:gd name="connsiteX4" fmla="*/ 5613759 w 5753100"/>
              <a:gd name="connsiteY4" fmla="*/ 1808159 h 1838325"/>
              <a:gd name="connsiteX5" fmla="*/ 5471789 w 5753100"/>
              <a:gd name="connsiteY5" fmla="*/ 1808159 h 1838325"/>
              <a:gd name="connsiteX6" fmla="*/ 5471789 w 5753100"/>
              <a:gd name="connsiteY6" fmla="*/ 1801549 h 1838325"/>
              <a:gd name="connsiteX7" fmla="*/ 5345230 w 5753100"/>
              <a:gd name="connsiteY7" fmla="*/ 1801549 h 1838325"/>
              <a:gd name="connsiteX8" fmla="*/ 5345230 w 5753100"/>
              <a:gd name="connsiteY8" fmla="*/ 1786147 h 1838325"/>
              <a:gd name="connsiteX9" fmla="*/ 5245084 w 5753100"/>
              <a:gd name="connsiteY9" fmla="*/ 1786147 h 1838325"/>
              <a:gd name="connsiteX10" fmla="*/ 5245084 w 5753100"/>
              <a:gd name="connsiteY10" fmla="*/ 1770736 h 1838325"/>
              <a:gd name="connsiteX11" fmla="*/ 5215376 w 5753100"/>
              <a:gd name="connsiteY11" fmla="*/ 1770736 h 1838325"/>
              <a:gd name="connsiteX12" fmla="*/ 5215376 w 5753100"/>
              <a:gd name="connsiteY12" fmla="*/ 1749828 h 1838325"/>
              <a:gd name="connsiteX13" fmla="*/ 5100914 w 5753100"/>
              <a:gd name="connsiteY13" fmla="*/ 1749828 h 1838325"/>
              <a:gd name="connsiteX14" fmla="*/ 5100914 w 5753100"/>
              <a:gd name="connsiteY14" fmla="*/ 1731121 h 1838325"/>
              <a:gd name="connsiteX15" fmla="*/ 5051394 w 5753100"/>
              <a:gd name="connsiteY15" fmla="*/ 1731121 h 1838325"/>
              <a:gd name="connsiteX16" fmla="*/ 5051394 w 5753100"/>
              <a:gd name="connsiteY16" fmla="*/ 1713509 h 1838325"/>
              <a:gd name="connsiteX17" fmla="*/ 5024981 w 5753100"/>
              <a:gd name="connsiteY17" fmla="*/ 1713509 h 1838325"/>
              <a:gd name="connsiteX18" fmla="*/ 5024981 w 5753100"/>
              <a:gd name="connsiteY18" fmla="*/ 1690402 h 1838325"/>
              <a:gd name="connsiteX19" fmla="*/ 4923730 w 5753100"/>
              <a:gd name="connsiteY19" fmla="*/ 1690402 h 1838325"/>
              <a:gd name="connsiteX20" fmla="*/ 4923730 w 5753100"/>
              <a:gd name="connsiteY20" fmla="*/ 1678296 h 1838325"/>
              <a:gd name="connsiteX21" fmla="*/ 4907223 w 5753100"/>
              <a:gd name="connsiteY21" fmla="*/ 1678296 h 1838325"/>
              <a:gd name="connsiteX22" fmla="*/ 4907223 w 5753100"/>
              <a:gd name="connsiteY22" fmla="*/ 1655188 h 1838325"/>
              <a:gd name="connsiteX23" fmla="*/ 4825784 w 5753100"/>
              <a:gd name="connsiteY23" fmla="*/ 1655188 h 1838325"/>
              <a:gd name="connsiteX24" fmla="*/ 4825784 w 5753100"/>
              <a:gd name="connsiteY24" fmla="*/ 1622174 h 1838325"/>
              <a:gd name="connsiteX25" fmla="*/ 4686024 w 5753100"/>
              <a:gd name="connsiteY25" fmla="*/ 1622174 h 1838325"/>
              <a:gd name="connsiteX26" fmla="*/ 4686024 w 5753100"/>
              <a:gd name="connsiteY26" fmla="*/ 1596857 h 1838325"/>
              <a:gd name="connsiteX27" fmla="*/ 4537453 w 5753100"/>
              <a:gd name="connsiteY27" fmla="*/ 1596857 h 1838325"/>
              <a:gd name="connsiteX28" fmla="*/ 4537453 w 5753100"/>
              <a:gd name="connsiteY28" fmla="*/ 1581445 h 1838325"/>
              <a:gd name="connsiteX29" fmla="*/ 4450509 w 5753100"/>
              <a:gd name="connsiteY29" fmla="*/ 1581445 h 1838325"/>
              <a:gd name="connsiteX30" fmla="*/ 4450509 w 5753100"/>
              <a:gd name="connsiteY30" fmla="*/ 1568244 h 1838325"/>
              <a:gd name="connsiteX31" fmla="*/ 4418591 w 5753100"/>
              <a:gd name="connsiteY31" fmla="*/ 1568244 h 1838325"/>
              <a:gd name="connsiteX32" fmla="*/ 4418591 w 5753100"/>
              <a:gd name="connsiteY32" fmla="*/ 1561643 h 1838325"/>
              <a:gd name="connsiteX33" fmla="*/ 4402084 w 5753100"/>
              <a:gd name="connsiteY33" fmla="*/ 1561643 h 1838325"/>
              <a:gd name="connsiteX34" fmla="*/ 4402084 w 5753100"/>
              <a:gd name="connsiteY34" fmla="*/ 1539631 h 1838325"/>
              <a:gd name="connsiteX35" fmla="*/ 4366870 w 5753100"/>
              <a:gd name="connsiteY35" fmla="*/ 1539631 h 1838325"/>
              <a:gd name="connsiteX36" fmla="*/ 4366870 w 5753100"/>
              <a:gd name="connsiteY36" fmla="*/ 1526429 h 1838325"/>
              <a:gd name="connsiteX37" fmla="*/ 4081834 w 5753100"/>
              <a:gd name="connsiteY37" fmla="*/ 1526429 h 1838325"/>
              <a:gd name="connsiteX38" fmla="*/ 4081834 w 5753100"/>
              <a:gd name="connsiteY38" fmla="*/ 1504417 h 1838325"/>
              <a:gd name="connsiteX39" fmla="*/ 3914556 w 5753100"/>
              <a:gd name="connsiteY39" fmla="*/ 1504417 h 1838325"/>
              <a:gd name="connsiteX40" fmla="*/ 3914556 w 5753100"/>
              <a:gd name="connsiteY40" fmla="*/ 1486805 h 1838325"/>
              <a:gd name="connsiteX41" fmla="*/ 3724161 w 5753100"/>
              <a:gd name="connsiteY41" fmla="*/ 1486805 h 1838325"/>
              <a:gd name="connsiteX42" fmla="*/ 3724161 w 5753100"/>
              <a:gd name="connsiteY42" fmla="*/ 1469193 h 1838325"/>
              <a:gd name="connsiteX43" fmla="*/ 3604212 w 5753100"/>
              <a:gd name="connsiteY43" fmla="*/ 1469193 h 1838325"/>
              <a:gd name="connsiteX44" fmla="*/ 3604212 w 5753100"/>
              <a:gd name="connsiteY44" fmla="*/ 1455992 h 1838325"/>
              <a:gd name="connsiteX45" fmla="*/ 3555787 w 5753100"/>
              <a:gd name="connsiteY45" fmla="*/ 1455992 h 1838325"/>
              <a:gd name="connsiteX46" fmla="*/ 3555787 w 5753100"/>
              <a:gd name="connsiteY46" fmla="*/ 1438380 h 1838325"/>
              <a:gd name="connsiteX47" fmla="*/ 3458937 w 5753100"/>
              <a:gd name="connsiteY47" fmla="*/ 1438380 h 1838325"/>
              <a:gd name="connsiteX48" fmla="*/ 3458937 w 5753100"/>
              <a:gd name="connsiteY48" fmla="*/ 1411967 h 1838325"/>
              <a:gd name="connsiteX49" fmla="*/ 3385204 w 5753100"/>
              <a:gd name="connsiteY49" fmla="*/ 1411967 h 1838325"/>
              <a:gd name="connsiteX50" fmla="*/ 3385204 w 5753100"/>
              <a:gd name="connsiteY50" fmla="*/ 1398765 h 1838325"/>
              <a:gd name="connsiteX51" fmla="*/ 3296060 w 5753100"/>
              <a:gd name="connsiteY51" fmla="*/ 1398765 h 1838325"/>
              <a:gd name="connsiteX52" fmla="*/ 3296060 w 5753100"/>
              <a:gd name="connsiteY52" fmla="*/ 1373448 h 1838325"/>
              <a:gd name="connsiteX53" fmla="*/ 3243234 w 5753100"/>
              <a:gd name="connsiteY53" fmla="*/ 1373448 h 1838325"/>
              <a:gd name="connsiteX54" fmla="*/ 3243234 w 5753100"/>
              <a:gd name="connsiteY54" fmla="*/ 1351436 h 1838325"/>
              <a:gd name="connsiteX55" fmla="*/ 3200314 w 5753100"/>
              <a:gd name="connsiteY55" fmla="*/ 1351436 h 1838325"/>
              <a:gd name="connsiteX56" fmla="*/ 3200314 w 5753100"/>
              <a:gd name="connsiteY56" fmla="*/ 1336034 h 1838325"/>
              <a:gd name="connsiteX57" fmla="*/ 3173901 w 5753100"/>
              <a:gd name="connsiteY57" fmla="*/ 1336034 h 1838325"/>
              <a:gd name="connsiteX58" fmla="*/ 3173901 w 5753100"/>
              <a:gd name="connsiteY58" fmla="*/ 1316222 h 1838325"/>
              <a:gd name="connsiteX59" fmla="*/ 3137583 w 5753100"/>
              <a:gd name="connsiteY59" fmla="*/ 1316222 h 1838325"/>
              <a:gd name="connsiteX60" fmla="*/ 3137583 w 5753100"/>
              <a:gd name="connsiteY60" fmla="*/ 1298619 h 1838325"/>
              <a:gd name="connsiteX61" fmla="*/ 3104569 w 5753100"/>
              <a:gd name="connsiteY61" fmla="*/ 1298619 h 1838325"/>
              <a:gd name="connsiteX62" fmla="*/ 3104569 w 5753100"/>
              <a:gd name="connsiteY62" fmla="*/ 1285408 h 1838325"/>
              <a:gd name="connsiteX63" fmla="*/ 3018730 w 5753100"/>
              <a:gd name="connsiteY63" fmla="*/ 1285408 h 1838325"/>
              <a:gd name="connsiteX64" fmla="*/ 3018730 w 5753100"/>
              <a:gd name="connsiteY64" fmla="*/ 1268902 h 1838325"/>
              <a:gd name="connsiteX65" fmla="*/ 2913078 w 5753100"/>
              <a:gd name="connsiteY65" fmla="*/ 1268902 h 1838325"/>
              <a:gd name="connsiteX66" fmla="*/ 2913078 w 5753100"/>
              <a:gd name="connsiteY66" fmla="*/ 1246889 h 1838325"/>
              <a:gd name="connsiteX67" fmla="*/ 2815133 w 5753100"/>
              <a:gd name="connsiteY67" fmla="*/ 1246889 h 1838325"/>
              <a:gd name="connsiteX68" fmla="*/ 2815133 w 5753100"/>
              <a:gd name="connsiteY68" fmla="*/ 1223782 h 1838325"/>
              <a:gd name="connsiteX69" fmla="*/ 2706186 w 5753100"/>
              <a:gd name="connsiteY69" fmla="*/ 1223782 h 1838325"/>
              <a:gd name="connsiteX70" fmla="*/ 2706186 w 5753100"/>
              <a:gd name="connsiteY70" fmla="*/ 1210570 h 1838325"/>
              <a:gd name="connsiteX71" fmla="*/ 2612641 w 5753100"/>
              <a:gd name="connsiteY71" fmla="*/ 1210570 h 1838325"/>
              <a:gd name="connsiteX72" fmla="*/ 2612641 w 5753100"/>
              <a:gd name="connsiteY72" fmla="*/ 1188568 h 1838325"/>
              <a:gd name="connsiteX73" fmla="*/ 2560911 w 5753100"/>
              <a:gd name="connsiteY73" fmla="*/ 1188568 h 1838325"/>
              <a:gd name="connsiteX74" fmla="*/ 2560911 w 5753100"/>
              <a:gd name="connsiteY74" fmla="*/ 1172051 h 1838325"/>
              <a:gd name="connsiteX75" fmla="*/ 2534498 w 5753100"/>
              <a:gd name="connsiteY75" fmla="*/ 1172051 h 1838325"/>
              <a:gd name="connsiteX76" fmla="*/ 2534498 w 5753100"/>
              <a:gd name="connsiteY76" fmla="*/ 1151144 h 1838325"/>
              <a:gd name="connsiteX77" fmla="*/ 2414540 w 5753100"/>
              <a:gd name="connsiteY77" fmla="*/ 1151144 h 1838325"/>
              <a:gd name="connsiteX78" fmla="*/ 2414540 w 5753100"/>
              <a:gd name="connsiteY78" fmla="*/ 1135742 h 1838325"/>
              <a:gd name="connsiteX79" fmla="*/ 2392537 w 5753100"/>
              <a:gd name="connsiteY79" fmla="*/ 1135742 h 1838325"/>
              <a:gd name="connsiteX80" fmla="*/ 2392537 w 5753100"/>
              <a:gd name="connsiteY80" fmla="*/ 1117025 h 1838325"/>
              <a:gd name="connsiteX81" fmla="*/ 2323205 w 5753100"/>
              <a:gd name="connsiteY81" fmla="*/ 1117025 h 1838325"/>
              <a:gd name="connsiteX82" fmla="*/ 2323205 w 5753100"/>
              <a:gd name="connsiteY82" fmla="*/ 1097223 h 1838325"/>
              <a:gd name="connsiteX83" fmla="*/ 2262673 w 5753100"/>
              <a:gd name="connsiteY83" fmla="*/ 1097223 h 1838325"/>
              <a:gd name="connsiteX84" fmla="*/ 2262673 w 5753100"/>
              <a:gd name="connsiteY84" fmla="*/ 1081811 h 1838325"/>
              <a:gd name="connsiteX85" fmla="*/ 2227460 w 5753100"/>
              <a:gd name="connsiteY85" fmla="*/ 1081811 h 1838325"/>
              <a:gd name="connsiteX86" fmla="*/ 2227460 w 5753100"/>
              <a:gd name="connsiteY86" fmla="*/ 1063104 h 1838325"/>
              <a:gd name="connsiteX87" fmla="*/ 2139410 w 5753100"/>
              <a:gd name="connsiteY87" fmla="*/ 1063104 h 1838325"/>
              <a:gd name="connsiteX88" fmla="*/ 2139410 w 5753100"/>
              <a:gd name="connsiteY88" fmla="*/ 1043292 h 1838325"/>
              <a:gd name="connsiteX89" fmla="*/ 2076688 w 5753100"/>
              <a:gd name="connsiteY89" fmla="*/ 1043292 h 1838325"/>
              <a:gd name="connsiteX90" fmla="*/ 2076688 w 5753100"/>
              <a:gd name="connsiteY90" fmla="*/ 1023480 h 1838325"/>
              <a:gd name="connsiteX91" fmla="*/ 2005146 w 5753100"/>
              <a:gd name="connsiteY91" fmla="*/ 1023480 h 1838325"/>
              <a:gd name="connsiteX92" fmla="*/ 2005146 w 5753100"/>
              <a:gd name="connsiteY92" fmla="*/ 1010279 h 1838325"/>
              <a:gd name="connsiteX93" fmla="*/ 1972132 w 5753100"/>
              <a:gd name="connsiteY93" fmla="*/ 1010279 h 1838325"/>
              <a:gd name="connsiteX94" fmla="*/ 1972132 w 5753100"/>
              <a:gd name="connsiteY94" fmla="*/ 981666 h 1838325"/>
              <a:gd name="connsiteX95" fmla="*/ 1945719 w 5753100"/>
              <a:gd name="connsiteY95" fmla="*/ 981666 h 1838325"/>
              <a:gd name="connsiteX96" fmla="*/ 1945719 w 5753100"/>
              <a:gd name="connsiteY96" fmla="*/ 966254 h 1838325"/>
              <a:gd name="connsiteX97" fmla="*/ 1877492 w 5753100"/>
              <a:gd name="connsiteY97" fmla="*/ 966254 h 1838325"/>
              <a:gd name="connsiteX98" fmla="*/ 1877492 w 5753100"/>
              <a:gd name="connsiteY98" fmla="*/ 949747 h 1838325"/>
              <a:gd name="connsiteX99" fmla="*/ 1819161 w 5753100"/>
              <a:gd name="connsiteY99" fmla="*/ 949747 h 1838325"/>
              <a:gd name="connsiteX100" fmla="*/ 1819161 w 5753100"/>
              <a:gd name="connsiteY100" fmla="*/ 931041 h 1838325"/>
              <a:gd name="connsiteX101" fmla="*/ 1739922 w 5753100"/>
              <a:gd name="connsiteY101" fmla="*/ 931041 h 1838325"/>
              <a:gd name="connsiteX102" fmla="*/ 1739922 w 5753100"/>
              <a:gd name="connsiteY102" fmla="*/ 913433 h 1838325"/>
              <a:gd name="connsiteX103" fmla="*/ 1724520 w 5753100"/>
              <a:gd name="connsiteY103" fmla="*/ 913433 h 1838325"/>
              <a:gd name="connsiteX104" fmla="*/ 1724520 w 5753100"/>
              <a:gd name="connsiteY104" fmla="*/ 891423 h 1838325"/>
              <a:gd name="connsiteX105" fmla="*/ 1660684 w 5753100"/>
              <a:gd name="connsiteY105" fmla="*/ 891423 h 1838325"/>
              <a:gd name="connsiteX106" fmla="*/ 1660684 w 5753100"/>
              <a:gd name="connsiteY106" fmla="*/ 871614 h 1838325"/>
              <a:gd name="connsiteX107" fmla="*/ 1619964 w 5753100"/>
              <a:gd name="connsiteY107" fmla="*/ 871614 h 1838325"/>
              <a:gd name="connsiteX108" fmla="*/ 1619964 w 5753100"/>
              <a:gd name="connsiteY108" fmla="*/ 857306 h 1838325"/>
              <a:gd name="connsiteX109" fmla="*/ 1578150 w 5753100"/>
              <a:gd name="connsiteY109" fmla="*/ 857306 h 1838325"/>
              <a:gd name="connsiteX110" fmla="*/ 1578150 w 5753100"/>
              <a:gd name="connsiteY110" fmla="*/ 833096 h 1838325"/>
              <a:gd name="connsiteX111" fmla="*/ 1540726 w 5753100"/>
              <a:gd name="connsiteY111" fmla="*/ 833096 h 1838325"/>
              <a:gd name="connsiteX112" fmla="*/ 1540726 w 5753100"/>
              <a:gd name="connsiteY112" fmla="*/ 822090 h 1838325"/>
              <a:gd name="connsiteX113" fmla="*/ 1507712 w 5753100"/>
              <a:gd name="connsiteY113" fmla="*/ 822090 h 1838325"/>
              <a:gd name="connsiteX114" fmla="*/ 1507712 w 5753100"/>
              <a:gd name="connsiteY114" fmla="*/ 800079 h 1838325"/>
              <a:gd name="connsiteX115" fmla="*/ 1472498 w 5753100"/>
              <a:gd name="connsiteY115" fmla="*/ 800079 h 1838325"/>
              <a:gd name="connsiteX116" fmla="*/ 1472498 w 5753100"/>
              <a:gd name="connsiteY116" fmla="*/ 780270 h 1838325"/>
              <a:gd name="connsiteX117" fmla="*/ 1433979 w 5753100"/>
              <a:gd name="connsiteY117" fmla="*/ 780270 h 1838325"/>
              <a:gd name="connsiteX118" fmla="*/ 1433979 w 5753100"/>
              <a:gd name="connsiteY118" fmla="*/ 763762 h 1838325"/>
              <a:gd name="connsiteX119" fmla="*/ 1372352 w 5753100"/>
              <a:gd name="connsiteY119" fmla="*/ 763762 h 1838325"/>
              <a:gd name="connsiteX120" fmla="*/ 1372352 w 5753100"/>
              <a:gd name="connsiteY120" fmla="*/ 741752 h 1838325"/>
              <a:gd name="connsiteX121" fmla="*/ 1351445 w 5753100"/>
              <a:gd name="connsiteY121" fmla="*/ 741752 h 1838325"/>
              <a:gd name="connsiteX122" fmla="*/ 1351445 w 5753100"/>
              <a:gd name="connsiteY122" fmla="*/ 723043 h 1838325"/>
              <a:gd name="connsiteX123" fmla="*/ 1340434 w 5753100"/>
              <a:gd name="connsiteY123" fmla="*/ 723043 h 1838325"/>
              <a:gd name="connsiteX124" fmla="*/ 1340434 w 5753100"/>
              <a:gd name="connsiteY124" fmla="*/ 705435 h 1838325"/>
              <a:gd name="connsiteX125" fmla="*/ 1303020 w 5753100"/>
              <a:gd name="connsiteY125" fmla="*/ 705435 h 1838325"/>
              <a:gd name="connsiteX126" fmla="*/ 1303020 w 5753100"/>
              <a:gd name="connsiteY126" fmla="*/ 685626 h 1838325"/>
              <a:gd name="connsiteX127" fmla="*/ 1253490 w 5753100"/>
              <a:gd name="connsiteY127" fmla="*/ 685626 h 1838325"/>
              <a:gd name="connsiteX128" fmla="*/ 1253490 w 5753100"/>
              <a:gd name="connsiteY128" fmla="*/ 665816 h 1838325"/>
              <a:gd name="connsiteX129" fmla="*/ 1234783 w 5753100"/>
              <a:gd name="connsiteY129" fmla="*/ 665816 h 1838325"/>
              <a:gd name="connsiteX130" fmla="*/ 1234783 w 5753100"/>
              <a:gd name="connsiteY130" fmla="*/ 648208 h 1838325"/>
              <a:gd name="connsiteX131" fmla="*/ 1203970 w 5753100"/>
              <a:gd name="connsiteY131" fmla="*/ 648208 h 1838325"/>
              <a:gd name="connsiteX132" fmla="*/ 1203970 w 5753100"/>
              <a:gd name="connsiteY132" fmla="*/ 626197 h 1838325"/>
              <a:gd name="connsiteX133" fmla="*/ 1178662 w 5753100"/>
              <a:gd name="connsiteY133" fmla="*/ 626197 h 1838325"/>
              <a:gd name="connsiteX134" fmla="*/ 1178662 w 5753100"/>
              <a:gd name="connsiteY134" fmla="*/ 611891 h 1838325"/>
              <a:gd name="connsiteX135" fmla="*/ 1147848 w 5753100"/>
              <a:gd name="connsiteY135" fmla="*/ 611891 h 1838325"/>
              <a:gd name="connsiteX136" fmla="*/ 1147848 w 5753100"/>
              <a:gd name="connsiteY136" fmla="*/ 593182 h 1838325"/>
              <a:gd name="connsiteX137" fmla="*/ 1123636 w 5753100"/>
              <a:gd name="connsiteY137" fmla="*/ 593182 h 1838325"/>
              <a:gd name="connsiteX138" fmla="*/ 1123636 w 5753100"/>
              <a:gd name="connsiteY138" fmla="*/ 577774 h 1838325"/>
              <a:gd name="connsiteX139" fmla="*/ 1085117 w 5753100"/>
              <a:gd name="connsiteY139" fmla="*/ 577774 h 1838325"/>
              <a:gd name="connsiteX140" fmla="*/ 1085117 w 5753100"/>
              <a:gd name="connsiteY140" fmla="*/ 560166 h 1838325"/>
              <a:gd name="connsiteX141" fmla="*/ 995972 w 5753100"/>
              <a:gd name="connsiteY141" fmla="*/ 560166 h 1838325"/>
              <a:gd name="connsiteX142" fmla="*/ 995972 w 5753100"/>
              <a:gd name="connsiteY142" fmla="*/ 533753 h 1838325"/>
              <a:gd name="connsiteX143" fmla="*/ 943147 w 5753100"/>
              <a:gd name="connsiteY143" fmla="*/ 533753 h 1838325"/>
              <a:gd name="connsiteX144" fmla="*/ 943147 w 5753100"/>
              <a:gd name="connsiteY144" fmla="*/ 515044 h 1838325"/>
              <a:gd name="connsiteX145" fmla="*/ 914533 w 5753100"/>
              <a:gd name="connsiteY145" fmla="*/ 515044 h 1838325"/>
              <a:gd name="connsiteX146" fmla="*/ 914533 w 5753100"/>
              <a:gd name="connsiteY146" fmla="*/ 499637 h 1838325"/>
              <a:gd name="connsiteX147" fmla="*/ 893624 w 5753100"/>
              <a:gd name="connsiteY147" fmla="*/ 499637 h 1838325"/>
              <a:gd name="connsiteX148" fmla="*/ 893624 w 5753100"/>
              <a:gd name="connsiteY148" fmla="*/ 478727 h 1838325"/>
              <a:gd name="connsiteX149" fmla="*/ 833096 w 5753100"/>
              <a:gd name="connsiteY149" fmla="*/ 478727 h 1838325"/>
              <a:gd name="connsiteX150" fmla="*/ 833096 w 5753100"/>
              <a:gd name="connsiteY150" fmla="*/ 453415 h 1838325"/>
              <a:gd name="connsiteX151" fmla="*/ 796778 w 5753100"/>
              <a:gd name="connsiteY151" fmla="*/ 453415 h 1838325"/>
              <a:gd name="connsiteX152" fmla="*/ 796778 w 5753100"/>
              <a:gd name="connsiteY152" fmla="*/ 442410 h 1838325"/>
              <a:gd name="connsiteX153" fmla="*/ 776969 w 5753100"/>
              <a:gd name="connsiteY153" fmla="*/ 442410 h 1838325"/>
              <a:gd name="connsiteX154" fmla="*/ 776969 w 5753100"/>
              <a:gd name="connsiteY154" fmla="*/ 429204 h 1838325"/>
              <a:gd name="connsiteX155" fmla="*/ 734048 w 5753100"/>
              <a:gd name="connsiteY155" fmla="*/ 429204 h 1838325"/>
              <a:gd name="connsiteX156" fmla="*/ 734048 w 5753100"/>
              <a:gd name="connsiteY156" fmla="*/ 406093 h 1838325"/>
              <a:gd name="connsiteX157" fmla="*/ 674620 w 5753100"/>
              <a:gd name="connsiteY157" fmla="*/ 406093 h 1838325"/>
              <a:gd name="connsiteX158" fmla="*/ 674620 w 5753100"/>
              <a:gd name="connsiteY158" fmla="*/ 387384 h 1838325"/>
              <a:gd name="connsiteX159" fmla="*/ 600885 w 5753100"/>
              <a:gd name="connsiteY159" fmla="*/ 387384 h 1838325"/>
              <a:gd name="connsiteX160" fmla="*/ 600885 w 5753100"/>
              <a:gd name="connsiteY160" fmla="*/ 371977 h 1838325"/>
              <a:gd name="connsiteX161" fmla="*/ 563468 w 5753100"/>
              <a:gd name="connsiteY161" fmla="*/ 371977 h 1838325"/>
              <a:gd name="connsiteX162" fmla="*/ 563468 w 5753100"/>
              <a:gd name="connsiteY162" fmla="*/ 337860 h 1838325"/>
              <a:gd name="connsiteX163" fmla="*/ 548060 w 5753100"/>
              <a:gd name="connsiteY163" fmla="*/ 337860 h 1838325"/>
              <a:gd name="connsiteX164" fmla="*/ 548060 w 5753100"/>
              <a:gd name="connsiteY164" fmla="*/ 321353 h 1838325"/>
              <a:gd name="connsiteX165" fmla="*/ 522748 w 5753100"/>
              <a:gd name="connsiteY165" fmla="*/ 321353 h 1838325"/>
              <a:gd name="connsiteX166" fmla="*/ 522748 w 5753100"/>
              <a:gd name="connsiteY166" fmla="*/ 307046 h 1838325"/>
              <a:gd name="connsiteX167" fmla="*/ 510642 w 5753100"/>
              <a:gd name="connsiteY167" fmla="*/ 307046 h 1838325"/>
              <a:gd name="connsiteX168" fmla="*/ 510642 w 5753100"/>
              <a:gd name="connsiteY168" fmla="*/ 294940 h 1838325"/>
              <a:gd name="connsiteX169" fmla="*/ 463320 w 5753100"/>
              <a:gd name="connsiteY169" fmla="*/ 294940 h 1838325"/>
              <a:gd name="connsiteX170" fmla="*/ 463320 w 5753100"/>
              <a:gd name="connsiteY170" fmla="*/ 276232 h 1838325"/>
              <a:gd name="connsiteX171" fmla="*/ 402791 w 5753100"/>
              <a:gd name="connsiteY171" fmla="*/ 276232 h 1838325"/>
              <a:gd name="connsiteX172" fmla="*/ 402791 w 5753100"/>
              <a:gd name="connsiteY172" fmla="*/ 263025 h 1838325"/>
              <a:gd name="connsiteX173" fmla="*/ 348866 w 5753100"/>
              <a:gd name="connsiteY173" fmla="*/ 263025 h 1838325"/>
              <a:gd name="connsiteX174" fmla="*/ 348866 w 5753100"/>
              <a:gd name="connsiteY174" fmla="*/ 238814 h 1838325"/>
              <a:gd name="connsiteX175" fmla="*/ 327955 w 5753100"/>
              <a:gd name="connsiteY175" fmla="*/ 238814 h 1838325"/>
              <a:gd name="connsiteX176" fmla="*/ 327955 w 5753100"/>
              <a:gd name="connsiteY176" fmla="*/ 221205 h 1838325"/>
              <a:gd name="connsiteX177" fmla="*/ 294940 w 5753100"/>
              <a:gd name="connsiteY177" fmla="*/ 221205 h 1838325"/>
              <a:gd name="connsiteX178" fmla="*/ 294940 w 5753100"/>
              <a:gd name="connsiteY178" fmla="*/ 198094 h 1838325"/>
              <a:gd name="connsiteX179" fmla="*/ 265226 w 5753100"/>
              <a:gd name="connsiteY179" fmla="*/ 198094 h 1838325"/>
              <a:gd name="connsiteX180" fmla="*/ 265226 w 5753100"/>
              <a:gd name="connsiteY180" fmla="*/ 176084 h 1838325"/>
              <a:gd name="connsiteX181" fmla="*/ 245416 w 5753100"/>
              <a:gd name="connsiteY181" fmla="*/ 176084 h 1838325"/>
              <a:gd name="connsiteX182" fmla="*/ 245416 w 5753100"/>
              <a:gd name="connsiteY182" fmla="*/ 163978 h 1838325"/>
              <a:gd name="connsiteX183" fmla="*/ 233311 w 5753100"/>
              <a:gd name="connsiteY183" fmla="*/ 163978 h 1838325"/>
              <a:gd name="connsiteX184" fmla="*/ 233311 w 5753100"/>
              <a:gd name="connsiteY184" fmla="*/ 154074 h 1838325"/>
              <a:gd name="connsiteX185" fmla="*/ 196993 w 5753100"/>
              <a:gd name="connsiteY185" fmla="*/ 154074 h 1838325"/>
              <a:gd name="connsiteX186" fmla="*/ 196993 w 5753100"/>
              <a:gd name="connsiteY186" fmla="*/ 132063 h 1838325"/>
              <a:gd name="connsiteX187" fmla="*/ 161776 w 5753100"/>
              <a:gd name="connsiteY187" fmla="*/ 132063 h 1838325"/>
              <a:gd name="connsiteX188" fmla="*/ 161776 w 5753100"/>
              <a:gd name="connsiteY188" fmla="*/ 96846 h 1838325"/>
              <a:gd name="connsiteX189" fmla="*/ 122158 w 5753100"/>
              <a:gd name="connsiteY189" fmla="*/ 96846 h 1838325"/>
              <a:gd name="connsiteX190" fmla="*/ 122158 w 5753100"/>
              <a:gd name="connsiteY190" fmla="*/ 75936 h 1838325"/>
              <a:gd name="connsiteX191" fmla="*/ 93545 w 5753100"/>
              <a:gd name="connsiteY191" fmla="*/ 75936 h 1838325"/>
              <a:gd name="connsiteX192" fmla="*/ 93545 w 5753100"/>
              <a:gd name="connsiteY192" fmla="*/ 51724 h 1838325"/>
              <a:gd name="connsiteX193" fmla="*/ 61630 w 5753100"/>
              <a:gd name="connsiteY193" fmla="*/ 51724 h 1838325"/>
              <a:gd name="connsiteX194" fmla="*/ 61630 w 5753100"/>
              <a:gd name="connsiteY194" fmla="*/ 35217 h 1838325"/>
              <a:gd name="connsiteX195" fmla="*/ 49524 w 5753100"/>
              <a:gd name="connsiteY195" fmla="*/ 35217 h 1838325"/>
              <a:gd name="connsiteX196" fmla="*/ 49524 w 5753100"/>
              <a:gd name="connsiteY196" fmla="*/ 24211 h 1838325"/>
              <a:gd name="connsiteX197" fmla="*/ 28613 w 5753100"/>
              <a:gd name="connsiteY197" fmla="*/ 24211 h 1838325"/>
              <a:gd name="connsiteX198" fmla="*/ 28613 w 5753100"/>
              <a:gd name="connsiteY198" fmla="*/ 0 h 1838325"/>
              <a:gd name="connsiteX199" fmla="*/ 0 w 5753100"/>
              <a:gd name="connsiteY199"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753100" h="1838325">
                <a:moveTo>
                  <a:pt x="5761235" y="1840068"/>
                </a:moveTo>
                <a:lnTo>
                  <a:pt x="5731517" y="1840068"/>
                </a:lnTo>
                <a:lnTo>
                  <a:pt x="5731517" y="1821361"/>
                </a:lnTo>
                <a:lnTo>
                  <a:pt x="5613759" y="1821361"/>
                </a:lnTo>
                <a:lnTo>
                  <a:pt x="5613759" y="1808159"/>
                </a:lnTo>
                <a:lnTo>
                  <a:pt x="5471789" y="1808159"/>
                </a:lnTo>
                <a:lnTo>
                  <a:pt x="5471789" y="1801549"/>
                </a:lnTo>
                <a:lnTo>
                  <a:pt x="5345230" y="1801549"/>
                </a:lnTo>
                <a:lnTo>
                  <a:pt x="5345230" y="1786147"/>
                </a:lnTo>
                <a:lnTo>
                  <a:pt x="5245084" y="1786147"/>
                </a:lnTo>
                <a:lnTo>
                  <a:pt x="5245084" y="1770736"/>
                </a:lnTo>
                <a:lnTo>
                  <a:pt x="5215376" y="1770736"/>
                </a:lnTo>
                <a:lnTo>
                  <a:pt x="5215376" y="1749828"/>
                </a:lnTo>
                <a:lnTo>
                  <a:pt x="5100914" y="1749828"/>
                </a:lnTo>
                <a:lnTo>
                  <a:pt x="5100914" y="1731121"/>
                </a:lnTo>
                <a:lnTo>
                  <a:pt x="5051394" y="1731121"/>
                </a:lnTo>
                <a:lnTo>
                  <a:pt x="5051394" y="1713509"/>
                </a:lnTo>
                <a:lnTo>
                  <a:pt x="5024981" y="1713509"/>
                </a:lnTo>
                <a:lnTo>
                  <a:pt x="5024981" y="1690402"/>
                </a:lnTo>
                <a:lnTo>
                  <a:pt x="4923730" y="1690402"/>
                </a:lnTo>
                <a:lnTo>
                  <a:pt x="4923730" y="1678296"/>
                </a:lnTo>
                <a:lnTo>
                  <a:pt x="4907223" y="1678296"/>
                </a:lnTo>
                <a:lnTo>
                  <a:pt x="4907223" y="1655188"/>
                </a:lnTo>
                <a:lnTo>
                  <a:pt x="4825784" y="1655188"/>
                </a:lnTo>
                <a:lnTo>
                  <a:pt x="4825784" y="1622174"/>
                </a:lnTo>
                <a:lnTo>
                  <a:pt x="4686024" y="1622174"/>
                </a:lnTo>
                <a:lnTo>
                  <a:pt x="4686024" y="1596857"/>
                </a:lnTo>
                <a:lnTo>
                  <a:pt x="4537453" y="1596857"/>
                </a:lnTo>
                <a:lnTo>
                  <a:pt x="4537453" y="1581445"/>
                </a:lnTo>
                <a:lnTo>
                  <a:pt x="4450509" y="1581445"/>
                </a:lnTo>
                <a:lnTo>
                  <a:pt x="4450509" y="1568244"/>
                </a:lnTo>
                <a:lnTo>
                  <a:pt x="4418591" y="1568244"/>
                </a:lnTo>
                <a:lnTo>
                  <a:pt x="4418591" y="1561643"/>
                </a:lnTo>
                <a:lnTo>
                  <a:pt x="4402084" y="1561643"/>
                </a:lnTo>
                <a:lnTo>
                  <a:pt x="4402084" y="1539631"/>
                </a:lnTo>
                <a:lnTo>
                  <a:pt x="4366870" y="1539631"/>
                </a:lnTo>
                <a:lnTo>
                  <a:pt x="4366870" y="1526429"/>
                </a:lnTo>
                <a:lnTo>
                  <a:pt x="4081834" y="1526429"/>
                </a:lnTo>
                <a:lnTo>
                  <a:pt x="4081834" y="1504417"/>
                </a:lnTo>
                <a:lnTo>
                  <a:pt x="3914556" y="1504417"/>
                </a:lnTo>
                <a:lnTo>
                  <a:pt x="3914556" y="1486805"/>
                </a:lnTo>
                <a:lnTo>
                  <a:pt x="3724161" y="1486805"/>
                </a:lnTo>
                <a:lnTo>
                  <a:pt x="3724161" y="1469193"/>
                </a:lnTo>
                <a:lnTo>
                  <a:pt x="3604212" y="1469193"/>
                </a:lnTo>
                <a:lnTo>
                  <a:pt x="3604212" y="1455992"/>
                </a:lnTo>
                <a:lnTo>
                  <a:pt x="3555787" y="1455992"/>
                </a:lnTo>
                <a:lnTo>
                  <a:pt x="3555787" y="1438380"/>
                </a:lnTo>
                <a:lnTo>
                  <a:pt x="3458937" y="1438380"/>
                </a:lnTo>
                <a:lnTo>
                  <a:pt x="3458937" y="1411967"/>
                </a:lnTo>
                <a:lnTo>
                  <a:pt x="3385204" y="1411967"/>
                </a:lnTo>
                <a:lnTo>
                  <a:pt x="3385204" y="1398765"/>
                </a:lnTo>
                <a:lnTo>
                  <a:pt x="3296060" y="1398765"/>
                </a:lnTo>
                <a:lnTo>
                  <a:pt x="3296060" y="1373448"/>
                </a:lnTo>
                <a:lnTo>
                  <a:pt x="3243234" y="1373448"/>
                </a:lnTo>
                <a:lnTo>
                  <a:pt x="3243234" y="1351436"/>
                </a:lnTo>
                <a:lnTo>
                  <a:pt x="3200314" y="1351436"/>
                </a:lnTo>
                <a:lnTo>
                  <a:pt x="3200314" y="1336034"/>
                </a:lnTo>
                <a:lnTo>
                  <a:pt x="3173901" y="1336034"/>
                </a:lnTo>
                <a:lnTo>
                  <a:pt x="3173901" y="1316222"/>
                </a:lnTo>
                <a:lnTo>
                  <a:pt x="3137583" y="1316222"/>
                </a:lnTo>
                <a:lnTo>
                  <a:pt x="3137583" y="1298619"/>
                </a:lnTo>
                <a:lnTo>
                  <a:pt x="3104569" y="1298619"/>
                </a:lnTo>
                <a:lnTo>
                  <a:pt x="3104569" y="1285408"/>
                </a:lnTo>
                <a:lnTo>
                  <a:pt x="3018730" y="1285408"/>
                </a:lnTo>
                <a:lnTo>
                  <a:pt x="3018730" y="1268902"/>
                </a:lnTo>
                <a:lnTo>
                  <a:pt x="2913078" y="1268902"/>
                </a:lnTo>
                <a:lnTo>
                  <a:pt x="2913078" y="1246889"/>
                </a:lnTo>
                <a:lnTo>
                  <a:pt x="2815133" y="1246889"/>
                </a:lnTo>
                <a:lnTo>
                  <a:pt x="2815133" y="1223782"/>
                </a:lnTo>
                <a:lnTo>
                  <a:pt x="2706186" y="1223782"/>
                </a:lnTo>
                <a:lnTo>
                  <a:pt x="2706186" y="1210570"/>
                </a:lnTo>
                <a:lnTo>
                  <a:pt x="2612641" y="1210570"/>
                </a:lnTo>
                <a:lnTo>
                  <a:pt x="2612641" y="1188568"/>
                </a:lnTo>
                <a:lnTo>
                  <a:pt x="2560911" y="1188568"/>
                </a:lnTo>
                <a:lnTo>
                  <a:pt x="2560911" y="1172051"/>
                </a:lnTo>
                <a:lnTo>
                  <a:pt x="2534498" y="1172051"/>
                </a:lnTo>
                <a:lnTo>
                  <a:pt x="2534498" y="1151144"/>
                </a:lnTo>
                <a:lnTo>
                  <a:pt x="2414540" y="1151144"/>
                </a:lnTo>
                <a:lnTo>
                  <a:pt x="2414540" y="1135742"/>
                </a:lnTo>
                <a:lnTo>
                  <a:pt x="2392537" y="1135742"/>
                </a:lnTo>
                <a:lnTo>
                  <a:pt x="2392537" y="1117025"/>
                </a:lnTo>
                <a:lnTo>
                  <a:pt x="2323205" y="1117025"/>
                </a:lnTo>
                <a:lnTo>
                  <a:pt x="2323205" y="1097223"/>
                </a:lnTo>
                <a:lnTo>
                  <a:pt x="2262673" y="1097223"/>
                </a:lnTo>
                <a:lnTo>
                  <a:pt x="2262673" y="1081811"/>
                </a:lnTo>
                <a:lnTo>
                  <a:pt x="2227460" y="1081811"/>
                </a:lnTo>
                <a:lnTo>
                  <a:pt x="2227460" y="1063104"/>
                </a:lnTo>
                <a:lnTo>
                  <a:pt x="2139410" y="1063104"/>
                </a:lnTo>
                <a:lnTo>
                  <a:pt x="2139410" y="1043292"/>
                </a:lnTo>
                <a:lnTo>
                  <a:pt x="2076688" y="1043292"/>
                </a:lnTo>
                <a:lnTo>
                  <a:pt x="2076688" y="1023480"/>
                </a:lnTo>
                <a:lnTo>
                  <a:pt x="2005146" y="1023480"/>
                </a:lnTo>
                <a:lnTo>
                  <a:pt x="2005146" y="1010279"/>
                </a:lnTo>
                <a:lnTo>
                  <a:pt x="1972132" y="1010279"/>
                </a:lnTo>
                <a:lnTo>
                  <a:pt x="1972132" y="981666"/>
                </a:lnTo>
                <a:lnTo>
                  <a:pt x="1945719" y="981666"/>
                </a:lnTo>
                <a:lnTo>
                  <a:pt x="1945719" y="966254"/>
                </a:lnTo>
                <a:lnTo>
                  <a:pt x="1877492" y="966254"/>
                </a:lnTo>
                <a:lnTo>
                  <a:pt x="1877492" y="949747"/>
                </a:lnTo>
                <a:lnTo>
                  <a:pt x="1819161" y="949747"/>
                </a:lnTo>
                <a:lnTo>
                  <a:pt x="1819161" y="931041"/>
                </a:lnTo>
                <a:lnTo>
                  <a:pt x="1739922" y="931041"/>
                </a:lnTo>
                <a:lnTo>
                  <a:pt x="1739922" y="913433"/>
                </a:lnTo>
                <a:lnTo>
                  <a:pt x="1724520" y="913433"/>
                </a:lnTo>
                <a:lnTo>
                  <a:pt x="1724520" y="891423"/>
                </a:lnTo>
                <a:lnTo>
                  <a:pt x="1660684" y="891423"/>
                </a:lnTo>
                <a:lnTo>
                  <a:pt x="1660684" y="871614"/>
                </a:lnTo>
                <a:lnTo>
                  <a:pt x="1619964" y="871614"/>
                </a:lnTo>
                <a:lnTo>
                  <a:pt x="1619964" y="857306"/>
                </a:lnTo>
                <a:lnTo>
                  <a:pt x="1578150" y="857306"/>
                </a:lnTo>
                <a:lnTo>
                  <a:pt x="1578150" y="833096"/>
                </a:lnTo>
                <a:lnTo>
                  <a:pt x="1540726" y="833096"/>
                </a:lnTo>
                <a:lnTo>
                  <a:pt x="1540726" y="822090"/>
                </a:lnTo>
                <a:lnTo>
                  <a:pt x="1507712" y="822090"/>
                </a:lnTo>
                <a:lnTo>
                  <a:pt x="1507712" y="800079"/>
                </a:lnTo>
                <a:lnTo>
                  <a:pt x="1472498" y="800079"/>
                </a:lnTo>
                <a:lnTo>
                  <a:pt x="1472498" y="780270"/>
                </a:lnTo>
                <a:lnTo>
                  <a:pt x="1433979" y="780270"/>
                </a:lnTo>
                <a:lnTo>
                  <a:pt x="1433979" y="763762"/>
                </a:lnTo>
                <a:lnTo>
                  <a:pt x="1372352" y="763762"/>
                </a:lnTo>
                <a:lnTo>
                  <a:pt x="1372352" y="741752"/>
                </a:lnTo>
                <a:lnTo>
                  <a:pt x="1351445" y="741752"/>
                </a:lnTo>
                <a:lnTo>
                  <a:pt x="1351445" y="723043"/>
                </a:lnTo>
                <a:lnTo>
                  <a:pt x="1340434" y="723043"/>
                </a:lnTo>
                <a:lnTo>
                  <a:pt x="1340434" y="705435"/>
                </a:lnTo>
                <a:lnTo>
                  <a:pt x="1303020" y="705435"/>
                </a:lnTo>
                <a:lnTo>
                  <a:pt x="1303020" y="685626"/>
                </a:lnTo>
                <a:lnTo>
                  <a:pt x="1253490" y="685626"/>
                </a:lnTo>
                <a:lnTo>
                  <a:pt x="1253490" y="665816"/>
                </a:lnTo>
                <a:lnTo>
                  <a:pt x="1234783" y="665816"/>
                </a:lnTo>
                <a:lnTo>
                  <a:pt x="1234783" y="648208"/>
                </a:lnTo>
                <a:lnTo>
                  <a:pt x="1203970" y="648208"/>
                </a:lnTo>
                <a:lnTo>
                  <a:pt x="1203970" y="626197"/>
                </a:lnTo>
                <a:lnTo>
                  <a:pt x="1178662" y="626197"/>
                </a:lnTo>
                <a:lnTo>
                  <a:pt x="1178662" y="611891"/>
                </a:lnTo>
                <a:lnTo>
                  <a:pt x="1147848" y="611891"/>
                </a:lnTo>
                <a:lnTo>
                  <a:pt x="1147848" y="593182"/>
                </a:lnTo>
                <a:lnTo>
                  <a:pt x="1123636" y="593182"/>
                </a:lnTo>
                <a:lnTo>
                  <a:pt x="1123636" y="577774"/>
                </a:lnTo>
                <a:lnTo>
                  <a:pt x="1085117" y="577774"/>
                </a:lnTo>
                <a:lnTo>
                  <a:pt x="1085117" y="560166"/>
                </a:lnTo>
                <a:lnTo>
                  <a:pt x="995972" y="560166"/>
                </a:lnTo>
                <a:lnTo>
                  <a:pt x="995972" y="533753"/>
                </a:lnTo>
                <a:lnTo>
                  <a:pt x="943147" y="533753"/>
                </a:lnTo>
                <a:lnTo>
                  <a:pt x="943147" y="515044"/>
                </a:lnTo>
                <a:lnTo>
                  <a:pt x="914533" y="515044"/>
                </a:lnTo>
                <a:lnTo>
                  <a:pt x="914533" y="499637"/>
                </a:lnTo>
                <a:lnTo>
                  <a:pt x="893624" y="499637"/>
                </a:lnTo>
                <a:lnTo>
                  <a:pt x="893624" y="478727"/>
                </a:lnTo>
                <a:lnTo>
                  <a:pt x="833096" y="478727"/>
                </a:lnTo>
                <a:lnTo>
                  <a:pt x="833096" y="453415"/>
                </a:lnTo>
                <a:lnTo>
                  <a:pt x="796778" y="453415"/>
                </a:lnTo>
                <a:lnTo>
                  <a:pt x="796778" y="442410"/>
                </a:lnTo>
                <a:lnTo>
                  <a:pt x="776969" y="442410"/>
                </a:lnTo>
                <a:lnTo>
                  <a:pt x="776969" y="429204"/>
                </a:lnTo>
                <a:lnTo>
                  <a:pt x="734048" y="429204"/>
                </a:lnTo>
                <a:lnTo>
                  <a:pt x="734048" y="406093"/>
                </a:lnTo>
                <a:lnTo>
                  <a:pt x="674620" y="406093"/>
                </a:lnTo>
                <a:lnTo>
                  <a:pt x="674620" y="387384"/>
                </a:lnTo>
                <a:lnTo>
                  <a:pt x="600885" y="387384"/>
                </a:lnTo>
                <a:lnTo>
                  <a:pt x="600885" y="371977"/>
                </a:lnTo>
                <a:lnTo>
                  <a:pt x="563468" y="371977"/>
                </a:lnTo>
                <a:lnTo>
                  <a:pt x="563468" y="337860"/>
                </a:lnTo>
                <a:lnTo>
                  <a:pt x="548060" y="337860"/>
                </a:lnTo>
                <a:lnTo>
                  <a:pt x="548060" y="321353"/>
                </a:lnTo>
                <a:lnTo>
                  <a:pt x="522748" y="321353"/>
                </a:lnTo>
                <a:lnTo>
                  <a:pt x="522748" y="307046"/>
                </a:lnTo>
                <a:lnTo>
                  <a:pt x="510642" y="307046"/>
                </a:lnTo>
                <a:lnTo>
                  <a:pt x="510642" y="294940"/>
                </a:lnTo>
                <a:lnTo>
                  <a:pt x="463320" y="294940"/>
                </a:lnTo>
                <a:lnTo>
                  <a:pt x="463320" y="276232"/>
                </a:lnTo>
                <a:lnTo>
                  <a:pt x="402791" y="276232"/>
                </a:lnTo>
                <a:lnTo>
                  <a:pt x="402791" y="263025"/>
                </a:lnTo>
                <a:lnTo>
                  <a:pt x="348866" y="263025"/>
                </a:lnTo>
                <a:lnTo>
                  <a:pt x="348866" y="238814"/>
                </a:lnTo>
                <a:lnTo>
                  <a:pt x="327955" y="238814"/>
                </a:lnTo>
                <a:lnTo>
                  <a:pt x="327955" y="221205"/>
                </a:lnTo>
                <a:lnTo>
                  <a:pt x="294940" y="221205"/>
                </a:lnTo>
                <a:lnTo>
                  <a:pt x="294940" y="198094"/>
                </a:lnTo>
                <a:lnTo>
                  <a:pt x="265226" y="198094"/>
                </a:lnTo>
                <a:lnTo>
                  <a:pt x="265226" y="176084"/>
                </a:lnTo>
                <a:lnTo>
                  <a:pt x="245416" y="176084"/>
                </a:lnTo>
                <a:lnTo>
                  <a:pt x="245416" y="163978"/>
                </a:lnTo>
                <a:lnTo>
                  <a:pt x="233311" y="163978"/>
                </a:lnTo>
                <a:lnTo>
                  <a:pt x="233311" y="154074"/>
                </a:lnTo>
                <a:lnTo>
                  <a:pt x="196993" y="154074"/>
                </a:lnTo>
                <a:lnTo>
                  <a:pt x="196993" y="132063"/>
                </a:lnTo>
                <a:lnTo>
                  <a:pt x="161776" y="132063"/>
                </a:lnTo>
                <a:lnTo>
                  <a:pt x="161776" y="96846"/>
                </a:lnTo>
                <a:lnTo>
                  <a:pt x="122158" y="96846"/>
                </a:lnTo>
                <a:lnTo>
                  <a:pt x="122158" y="75936"/>
                </a:lnTo>
                <a:lnTo>
                  <a:pt x="93545" y="75936"/>
                </a:lnTo>
                <a:lnTo>
                  <a:pt x="93545" y="51724"/>
                </a:lnTo>
                <a:lnTo>
                  <a:pt x="61630" y="51724"/>
                </a:lnTo>
                <a:lnTo>
                  <a:pt x="61630" y="35217"/>
                </a:lnTo>
                <a:lnTo>
                  <a:pt x="49524" y="35217"/>
                </a:lnTo>
                <a:lnTo>
                  <a:pt x="49524" y="24211"/>
                </a:lnTo>
                <a:lnTo>
                  <a:pt x="28613" y="24211"/>
                </a:lnTo>
                <a:lnTo>
                  <a:pt x="28613"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5" name="Graphic 9">
            <a:extLst>
              <a:ext uri="{FF2B5EF4-FFF2-40B4-BE49-F238E27FC236}">
                <a16:creationId xmlns:a16="http://schemas.microsoft.com/office/drawing/2014/main" xmlns="" id="{004909FE-62DC-41F2-B804-92EF7D560EBE}"/>
              </a:ext>
            </a:extLst>
          </p:cNvPr>
          <p:cNvSpPr/>
          <p:nvPr/>
        </p:nvSpPr>
        <p:spPr>
          <a:xfrm>
            <a:off x="898565" y="2161001"/>
            <a:ext cx="3676914" cy="1080884"/>
          </a:xfrm>
          <a:custGeom>
            <a:avLst/>
            <a:gdLst>
              <a:gd name="connsiteX0" fmla="*/ 5760129 w 5753100"/>
              <a:gd name="connsiteY0" fmla="*/ 1676095 h 1666875"/>
              <a:gd name="connsiteX1" fmla="*/ 5710609 w 5753100"/>
              <a:gd name="connsiteY1" fmla="*/ 1676095 h 1666875"/>
              <a:gd name="connsiteX2" fmla="*/ 5710609 w 5753100"/>
              <a:gd name="connsiteY2" fmla="*/ 1652978 h 1666875"/>
              <a:gd name="connsiteX3" fmla="*/ 5621465 w 5753100"/>
              <a:gd name="connsiteY3" fmla="*/ 1652978 h 1666875"/>
              <a:gd name="connsiteX4" fmla="*/ 5621465 w 5753100"/>
              <a:gd name="connsiteY4" fmla="*/ 1635376 h 1666875"/>
              <a:gd name="connsiteX5" fmla="*/ 5531225 w 5753100"/>
              <a:gd name="connsiteY5" fmla="*/ 1635376 h 1666875"/>
              <a:gd name="connsiteX6" fmla="*/ 5531225 w 5753100"/>
              <a:gd name="connsiteY6" fmla="*/ 1618869 h 1666875"/>
              <a:gd name="connsiteX7" fmla="*/ 5415667 w 5753100"/>
              <a:gd name="connsiteY7" fmla="*/ 1618869 h 1666875"/>
              <a:gd name="connsiteX8" fmla="*/ 5415667 w 5753100"/>
              <a:gd name="connsiteY8" fmla="*/ 1595752 h 1666875"/>
              <a:gd name="connsiteX9" fmla="*/ 5322122 w 5753100"/>
              <a:gd name="connsiteY9" fmla="*/ 1595752 h 1666875"/>
              <a:gd name="connsiteX10" fmla="*/ 5322122 w 5753100"/>
              <a:gd name="connsiteY10" fmla="*/ 1583646 h 1666875"/>
              <a:gd name="connsiteX11" fmla="*/ 5256095 w 5753100"/>
              <a:gd name="connsiteY11" fmla="*/ 1583646 h 1666875"/>
              <a:gd name="connsiteX12" fmla="*/ 5256095 w 5753100"/>
              <a:gd name="connsiteY12" fmla="*/ 1564939 h 1666875"/>
              <a:gd name="connsiteX13" fmla="*/ 5180153 w 5753100"/>
              <a:gd name="connsiteY13" fmla="*/ 1564939 h 1666875"/>
              <a:gd name="connsiteX14" fmla="*/ 5180153 w 5753100"/>
              <a:gd name="connsiteY14" fmla="*/ 1542926 h 1666875"/>
              <a:gd name="connsiteX15" fmla="*/ 5075606 w 5753100"/>
              <a:gd name="connsiteY15" fmla="*/ 1542926 h 1666875"/>
              <a:gd name="connsiteX16" fmla="*/ 5075606 w 5753100"/>
              <a:gd name="connsiteY16" fmla="*/ 1523124 h 1666875"/>
              <a:gd name="connsiteX17" fmla="*/ 4991967 w 5753100"/>
              <a:gd name="connsiteY17" fmla="*/ 1523124 h 1666875"/>
              <a:gd name="connsiteX18" fmla="*/ 4991967 w 5753100"/>
              <a:gd name="connsiteY18" fmla="*/ 1507712 h 1666875"/>
              <a:gd name="connsiteX19" fmla="*/ 4899527 w 5753100"/>
              <a:gd name="connsiteY19" fmla="*/ 1507712 h 1666875"/>
              <a:gd name="connsiteX20" fmla="*/ 4899527 w 5753100"/>
              <a:gd name="connsiteY20" fmla="*/ 1484605 h 1666875"/>
              <a:gd name="connsiteX21" fmla="*/ 4813678 w 5753100"/>
              <a:gd name="connsiteY21" fmla="*/ 1484605 h 1666875"/>
              <a:gd name="connsiteX22" fmla="*/ 4813678 w 5753100"/>
              <a:gd name="connsiteY22" fmla="*/ 1468098 h 1666875"/>
              <a:gd name="connsiteX23" fmla="*/ 4746546 w 5753100"/>
              <a:gd name="connsiteY23" fmla="*/ 1468098 h 1666875"/>
              <a:gd name="connsiteX24" fmla="*/ 4746546 w 5753100"/>
              <a:gd name="connsiteY24" fmla="*/ 1450486 h 1666875"/>
              <a:gd name="connsiteX25" fmla="*/ 4646400 w 5753100"/>
              <a:gd name="connsiteY25" fmla="*/ 1450486 h 1666875"/>
              <a:gd name="connsiteX26" fmla="*/ 4646400 w 5753100"/>
              <a:gd name="connsiteY26" fmla="*/ 1421873 h 1666875"/>
              <a:gd name="connsiteX27" fmla="*/ 4546254 w 5753100"/>
              <a:gd name="connsiteY27" fmla="*/ 1421873 h 1666875"/>
              <a:gd name="connsiteX28" fmla="*/ 4546254 w 5753100"/>
              <a:gd name="connsiteY28" fmla="*/ 1409767 h 1666875"/>
              <a:gd name="connsiteX29" fmla="*/ 4476922 w 5753100"/>
              <a:gd name="connsiteY29" fmla="*/ 1409767 h 1666875"/>
              <a:gd name="connsiteX30" fmla="*/ 4476922 w 5753100"/>
              <a:gd name="connsiteY30" fmla="*/ 1395460 h 1666875"/>
              <a:gd name="connsiteX31" fmla="*/ 4387777 w 5753100"/>
              <a:gd name="connsiteY31" fmla="*/ 1395460 h 1666875"/>
              <a:gd name="connsiteX32" fmla="*/ 4387777 w 5753100"/>
              <a:gd name="connsiteY32" fmla="*/ 1372352 h 1666875"/>
              <a:gd name="connsiteX33" fmla="*/ 4296432 w 5753100"/>
              <a:gd name="connsiteY33" fmla="*/ 1372352 h 1666875"/>
              <a:gd name="connsiteX34" fmla="*/ 4296432 w 5753100"/>
              <a:gd name="connsiteY34" fmla="*/ 1354741 h 1666875"/>
              <a:gd name="connsiteX35" fmla="*/ 4209498 w 5753100"/>
              <a:gd name="connsiteY35" fmla="*/ 1354741 h 1666875"/>
              <a:gd name="connsiteX36" fmla="*/ 4209498 w 5753100"/>
              <a:gd name="connsiteY36" fmla="*/ 1337129 h 1666875"/>
              <a:gd name="connsiteX37" fmla="*/ 4111552 w 5753100"/>
              <a:gd name="connsiteY37" fmla="*/ 1337129 h 1666875"/>
              <a:gd name="connsiteX38" fmla="*/ 4111552 w 5753100"/>
              <a:gd name="connsiteY38" fmla="*/ 1317327 h 1666875"/>
              <a:gd name="connsiteX39" fmla="*/ 4024608 w 5753100"/>
              <a:gd name="connsiteY39" fmla="*/ 1317327 h 1666875"/>
              <a:gd name="connsiteX40" fmla="*/ 4024608 w 5753100"/>
              <a:gd name="connsiteY40" fmla="*/ 1295314 h 1666875"/>
              <a:gd name="connsiteX41" fmla="*/ 3975087 w 5753100"/>
              <a:gd name="connsiteY41" fmla="*/ 1295314 h 1666875"/>
              <a:gd name="connsiteX42" fmla="*/ 3975087 w 5753100"/>
              <a:gd name="connsiteY42" fmla="*/ 1282103 h 1666875"/>
              <a:gd name="connsiteX43" fmla="*/ 3922262 w 5753100"/>
              <a:gd name="connsiteY43" fmla="*/ 1282103 h 1666875"/>
              <a:gd name="connsiteX44" fmla="*/ 3922262 w 5753100"/>
              <a:gd name="connsiteY44" fmla="*/ 1283208 h 1666875"/>
              <a:gd name="connsiteX45" fmla="*/ 3903555 w 5753100"/>
              <a:gd name="connsiteY45" fmla="*/ 1283208 h 1666875"/>
              <a:gd name="connsiteX46" fmla="*/ 3903555 w 5753100"/>
              <a:gd name="connsiteY46" fmla="*/ 1266701 h 1666875"/>
              <a:gd name="connsiteX47" fmla="*/ 3851824 w 5753100"/>
              <a:gd name="connsiteY47" fmla="*/ 1266701 h 1666875"/>
              <a:gd name="connsiteX48" fmla="*/ 3851824 w 5753100"/>
              <a:gd name="connsiteY48" fmla="*/ 1247994 h 1666875"/>
              <a:gd name="connsiteX49" fmla="*/ 3745078 w 5753100"/>
              <a:gd name="connsiteY49" fmla="*/ 1247994 h 1666875"/>
              <a:gd name="connsiteX50" fmla="*/ 3745078 w 5753100"/>
              <a:gd name="connsiteY50" fmla="*/ 1227077 h 1666875"/>
              <a:gd name="connsiteX51" fmla="*/ 3690052 w 5753100"/>
              <a:gd name="connsiteY51" fmla="*/ 1227077 h 1666875"/>
              <a:gd name="connsiteX52" fmla="*/ 3690052 w 5753100"/>
              <a:gd name="connsiteY52" fmla="*/ 1207275 h 1666875"/>
              <a:gd name="connsiteX53" fmla="*/ 3629520 w 5753100"/>
              <a:gd name="connsiteY53" fmla="*/ 1207275 h 1666875"/>
              <a:gd name="connsiteX54" fmla="*/ 3629520 w 5753100"/>
              <a:gd name="connsiteY54" fmla="*/ 1189663 h 1666875"/>
              <a:gd name="connsiteX55" fmla="*/ 3572294 w 5753100"/>
              <a:gd name="connsiteY55" fmla="*/ 1189663 h 1666875"/>
              <a:gd name="connsiteX56" fmla="*/ 3572294 w 5753100"/>
              <a:gd name="connsiteY56" fmla="*/ 1169851 h 1666875"/>
              <a:gd name="connsiteX57" fmla="*/ 3508467 w 5753100"/>
              <a:gd name="connsiteY57" fmla="*/ 1169851 h 1666875"/>
              <a:gd name="connsiteX58" fmla="*/ 3508467 w 5753100"/>
              <a:gd name="connsiteY58" fmla="*/ 1155545 h 1666875"/>
              <a:gd name="connsiteX59" fmla="*/ 3442430 w 5753100"/>
              <a:gd name="connsiteY59" fmla="*/ 1155545 h 1666875"/>
              <a:gd name="connsiteX60" fmla="*/ 3442430 w 5753100"/>
              <a:gd name="connsiteY60" fmla="*/ 1136837 h 1666875"/>
              <a:gd name="connsiteX61" fmla="*/ 3374203 w 5753100"/>
              <a:gd name="connsiteY61" fmla="*/ 1136837 h 1666875"/>
              <a:gd name="connsiteX62" fmla="*/ 3374203 w 5753100"/>
              <a:gd name="connsiteY62" fmla="*/ 1119226 h 1666875"/>
              <a:gd name="connsiteX63" fmla="*/ 3297165 w 5753100"/>
              <a:gd name="connsiteY63" fmla="*/ 1119226 h 1666875"/>
              <a:gd name="connsiteX64" fmla="*/ 3297165 w 5753100"/>
              <a:gd name="connsiteY64" fmla="*/ 1096118 h 1666875"/>
              <a:gd name="connsiteX65" fmla="*/ 3257541 w 5753100"/>
              <a:gd name="connsiteY65" fmla="*/ 1096118 h 1666875"/>
              <a:gd name="connsiteX66" fmla="*/ 3257541 w 5753100"/>
              <a:gd name="connsiteY66" fmla="*/ 1078516 h 1666875"/>
              <a:gd name="connsiteX67" fmla="*/ 3189313 w 5753100"/>
              <a:gd name="connsiteY67" fmla="*/ 1078516 h 1666875"/>
              <a:gd name="connsiteX68" fmla="*/ 3189313 w 5753100"/>
              <a:gd name="connsiteY68" fmla="*/ 1058704 h 1666875"/>
              <a:gd name="connsiteX69" fmla="*/ 3119981 w 5753100"/>
              <a:gd name="connsiteY69" fmla="*/ 1058704 h 1666875"/>
              <a:gd name="connsiteX70" fmla="*/ 3119981 w 5753100"/>
              <a:gd name="connsiteY70" fmla="*/ 1039997 h 1666875"/>
              <a:gd name="connsiteX71" fmla="*/ 3062754 w 5753100"/>
              <a:gd name="connsiteY71" fmla="*/ 1039997 h 1666875"/>
              <a:gd name="connsiteX72" fmla="*/ 3062754 w 5753100"/>
              <a:gd name="connsiteY72" fmla="*/ 1025690 h 1666875"/>
              <a:gd name="connsiteX73" fmla="*/ 3004423 w 5753100"/>
              <a:gd name="connsiteY73" fmla="*/ 1025690 h 1666875"/>
              <a:gd name="connsiteX74" fmla="*/ 3004423 w 5753100"/>
              <a:gd name="connsiteY74" fmla="*/ 1004773 h 1666875"/>
              <a:gd name="connsiteX75" fmla="*/ 2915279 w 5753100"/>
              <a:gd name="connsiteY75" fmla="*/ 1004773 h 1666875"/>
              <a:gd name="connsiteX76" fmla="*/ 2915279 w 5753100"/>
              <a:gd name="connsiteY76" fmla="*/ 979465 h 1666875"/>
              <a:gd name="connsiteX77" fmla="*/ 2852557 w 5753100"/>
              <a:gd name="connsiteY77" fmla="*/ 979465 h 1666875"/>
              <a:gd name="connsiteX78" fmla="*/ 2852557 w 5753100"/>
              <a:gd name="connsiteY78" fmla="*/ 968454 h 1666875"/>
              <a:gd name="connsiteX79" fmla="*/ 2792025 w 5753100"/>
              <a:gd name="connsiteY79" fmla="*/ 968454 h 1666875"/>
              <a:gd name="connsiteX80" fmla="*/ 2792025 w 5753100"/>
              <a:gd name="connsiteY80" fmla="*/ 943146 h 1666875"/>
              <a:gd name="connsiteX81" fmla="*/ 2738095 w 5753100"/>
              <a:gd name="connsiteY81" fmla="*/ 943146 h 1666875"/>
              <a:gd name="connsiteX82" fmla="*/ 2738095 w 5753100"/>
              <a:gd name="connsiteY82" fmla="*/ 924437 h 1666875"/>
              <a:gd name="connsiteX83" fmla="*/ 2664362 w 5753100"/>
              <a:gd name="connsiteY83" fmla="*/ 924437 h 1666875"/>
              <a:gd name="connsiteX84" fmla="*/ 2664362 w 5753100"/>
              <a:gd name="connsiteY84" fmla="*/ 906830 h 1666875"/>
              <a:gd name="connsiteX85" fmla="*/ 2622547 w 5753100"/>
              <a:gd name="connsiteY85" fmla="*/ 906830 h 1666875"/>
              <a:gd name="connsiteX86" fmla="*/ 2622547 w 5753100"/>
              <a:gd name="connsiteY86" fmla="*/ 888121 h 1666875"/>
              <a:gd name="connsiteX87" fmla="*/ 2575217 w 5753100"/>
              <a:gd name="connsiteY87" fmla="*/ 888121 h 1666875"/>
              <a:gd name="connsiteX88" fmla="*/ 2575217 w 5753100"/>
              <a:gd name="connsiteY88" fmla="*/ 868311 h 1666875"/>
              <a:gd name="connsiteX89" fmla="*/ 2526802 w 5753100"/>
              <a:gd name="connsiteY89" fmla="*/ 868311 h 1666875"/>
              <a:gd name="connsiteX90" fmla="*/ 2526802 w 5753100"/>
              <a:gd name="connsiteY90" fmla="*/ 859507 h 1666875"/>
              <a:gd name="connsiteX91" fmla="*/ 2465165 w 5753100"/>
              <a:gd name="connsiteY91" fmla="*/ 859507 h 1666875"/>
              <a:gd name="connsiteX92" fmla="*/ 2465165 w 5753100"/>
              <a:gd name="connsiteY92" fmla="*/ 835296 h 1666875"/>
              <a:gd name="connsiteX93" fmla="*/ 2416750 w 5753100"/>
              <a:gd name="connsiteY93" fmla="*/ 835296 h 1666875"/>
              <a:gd name="connsiteX94" fmla="*/ 2416750 w 5753100"/>
              <a:gd name="connsiteY94" fmla="*/ 814386 h 1666875"/>
              <a:gd name="connsiteX95" fmla="*/ 2368325 w 5753100"/>
              <a:gd name="connsiteY95" fmla="*/ 814386 h 1666875"/>
              <a:gd name="connsiteX96" fmla="*/ 2368325 w 5753100"/>
              <a:gd name="connsiteY96" fmla="*/ 794576 h 1666875"/>
              <a:gd name="connsiteX97" fmla="*/ 2301193 w 5753100"/>
              <a:gd name="connsiteY97" fmla="*/ 794576 h 1666875"/>
              <a:gd name="connsiteX98" fmla="*/ 2301193 w 5753100"/>
              <a:gd name="connsiteY98" fmla="*/ 781370 h 1666875"/>
              <a:gd name="connsiteX99" fmla="*/ 2253872 w 5753100"/>
              <a:gd name="connsiteY99" fmla="*/ 781370 h 1666875"/>
              <a:gd name="connsiteX100" fmla="*/ 2253872 w 5753100"/>
              <a:gd name="connsiteY100" fmla="*/ 762661 h 1666875"/>
              <a:gd name="connsiteX101" fmla="*/ 2188940 w 5753100"/>
              <a:gd name="connsiteY101" fmla="*/ 762661 h 1666875"/>
              <a:gd name="connsiteX102" fmla="*/ 2188940 w 5753100"/>
              <a:gd name="connsiteY102" fmla="*/ 741751 h 1666875"/>
              <a:gd name="connsiteX103" fmla="*/ 2133914 w 5753100"/>
              <a:gd name="connsiteY103" fmla="*/ 741751 h 1666875"/>
              <a:gd name="connsiteX104" fmla="*/ 2133914 w 5753100"/>
              <a:gd name="connsiteY104" fmla="*/ 725243 h 1666875"/>
              <a:gd name="connsiteX105" fmla="*/ 2078888 w 5753100"/>
              <a:gd name="connsiteY105" fmla="*/ 725243 h 1666875"/>
              <a:gd name="connsiteX106" fmla="*/ 2078888 w 5753100"/>
              <a:gd name="connsiteY106" fmla="*/ 697730 h 1666875"/>
              <a:gd name="connsiteX107" fmla="*/ 2011756 w 5753100"/>
              <a:gd name="connsiteY107" fmla="*/ 697730 h 1666875"/>
              <a:gd name="connsiteX108" fmla="*/ 2011756 w 5753100"/>
              <a:gd name="connsiteY108" fmla="*/ 685625 h 1666875"/>
              <a:gd name="connsiteX109" fmla="*/ 1966636 w 5753100"/>
              <a:gd name="connsiteY109" fmla="*/ 685625 h 1666875"/>
              <a:gd name="connsiteX110" fmla="*/ 1966636 w 5753100"/>
              <a:gd name="connsiteY110" fmla="*/ 668016 h 1666875"/>
              <a:gd name="connsiteX111" fmla="*/ 1913811 w 5753100"/>
              <a:gd name="connsiteY111" fmla="*/ 668016 h 1666875"/>
              <a:gd name="connsiteX112" fmla="*/ 1913811 w 5753100"/>
              <a:gd name="connsiteY112" fmla="*/ 647107 h 1666875"/>
              <a:gd name="connsiteX113" fmla="*/ 1866481 w 5753100"/>
              <a:gd name="connsiteY113" fmla="*/ 647107 h 1666875"/>
              <a:gd name="connsiteX114" fmla="*/ 1866481 w 5753100"/>
              <a:gd name="connsiteY114" fmla="*/ 628398 h 1666875"/>
              <a:gd name="connsiteX115" fmla="*/ 1812560 w 5753100"/>
              <a:gd name="connsiteY115" fmla="*/ 628398 h 1666875"/>
              <a:gd name="connsiteX116" fmla="*/ 1812560 w 5753100"/>
              <a:gd name="connsiteY116" fmla="*/ 608588 h 1666875"/>
              <a:gd name="connsiteX117" fmla="*/ 1737722 w 5753100"/>
              <a:gd name="connsiteY117" fmla="*/ 608588 h 1666875"/>
              <a:gd name="connsiteX118" fmla="*/ 1737722 w 5753100"/>
              <a:gd name="connsiteY118" fmla="*/ 588778 h 1666875"/>
              <a:gd name="connsiteX119" fmla="*/ 1699203 w 5753100"/>
              <a:gd name="connsiteY119" fmla="*/ 588778 h 1666875"/>
              <a:gd name="connsiteX120" fmla="*/ 1699203 w 5753100"/>
              <a:gd name="connsiteY120" fmla="*/ 575573 h 1666875"/>
              <a:gd name="connsiteX121" fmla="*/ 1639776 w 5753100"/>
              <a:gd name="connsiteY121" fmla="*/ 575573 h 1666875"/>
              <a:gd name="connsiteX122" fmla="*/ 1639776 w 5753100"/>
              <a:gd name="connsiteY122" fmla="*/ 556864 h 1666875"/>
              <a:gd name="connsiteX123" fmla="*/ 1591351 w 5753100"/>
              <a:gd name="connsiteY123" fmla="*/ 556864 h 1666875"/>
              <a:gd name="connsiteX124" fmla="*/ 1591351 w 5753100"/>
              <a:gd name="connsiteY124" fmla="*/ 537054 h 1666875"/>
              <a:gd name="connsiteX125" fmla="*/ 1518723 w 5753100"/>
              <a:gd name="connsiteY125" fmla="*/ 537054 h 1666875"/>
              <a:gd name="connsiteX126" fmla="*/ 1518723 w 5753100"/>
              <a:gd name="connsiteY126" fmla="*/ 519446 h 1666875"/>
              <a:gd name="connsiteX127" fmla="*/ 1461497 w 5753100"/>
              <a:gd name="connsiteY127" fmla="*/ 519446 h 1666875"/>
              <a:gd name="connsiteX128" fmla="*/ 1461497 w 5753100"/>
              <a:gd name="connsiteY128" fmla="*/ 502938 h 1666875"/>
              <a:gd name="connsiteX129" fmla="*/ 1389955 w 5753100"/>
              <a:gd name="connsiteY129" fmla="*/ 502938 h 1666875"/>
              <a:gd name="connsiteX130" fmla="*/ 1389955 w 5753100"/>
              <a:gd name="connsiteY130" fmla="*/ 480928 h 1666875"/>
              <a:gd name="connsiteX131" fmla="*/ 1331633 w 5753100"/>
              <a:gd name="connsiteY131" fmla="*/ 480928 h 1666875"/>
              <a:gd name="connsiteX132" fmla="*/ 1331633 w 5753100"/>
              <a:gd name="connsiteY132" fmla="*/ 464420 h 1666875"/>
              <a:gd name="connsiteX133" fmla="*/ 1268902 w 5753100"/>
              <a:gd name="connsiteY133" fmla="*/ 464420 h 1666875"/>
              <a:gd name="connsiteX134" fmla="*/ 1268902 w 5753100"/>
              <a:gd name="connsiteY134" fmla="*/ 445711 h 1666875"/>
              <a:gd name="connsiteX135" fmla="*/ 1201769 w 5753100"/>
              <a:gd name="connsiteY135" fmla="*/ 445711 h 1666875"/>
              <a:gd name="connsiteX136" fmla="*/ 1201769 w 5753100"/>
              <a:gd name="connsiteY136" fmla="*/ 425902 h 1666875"/>
              <a:gd name="connsiteX137" fmla="*/ 1147848 w 5753100"/>
              <a:gd name="connsiteY137" fmla="*/ 425902 h 1666875"/>
              <a:gd name="connsiteX138" fmla="*/ 1147848 w 5753100"/>
              <a:gd name="connsiteY138" fmla="*/ 404992 h 1666875"/>
              <a:gd name="connsiteX139" fmla="*/ 1090613 w 5753100"/>
              <a:gd name="connsiteY139" fmla="*/ 404992 h 1666875"/>
              <a:gd name="connsiteX140" fmla="*/ 1090613 w 5753100"/>
              <a:gd name="connsiteY140" fmla="*/ 380780 h 1666875"/>
              <a:gd name="connsiteX141" fmla="*/ 1017984 w 5753100"/>
              <a:gd name="connsiteY141" fmla="*/ 380780 h 1666875"/>
              <a:gd name="connsiteX142" fmla="*/ 1017984 w 5753100"/>
              <a:gd name="connsiteY142" fmla="*/ 370876 h 1666875"/>
              <a:gd name="connsiteX143" fmla="*/ 980561 w 5753100"/>
              <a:gd name="connsiteY143" fmla="*/ 370876 h 1666875"/>
              <a:gd name="connsiteX144" fmla="*/ 980561 w 5753100"/>
              <a:gd name="connsiteY144" fmla="*/ 351066 h 1666875"/>
              <a:gd name="connsiteX145" fmla="*/ 917835 w 5753100"/>
              <a:gd name="connsiteY145" fmla="*/ 351066 h 1666875"/>
              <a:gd name="connsiteX146" fmla="*/ 917835 w 5753100"/>
              <a:gd name="connsiteY146" fmla="*/ 335659 h 1666875"/>
              <a:gd name="connsiteX147" fmla="*/ 873814 w 5753100"/>
              <a:gd name="connsiteY147" fmla="*/ 335659 h 1666875"/>
              <a:gd name="connsiteX148" fmla="*/ 873814 w 5753100"/>
              <a:gd name="connsiteY148" fmla="*/ 313649 h 1666875"/>
              <a:gd name="connsiteX149" fmla="*/ 801180 w 5753100"/>
              <a:gd name="connsiteY149" fmla="*/ 313649 h 1666875"/>
              <a:gd name="connsiteX150" fmla="*/ 801180 w 5753100"/>
              <a:gd name="connsiteY150" fmla="*/ 301542 h 1666875"/>
              <a:gd name="connsiteX151" fmla="*/ 764862 w 5753100"/>
              <a:gd name="connsiteY151" fmla="*/ 301542 h 1666875"/>
              <a:gd name="connsiteX152" fmla="*/ 764862 w 5753100"/>
              <a:gd name="connsiteY152" fmla="*/ 278432 h 1666875"/>
              <a:gd name="connsiteX153" fmla="*/ 691127 w 5753100"/>
              <a:gd name="connsiteY153" fmla="*/ 278432 h 1666875"/>
              <a:gd name="connsiteX154" fmla="*/ 691127 w 5753100"/>
              <a:gd name="connsiteY154" fmla="*/ 258622 h 1666875"/>
              <a:gd name="connsiteX155" fmla="*/ 621795 w 5753100"/>
              <a:gd name="connsiteY155" fmla="*/ 258622 h 1666875"/>
              <a:gd name="connsiteX156" fmla="*/ 621795 w 5753100"/>
              <a:gd name="connsiteY156" fmla="*/ 241014 h 1666875"/>
              <a:gd name="connsiteX157" fmla="*/ 552462 w 5753100"/>
              <a:gd name="connsiteY157" fmla="*/ 241014 h 1666875"/>
              <a:gd name="connsiteX158" fmla="*/ 552462 w 5753100"/>
              <a:gd name="connsiteY158" fmla="*/ 225606 h 1666875"/>
              <a:gd name="connsiteX159" fmla="*/ 487531 w 5753100"/>
              <a:gd name="connsiteY159" fmla="*/ 225606 h 1666875"/>
              <a:gd name="connsiteX160" fmla="*/ 487531 w 5753100"/>
              <a:gd name="connsiteY160" fmla="*/ 200295 h 1666875"/>
              <a:gd name="connsiteX161" fmla="*/ 417098 w 5753100"/>
              <a:gd name="connsiteY161" fmla="*/ 200295 h 1666875"/>
              <a:gd name="connsiteX162" fmla="*/ 417098 w 5753100"/>
              <a:gd name="connsiteY162" fmla="*/ 181586 h 1666875"/>
              <a:gd name="connsiteX163" fmla="*/ 357669 w 5753100"/>
              <a:gd name="connsiteY163" fmla="*/ 181586 h 1666875"/>
              <a:gd name="connsiteX164" fmla="*/ 357669 w 5753100"/>
              <a:gd name="connsiteY164" fmla="*/ 163978 h 1666875"/>
              <a:gd name="connsiteX165" fmla="*/ 300442 w 5753100"/>
              <a:gd name="connsiteY165" fmla="*/ 163978 h 1666875"/>
              <a:gd name="connsiteX166" fmla="*/ 300442 w 5753100"/>
              <a:gd name="connsiteY166" fmla="*/ 139766 h 1666875"/>
              <a:gd name="connsiteX167" fmla="*/ 257522 w 5753100"/>
              <a:gd name="connsiteY167" fmla="*/ 139766 h 1666875"/>
              <a:gd name="connsiteX168" fmla="*/ 257522 w 5753100"/>
              <a:gd name="connsiteY168" fmla="*/ 128761 h 1666875"/>
              <a:gd name="connsiteX169" fmla="*/ 198094 w 5753100"/>
              <a:gd name="connsiteY169" fmla="*/ 128761 h 1666875"/>
              <a:gd name="connsiteX170" fmla="*/ 198094 w 5753100"/>
              <a:gd name="connsiteY170" fmla="*/ 105649 h 1666875"/>
              <a:gd name="connsiteX171" fmla="*/ 154074 w 5753100"/>
              <a:gd name="connsiteY171" fmla="*/ 105649 h 1666875"/>
              <a:gd name="connsiteX172" fmla="*/ 154074 w 5753100"/>
              <a:gd name="connsiteY172" fmla="*/ 86941 h 1666875"/>
              <a:gd name="connsiteX173" fmla="*/ 106750 w 5753100"/>
              <a:gd name="connsiteY173" fmla="*/ 86941 h 1666875"/>
              <a:gd name="connsiteX174" fmla="*/ 106750 w 5753100"/>
              <a:gd name="connsiteY174" fmla="*/ 64931 h 1666875"/>
              <a:gd name="connsiteX175" fmla="*/ 86941 w 5753100"/>
              <a:gd name="connsiteY175" fmla="*/ 64931 h 1666875"/>
              <a:gd name="connsiteX176" fmla="*/ 86941 w 5753100"/>
              <a:gd name="connsiteY176" fmla="*/ 48422 h 1666875"/>
              <a:gd name="connsiteX177" fmla="*/ 60529 w 5753100"/>
              <a:gd name="connsiteY177" fmla="*/ 48422 h 1666875"/>
              <a:gd name="connsiteX178" fmla="*/ 60529 w 5753100"/>
              <a:gd name="connsiteY178" fmla="*/ 28613 h 1666875"/>
              <a:gd name="connsiteX179" fmla="*/ 33016 w 5753100"/>
              <a:gd name="connsiteY179" fmla="*/ 28613 h 1666875"/>
              <a:gd name="connsiteX180" fmla="*/ 33016 w 5753100"/>
              <a:gd name="connsiteY180" fmla="*/ 14307 h 1666875"/>
              <a:gd name="connsiteX181" fmla="*/ 19809 w 5753100"/>
              <a:gd name="connsiteY181" fmla="*/ 14307 h 1666875"/>
              <a:gd name="connsiteX182" fmla="*/ 19809 w 5753100"/>
              <a:gd name="connsiteY182" fmla="*/ 0 h 1666875"/>
              <a:gd name="connsiteX183" fmla="*/ 0 w 5753100"/>
              <a:gd name="connsiteY183"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53100" h="1666875">
                <a:moveTo>
                  <a:pt x="5760129" y="1676095"/>
                </a:moveTo>
                <a:lnTo>
                  <a:pt x="5710609" y="1676095"/>
                </a:lnTo>
                <a:lnTo>
                  <a:pt x="5710609" y="1652978"/>
                </a:lnTo>
                <a:lnTo>
                  <a:pt x="5621465" y="1652978"/>
                </a:lnTo>
                <a:lnTo>
                  <a:pt x="5621465" y="1635376"/>
                </a:lnTo>
                <a:lnTo>
                  <a:pt x="5531225" y="1635376"/>
                </a:lnTo>
                <a:lnTo>
                  <a:pt x="5531225" y="1618869"/>
                </a:lnTo>
                <a:lnTo>
                  <a:pt x="5415667" y="1618869"/>
                </a:lnTo>
                <a:lnTo>
                  <a:pt x="5415667" y="1595752"/>
                </a:lnTo>
                <a:lnTo>
                  <a:pt x="5322122" y="1595752"/>
                </a:lnTo>
                <a:lnTo>
                  <a:pt x="5322122" y="1583646"/>
                </a:lnTo>
                <a:lnTo>
                  <a:pt x="5256095" y="1583646"/>
                </a:lnTo>
                <a:lnTo>
                  <a:pt x="5256095" y="1564939"/>
                </a:lnTo>
                <a:lnTo>
                  <a:pt x="5180153" y="1564939"/>
                </a:lnTo>
                <a:lnTo>
                  <a:pt x="5180153" y="1542926"/>
                </a:lnTo>
                <a:lnTo>
                  <a:pt x="5075606" y="1542926"/>
                </a:lnTo>
                <a:lnTo>
                  <a:pt x="5075606" y="1523124"/>
                </a:lnTo>
                <a:lnTo>
                  <a:pt x="4991967" y="1523124"/>
                </a:lnTo>
                <a:lnTo>
                  <a:pt x="4991967" y="1507712"/>
                </a:lnTo>
                <a:lnTo>
                  <a:pt x="4899527" y="1507712"/>
                </a:lnTo>
                <a:lnTo>
                  <a:pt x="4899527" y="1484605"/>
                </a:lnTo>
                <a:lnTo>
                  <a:pt x="4813678" y="1484605"/>
                </a:lnTo>
                <a:lnTo>
                  <a:pt x="4813678" y="1468098"/>
                </a:lnTo>
                <a:lnTo>
                  <a:pt x="4746546" y="1468098"/>
                </a:lnTo>
                <a:lnTo>
                  <a:pt x="4746546" y="1450486"/>
                </a:lnTo>
                <a:lnTo>
                  <a:pt x="4646400" y="1450486"/>
                </a:lnTo>
                <a:lnTo>
                  <a:pt x="4646400" y="1421873"/>
                </a:lnTo>
                <a:lnTo>
                  <a:pt x="4546254" y="1421873"/>
                </a:lnTo>
                <a:lnTo>
                  <a:pt x="4546254" y="1409767"/>
                </a:lnTo>
                <a:lnTo>
                  <a:pt x="4476922" y="1409767"/>
                </a:lnTo>
                <a:lnTo>
                  <a:pt x="4476922" y="1395460"/>
                </a:lnTo>
                <a:lnTo>
                  <a:pt x="4387777" y="1395460"/>
                </a:lnTo>
                <a:lnTo>
                  <a:pt x="4387777" y="1372352"/>
                </a:lnTo>
                <a:lnTo>
                  <a:pt x="4296432" y="1372352"/>
                </a:lnTo>
                <a:lnTo>
                  <a:pt x="4296432" y="1354741"/>
                </a:lnTo>
                <a:lnTo>
                  <a:pt x="4209498" y="1354741"/>
                </a:lnTo>
                <a:lnTo>
                  <a:pt x="4209498" y="1337129"/>
                </a:lnTo>
                <a:lnTo>
                  <a:pt x="4111552" y="1337129"/>
                </a:lnTo>
                <a:lnTo>
                  <a:pt x="4111552" y="1317327"/>
                </a:lnTo>
                <a:lnTo>
                  <a:pt x="4024608" y="1317327"/>
                </a:lnTo>
                <a:lnTo>
                  <a:pt x="4024608" y="1295314"/>
                </a:lnTo>
                <a:lnTo>
                  <a:pt x="3975087" y="1295314"/>
                </a:lnTo>
                <a:lnTo>
                  <a:pt x="3975087" y="1282103"/>
                </a:lnTo>
                <a:lnTo>
                  <a:pt x="3922262" y="1282103"/>
                </a:lnTo>
                <a:lnTo>
                  <a:pt x="3922262" y="1283208"/>
                </a:lnTo>
                <a:lnTo>
                  <a:pt x="3903555" y="1283208"/>
                </a:lnTo>
                <a:lnTo>
                  <a:pt x="3903555" y="1266701"/>
                </a:lnTo>
                <a:lnTo>
                  <a:pt x="3851824" y="1266701"/>
                </a:lnTo>
                <a:lnTo>
                  <a:pt x="3851824" y="1247994"/>
                </a:lnTo>
                <a:lnTo>
                  <a:pt x="3745078" y="1247994"/>
                </a:lnTo>
                <a:lnTo>
                  <a:pt x="3745078" y="1227077"/>
                </a:lnTo>
                <a:lnTo>
                  <a:pt x="3690052" y="1227077"/>
                </a:lnTo>
                <a:lnTo>
                  <a:pt x="3690052" y="1207275"/>
                </a:lnTo>
                <a:lnTo>
                  <a:pt x="3629520" y="1207275"/>
                </a:lnTo>
                <a:lnTo>
                  <a:pt x="3629520" y="1189663"/>
                </a:lnTo>
                <a:lnTo>
                  <a:pt x="3572294" y="1189663"/>
                </a:lnTo>
                <a:lnTo>
                  <a:pt x="3572294" y="1169851"/>
                </a:lnTo>
                <a:lnTo>
                  <a:pt x="3508467" y="1169851"/>
                </a:lnTo>
                <a:lnTo>
                  <a:pt x="3508467" y="1155545"/>
                </a:lnTo>
                <a:lnTo>
                  <a:pt x="3442430" y="1155545"/>
                </a:lnTo>
                <a:lnTo>
                  <a:pt x="3442430" y="1136837"/>
                </a:lnTo>
                <a:lnTo>
                  <a:pt x="3374203" y="1136837"/>
                </a:lnTo>
                <a:lnTo>
                  <a:pt x="3374203" y="1119226"/>
                </a:lnTo>
                <a:lnTo>
                  <a:pt x="3297165" y="1119226"/>
                </a:lnTo>
                <a:lnTo>
                  <a:pt x="3297165" y="1096118"/>
                </a:lnTo>
                <a:lnTo>
                  <a:pt x="3257541" y="1096118"/>
                </a:lnTo>
                <a:lnTo>
                  <a:pt x="3257541" y="1078516"/>
                </a:lnTo>
                <a:lnTo>
                  <a:pt x="3189313" y="1078516"/>
                </a:lnTo>
                <a:lnTo>
                  <a:pt x="3189313" y="1058704"/>
                </a:lnTo>
                <a:lnTo>
                  <a:pt x="3119981" y="1058704"/>
                </a:lnTo>
                <a:lnTo>
                  <a:pt x="3119981" y="1039997"/>
                </a:lnTo>
                <a:lnTo>
                  <a:pt x="3062754" y="1039997"/>
                </a:lnTo>
                <a:lnTo>
                  <a:pt x="3062754" y="1025690"/>
                </a:lnTo>
                <a:lnTo>
                  <a:pt x="3004423" y="1025690"/>
                </a:lnTo>
                <a:lnTo>
                  <a:pt x="3004423" y="1004773"/>
                </a:lnTo>
                <a:lnTo>
                  <a:pt x="2915279" y="1004773"/>
                </a:lnTo>
                <a:lnTo>
                  <a:pt x="2915279" y="979465"/>
                </a:lnTo>
                <a:lnTo>
                  <a:pt x="2852557" y="979465"/>
                </a:lnTo>
                <a:lnTo>
                  <a:pt x="2852557" y="968454"/>
                </a:lnTo>
                <a:lnTo>
                  <a:pt x="2792025" y="968454"/>
                </a:lnTo>
                <a:lnTo>
                  <a:pt x="2792025" y="943146"/>
                </a:lnTo>
                <a:lnTo>
                  <a:pt x="2738095" y="943146"/>
                </a:lnTo>
                <a:lnTo>
                  <a:pt x="2738095" y="924437"/>
                </a:lnTo>
                <a:lnTo>
                  <a:pt x="2664362" y="924437"/>
                </a:lnTo>
                <a:lnTo>
                  <a:pt x="2664362" y="906830"/>
                </a:lnTo>
                <a:lnTo>
                  <a:pt x="2622547" y="906830"/>
                </a:lnTo>
                <a:lnTo>
                  <a:pt x="2622547" y="888121"/>
                </a:lnTo>
                <a:lnTo>
                  <a:pt x="2575217" y="888121"/>
                </a:lnTo>
                <a:lnTo>
                  <a:pt x="2575217" y="868311"/>
                </a:lnTo>
                <a:lnTo>
                  <a:pt x="2526802" y="868311"/>
                </a:lnTo>
                <a:lnTo>
                  <a:pt x="2526802" y="859507"/>
                </a:lnTo>
                <a:lnTo>
                  <a:pt x="2465165" y="859507"/>
                </a:lnTo>
                <a:lnTo>
                  <a:pt x="2465165" y="835296"/>
                </a:lnTo>
                <a:lnTo>
                  <a:pt x="2416750" y="835296"/>
                </a:lnTo>
                <a:lnTo>
                  <a:pt x="2416750" y="814386"/>
                </a:lnTo>
                <a:lnTo>
                  <a:pt x="2368325" y="814386"/>
                </a:lnTo>
                <a:lnTo>
                  <a:pt x="2368325" y="794576"/>
                </a:lnTo>
                <a:lnTo>
                  <a:pt x="2301193" y="794576"/>
                </a:lnTo>
                <a:lnTo>
                  <a:pt x="2301193" y="781370"/>
                </a:lnTo>
                <a:lnTo>
                  <a:pt x="2253872" y="781370"/>
                </a:lnTo>
                <a:lnTo>
                  <a:pt x="2253872" y="762661"/>
                </a:lnTo>
                <a:lnTo>
                  <a:pt x="2188940" y="762661"/>
                </a:lnTo>
                <a:lnTo>
                  <a:pt x="2188940" y="741751"/>
                </a:lnTo>
                <a:lnTo>
                  <a:pt x="2133914" y="741751"/>
                </a:lnTo>
                <a:lnTo>
                  <a:pt x="2133914" y="725243"/>
                </a:lnTo>
                <a:lnTo>
                  <a:pt x="2078888" y="725243"/>
                </a:lnTo>
                <a:lnTo>
                  <a:pt x="2078888" y="697730"/>
                </a:lnTo>
                <a:lnTo>
                  <a:pt x="2011756" y="697730"/>
                </a:lnTo>
                <a:lnTo>
                  <a:pt x="2011756" y="685625"/>
                </a:lnTo>
                <a:lnTo>
                  <a:pt x="1966636" y="685625"/>
                </a:lnTo>
                <a:lnTo>
                  <a:pt x="1966636" y="668016"/>
                </a:lnTo>
                <a:lnTo>
                  <a:pt x="1913811" y="668016"/>
                </a:lnTo>
                <a:lnTo>
                  <a:pt x="1913811" y="647107"/>
                </a:lnTo>
                <a:lnTo>
                  <a:pt x="1866481" y="647107"/>
                </a:lnTo>
                <a:lnTo>
                  <a:pt x="1866481" y="628398"/>
                </a:lnTo>
                <a:lnTo>
                  <a:pt x="1812560" y="628398"/>
                </a:lnTo>
                <a:lnTo>
                  <a:pt x="1812560" y="608588"/>
                </a:lnTo>
                <a:lnTo>
                  <a:pt x="1737722" y="608588"/>
                </a:lnTo>
                <a:lnTo>
                  <a:pt x="1737722" y="588778"/>
                </a:lnTo>
                <a:lnTo>
                  <a:pt x="1699203" y="588778"/>
                </a:lnTo>
                <a:lnTo>
                  <a:pt x="1699203" y="575573"/>
                </a:lnTo>
                <a:lnTo>
                  <a:pt x="1639776" y="575573"/>
                </a:lnTo>
                <a:lnTo>
                  <a:pt x="1639776" y="556864"/>
                </a:lnTo>
                <a:lnTo>
                  <a:pt x="1591351" y="556864"/>
                </a:lnTo>
                <a:lnTo>
                  <a:pt x="1591351" y="537054"/>
                </a:lnTo>
                <a:lnTo>
                  <a:pt x="1518723" y="537054"/>
                </a:lnTo>
                <a:lnTo>
                  <a:pt x="1518723" y="519446"/>
                </a:lnTo>
                <a:lnTo>
                  <a:pt x="1461497" y="519446"/>
                </a:lnTo>
                <a:lnTo>
                  <a:pt x="1461497" y="502938"/>
                </a:lnTo>
                <a:lnTo>
                  <a:pt x="1389955" y="502938"/>
                </a:lnTo>
                <a:lnTo>
                  <a:pt x="1389955" y="480928"/>
                </a:lnTo>
                <a:lnTo>
                  <a:pt x="1331633" y="480928"/>
                </a:lnTo>
                <a:lnTo>
                  <a:pt x="1331633" y="464420"/>
                </a:lnTo>
                <a:lnTo>
                  <a:pt x="1268902" y="464420"/>
                </a:lnTo>
                <a:lnTo>
                  <a:pt x="1268902" y="445711"/>
                </a:lnTo>
                <a:lnTo>
                  <a:pt x="1201769" y="445711"/>
                </a:lnTo>
                <a:lnTo>
                  <a:pt x="1201769" y="425902"/>
                </a:lnTo>
                <a:lnTo>
                  <a:pt x="1147848" y="425902"/>
                </a:lnTo>
                <a:lnTo>
                  <a:pt x="1147848" y="404992"/>
                </a:lnTo>
                <a:lnTo>
                  <a:pt x="1090613" y="404992"/>
                </a:lnTo>
                <a:lnTo>
                  <a:pt x="1090613" y="380780"/>
                </a:lnTo>
                <a:lnTo>
                  <a:pt x="1017984" y="380780"/>
                </a:lnTo>
                <a:lnTo>
                  <a:pt x="1017984" y="370876"/>
                </a:lnTo>
                <a:lnTo>
                  <a:pt x="980561" y="370876"/>
                </a:lnTo>
                <a:lnTo>
                  <a:pt x="980561" y="351066"/>
                </a:lnTo>
                <a:lnTo>
                  <a:pt x="917835" y="351066"/>
                </a:lnTo>
                <a:lnTo>
                  <a:pt x="917835" y="335659"/>
                </a:lnTo>
                <a:lnTo>
                  <a:pt x="873814" y="335659"/>
                </a:lnTo>
                <a:lnTo>
                  <a:pt x="873814" y="313649"/>
                </a:lnTo>
                <a:lnTo>
                  <a:pt x="801180" y="313649"/>
                </a:lnTo>
                <a:lnTo>
                  <a:pt x="801180" y="301542"/>
                </a:lnTo>
                <a:lnTo>
                  <a:pt x="764862" y="301542"/>
                </a:lnTo>
                <a:lnTo>
                  <a:pt x="764862" y="278432"/>
                </a:lnTo>
                <a:lnTo>
                  <a:pt x="691127" y="278432"/>
                </a:lnTo>
                <a:lnTo>
                  <a:pt x="691127" y="258622"/>
                </a:lnTo>
                <a:lnTo>
                  <a:pt x="621795" y="258622"/>
                </a:lnTo>
                <a:lnTo>
                  <a:pt x="621795" y="241014"/>
                </a:lnTo>
                <a:lnTo>
                  <a:pt x="552462" y="241014"/>
                </a:lnTo>
                <a:lnTo>
                  <a:pt x="552462" y="225606"/>
                </a:lnTo>
                <a:lnTo>
                  <a:pt x="487531" y="225606"/>
                </a:lnTo>
                <a:lnTo>
                  <a:pt x="487531" y="200295"/>
                </a:lnTo>
                <a:lnTo>
                  <a:pt x="417098" y="200295"/>
                </a:lnTo>
                <a:lnTo>
                  <a:pt x="417098" y="181586"/>
                </a:lnTo>
                <a:lnTo>
                  <a:pt x="357669" y="181586"/>
                </a:lnTo>
                <a:lnTo>
                  <a:pt x="357669" y="163978"/>
                </a:lnTo>
                <a:lnTo>
                  <a:pt x="300442" y="163978"/>
                </a:lnTo>
                <a:lnTo>
                  <a:pt x="300442" y="139766"/>
                </a:lnTo>
                <a:lnTo>
                  <a:pt x="257522" y="139766"/>
                </a:lnTo>
                <a:lnTo>
                  <a:pt x="257522" y="128761"/>
                </a:lnTo>
                <a:lnTo>
                  <a:pt x="198094" y="128761"/>
                </a:lnTo>
                <a:lnTo>
                  <a:pt x="198094" y="105649"/>
                </a:lnTo>
                <a:lnTo>
                  <a:pt x="154074" y="105649"/>
                </a:lnTo>
                <a:lnTo>
                  <a:pt x="154074" y="86941"/>
                </a:lnTo>
                <a:lnTo>
                  <a:pt x="106750" y="86941"/>
                </a:lnTo>
                <a:lnTo>
                  <a:pt x="106750" y="64931"/>
                </a:lnTo>
                <a:lnTo>
                  <a:pt x="86941" y="64931"/>
                </a:lnTo>
                <a:lnTo>
                  <a:pt x="86941" y="48422"/>
                </a:lnTo>
                <a:lnTo>
                  <a:pt x="60529" y="48422"/>
                </a:lnTo>
                <a:lnTo>
                  <a:pt x="60529" y="28613"/>
                </a:lnTo>
                <a:lnTo>
                  <a:pt x="33016" y="28613"/>
                </a:lnTo>
                <a:lnTo>
                  <a:pt x="33016" y="14307"/>
                </a:lnTo>
                <a:lnTo>
                  <a:pt x="19809" y="14307"/>
                </a:lnTo>
                <a:lnTo>
                  <a:pt x="1980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6" name="Graphic 9">
            <a:extLst>
              <a:ext uri="{FF2B5EF4-FFF2-40B4-BE49-F238E27FC236}">
                <a16:creationId xmlns:a16="http://schemas.microsoft.com/office/drawing/2014/main" xmlns="" id="{076BE093-8ED2-4859-856E-3F82C3C655EF}"/>
              </a:ext>
            </a:extLst>
          </p:cNvPr>
          <p:cNvSpPr/>
          <p:nvPr/>
        </p:nvSpPr>
        <p:spPr>
          <a:xfrm>
            <a:off x="5315195" y="2160611"/>
            <a:ext cx="3676914" cy="1080884"/>
          </a:xfrm>
          <a:custGeom>
            <a:avLst/>
            <a:gdLst>
              <a:gd name="connsiteX0" fmla="*/ 5760129 w 5753100"/>
              <a:gd name="connsiteY0" fmla="*/ 1676095 h 1666875"/>
              <a:gd name="connsiteX1" fmla="*/ 5710609 w 5753100"/>
              <a:gd name="connsiteY1" fmla="*/ 1676095 h 1666875"/>
              <a:gd name="connsiteX2" fmla="*/ 5710609 w 5753100"/>
              <a:gd name="connsiteY2" fmla="*/ 1652978 h 1666875"/>
              <a:gd name="connsiteX3" fmla="*/ 5621465 w 5753100"/>
              <a:gd name="connsiteY3" fmla="*/ 1652978 h 1666875"/>
              <a:gd name="connsiteX4" fmla="*/ 5621465 w 5753100"/>
              <a:gd name="connsiteY4" fmla="*/ 1635376 h 1666875"/>
              <a:gd name="connsiteX5" fmla="*/ 5531225 w 5753100"/>
              <a:gd name="connsiteY5" fmla="*/ 1635376 h 1666875"/>
              <a:gd name="connsiteX6" fmla="*/ 5531225 w 5753100"/>
              <a:gd name="connsiteY6" fmla="*/ 1618869 h 1666875"/>
              <a:gd name="connsiteX7" fmla="*/ 5415667 w 5753100"/>
              <a:gd name="connsiteY7" fmla="*/ 1618869 h 1666875"/>
              <a:gd name="connsiteX8" fmla="*/ 5415667 w 5753100"/>
              <a:gd name="connsiteY8" fmla="*/ 1595752 h 1666875"/>
              <a:gd name="connsiteX9" fmla="*/ 5322122 w 5753100"/>
              <a:gd name="connsiteY9" fmla="*/ 1595752 h 1666875"/>
              <a:gd name="connsiteX10" fmla="*/ 5322122 w 5753100"/>
              <a:gd name="connsiteY10" fmla="*/ 1583646 h 1666875"/>
              <a:gd name="connsiteX11" fmla="*/ 5256095 w 5753100"/>
              <a:gd name="connsiteY11" fmla="*/ 1583646 h 1666875"/>
              <a:gd name="connsiteX12" fmla="*/ 5256095 w 5753100"/>
              <a:gd name="connsiteY12" fmla="*/ 1564939 h 1666875"/>
              <a:gd name="connsiteX13" fmla="*/ 5180153 w 5753100"/>
              <a:gd name="connsiteY13" fmla="*/ 1564939 h 1666875"/>
              <a:gd name="connsiteX14" fmla="*/ 5180153 w 5753100"/>
              <a:gd name="connsiteY14" fmla="*/ 1542926 h 1666875"/>
              <a:gd name="connsiteX15" fmla="*/ 5075606 w 5753100"/>
              <a:gd name="connsiteY15" fmla="*/ 1542926 h 1666875"/>
              <a:gd name="connsiteX16" fmla="*/ 5075606 w 5753100"/>
              <a:gd name="connsiteY16" fmla="*/ 1523124 h 1666875"/>
              <a:gd name="connsiteX17" fmla="*/ 4991967 w 5753100"/>
              <a:gd name="connsiteY17" fmla="*/ 1523124 h 1666875"/>
              <a:gd name="connsiteX18" fmla="*/ 4991967 w 5753100"/>
              <a:gd name="connsiteY18" fmla="*/ 1507712 h 1666875"/>
              <a:gd name="connsiteX19" fmla="*/ 4899527 w 5753100"/>
              <a:gd name="connsiteY19" fmla="*/ 1507712 h 1666875"/>
              <a:gd name="connsiteX20" fmla="*/ 4899527 w 5753100"/>
              <a:gd name="connsiteY20" fmla="*/ 1484605 h 1666875"/>
              <a:gd name="connsiteX21" fmla="*/ 4813678 w 5753100"/>
              <a:gd name="connsiteY21" fmla="*/ 1484605 h 1666875"/>
              <a:gd name="connsiteX22" fmla="*/ 4813678 w 5753100"/>
              <a:gd name="connsiteY22" fmla="*/ 1468098 h 1666875"/>
              <a:gd name="connsiteX23" fmla="*/ 4746546 w 5753100"/>
              <a:gd name="connsiteY23" fmla="*/ 1468098 h 1666875"/>
              <a:gd name="connsiteX24" fmla="*/ 4746546 w 5753100"/>
              <a:gd name="connsiteY24" fmla="*/ 1450486 h 1666875"/>
              <a:gd name="connsiteX25" fmla="*/ 4646400 w 5753100"/>
              <a:gd name="connsiteY25" fmla="*/ 1450486 h 1666875"/>
              <a:gd name="connsiteX26" fmla="*/ 4646400 w 5753100"/>
              <a:gd name="connsiteY26" fmla="*/ 1421873 h 1666875"/>
              <a:gd name="connsiteX27" fmla="*/ 4546254 w 5753100"/>
              <a:gd name="connsiteY27" fmla="*/ 1421873 h 1666875"/>
              <a:gd name="connsiteX28" fmla="*/ 4546254 w 5753100"/>
              <a:gd name="connsiteY28" fmla="*/ 1409767 h 1666875"/>
              <a:gd name="connsiteX29" fmla="*/ 4476922 w 5753100"/>
              <a:gd name="connsiteY29" fmla="*/ 1409767 h 1666875"/>
              <a:gd name="connsiteX30" fmla="*/ 4476922 w 5753100"/>
              <a:gd name="connsiteY30" fmla="*/ 1395460 h 1666875"/>
              <a:gd name="connsiteX31" fmla="*/ 4387777 w 5753100"/>
              <a:gd name="connsiteY31" fmla="*/ 1395460 h 1666875"/>
              <a:gd name="connsiteX32" fmla="*/ 4387777 w 5753100"/>
              <a:gd name="connsiteY32" fmla="*/ 1372352 h 1666875"/>
              <a:gd name="connsiteX33" fmla="*/ 4296432 w 5753100"/>
              <a:gd name="connsiteY33" fmla="*/ 1372352 h 1666875"/>
              <a:gd name="connsiteX34" fmla="*/ 4296432 w 5753100"/>
              <a:gd name="connsiteY34" fmla="*/ 1354741 h 1666875"/>
              <a:gd name="connsiteX35" fmla="*/ 4209498 w 5753100"/>
              <a:gd name="connsiteY35" fmla="*/ 1354741 h 1666875"/>
              <a:gd name="connsiteX36" fmla="*/ 4209498 w 5753100"/>
              <a:gd name="connsiteY36" fmla="*/ 1337129 h 1666875"/>
              <a:gd name="connsiteX37" fmla="*/ 4111552 w 5753100"/>
              <a:gd name="connsiteY37" fmla="*/ 1337129 h 1666875"/>
              <a:gd name="connsiteX38" fmla="*/ 4111552 w 5753100"/>
              <a:gd name="connsiteY38" fmla="*/ 1317327 h 1666875"/>
              <a:gd name="connsiteX39" fmla="*/ 4024608 w 5753100"/>
              <a:gd name="connsiteY39" fmla="*/ 1317327 h 1666875"/>
              <a:gd name="connsiteX40" fmla="*/ 4024608 w 5753100"/>
              <a:gd name="connsiteY40" fmla="*/ 1295314 h 1666875"/>
              <a:gd name="connsiteX41" fmla="*/ 3975087 w 5753100"/>
              <a:gd name="connsiteY41" fmla="*/ 1295314 h 1666875"/>
              <a:gd name="connsiteX42" fmla="*/ 3975087 w 5753100"/>
              <a:gd name="connsiteY42" fmla="*/ 1282103 h 1666875"/>
              <a:gd name="connsiteX43" fmla="*/ 3922262 w 5753100"/>
              <a:gd name="connsiteY43" fmla="*/ 1282103 h 1666875"/>
              <a:gd name="connsiteX44" fmla="*/ 3922262 w 5753100"/>
              <a:gd name="connsiteY44" fmla="*/ 1283208 h 1666875"/>
              <a:gd name="connsiteX45" fmla="*/ 3903555 w 5753100"/>
              <a:gd name="connsiteY45" fmla="*/ 1283208 h 1666875"/>
              <a:gd name="connsiteX46" fmla="*/ 3903555 w 5753100"/>
              <a:gd name="connsiteY46" fmla="*/ 1266701 h 1666875"/>
              <a:gd name="connsiteX47" fmla="*/ 3851824 w 5753100"/>
              <a:gd name="connsiteY47" fmla="*/ 1266701 h 1666875"/>
              <a:gd name="connsiteX48" fmla="*/ 3851824 w 5753100"/>
              <a:gd name="connsiteY48" fmla="*/ 1247994 h 1666875"/>
              <a:gd name="connsiteX49" fmla="*/ 3745078 w 5753100"/>
              <a:gd name="connsiteY49" fmla="*/ 1247994 h 1666875"/>
              <a:gd name="connsiteX50" fmla="*/ 3745078 w 5753100"/>
              <a:gd name="connsiteY50" fmla="*/ 1227077 h 1666875"/>
              <a:gd name="connsiteX51" fmla="*/ 3690052 w 5753100"/>
              <a:gd name="connsiteY51" fmla="*/ 1227077 h 1666875"/>
              <a:gd name="connsiteX52" fmla="*/ 3690052 w 5753100"/>
              <a:gd name="connsiteY52" fmla="*/ 1207275 h 1666875"/>
              <a:gd name="connsiteX53" fmla="*/ 3629520 w 5753100"/>
              <a:gd name="connsiteY53" fmla="*/ 1207275 h 1666875"/>
              <a:gd name="connsiteX54" fmla="*/ 3629520 w 5753100"/>
              <a:gd name="connsiteY54" fmla="*/ 1189663 h 1666875"/>
              <a:gd name="connsiteX55" fmla="*/ 3572294 w 5753100"/>
              <a:gd name="connsiteY55" fmla="*/ 1189663 h 1666875"/>
              <a:gd name="connsiteX56" fmla="*/ 3572294 w 5753100"/>
              <a:gd name="connsiteY56" fmla="*/ 1169851 h 1666875"/>
              <a:gd name="connsiteX57" fmla="*/ 3508467 w 5753100"/>
              <a:gd name="connsiteY57" fmla="*/ 1169851 h 1666875"/>
              <a:gd name="connsiteX58" fmla="*/ 3508467 w 5753100"/>
              <a:gd name="connsiteY58" fmla="*/ 1155545 h 1666875"/>
              <a:gd name="connsiteX59" fmla="*/ 3442430 w 5753100"/>
              <a:gd name="connsiteY59" fmla="*/ 1155545 h 1666875"/>
              <a:gd name="connsiteX60" fmla="*/ 3442430 w 5753100"/>
              <a:gd name="connsiteY60" fmla="*/ 1136837 h 1666875"/>
              <a:gd name="connsiteX61" fmla="*/ 3374203 w 5753100"/>
              <a:gd name="connsiteY61" fmla="*/ 1136837 h 1666875"/>
              <a:gd name="connsiteX62" fmla="*/ 3374203 w 5753100"/>
              <a:gd name="connsiteY62" fmla="*/ 1119226 h 1666875"/>
              <a:gd name="connsiteX63" fmla="*/ 3297165 w 5753100"/>
              <a:gd name="connsiteY63" fmla="*/ 1119226 h 1666875"/>
              <a:gd name="connsiteX64" fmla="*/ 3297165 w 5753100"/>
              <a:gd name="connsiteY64" fmla="*/ 1096118 h 1666875"/>
              <a:gd name="connsiteX65" fmla="*/ 3257541 w 5753100"/>
              <a:gd name="connsiteY65" fmla="*/ 1096118 h 1666875"/>
              <a:gd name="connsiteX66" fmla="*/ 3257541 w 5753100"/>
              <a:gd name="connsiteY66" fmla="*/ 1078516 h 1666875"/>
              <a:gd name="connsiteX67" fmla="*/ 3189313 w 5753100"/>
              <a:gd name="connsiteY67" fmla="*/ 1078516 h 1666875"/>
              <a:gd name="connsiteX68" fmla="*/ 3189313 w 5753100"/>
              <a:gd name="connsiteY68" fmla="*/ 1058704 h 1666875"/>
              <a:gd name="connsiteX69" fmla="*/ 3119981 w 5753100"/>
              <a:gd name="connsiteY69" fmla="*/ 1058704 h 1666875"/>
              <a:gd name="connsiteX70" fmla="*/ 3119981 w 5753100"/>
              <a:gd name="connsiteY70" fmla="*/ 1039997 h 1666875"/>
              <a:gd name="connsiteX71" fmla="*/ 3062754 w 5753100"/>
              <a:gd name="connsiteY71" fmla="*/ 1039997 h 1666875"/>
              <a:gd name="connsiteX72" fmla="*/ 3062754 w 5753100"/>
              <a:gd name="connsiteY72" fmla="*/ 1025690 h 1666875"/>
              <a:gd name="connsiteX73" fmla="*/ 3004423 w 5753100"/>
              <a:gd name="connsiteY73" fmla="*/ 1025690 h 1666875"/>
              <a:gd name="connsiteX74" fmla="*/ 3004423 w 5753100"/>
              <a:gd name="connsiteY74" fmla="*/ 1004773 h 1666875"/>
              <a:gd name="connsiteX75" fmla="*/ 2915279 w 5753100"/>
              <a:gd name="connsiteY75" fmla="*/ 1004773 h 1666875"/>
              <a:gd name="connsiteX76" fmla="*/ 2915279 w 5753100"/>
              <a:gd name="connsiteY76" fmla="*/ 979465 h 1666875"/>
              <a:gd name="connsiteX77" fmla="*/ 2852557 w 5753100"/>
              <a:gd name="connsiteY77" fmla="*/ 979465 h 1666875"/>
              <a:gd name="connsiteX78" fmla="*/ 2852557 w 5753100"/>
              <a:gd name="connsiteY78" fmla="*/ 968454 h 1666875"/>
              <a:gd name="connsiteX79" fmla="*/ 2792025 w 5753100"/>
              <a:gd name="connsiteY79" fmla="*/ 968454 h 1666875"/>
              <a:gd name="connsiteX80" fmla="*/ 2792025 w 5753100"/>
              <a:gd name="connsiteY80" fmla="*/ 943146 h 1666875"/>
              <a:gd name="connsiteX81" fmla="*/ 2738095 w 5753100"/>
              <a:gd name="connsiteY81" fmla="*/ 943146 h 1666875"/>
              <a:gd name="connsiteX82" fmla="*/ 2738095 w 5753100"/>
              <a:gd name="connsiteY82" fmla="*/ 924437 h 1666875"/>
              <a:gd name="connsiteX83" fmla="*/ 2664362 w 5753100"/>
              <a:gd name="connsiteY83" fmla="*/ 924437 h 1666875"/>
              <a:gd name="connsiteX84" fmla="*/ 2664362 w 5753100"/>
              <a:gd name="connsiteY84" fmla="*/ 906830 h 1666875"/>
              <a:gd name="connsiteX85" fmla="*/ 2622547 w 5753100"/>
              <a:gd name="connsiteY85" fmla="*/ 906830 h 1666875"/>
              <a:gd name="connsiteX86" fmla="*/ 2622547 w 5753100"/>
              <a:gd name="connsiteY86" fmla="*/ 888121 h 1666875"/>
              <a:gd name="connsiteX87" fmla="*/ 2575217 w 5753100"/>
              <a:gd name="connsiteY87" fmla="*/ 888121 h 1666875"/>
              <a:gd name="connsiteX88" fmla="*/ 2575217 w 5753100"/>
              <a:gd name="connsiteY88" fmla="*/ 868311 h 1666875"/>
              <a:gd name="connsiteX89" fmla="*/ 2526802 w 5753100"/>
              <a:gd name="connsiteY89" fmla="*/ 868311 h 1666875"/>
              <a:gd name="connsiteX90" fmla="*/ 2526802 w 5753100"/>
              <a:gd name="connsiteY90" fmla="*/ 859507 h 1666875"/>
              <a:gd name="connsiteX91" fmla="*/ 2465165 w 5753100"/>
              <a:gd name="connsiteY91" fmla="*/ 859507 h 1666875"/>
              <a:gd name="connsiteX92" fmla="*/ 2465165 w 5753100"/>
              <a:gd name="connsiteY92" fmla="*/ 835296 h 1666875"/>
              <a:gd name="connsiteX93" fmla="*/ 2416750 w 5753100"/>
              <a:gd name="connsiteY93" fmla="*/ 835296 h 1666875"/>
              <a:gd name="connsiteX94" fmla="*/ 2416750 w 5753100"/>
              <a:gd name="connsiteY94" fmla="*/ 814386 h 1666875"/>
              <a:gd name="connsiteX95" fmla="*/ 2368325 w 5753100"/>
              <a:gd name="connsiteY95" fmla="*/ 814386 h 1666875"/>
              <a:gd name="connsiteX96" fmla="*/ 2368325 w 5753100"/>
              <a:gd name="connsiteY96" fmla="*/ 794576 h 1666875"/>
              <a:gd name="connsiteX97" fmla="*/ 2301193 w 5753100"/>
              <a:gd name="connsiteY97" fmla="*/ 794576 h 1666875"/>
              <a:gd name="connsiteX98" fmla="*/ 2301193 w 5753100"/>
              <a:gd name="connsiteY98" fmla="*/ 781370 h 1666875"/>
              <a:gd name="connsiteX99" fmla="*/ 2253872 w 5753100"/>
              <a:gd name="connsiteY99" fmla="*/ 781370 h 1666875"/>
              <a:gd name="connsiteX100" fmla="*/ 2253872 w 5753100"/>
              <a:gd name="connsiteY100" fmla="*/ 762661 h 1666875"/>
              <a:gd name="connsiteX101" fmla="*/ 2188940 w 5753100"/>
              <a:gd name="connsiteY101" fmla="*/ 762661 h 1666875"/>
              <a:gd name="connsiteX102" fmla="*/ 2188940 w 5753100"/>
              <a:gd name="connsiteY102" fmla="*/ 741751 h 1666875"/>
              <a:gd name="connsiteX103" fmla="*/ 2133914 w 5753100"/>
              <a:gd name="connsiteY103" fmla="*/ 741751 h 1666875"/>
              <a:gd name="connsiteX104" fmla="*/ 2133914 w 5753100"/>
              <a:gd name="connsiteY104" fmla="*/ 725243 h 1666875"/>
              <a:gd name="connsiteX105" fmla="*/ 2078888 w 5753100"/>
              <a:gd name="connsiteY105" fmla="*/ 725243 h 1666875"/>
              <a:gd name="connsiteX106" fmla="*/ 2078888 w 5753100"/>
              <a:gd name="connsiteY106" fmla="*/ 697730 h 1666875"/>
              <a:gd name="connsiteX107" fmla="*/ 2011756 w 5753100"/>
              <a:gd name="connsiteY107" fmla="*/ 697730 h 1666875"/>
              <a:gd name="connsiteX108" fmla="*/ 2011756 w 5753100"/>
              <a:gd name="connsiteY108" fmla="*/ 685625 h 1666875"/>
              <a:gd name="connsiteX109" fmla="*/ 1966636 w 5753100"/>
              <a:gd name="connsiteY109" fmla="*/ 685625 h 1666875"/>
              <a:gd name="connsiteX110" fmla="*/ 1966636 w 5753100"/>
              <a:gd name="connsiteY110" fmla="*/ 668016 h 1666875"/>
              <a:gd name="connsiteX111" fmla="*/ 1913811 w 5753100"/>
              <a:gd name="connsiteY111" fmla="*/ 668016 h 1666875"/>
              <a:gd name="connsiteX112" fmla="*/ 1913811 w 5753100"/>
              <a:gd name="connsiteY112" fmla="*/ 647107 h 1666875"/>
              <a:gd name="connsiteX113" fmla="*/ 1866481 w 5753100"/>
              <a:gd name="connsiteY113" fmla="*/ 647107 h 1666875"/>
              <a:gd name="connsiteX114" fmla="*/ 1866481 w 5753100"/>
              <a:gd name="connsiteY114" fmla="*/ 628398 h 1666875"/>
              <a:gd name="connsiteX115" fmla="*/ 1812560 w 5753100"/>
              <a:gd name="connsiteY115" fmla="*/ 628398 h 1666875"/>
              <a:gd name="connsiteX116" fmla="*/ 1812560 w 5753100"/>
              <a:gd name="connsiteY116" fmla="*/ 608588 h 1666875"/>
              <a:gd name="connsiteX117" fmla="*/ 1737722 w 5753100"/>
              <a:gd name="connsiteY117" fmla="*/ 608588 h 1666875"/>
              <a:gd name="connsiteX118" fmla="*/ 1737722 w 5753100"/>
              <a:gd name="connsiteY118" fmla="*/ 588778 h 1666875"/>
              <a:gd name="connsiteX119" fmla="*/ 1699203 w 5753100"/>
              <a:gd name="connsiteY119" fmla="*/ 588778 h 1666875"/>
              <a:gd name="connsiteX120" fmla="*/ 1699203 w 5753100"/>
              <a:gd name="connsiteY120" fmla="*/ 575573 h 1666875"/>
              <a:gd name="connsiteX121" fmla="*/ 1639776 w 5753100"/>
              <a:gd name="connsiteY121" fmla="*/ 575573 h 1666875"/>
              <a:gd name="connsiteX122" fmla="*/ 1639776 w 5753100"/>
              <a:gd name="connsiteY122" fmla="*/ 556864 h 1666875"/>
              <a:gd name="connsiteX123" fmla="*/ 1591351 w 5753100"/>
              <a:gd name="connsiteY123" fmla="*/ 556864 h 1666875"/>
              <a:gd name="connsiteX124" fmla="*/ 1591351 w 5753100"/>
              <a:gd name="connsiteY124" fmla="*/ 537054 h 1666875"/>
              <a:gd name="connsiteX125" fmla="*/ 1518723 w 5753100"/>
              <a:gd name="connsiteY125" fmla="*/ 537054 h 1666875"/>
              <a:gd name="connsiteX126" fmla="*/ 1518723 w 5753100"/>
              <a:gd name="connsiteY126" fmla="*/ 519446 h 1666875"/>
              <a:gd name="connsiteX127" fmla="*/ 1461497 w 5753100"/>
              <a:gd name="connsiteY127" fmla="*/ 519446 h 1666875"/>
              <a:gd name="connsiteX128" fmla="*/ 1461497 w 5753100"/>
              <a:gd name="connsiteY128" fmla="*/ 502938 h 1666875"/>
              <a:gd name="connsiteX129" fmla="*/ 1389955 w 5753100"/>
              <a:gd name="connsiteY129" fmla="*/ 502938 h 1666875"/>
              <a:gd name="connsiteX130" fmla="*/ 1389955 w 5753100"/>
              <a:gd name="connsiteY130" fmla="*/ 480928 h 1666875"/>
              <a:gd name="connsiteX131" fmla="*/ 1331633 w 5753100"/>
              <a:gd name="connsiteY131" fmla="*/ 480928 h 1666875"/>
              <a:gd name="connsiteX132" fmla="*/ 1331633 w 5753100"/>
              <a:gd name="connsiteY132" fmla="*/ 464420 h 1666875"/>
              <a:gd name="connsiteX133" fmla="*/ 1268902 w 5753100"/>
              <a:gd name="connsiteY133" fmla="*/ 464420 h 1666875"/>
              <a:gd name="connsiteX134" fmla="*/ 1268902 w 5753100"/>
              <a:gd name="connsiteY134" fmla="*/ 445711 h 1666875"/>
              <a:gd name="connsiteX135" fmla="*/ 1201769 w 5753100"/>
              <a:gd name="connsiteY135" fmla="*/ 445711 h 1666875"/>
              <a:gd name="connsiteX136" fmla="*/ 1201769 w 5753100"/>
              <a:gd name="connsiteY136" fmla="*/ 425902 h 1666875"/>
              <a:gd name="connsiteX137" fmla="*/ 1147848 w 5753100"/>
              <a:gd name="connsiteY137" fmla="*/ 425902 h 1666875"/>
              <a:gd name="connsiteX138" fmla="*/ 1147848 w 5753100"/>
              <a:gd name="connsiteY138" fmla="*/ 404992 h 1666875"/>
              <a:gd name="connsiteX139" fmla="*/ 1090613 w 5753100"/>
              <a:gd name="connsiteY139" fmla="*/ 404992 h 1666875"/>
              <a:gd name="connsiteX140" fmla="*/ 1090613 w 5753100"/>
              <a:gd name="connsiteY140" fmla="*/ 380780 h 1666875"/>
              <a:gd name="connsiteX141" fmla="*/ 1017984 w 5753100"/>
              <a:gd name="connsiteY141" fmla="*/ 380780 h 1666875"/>
              <a:gd name="connsiteX142" fmla="*/ 1017984 w 5753100"/>
              <a:gd name="connsiteY142" fmla="*/ 370876 h 1666875"/>
              <a:gd name="connsiteX143" fmla="*/ 980561 w 5753100"/>
              <a:gd name="connsiteY143" fmla="*/ 370876 h 1666875"/>
              <a:gd name="connsiteX144" fmla="*/ 980561 w 5753100"/>
              <a:gd name="connsiteY144" fmla="*/ 351066 h 1666875"/>
              <a:gd name="connsiteX145" fmla="*/ 917835 w 5753100"/>
              <a:gd name="connsiteY145" fmla="*/ 351066 h 1666875"/>
              <a:gd name="connsiteX146" fmla="*/ 917835 w 5753100"/>
              <a:gd name="connsiteY146" fmla="*/ 335659 h 1666875"/>
              <a:gd name="connsiteX147" fmla="*/ 873814 w 5753100"/>
              <a:gd name="connsiteY147" fmla="*/ 335659 h 1666875"/>
              <a:gd name="connsiteX148" fmla="*/ 873814 w 5753100"/>
              <a:gd name="connsiteY148" fmla="*/ 313649 h 1666875"/>
              <a:gd name="connsiteX149" fmla="*/ 801180 w 5753100"/>
              <a:gd name="connsiteY149" fmla="*/ 313649 h 1666875"/>
              <a:gd name="connsiteX150" fmla="*/ 801180 w 5753100"/>
              <a:gd name="connsiteY150" fmla="*/ 301542 h 1666875"/>
              <a:gd name="connsiteX151" fmla="*/ 764862 w 5753100"/>
              <a:gd name="connsiteY151" fmla="*/ 301542 h 1666875"/>
              <a:gd name="connsiteX152" fmla="*/ 764862 w 5753100"/>
              <a:gd name="connsiteY152" fmla="*/ 278432 h 1666875"/>
              <a:gd name="connsiteX153" fmla="*/ 691127 w 5753100"/>
              <a:gd name="connsiteY153" fmla="*/ 278432 h 1666875"/>
              <a:gd name="connsiteX154" fmla="*/ 691127 w 5753100"/>
              <a:gd name="connsiteY154" fmla="*/ 258622 h 1666875"/>
              <a:gd name="connsiteX155" fmla="*/ 621795 w 5753100"/>
              <a:gd name="connsiteY155" fmla="*/ 258622 h 1666875"/>
              <a:gd name="connsiteX156" fmla="*/ 621795 w 5753100"/>
              <a:gd name="connsiteY156" fmla="*/ 241014 h 1666875"/>
              <a:gd name="connsiteX157" fmla="*/ 552462 w 5753100"/>
              <a:gd name="connsiteY157" fmla="*/ 241014 h 1666875"/>
              <a:gd name="connsiteX158" fmla="*/ 552462 w 5753100"/>
              <a:gd name="connsiteY158" fmla="*/ 225606 h 1666875"/>
              <a:gd name="connsiteX159" fmla="*/ 487531 w 5753100"/>
              <a:gd name="connsiteY159" fmla="*/ 225606 h 1666875"/>
              <a:gd name="connsiteX160" fmla="*/ 487531 w 5753100"/>
              <a:gd name="connsiteY160" fmla="*/ 200295 h 1666875"/>
              <a:gd name="connsiteX161" fmla="*/ 417098 w 5753100"/>
              <a:gd name="connsiteY161" fmla="*/ 200295 h 1666875"/>
              <a:gd name="connsiteX162" fmla="*/ 417098 w 5753100"/>
              <a:gd name="connsiteY162" fmla="*/ 181586 h 1666875"/>
              <a:gd name="connsiteX163" fmla="*/ 357669 w 5753100"/>
              <a:gd name="connsiteY163" fmla="*/ 181586 h 1666875"/>
              <a:gd name="connsiteX164" fmla="*/ 357669 w 5753100"/>
              <a:gd name="connsiteY164" fmla="*/ 163978 h 1666875"/>
              <a:gd name="connsiteX165" fmla="*/ 300442 w 5753100"/>
              <a:gd name="connsiteY165" fmla="*/ 163978 h 1666875"/>
              <a:gd name="connsiteX166" fmla="*/ 300442 w 5753100"/>
              <a:gd name="connsiteY166" fmla="*/ 139766 h 1666875"/>
              <a:gd name="connsiteX167" fmla="*/ 257522 w 5753100"/>
              <a:gd name="connsiteY167" fmla="*/ 139766 h 1666875"/>
              <a:gd name="connsiteX168" fmla="*/ 257522 w 5753100"/>
              <a:gd name="connsiteY168" fmla="*/ 128761 h 1666875"/>
              <a:gd name="connsiteX169" fmla="*/ 198094 w 5753100"/>
              <a:gd name="connsiteY169" fmla="*/ 128761 h 1666875"/>
              <a:gd name="connsiteX170" fmla="*/ 198094 w 5753100"/>
              <a:gd name="connsiteY170" fmla="*/ 105649 h 1666875"/>
              <a:gd name="connsiteX171" fmla="*/ 154074 w 5753100"/>
              <a:gd name="connsiteY171" fmla="*/ 105649 h 1666875"/>
              <a:gd name="connsiteX172" fmla="*/ 154074 w 5753100"/>
              <a:gd name="connsiteY172" fmla="*/ 86941 h 1666875"/>
              <a:gd name="connsiteX173" fmla="*/ 106750 w 5753100"/>
              <a:gd name="connsiteY173" fmla="*/ 86941 h 1666875"/>
              <a:gd name="connsiteX174" fmla="*/ 106750 w 5753100"/>
              <a:gd name="connsiteY174" fmla="*/ 64931 h 1666875"/>
              <a:gd name="connsiteX175" fmla="*/ 86941 w 5753100"/>
              <a:gd name="connsiteY175" fmla="*/ 64931 h 1666875"/>
              <a:gd name="connsiteX176" fmla="*/ 86941 w 5753100"/>
              <a:gd name="connsiteY176" fmla="*/ 48422 h 1666875"/>
              <a:gd name="connsiteX177" fmla="*/ 60529 w 5753100"/>
              <a:gd name="connsiteY177" fmla="*/ 48422 h 1666875"/>
              <a:gd name="connsiteX178" fmla="*/ 60529 w 5753100"/>
              <a:gd name="connsiteY178" fmla="*/ 28613 h 1666875"/>
              <a:gd name="connsiteX179" fmla="*/ 33016 w 5753100"/>
              <a:gd name="connsiteY179" fmla="*/ 28613 h 1666875"/>
              <a:gd name="connsiteX180" fmla="*/ 33016 w 5753100"/>
              <a:gd name="connsiteY180" fmla="*/ 14307 h 1666875"/>
              <a:gd name="connsiteX181" fmla="*/ 19809 w 5753100"/>
              <a:gd name="connsiteY181" fmla="*/ 14307 h 1666875"/>
              <a:gd name="connsiteX182" fmla="*/ 19809 w 5753100"/>
              <a:gd name="connsiteY182" fmla="*/ 0 h 1666875"/>
              <a:gd name="connsiteX183" fmla="*/ 0 w 5753100"/>
              <a:gd name="connsiteY183"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53100" h="1666875">
                <a:moveTo>
                  <a:pt x="5760129" y="1676095"/>
                </a:moveTo>
                <a:lnTo>
                  <a:pt x="5710609" y="1676095"/>
                </a:lnTo>
                <a:lnTo>
                  <a:pt x="5710609" y="1652978"/>
                </a:lnTo>
                <a:lnTo>
                  <a:pt x="5621465" y="1652978"/>
                </a:lnTo>
                <a:lnTo>
                  <a:pt x="5621465" y="1635376"/>
                </a:lnTo>
                <a:lnTo>
                  <a:pt x="5531225" y="1635376"/>
                </a:lnTo>
                <a:lnTo>
                  <a:pt x="5531225" y="1618869"/>
                </a:lnTo>
                <a:lnTo>
                  <a:pt x="5415667" y="1618869"/>
                </a:lnTo>
                <a:lnTo>
                  <a:pt x="5415667" y="1595752"/>
                </a:lnTo>
                <a:lnTo>
                  <a:pt x="5322122" y="1595752"/>
                </a:lnTo>
                <a:lnTo>
                  <a:pt x="5322122" y="1583646"/>
                </a:lnTo>
                <a:lnTo>
                  <a:pt x="5256095" y="1583646"/>
                </a:lnTo>
                <a:lnTo>
                  <a:pt x="5256095" y="1564939"/>
                </a:lnTo>
                <a:lnTo>
                  <a:pt x="5180153" y="1564939"/>
                </a:lnTo>
                <a:lnTo>
                  <a:pt x="5180153" y="1542926"/>
                </a:lnTo>
                <a:lnTo>
                  <a:pt x="5075606" y="1542926"/>
                </a:lnTo>
                <a:lnTo>
                  <a:pt x="5075606" y="1523124"/>
                </a:lnTo>
                <a:lnTo>
                  <a:pt x="4991967" y="1523124"/>
                </a:lnTo>
                <a:lnTo>
                  <a:pt x="4991967" y="1507712"/>
                </a:lnTo>
                <a:lnTo>
                  <a:pt x="4899527" y="1507712"/>
                </a:lnTo>
                <a:lnTo>
                  <a:pt x="4899527" y="1484605"/>
                </a:lnTo>
                <a:lnTo>
                  <a:pt x="4813678" y="1484605"/>
                </a:lnTo>
                <a:lnTo>
                  <a:pt x="4813678" y="1468098"/>
                </a:lnTo>
                <a:lnTo>
                  <a:pt x="4746546" y="1468098"/>
                </a:lnTo>
                <a:lnTo>
                  <a:pt x="4746546" y="1450486"/>
                </a:lnTo>
                <a:lnTo>
                  <a:pt x="4646400" y="1450486"/>
                </a:lnTo>
                <a:lnTo>
                  <a:pt x="4646400" y="1421873"/>
                </a:lnTo>
                <a:lnTo>
                  <a:pt x="4546254" y="1421873"/>
                </a:lnTo>
                <a:lnTo>
                  <a:pt x="4546254" y="1409767"/>
                </a:lnTo>
                <a:lnTo>
                  <a:pt x="4476922" y="1409767"/>
                </a:lnTo>
                <a:lnTo>
                  <a:pt x="4476922" y="1395460"/>
                </a:lnTo>
                <a:lnTo>
                  <a:pt x="4387777" y="1395460"/>
                </a:lnTo>
                <a:lnTo>
                  <a:pt x="4387777" y="1372352"/>
                </a:lnTo>
                <a:lnTo>
                  <a:pt x="4296432" y="1372352"/>
                </a:lnTo>
                <a:lnTo>
                  <a:pt x="4296432" y="1354741"/>
                </a:lnTo>
                <a:lnTo>
                  <a:pt x="4209498" y="1354741"/>
                </a:lnTo>
                <a:lnTo>
                  <a:pt x="4209498" y="1337129"/>
                </a:lnTo>
                <a:lnTo>
                  <a:pt x="4111552" y="1337129"/>
                </a:lnTo>
                <a:lnTo>
                  <a:pt x="4111552" y="1317327"/>
                </a:lnTo>
                <a:lnTo>
                  <a:pt x="4024608" y="1317327"/>
                </a:lnTo>
                <a:lnTo>
                  <a:pt x="4024608" y="1295314"/>
                </a:lnTo>
                <a:lnTo>
                  <a:pt x="3975087" y="1295314"/>
                </a:lnTo>
                <a:lnTo>
                  <a:pt x="3975087" y="1282103"/>
                </a:lnTo>
                <a:lnTo>
                  <a:pt x="3922262" y="1282103"/>
                </a:lnTo>
                <a:lnTo>
                  <a:pt x="3922262" y="1283208"/>
                </a:lnTo>
                <a:lnTo>
                  <a:pt x="3903555" y="1283208"/>
                </a:lnTo>
                <a:lnTo>
                  <a:pt x="3903555" y="1266701"/>
                </a:lnTo>
                <a:lnTo>
                  <a:pt x="3851824" y="1266701"/>
                </a:lnTo>
                <a:lnTo>
                  <a:pt x="3851824" y="1247994"/>
                </a:lnTo>
                <a:lnTo>
                  <a:pt x="3745078" y="1247994"/>
                </a:lnTo>
                <a:lnTo>
                  <a:pt x="3745078" y="1227077"/>
                </a:lnTo>
                <a:lnTo>
                  <a:pt x="3690052" y="1227077"/>
                </a:lnTo>
                <a:lnTo>
                  <a:pt x="3690052" y="1207275"/>
                </a:lnTo>
                <a:lnTo>
                  <a:pt x="3629520" y="1207275"/>
                </a:lnTo>
                <a:lnTo>
                  <a:pt x="3629520" y="1189663"/>
                </a:lnTo>
                <a:lnTo>
                  <a:pt x="3572294" y="1189663"/>
                </a:lnTo>
                <a:lnTo>
                  <a:pt x="3572294" y="1169851"/>
                </a:lnTo>
                <a:lnTo>
                  <a:pt x="3508467" y="1169851"/>
                </a:lnTo>
                <a:lnTo>
                  <a:pt x="3508467" y="1155545"/>
                </a:lnTo>
                <a:lnTo>
                  <a:pt x="3442430" y="1155545"/>
                </a:lnTo>
                <a:lnTo>
                  <a:pt x="3442430" y="1136837"/>
                </a:lnTo>
                <a:lnTo>
                  <a:pt x="3374203" y="1136837"/>
                </a:lnTo>
                <a:lnTo>
                  <a:pt x="3374203" y="1119226"/>
                </a:lnTo>
                <a:lnTo>
                  <a:pt x="3297165" y="1119226"/>
                </a:lnTo>
                <a:lnTo>
                  <a:pt x="3297165" y="1096118"/>
                </a:lnTo>
                <a:lnTo>
                  <a:pt x="3257541" y="1096118"/>
                </a:lnTo>
                <a:lnTo>
                  <a:pt x="3257541" y="1078516"/>
                </a:lnTo>
                <a:lnTo>
                  <a:pt x="3189313" y="1078516"/>
                </a:lnTo>
                <a:lnTo>
                  <a:pt x="3189313" y="1058704"/>
                </a:lnTo>
                <a:lnTo>
                  <a:pt x="3119981" y="1058704"/>
                </a:lnTo>
                <a:lnTo>
                  <a:pt x="3119981" y="1039997"/>
                </a:lnTo>
                <a:lnTo>
                  <a:pt x="3062754" y="1039997"/>
                </a:lnTo>
                <a:lnTo>
                  <a:pt x="3062754" y="1025690"/>
                </a:lnTo>
                <a:lnTo>
                  <a:pt x="3004423" y="1025690"/>
                </a:lnTo>
                <a:lnTo>
                  <a:pt x="3004423" y="1004773"/>
                </a:lnTo>
                <a:lnTo>
                  <a:pt x="2915279" y="1004773"/>
                </a:lnTo>
                <a:lnTo>
                  <a:pt x="2915279" y="979465"/>
                </a:lnTo>
                <a:lnTo>
                  <a:pt x="2852557" y="979465"/>
                </a:lnTo>
                <a:lnTo>
                  <a:pt x="2852557" y="968454"/>
                </a:lnTo>
                <a:lnTo>
                  <a:pt x="2792025" y="968454"/>
                </a:lnTo>
                <a:lnTo>
                  <a:pt x="2792025" y="943146"/>
                </a:lnTo>
                <a:lnTo>
                  <a:pt x="2738095" y="943146"/>
                </a:lnTo>
                <a:lnTo>
                  <a:pt x="2738095" y="924437"/>
                </a:lnTo>
                <a:lnTo>
                  <a:pt x="2664362" y="924437"/>
                </a:lnTo>
                <a:lnTo>
                  <a:pt x="2664362" y="906830"/>
                </a:lnTo>
                <a:lnTo>
                  <a:pt x="2622547" y="906830"/>
                </a:lnTo>
                <a:lnTo>
                  <a:pt x="2622547" y="888121"/>
                </a:lnTo>
                <a:lnTo>
                  <a:pt x="2575217" y="888121"/>
                </a:lnTo>
                <a:lnTo>
                  <a:pt x="2575217" y="868311"/>
                </a:lnTo>
                <a:lnTo>
                  <a:pt x="2526802" y="868311"/>
                </a:lnTo>
                <a:lnTo>
                  <a:pt x="2526802" y="859507"/>
                </a:lnTo>
                <a:lnTo>
                  <a:pt x="2465165" y="859507"/>
                </a:lnTo>
                <a:lnTo>
                  <a:pt x="2465165" y="835296"/>
                </a:lnTo>
                <a:lnTo>
                  <a:pt x="2416750" y="835296"/>
                </a:lnTo>
                <a:lnTo>
                  <a:pt x="2416750" y="814386"/>
                </a:lnTo>
                <a:lnTo>
                  <a:pt x="2368325" y="814386"/>
                </a:lnTo>
                <a:lnTo>
                  <a:pt x="2368325" y="794576"/>
                </a:lnTo>
                <a:lnTo>
                  <a:pt x="2301193" y="794576"/>
                </a:lnTo>
                <a:lnTo>
                  <a:pt x="2301193" y="781370"/>
                </a:lnTo>
                <a:lnTo>
                  <a:pt x="2253872" y="781370"/>
                </a:lnTo>
                <a:lnTo>
                  <a:pt x="2253872" y="762661"/>
                </a:lnTo>
                <a:lnTo>
                  <a:pt x="2188940" y="762661"/>
                </a:lnTo>
                <a:lnTo>
                  <a:pt x="2188940" y="741751"/>
                </a:lnTo>
                <a:lnTo>
                  <a:pt x="2133914" y="741751"/>
                </a:lnTo>
                <a:lnTo>
                  <a:pt x="2133914" y="725243"/>
                </a:lnTo>
                <a:lnTo>
                  <a:pt x="2078888" y="725243"/>
                </a:lnTo>
                <a:lnTo>
                  <a:pt x="2078888" y="697730"/>
                </a:lnTo>
                <a:lnTo>
                  <a:pt x="2011756" y="697730"/>
                </a:lnTo>
                <a:lnTo>
                  <a:pt x="2011756" y="685625"/>
                </a:lnTo>
                <a:lnTo>
                  <a:pt x="1966636" y="685625"/>
                </a:lnTo>
                <a:lnTo>
                  <a:pt x="1966636" y="668016"/>
                </a:lnTo>
                <a:lnTo>
                  <a:pt x="1913811" y="668016"/>
                </a:lnTo>
                <a:lnTo>
                  <a:pt x="1913811" y="647107"/>
                </a:lnTo>
                <a:lnTo>
                  <a:pt x="1866481" y="647107"/>
                </a:lnTo>
                <a:lnTo>
                  <a:pt x="1866481" y="628398"/>
                </a:lnTo>
                <a:lnTo>
                  <a:pt x="1812560" y="628398"/>
                </a:lnTo>
                <a:lnTo>
                  <a:pt x="1812560" y="608588"/>
                </a:lnTo>
                <a:lnTo>
                  <a:pt x="1737722" y="608588"/>
                </a:lnTo>
                <a:lnTo>
                  <a:pt x="1737722" y="588778"/>
                </a:lnTo>
                <a:lnTo>
                  <a:pt x="1699203" y="588778"/>
                </a:lnTo>
                <a:lnTo>
                  <a:pt x="1699203" y="575573"/>
                </a:lnTo>
                <a:lnTo>
                  <a:pt x="1639776" y="575573"/>
                </a:lnTo>
                <a:lnTo>
                  <a:pt x="1639776" y="556864"/>
                </a:lnTo>
                <a:lnTo>
                  <a:pt x="1591351" y="556864"/>
                </a:lnTo>
                <a:lnTo>
                  <a:pt x="1591351" y="537054"/>
                </a:lnTo>
                <a:lnTo>
                  <a:pt x="1518723" y="537054"/>
                </a:lnTo>
                <a:lnTo>
                  <a:pt x="1518723" y="519446"/>
                </a:lnTo>
                <a:lnTo>
                  <a:pt x="1461497" y="519446"/>
                </a:lnTo>
                <a:lnTo>
                  <a:pt x="1461497" y="502938"/>
                </a:lnTo>
                <a:lnTo>
                  <a:pt x="1389955" y="502938"/>
                </a:lnTo>
                <a:lnTo>
                  <a:pt x="1389955" y="480928"/>
                </a:lnTo>
                <a:lnTo>
                  <a:pt x="1331633" y="480928"/>
                </a:lnTo>
                <a:lnTo>
                  <a:pt x="1331633" y="464420"/>
                </a:lnTo>
                <a:lnTo>
                  <a:pt x="1268902" y="464420"/>
                </a:lnTo>
                <a:lnTo>
                  <a:pt x="1268902" y="445711"/>
                </a:lnTo>
                <a:lnTo>
                  <a:pt x="1201769" y="445711"/>
                </a:lnTo>
                <a:lnTo>
                  <a:pt x="1201769" y="425902"/>
                </a:lnTo>
                <a:lnTo>
                  <a:pt x="1147848" y="425902"/>
                </a:lnTo>
                <a:lnTo>
                  <a:pt x="1147848" y="404992"/>
                </a:lnTo>
                <a:lnTo>
                  <a:pt x="1090613" y="404992"/>
                </a:lnTo>
                <a:lnTo>
                  <a:pt x="1090613" y="380780"/>
                </a:lnTo>
                <a:lnTo>
                  <a:pt x="1017984" y="380780"/>
                </a:lnTo>
                <a:lnTo>
                  <a:pt x="1017984" y="370876"/>
                </a:lnTo>
                <a:lnTo>
                  <a:pt x="980561" y="370876"/>
                </a:lnTo>
                <a:lnTo>
                  <a:pt x="980561" y="351066"/>
                </a:lnTo>
                <a:lnTo>
                  <a:pt x="917835" y="351066"/>
                </a:lnTo>
                <a:lnTo>
                  <a:pt x="917835" y="335659"/>
                </a:lnTo>
                <a:lnTo>
                  <a:pt x="873814" y="335659"/>
                </a:lnTo>
                <a:lnTo>
                  <a:pt x="873814" y="313649"/>
                </a:lnTo>
                <a:lnTo>
                  <a:pt x="801180" y="313649"/>
                </a:lnTo>
                <a:lnTo>
                  <a:pt x="801180" y="301542"/>
                </a:lnTo>
                <a:lnTo>
                  <a:pt x="764862" y="301542"/>
                </a:lnTo>
                <a:lnTo>
                  <a:pt x="764862" y="278432"/>
                </a:lnTo>
                <a:lnTo>
                  <a:pt x="691127" y="278432"/>
                </a:lnTo>
                <a:lnTo>
                  <a:pt x="691127" y="258622"/>
                </a:lnTo>
                <a:lnTo>
                  <a:pt x="621795" y="258622"/>
                </a:lnTo>
                <a:lnTo>
                  <a:pt x="621795" y="241014"/>
                </a:lnTo>
                <a:lnTo>
                  <a:pt x="552462" y="241014"/>
                </a:lnTo>
                <a:lnTo>
                  <a:pt x="552462" y="225606"/>
                </a:lnTo>
                <a:lnTo>
                  <a:pt x="487531" y="225606"/>
                </a:lnTo>
                <a:lnTo>
                  <a:pt x="487531" y="200295"/>
                </a:lnTo>
                <a:lnTo>
                  <a:pt x="417098" y="200295"/>
                </a:lnTo>
                <a:lnTo>
                  <a:pt x="417098" y="181586"/>
                </a:lnTo>
                <a:lnTo>
                  <a:pt x="357669" y="181586"/>
                </a:lnTo>
                <a:lnTo>
                  <a:pt x="357669" y="163978"/>
                </a:lnTo>
                <a:lnTo>
                  <a:pt x="300442" y="163978"/>
                </a:lnTo>
                <a:lnTo>
                  <a:pt x="300442" y="139766"/>
                </a:lnTo>
                <a:lnTo>
                  <a:pt x="257522" y="139766"/>
                </a:lnTo>
                <a:lnTo>
                  <a:pt x="257522" y="128761"/>
                </a:lnTo>
                <a:lnTo>
                  <a:pt x="198094" y="128761"/>
                </a:lnTo>
                <a:lnTo>
                  <a:pt x="198094" y="105649"/>
                </a:lnTo>
                <a:lnTo>
                  <a:pt x="154074" y="105649"/>
                </a:lnTo>
                <a:lnTo>
                  <a:pt x="154074" y="86941"/>
                </a:lnTo>
                <a:lnTo>
                  <a:pt x="106750" y="86941"/>
                </a:lnTo>
                <a:lnTo>
                  <a:pt x="106750" y="64931"/>
                </a:lnTo>
                <a:lnTo>
                  <a:pt x="86941" y="64931"/>
                </a:lnTo>
                <a:lnTo>
                  <a:pt x="86941" y="48422"/>
                </a:lnTo>
                <a:lnTo>
                  <a:pt x="60529" y="48422"/>
                </a:lnTo>
                <a:lnTo>
                  <a:pt x="60529" y="28613"/>
                </a:lnTo>
                <a:lnTo>
                  <a:pt x="33016" y="28613"/>
                </a:lnTo>
                <a:lnTo>
                  <a:pt x="33016" y="14307"/>
                </a:lnTo>
                <a:lnTo>
                  <a:pt x="19809" y="14307"/>
                </a:lnTo>
                <a:lnTo>
                  <a:pt x="1980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a:ea typeface="+mn-ea"/>
              <a:cs typeface="Arial"/>
            </a:endParaRPr>
          </a:p>
        </p:txBody>
      </p:sp>
      <p:sp>
        <p:nvSpPr>
          <p:cNvPr id="27" name="Graphic 30">
            <a:extLst>
              <a:ext uri="{FF2B5EF4-FFF2-40B4-BE49-F238E27FC236}">
                <a16:creationId xmlns:a16="http://schemas.microsoft.com/office/drawing/2014/main" xmlns="" id="{2C62EF35-2DF1-480B-9F86-F9B09C3C7B35}"/>
              </a:ext>
            </a:extLst>
          </p:cNvPr>
          <p:cNvSpPr/>
          <p:nvPr/>
        </p:nvSpPr>
        <p:spPr>
          <a:xfrm>
            <a:off x="5315195" y="2160612"/>
            <a:ext cx="3670889" cy="1099592"/>
          </a:xfrm>
          <a:custGeom>
            <a:avLst/>
            <a:gdLst>
              <a:gd name="connsiteX0" fmla="*/ 5760129 w 5753100"/>
              <a:gd name="connsiteY0" fmla="*/ 1676095 h 1666875"/>
              <a:gd name="connsiteX1" fmla="*/ 5710609 w 5753100"/>
              <a:gd name="connsiteY1" fmla="*/ 1676095 h 1666875"/>
              <a:gd name="connsiteX2" fmla="*/ 5710609 w 5753100"/>
              <a:gd name="connsiteY2" fmla="*/ 1652988 h 1666875"/>
              <a:gd name="connsiteX3" fmla="*/ 5621465 w 5753100"/>
              <a:gd name="connsiteY3" fmla="*/ 1652988 h 1666875"/>
              <a:gd name="connsiteX4" fmla="*/ 5621465 w 5753100"/>
              <a:gd name="connsiteY4" fmla="*/ 1635376 h 1666875"/>
              <a:gd name="connsiteX5" fmla="*/ 5531225 w 5753100"/>
              <a:gd name="connsiteY5" fmla="*/ 1635376 h 1666875"/>
              <a:gd name="connsiteX6" fmla="*/ 5531225 w 5753100"/>
              <a:gd name="connsiteY6" fmla="*/ 1618869 h 1666875"/>
              <a:gd name="connsiteX7" fmla="*/ 5415667 w 5753100"/>
              <a:gd name="connsiteY7" fmla="*/ 1618869 h 1666875"/>
              <a:gd name="connsiteX8" fmla="*/ 5415667 w 5753100"/>
              <a:gd name="connsiteY8" fmla="*/ 1595752 h 1666875"/>
              <a:gd name="connsiteX9" fmla="*/ 5322122 w 5753100"/>
              <a:gd name="connsiteY9" fmla="*/ 1595752 h 1666875"/>
              <a:gd name="connsiteX10" fmla="*/ 5322122 w 5753100"/>
              <a:gd name="connsiteY10" fmla="*/ 1583655 h 1666875"/>
              <a:gd name="connsiteX11" fmla="*/ 5256095 w 5753100"/>
              <a:gd name="connsiteY11" fmla="*/ 1583655 h 1666875"/>
              <a:gd name="connsiteX12" fmla="*/ 5256095 w 5753100"/>
              <a:gd name="connsiteY12" fmla="*/ 1564939 h 1666875"/>
              <a:gd name="connsiteX13" fmla="*/ 5180153 w 5753100"/>
              <a:gd name="connsiteY13" fmla="*/ 1564939 h 1666875"/>
              <a:gd name="connsiteX14" fmla="*/ 5180153 w 5753100"/>
              <a:gd name="connsiteY14" fmla="*/ 1542936 h 1666875"/>
              <a:gd name="connsiteX15" fmla="*/ 5075606 w 5753100"/>
              <a:gd name="connsiteY15" fmla="*/ 1542936 h 1666875"/>
              <a:gd name="connsiteX16" fmla="*/ 5075606 w 5753100"/>
              <a:gd name="connsiteY16" fmla="*/ 1523124 h 1666875"/>
              <a:gd name="connsiteX17" fmla="*/ 4991967 w 5753100"/>
              <a:gd name="connsiteY17" fmla="*/ 1523124 h 1666875"/>
              <a:gd name="connsiteX18" fmla="*/ 4991967 w 5753100"/>
              <a:gd name="connsiteY18" fmla="*/ 1507712 h 1666875"/>
              <a:gd name="connsiteX19" fmla="*/ 4899527 w 5753100"/>
              <a:gd name="connsiteY19" fmla="*/ 1507712 h 1666875"/>
              <a:gd name="connsiteX20" fmla="*/ 4899527 w 5753100"/>
              <a:gd name="connsiteY20" fmla="*/ 1484605 h 1666875"/>
              <a:gd name="connsiteX21" fmla="*/ 4813678 w 5753100"/>
              <a:gd name="connsiteY21" fmla="*/ 1484605 h 1666875"/>
              <a:gd name="connsiteX22" fmla="*/ 4813678 w 5753100"/>
              <a:gd name="connsiteY22" fmla="*/ 1468098 h 1666875"/>
              <a:gd name="connsiteX23" fmla="*/ 4746546 w 5753100"/>
              <a:gd name="connsiteY23" fmla="*/ 1468098 h 1666875"/>
              <a:gd name="connsiteX24" fmla="*/ 4746546 w 5753100"/>
              <a:gd name="connsiteY24" fmla="*/ 1450486 h 1666875"/>
              <a:gd name="connsiteX25" fmla="*/ 4646400 w 5753100"/>
              <a:gd name="connsiteY25" fmla="*/ 1450486 h 1666875"/>
              <a:gd name="connsiteX26" fmla="*/ 4646400 w 5753100"/>
              <a:gd name="connsiteY26" fmla="*/ 1421873 h 1666875"/>
              <a:gd name="connsiteX27" fmla="*/ 4546254 w 5753100"/>
              <a:gd name="connsiteY27" fmla="*/ 1421873 h 1666875"/>
              <a:gd name="connsiteX28" fmla="*/ 4546254 w 5753100"/>
              <a:gd name="connsiteY28" fmla="*/ 1409767 h 1666875"/>
              <a:gd name="connsiteX29" fmla="*/ 4476922 w 5753100"/>
              <a:gd name="connsiteY29" fmla="*/ 1409767 h 1666875"/>
              <a:gd name="connsiteX30" fmla="*/ 4476922 w 5753100"/>
              <a:gd name="connsiteY30" fmla="*/ 1395460 h 1666875"/>
              <a:gd name="connsiteX31" fmla="*/ 4387777 w 5753100"/>
              <a:gd name="connsiteY31" fmla="*/ 1395460 h 1666875"/>
              <a:gd name="connsiteX32" fmla="*/ 4387777 w 5753100"/>
              <a:gd name="connsiteY32" fmla="*/ 1372352 h 1666875"/>
              <a:gd name="connsiteX33" fmla="*/ 4296432 w 5753100"/>
              <a:gd name="connsiteY33" fmla="*/ 1372352 h 1666875"/>
              <a:gd name="connsiteX34" fmla="*/ 4296432 w 5753100"/>
              <a:gd name="connsiteY34" fmla="*/ 1354741 h 1666875"/>
              <a:gd name="connsiteX35" fmla="*/ 4209498 w 5753100"/>
              <a:gd name="connsiteY35" fmla="*/ 1354741 h 1666875"/>
              <a:gd name="connsiteX36" fmla="*/ 4209498 w 5753100"/>
              <a:gd name="connsiteY36" fmla="*/ 1337139 h 1666875"/>
              <a:gd name="connsiteX37" fmla="*/ 4111552 w 5753100"/>
              <a:gd name="connsiteY37" fmla="*/ 1337139 h 1666875"/>
              <a:gd name="connsiteX38" fmla="*/ 4111552 w 5753100"/>
              <a:gd name="connsiteY38" fmla="*/ 1317327 h 1666875"/>
              <a:gd name="connsiteX39" fmla="*/ 4024608 w 5753100"/>
              <a:gd name="connsiteY39" fmla="*/ 1317327 h 1666875"/>
              <a:gd name="connsiteX40" fmla="*/ 4024608 w 5753100"/>
              <a:gd name="connsiteY40" fmla="*/ 1295314 h 1666875"/>
              <a:gd name="connsiteX41" fmla="*/ 3975087 w 5753100"/>
              <a:gd name="connsiteY41" fmla="*/ 1295314 h 1666875"/>
              <a:gd name="connsiteX42" fmla="*/ 3975087 w 5753100"/>
              <a:gd name="connsiteY42" fmla="*/ 1282103 h 1666875"/>
              <a:gd name="connsiteX43" fmla="*/ 3922262 w 5753100"/>
              <a:gd name="connsiteY43" fmla="*/ 1282103 h 1666875"/>
              <a:gd name="connsiteX44" fmla="*/ 3922262 w 5753100"/>
              <a:gd name="connsiteY44" fmla="*/ 1283208 h 1666875"/>
              <a:gd name="connsiteX45" fmla="*/ 3903555 w 5753100"/>
              <a:gd name="connsiteY45" fmla="*/ 1283208 h 1666875"/>
              <a:gd name="connsiteX46" fmla="*/ 3903555 w 5753100"/>
              <a:gd name="connsiteY46" fmla="*/ 1266701 h 1666875"/>
              <a:gd name="connsiteX47" fmla="*/ 3851824 w 5753100"/>
              <a:gd name="connsiteY47" fmla="*/ 1266701 h 1666875"/>
              <a:gd name="connsiteX48" fmla="*/ 3851824 w 5753100"/>
              <a:gd name="connsiteY48" fmla="*/ 1247994 h 1666875"/>
              <a:gd name="connsiteX49" fmla="*/ 3745078 w 5753100"/>
              <a:gd name="connsiteY49" fmla="*/ 1247994 h 1666875"/>
              <a:gd name="connsiteX50" fmla="*/ 3745078 w 5753100"/>
              <a:gd name="connsiteY50" fmla="*/ 1227077 h 1666875"/>
              <a:gd name="connsiteX51" fmla="*/ 3690052 w 5753100"/>
              <a:gd name="connsiteY51" fmla="*/ 1227077 h 1666875"/>
              <a:gd name="connsiteX52" fmla="*/ 3690052 w 5753100"/>
              <a:gd name="connsiteY52" fmla="*/ 1207275 h 1666875"/>
              <a:gd name="connsiteX53" fmla="*/ 3629520 w 5753100"/>
              <a:gd name="connsiteY53" fmla="*/ 1207275 h 1666875"/>
              <a:gd name="connsiteX54" fmla="*/ 3629520 w 5753100"/>
              <a:gd name="connsiteY54" fmla="*/ 1189663 h 1666875"/>
              <a:gd name="connsiteX55" fmla="*/ 3572294 w 5753100"/>
              <a:gd name="connsiteY55" fmla="*/ 1189663 h 1666875"/>
              <a:gd name="connsiteX56" fmla="*/ 3572294 w 5753100"/>
              <a:gd name="connsiteY56" fmla="*/ 1169851 h 1666875"/>
              <a:gd name="connsiteX57" fmla="*/ 3508467 w 5753100"/>
              <a:gd name="connsiteY57" fmla="*/ 1169851 h 1666875"/>
              <a:gd name="connsiteX58" fmla="*/ 3508467 w 5753100"/>
              <a:gd name="connsiteY58" fmla="*/ 1155545 h 1666875"/>
              <a:gd name="connsiteX59" fmla="*/ 3442430 w 5753100"/>
              <a:gd name="connsiteY59" fmla="*/ 1155545 h 1666875"/>
              <a:gd name="connsiteX60" fmla="*/ 3442430 w 5753100"/>
              <a:gd name="connsiteY60" fmla="*/ 1136837 h 1666875"/>
              <a:gd name="connsiteX61" fmla="*/ 3374203 w 5753100"/>
              <a:gd name="connsiteY61" fmla="*/ 1136837 h 1666875"/>
              <a:gd name="connsiteX62" fmla="*/ 3374203 w 5753100"/>
              <a:gd name="connsiteY62" fmla="*/ 1119235 h 1666875"/>
              <a:gd name="connsiteX63" fmla="*/ 3297165 w 5753100"/>
              <a:gd name="connsiteY63" fmla="*/ 1119235 h 1666875"/>
              <a:gd name="connsiteX64" fmla="*/ 3297165 w 5753100"/>
              <a:gd name="connsiteY64" fmla="*/ 1096118 h 1666875"/>
              <a:gd name="connsiteX65" fmla="*/ 3257541 w 5753100"/>
              <a:gd name="connsiteY65" fmla="*/ 1096118 h 1666875"/>
              <a:gd name="connsiteX66" fmla="*/ 3257541 w 5753100"/>
              <a:gd name="connsiteY66" fmla="*/ 1078516 h 1666875"/>
              <a:gd name="connsiteX67" fmla="*/ 3189313 w 5753100"/>
              <a:gd name="connsiteY67" fmla="*/ 1078516 h 1666875"/>
              <a:gd name="connsiteX68" fmla="*/ 3189313 w 5753100"/>
              <a:gd name="connsiteY68" fmla="*/ 1058704 h 1666875"/>
              <a:gd name="connsiteX69" fmla="*/ 3119981 w 5753100"/>
              <a:gd name="connsiteY69" fmla="*/ 1058704 h 1666875"/>
              <a:gd name="connsiteX70" fmla="*/ 3119981 w 5753100"/>
              <a:gd name="connsiteY70" fmla="*/ 1039997 h 1666875"/>
              <a:gd name="connsiteX71" fmla="*/ 3062754 w 5753100"/>
              <a:gd name="connsiteY71" fmla="*/ 1039997 h 1666875"/>
              <a:gd name="connsiteX72" fmla="*/ 3062754 w 5753100"/>
              <a:gd name="connsiteY72" fmla="*/ 1025690 h 1666875"/>
              <a:gd name="connsiteX73" fmla="*/ 3004423 w 5753100"/>
              <a:gd name="connsiteY73" fmla="*/ 1025690 h 1666875"/>
              <a:gd name="connsiteX74" fmla="*/ 3004423 w 5753100"/>
              <a:gd name="connsiteY74" fmla="*/ 1004773 h 1666875"/>
              <a:gd name="connsiteX75" fmla="*/ 2915279 w 5753100"/>
              <a:gd name="connsiteY75" fmla="*/ 1004773 h 1666875"/>
              <a:gd name="connsiteX76" fmla="*/ 2915279 w 5753100"/>
              <a:gd name="connsiteY76" fmla="*/ 979465 h 1666875"/>
              <a:gd name="connsiteX77" fmla="*/ 2852557 w 5753100"/>
              <a:gd name="connsiteY77" fmla="*/ 979465 h 1666875"/>
              <a:gd name="connsiteX78" fmla="*/ 2852557 w 5753100"/>
              <a:gd name="connsiteY78" fmla="*/ 968464 h 1666875"/>
              <a:gd name="connsiteX79" fmla="*/ 2792025 w 5753100"/>
              <a:gd name="connsiteY79" fmla="*/ 968464 h 1666875"/>
              <a:gd name="connsiteX80" fmla="*/ 2792025 w 5753100"/>
              <a:gd name="connsiteY80" fmla="*/ 943147 h 1666875"/>
              <a:gd name="connsiteX81" fmla="*/ 2738095 w 5753100"/>
              <a:gd name="connsiteY81" fmla="*/ 943147 h 1666875"/>
              <a:gd name="connsiteX82" fmla="*/ 2738095 w 5753100"/>
              <a:gd name="connsiteY82" fmla="*/ 924438 h 1666875"/>
              <a:gd name="connsiteX83" fmla="*/ 2664362 w 5753100"/>
              <a:gd name="connsiteY83" fmla="*/ 924438 h 1666875"/>
              <a:gd name="connsiteX84" fmla="*/ 2664362 w 5753100"/>
              <a:gd name="connsiteY84" fmla="*/ 906831 h 1666875"/>
              <a:gd name="connsiteX85" fmla="*/ 2622547 w 5753100"/>
              <a:gd name="connsiteY85" fmla="*/ 906831 h 1666875"/>
              <a:gd name="connsiteX86" fmla="*/ 2622547 w 5753100"/>
              <a:gd name="connsiteY86" fmla="*/ 888121 h 1666875"/>
              <a:gd name="connsiteX87" fmla="*/ 2575217 w 5753100"/>
              <a:gd name="connsiteY87" fmla="*/ 888121 h 1666875"/>
              <a:gd name="connsiteX88" fmla="*/ 2575217 w 5753100"/>
              <a:gd name="connsiteY88" fmla="*/ 868312 h 1666875"/>
              <a:gd name="connsiteX89" fmla="*/ 2526802 w 5753100"/>
              <a:gd name="connsiteY89" fmla="*/ 868312 h 1666875"/>
              <a:gd name="connsiteX90" fmla="*/ 2526802 w 5753100"/>
              <a:gd name="connsiteY90" fmla="*/ 859508 h 1666875"/>
              <a:gd name="connsiteX91" fmla="*/ 2465165 w 5753100"/>
              <a:gd name="connsiteY91" fmla="*/ 859508 h 1666875"/>
              <a:gd name="connsiteX92" fmla="*/ 2465165 w 5753100"/>
              <a:gd name="connsiteY92" fmla="*/ 835297 h 1666875"/>
              <a:gd name="connsiteX93" fmla="*/ 2416750 w 5753100"/>
              <a:gd name="connsiteY93" fmla="*/ 835297 h 1666875"/>
              <a:gd name="connsiteX94" fmla="*/ 2416750 w 5753100"/>
              <a:gd name="connsiteY94" fmla="*/ 814387 h 1666875"/>
              <a:gd name="connsiteX95" fmla="*/ 2368325 w 5753100"/>
              <a:gd name="connsiteY95" fmla="*/ 814387 h 1666875"/>
              <a:gd name="connsiteX96" fmla="*/ 2368325 w 5753100"/>
              <a:gd name="connsiteY96" fmla="*/ 794577 h 1666875"/>
              <a:gd name="connsiteX97" fmla="*/ 2301193 w 5753100"/>
              <a:gd name="connsiteY97" fmla="*/ 794577 h 1666875"/>
              <a:gd name="connsiteX98" fmla="*/ 2301193 w 5753100"/>
              <a:gd name="connsiteY98" fmla="*/ 781371 h 1666875"/>
              <a:gd name="connsiteX99" fmla="*/ 2253872 w 5753100"/>
              <a:gd name="connsiteY99" fmla="*/ 781371 h 1666875"/>
              <a:gd name="connsiteX100" fmla="*/ 2253872 w 5753100"/>
              <a:gd name="connsiteY100" fmla="*/ 762662 h 1666875"/>
              <a:gd name="connsiteX101" fmla="*/ 2188940 w 5753100"/>
              <a:gd name="connsiteY101" fmla="*/ 762662 h 1666875"/>
              <a:gd name="connsiteX102" fmla="*/ 2188940 w 5753100"/>
              <a:gd name="connsiteY102" fmla="*/ 741752 h 1666875"/>
              <a:gd name="connsiteX103" fmla="*/ 2133914 w 5753100"/>
              <a:gd name="connsiteY103" fmla="*/ 741752 h 1666875"/>
              <a:gd name="connsiteX104" fmla="*/ 2133914 w 5753100"/>
              <a:gd name="connsiteY104" fmla="*/ 725244 h 1666875"/>
              <a:gd name="connsiteX105" fmla="*/ 2078888 w 5753100"/>
              <a:gd name="connsiteY105" fmla="*/ 725244 h 1666875"/>
              <a:gd name="connsiteX106" fmla="*/ 2078888 w 5753100"/>
              <a:gd name="connsiteY106" fmla="*/ 697731 h 1666875"/>
              <a:gd name="connsiteX107" fmla="*/ 2011756 w 5753100"/>
              <a:gd name="connsiteY107" fmla="*/ 697731 h 1666875"/>
              <a:gd name="connsiteX108" fmla="*/ 2011756 w 5753100"/>
              <a:gd name="connsiteY108" fmla="*/ 685626 h 1666875"/>
              <a:gd name="connsiteX109" fmla="*/ 1966636 w 5753100"/>
              <a:gd name="connsiteY109" fmla="*/ 685626 h 1666875"/>
              <a:gd name="connsiteX110" fmla="*/ 1966636 w 5753100"/>
              <a:gd name="connsiteY110" fmla="*/ 668017 h 1666875"/>
              <a:gd name="connsiteX111" fmla="*/ 1913811 w 5753100"/>
              <a:gd name="connsiteY111" fmla="*/ 668017 h 1666875"/>
              <a:gd name="connsiteX112" fmla="*/ 1913811 w 5753100"/>
              <a:gd name="connsiteY112" fmla="*/ 647108 h 1666875"/>
              <a:gd name="connsiteX113" fmla="*/ 1866481 w 5753100"/>
              <a:gd name="connsiteY113" fmla="*/ 647108 h 1666875"/>
              <a:gd name="connsiteX114" fmla="*/ 1862652 w 5753100"/>
              <a:gd name="connsiteY114" fmla="*/ 618173 h 1666875"/>
              <a:gd name="connsiteX115" fmla="*/ 1817675 w 5753100"/>
              <a:gd name="connsiteY115" fmla="*/ 619451 h 1666875"/>
              <a:gd name="connsiteX116" fmla="*/ 1815113 w 5753100"/>
              <a:gd name="connsiteY116" fmla="*/ 583025 h 1666875"/>
              <a:gd name="connsiteX117" fmla="*/ 1740284 w 5753100"/>
              <a:gd name="connsiteY117" fmla="*/ 583025 h 1666875"/>
              <a:gd name="connsiteX118" fmla="*/ 1740284 w 5753100"/>
              <a:gd name="connsiteY118" fmla="*/ 563215 h 1666875"/>
              <a:gd name="connsiteX119" fmla="*/ 1701765 w 5753100"/>
              <a:gd name="connsiteY119" fmla="*/ 563215 h 1666875"/>
              <a:gd name="connsiteX120" fmla="*/ 1701765 w 5753100"/>
              <a:gd name="connsiteY120" fmla="*/ 550010 h 1666875"/>
              <a:gd name="connsiteX121" fmla="*/ 1642339 w 5753100"/>
              <a:gd name="connsiteY121" fmla="*/ 550010 h 1666875"/>
              <a:gd name="connsiteX122" fmla="*/ 1642339 w 5753100"/>
              <a:gd name="connsiteY122" fmla="*/ 531301 h 1666875"/>
              <a:gd name="connsiteX123" fmla="*/ 1593914 w 5753100"/>
              <a:gd name="connsiteY123" fmla="*/ 531301 h 1666875"/>
              <a:gd name="connsiteX124" fmla="*/ 1593914 w 5753100"/>
              <a:gd name="connsiteY124" fmla="*/ 511491 h 1666875"/>
              <a:gd name="connsiteX125" fmla="*/ 1521276 w 5753100"/>
              <a:gd name="connsiteY125" fmla="*/ 511491 h 1666875"/>
              <a:gd name="connsiteX126" fmla="*/ 1521276 w 5753100"/>
              <a:gd name="connsiteY126" fmla="*/ 493883 h 1666875"/>
              <a:gd name="connsiteX127" fmla="*/ 1464050 w 5753100"/>
              <a:gd name="connsiteY127" fmla="*/ 493883 h 1666875"/>
              <a:gd name="connsiteX128" fmla="*/ 1464050 w 5753100"/>
              <a:gd name="connsiteY128" fmla="*/ 477375 h 1666875"/>
              <a:gd name="connsiteX129" fmla="*/ 1392517 w 5753100"/>
              <a:gd name="connsiteY129" fmla="*/ 477375 h 1666875"/>
              <a:gd name="connsiteX130" fmla="*/ 1392517 w 5753100"/>
              <a:gd name="connsiteY130" fmla="*/ 455365 h 1666875"/>
              <a:gd name="connsiteX131" fmla="*/ 1334186 w 5753100"/>
              <a:gd name="connsiteY131" fmla="*/ 455365 h 1666875"/>
              <a:gd name="connsiteX132" fmla="*/ 1334186 w 5753100"/>
              <a:gd name="connsiteY132" fmla="*/ 438857 h 1666875"/>
              <a:gd name="connsiteX133" fmla="*/ 1271454 w 5753100"/>
              <a:gd name="connsiteY133" fmla="*/ 438857 h 1666875"/>
              <a:gd name="connsiteX134" fmla="*/ 1271454 w 5753100"/>
              <a:gd name="connsiteY134" fmla="*/ 420148 h 1666875"/>
              <a:gd name="connsiteX135" fmla="*/ 1204322 w 5753100"/>
              <a:gd name="connsiteY135" fmla="*/ 420148 h 1666875"/>
              <a:gd name="connsiteX136" fmla="*/ 1206884 w 5753100"/>
              <a:gd name="connsiteY136" fmla="*/ 416955 h 1666875"/>
              <a:gd name="connsiteX137" fmla="*/ 1152954 w 5753100"/>
              <a:gd name="connsiteY137" fmla="*/ 416955 h 1666875"/>
              <a:gd name="connsiteX138" fmla="*/ 1149125 w 5753100"/>
              <a:gd name="connsiteY138" fmla="*/ 411383 h 1666875"/>
              <a:gd name="connsiteX139" fmla="*/ 1091898 w 5753100"/>
              <a:gd name="connsiteY139" fmla="*/ 411383 h 1666875"/>
              <a:gd name="connsiteX140" fmla="*/ 1091898 w 5753100"/>
              <a:gd name="connsiteY140" fmla="*/ 387171 h 1666875"/>
              <a:gd name="connsiteX141" fmla="*/ 1019261 w 5753100"/>
              <a:gd name="connsiteY141" fmla="*/ 387171 h 1666875"/>
              <a:gd name="connsiteX142" fmla="*/ 1019261 w 5753100"/>
              <a:gd name="connsiteY142" fmla="*/ 377267 h 1666875"/>
              <a:gd name="connsiteX143" fmla="*/ 981847 w 5753100"/>
              <a:gd name="connsiteY143" fmla="*/ 377267 h 1666875"/>
              <a:gd name="connsiteX144" fmla="*/ 981847 w 5753100"/>
              <a:gd name="connsiteY144" fmla="*/ 357457 h 1666875"/>
              <a:gd name="connsiteX145" fmla="*/ 919113 w 5753100"/>
              <a:gd name="connsiteY145" fmla="*/ 357457 h 1666875"/>
              <a:gd name="connsiteX146" fmla="*/ 919113 w 5753100"/>
              <a:gd name="connsiteY146" fmla="*/ 342050 h 1666875"/>
              <a:gd name="connsiteX147" fmla="*/ 875092 w 5753100"/>
              <a:gd name="connsiteY147" fmla="*/ 342050 h 1666875"/>
              <a:gd name="connsiteX148" fmla="*/ 875092 w 5753100"/>
              <a:gd name="connsiteY148" fmla="*/ 320040 h 1666875"/>
              <a:gd name="connsiteX149" fmla="*/ 802458 w 5753100"/>
              <a:gd name="connsiteY149" fmla="*/ 320040 h 1666875"/>
              <a:gd name="connsiteX150" fmla="*/ 802458 w 5753100"/>
              <a:gd name="connsiteY150" fmla="*/ 307934 h 1666875"/>
              <a:gd name="connsiteX151" fmla="*/ 766141 w 5753100"/>
              <a:gd name="connsiteY151" fmla="*/ 307934 h 1666875"/>
              <a:gd name="connsiteX152" fmla="*/ 766141 w 5753100"/>
              <a:gd name="connsiteY152" fmla="*/ 284823 h 1666875"/>
              <a:gd name="connsiteX153" fmla="*/ 692406 w 5753100"/>
              <a:gd name="connsiteY153" fmla="*/ 284823 h 1666875"/>
              <a:gd name="connsiteX154" fmla="*/ 692406 w 5753100"/>
              <a:gd name="connsiteY154" fmla="*/ 265013 h 1666875"/>
              <a:gd name="connsiteX155" fmla="*/ 623073 w 5753100"/>
              <a:gd name="connsiteY155" fmla="*/ 265013 h 1666875"/>
              <a:gd name="connsiteX156" fmla="*/ 623073 w 5753100"/>
              <a:gd name="connsiteY156" fmla="*/ 247405 h 1666875"/>
              <a:gd name="connsiteX157" fmla="*/ 553740 w 5753100"/>
              <a:gd name="connsiteY157" fmla="*/ 247405 h 1666875"/>
              <a:gd name="connsiteX158" fmla="*/ 553740 w 5753100"/>
              <a:gd name="connsiteY158" fmla="*/ 231998 h 1666875"/>
              <a:gd name="connsiteX159" fmla="*/ 488809 w 5753100"/>
              <a:gd name="connsiteY159" fmla="*/ 231998 h 1666875"/>
              <a:gd name="connsiteX160" fmla="*/ 487531 w 5753100"/>
              <a:gd name="connsiteY160" fmla="*/ 200295 h 1666875"/>
              <a:gd name="connsiteX161" fmla="*/ 417098 w 5753100"/>
              <a:gd name="connsiteY161" fmla="*/ 200295 h 1666875"/>
              <a:gd name="connsiteX162" fmla="*/ 417098 w 5753100"/>
              <a:gd name="connsiteY162" fmla="*/ 181586 h 1666875"/>
              <a:gd name="connsiteX163" fmla="*/ 357669 w 5753100"/>
              <a:gd name="connsiteY163" fmla="*/ 181586 h 1666875"/>
              <a:gd name="connsiteX164" fmla="*/ 357669 w 5753100"/>
              <a:gd name="connsiteY164" fmla="*/ 163978 h 1666875"/>
              <a:gd name="connsiteX165" fmla="*/ 300442 w 5753100"/>
              <a:gd name="connsiteY165" fmla="*/ 163978 h 1666875"/>
              <a:gd name="connsiteX166" fmla="*/ 300442 w 5753100"/>
              <a:gd name="connsiteY166" fmla="*/ 139766 h 1666875"/>
              <a:gd name="connsiteX167" fmla="*/ 257522 w 5753100"/>
              <a:gd name="connsiteY167" fmla="*/ 139766 h 1666875"/>
              <a:gd name="connsiteX168" fmla="*/ 257522 w 5753100"/>
              <a:gd name="connsiteY168" fmla="*/ 128761 h 1666875"/>
              <a:gd name="connsiteX169" fmla="*/ 198094 w 5753100"/>
              <a:gd name="connsiteY169" fmla="*/ 128761 h 1666875"/>
              <a:gd name="connsiteX170" fmla="*/ 198094 w 5753100"/>
              <a:gd name="connsiteY170" fmla="*/ 105649 h 1666875"/>
              <a:gd name="connsiteX171" fmla="*/ 154074 w 5753100"/>
              <a:gd name="connsiteY171" fmla="*/ 105649 h 1666875"/>
              <a:gd name="connsiteX172" fmla="*/ 154074 w 5753100"/>
              <a:gd name="connsiteY172" fmla="*/ 86941 h 1666875"/>
              <a:gd name="connsiteX173" fmla="*/ 106750 w 5753100"/>
              <a:gd name="connsiteY173" fmla="*/ 86941 h 1666875"/>
              <a:gd name="connsiteX174" fmla="*/ 106750 w 5753100"/>
              <a:gd name="connsiteY174" fmla="*/ 64931 h 1666875"/>
              <a:gd name="connsiteX175" fmla="*/ 86941 w 5753100"/>
              <a:gd name="connsiteY175" fmla="*/ 64931 h 1666875"/>
              <a:gd name="connsiteX176" fmla="*/ 86941 w 5753100"/>
              <a:gd name="connsiteY176" fmla="*/ 48422 h 1666875"/>
              <a:gd name="connsiteX177" fmla="*/ 60529 w 5753100"/>
              <a:gd name="connsiteY177" fmla="*/ 48422 h 1666875"/>
              <a:gd name="connsiteX178" fmla="*/ 60529 w 5753100"/>
              <a:gd name="connsiteY178" fmla="*/ 28613 h 1666875"/>
              <a:gd name="connsiteX179" fmla="*/ 33016 w 5753100"/>
              <a:gd name="connsiteY179" fmla="*/ 28613 h 1666875"/>
              <a:gd name="connsiteX180" fmla="*/ 33016 w 5753100"/>
              <a:gd name="connsiteY180" fmla="*/ 14307 h 1666875"/>
              <a:gd name="connsiteX181" fmla="*/ 19809 w 5753100"/>
              <a:gd name="connsiteY181" fmla="*/ 14307 h 1666875"/>
              <a:gd name="connsiteX182" fmla="*/ 19809 w 5753100"/>
              <a:gd name="connsiteY182" fmla="*/ 0 h 1666875"/>
              <a:gd name="connsiteX183" fmla="*/ 0 w 5753100"/>
              <a:gd name="connsiteY183"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53100" h="1666875">
                <a:moveTo>
                  <a:pt x="5760129" y="1676095"/>
                </a:moveTo>
                <a:lnTo>
                  <a:pt x="5710609" y="1676095"/>
                </a:lnTo>
                <a:lnTo>
                  <a:pt x="5710609" y="1652988"/>
                </a:lnTo>
                <a:lnTo>
                  <a:pt x="5621465" y="1652988"/>
                </a:lnTo>
                <a:lnTo>
                  <a:pt x="5621465" y="1635376"/>
                </a:lnTo>
                <a:lnTo>
                  <a:pt x="5531225" y="1635376"/>
                </a:lnTo>
                <a:lnTo>
                  <a:pt x="5531225" y="1618869"/>
                </a:lnTo>
                <a:lnTo>
                  <a:pt x="5415667" y="1618869"/>
                </a:lnTo>
                <a:lnTo>
                  <a:pt x="5415667" y="1595752"/>
                </a:lnTo>
                <a:lnTo>
                  <a:pt x="5322122" y="1595752"/>
                </a:lnTo>
                <a:lnTo>
                  <a:pt x="5322122" y="1583655"/>
                </a:lnTo>
                <a:lnTo>
                  <a:pt x="5256095" y="1583655"/>
                </a:lnTo>
                <a:lnTo>
                  <a:pt x="5256095" y="1564939"/>
                </a:lnTo>
                <a:lnTo>
                  <a:pt x="5180153" y="1564939"/>
                </a:lnTo>
                <a:lnTo>
                  <a:pt x="5180153" y="1542936"/>
                </a:lnTo>
                <a:lnTo>
                  <a:pt x="5075606" y="1542936"/>
                </a:lnTo>
                <a:lnTo>
                  <a:pt x="5075606" y="1523124"/>
                </a:lnTo>
                <a:lnTo>
                  <a:pt x="4991967" y="1523124"/>
                </a:lnTo>
                <a:lnTo>
                  <a:pt x="4991967" y="1507712"/>
                </a:lnTo>
                <a:lnTo>
                  <a:pt x="4899527" y="1507712"/>
                </a:lnTo>
                <a:lnTo>
                  <a:pt x="4899527" y="1484605"/>
                </a:lnTo>
                <a:lnTo>
                  <a:pt x="4813678" y="1484605"/>
                </a:lnTo>
                <a:lnTo>
                  <a:pt x="4813678" y="1468098"/>
                </a:lnTo>
                <a:lnTo>
                  <a:pt x="4746546" y="1468098"/>
                </a:lnTo>
                <a:lnTo>
                  <a:pt x="4746546" y="1450486"/>
                </a:lnTo>
                <a:lnTo>
                  <a:pt x="4646400" y="1450486"/>
                </a:lnTo>
                <a:lnTo>
                  <a:pt x="4646400" y="1421873"/>
                </a:lnTo>
                <a:lnTo>
                  <a:pt x="4546254" y="1421873"/>
                </a:lnTo>
                <a:lnTo>
                  <a:pt x="4546254" y="1409767"/>
                </a:lnTo>
                <a:lnTo>
                  <a:pt x="4476922" y="1409767"/>
                </a:lnTo>
                <a:lnTo>
                  <a:pt x="4476922" y="1395460"/>
                </a:lnTo>
                <a:lnTo>
                  <a:pt x="4387777" y="1395460"/>
                </a:lnTo>
                <a:lnTo>
                  <a:pt x="4387777" y="1372352"/>
                </a:lnTo>
                <a:lnTo>
                  <a:pt x="4296432" y="1372352"/>
                </a:lnTo>
                <a:lnTo>
                  <a:pt x="4296432" y="1354741"/>
                </a:lnTo>
                <a:lnTo>
                  <a:pt x="4209498" y="1354741"/>
                </a:lnTo>
                <a:lnTo>
                  <a:pt x="4209498" y="1337139"/>
                </a:lnTo>
                <a:lnTo>
                  <a:pt x="4111552" y="1337139"/>
                </a:lnTo>
                <a:lnTo>
                  <a:pt x="4111552" y="1317327"/>
                </a:lnTo>
                <a:lnTo>
                  <a:pt x="4024608" y="1317327"/>
                </a:lnTo>
                <a:lnTo>
                  <a:pt x="4024608" y="1295314"/>
                </a:lnTo>
                <a:lnTo>
                  <a:pt x="3975087" y="1295314"/>
                </a:lnTo>
                <a:lnTo>
                  <a:pt x="3975087" y="1282103"/>
                </a:lnTo>
                <a:lnTo>
                  <a:pt x="3922262" y="1282103"/>
                </a:lnTo>
                <a:lnTo>
                  <a:pt x="3922262" y="1283208"/>
                </a:lnTo>
                <a:lnTo>
                  <a:pt x="3903555" y="1283208"/>
                </a:lnTo>
                <a:lnTo>
                  <a:pt x="3903555" y="1266701"/>
                </a:lnTo>
                <a:lnTo>
                  <a:pt x="3851824" y="1266701"/>
                </a:lnTo>
                <a:lnTo>
                  <a:pt x="3851824" y="1247994"/>
                </a:lnTo>
                <a:lnTo>
                  <a:pt x="3745078" y="1247994"/>
                </a:lnTo>
                <a:lnTo>
                  <a:pt x="3745078" y="1227077"/>
                </a:lnTo>
                <a:lnTo>
                  <a:pt x="3690052" y="1227077"/>
                </a:lnTo>
                <a:lnTo>
                  <a:pt x="3690052" y="1207275"/>
                </a:lnTo>
                <a:lnTo>
                  <a:pt x="3629520" y="1207275"/>
                </a:lnTo>
                <a:lnTo>
                  <a:pt x="3629520" y="1189663"/>
                </a:lnTo>
                <a:lnTo>
                  <a:pt x="3572294" y="1189663"/>
                </a:lnTo>
                <a:lnTo>
                  <a:pt x="3572294" y="1169851"/>
                </a:lnTo>
                <a:lnTo>
                  <a:pt x="3508467" y="1169851"/>
                </a:lnTo>
                <a:lnTo>
                  <a:pt x="3508467" y="1155545"/>
                </a:lnTo>
                <a:lnTo>
                  <a:pt x="3442430" y="1155545"/>
                </a:lnTo>
                <a:lnTo>
                  <a:pt x="3442430" y="1136837"/>
                </a:lnTo>
                <a:lnTo>
                  <a:pt x="3374203" y="1136837"/>
                </a:lnTo>
                <a:lnTo>
                  <a:pt x="3374203" y="1119235"/>
                </a:lnTo>
                <a:lnTo>
                  <a:pt x="3297165" y="1119235"/>
                </a:lnTo>
                <a:lnTo>
                  <a:pt x="3297165" y="1096118"/>
                </a:lnTo>
                <a:lnTo>
                  <a:pt x="3257541" y="1096118"/>
                </a:lnTo>
                <a:lnTo>
                  <a:pt x="3257541" y="1078516"/>
                </a:lnTo>
                <a:lnTo>
                  <a:pt x="3189313" y="1078516"/>
                </a:lnTo>
                <a:lnTo>
                  <a:pt x="3189313" y="1058704"/>
                </a:lnTo>
                <a:lnTo>
                  <a:pt x="3119981" y="1058704"/>
                </a:lnTo>
                <a:lnTo>
                  <a:pt x="3119981" y="1039997"/>
                </a:lnTo>
                <a:lnTo>
                  <a:pt x="3062754" y="1039997"/>
                </a:lnTo>
                <a:lnTo>
                  <a:pt x="3062754" y="1025690"/>
                </a:lnTo>
                <a:lnTo>
                  <a:pt x="3004423" y="1025690"/>
                </a:lnTo>
                <a:lnTo>
                  <a:pt x="3004423" y="1004773"/>
                </a:lnTo>
                <a:lnTo>
                  <a:pt x="2915279" y="1004773"/>
                </a:lnTo>
                <a:lnTo>
                  <a:pt x="2915279" y="979465"/>
                </a:lnTo>
                <a:lnTo>
                  <a:pt x="2852557" y="979465"/>
                </a:lnTo>
                <a:lnTo>
                  <a:pt x="2852557" y="968464"/>
                </a:lnTo>
                <a:lnTo>
                  <a:pt x="2792025" y="968464"/>
                </a:lnTo>
                <a:lnTo>
                  <a:pt x="2792025" y="943147"/>
                </a:lnTo>
                <a:lnTo>
                  <a:pt x="2738095" y="943147"/>
                </a:lnTo>
                <a:lnTo>
                  <a:pt x="2738095" y="924438"/>
                </a:lnTo>
                <a:lnTo>
                  <a:pt x="2664362" y="924438"/>
                </a:lnTo>
                <a:lnTo>
                  <a:pt x="2664362" y="906831"/>
                </a:lnTo>
                <a:lnTo>
                  <a:pt x="2622547" y="906831"/>
                </a:lnTo>
                <a:lnTo>
                  <a:pt x="2622547" y="888121"/>
                </a:lnTo>
                <a:lnTo>
                  <a:pt x="2575217" y="888121"/>
                </a:lnTo>
                <a:lnTo>
                  <a:pt x="2575217" y="868312"/>
                </a:lnTo>
                <a:lnTo>
                  <a:pt x="2526802" y="868312"/>
                </a:lnTo>
                <a:lnTo>
                  <a:pt x="2526802" y="859508"/>
                </a:lnTo>
                <a:lnTo>
                  <a:pt x="2465165" y="859508"/>
                </a:lnTo>
                <a:lnTo>
                  <a:pt x="2465165" y="835297"/>
                </a:lnTo>
                <a:lnTo>
                  <a:pt x="2416750" y="835297"/>
                </a:lnTo>
                <a:lnTo>
                  <a:pt x="2416750" y="814387"/>
                </a:lnTo>
                <a:lnTo>
                  <a:pt x="2368325" y="814387"/>
                </a:lnTo>
                <a:lnTo>
                  <a:pt x="2368325" y="794577"/>
                </a:lnTo>
                <a:lnTo>
                  <a:pt x="2301193" y="794577"/>
                </a:lnTo>
                <a:lnTo>
                  <a:pt x="2301193" y="781371"/>
                </a:lnTo>
                <a:lnTo>
                  <a:pt x="2253872" y="781371"/>
                </a:lnTo>
                <a:lnTo>
                  <a:pt x="2253872" y="762662"/>
                </a:lnTo>
                <a:lnTo>
                  <a:pt x="2188940" y="762662"/>
                </a:lnTo>
                <a:lnTo>
                  <a:pt x="2188940" y="741752"/>
                </a:lnTo>
                <a:lnTo>
                  <a:pt x="2133914" y="741752"/>
                </a:lnTo>
                <a:lnTo>
                  <a:pt x="2133914" y="725244"/>
                </a:lnTo>
                <a:lnTo>
                  <a:pt x="2078888" y="725244"/>
                </a:lnTo>
                <a:lnTo>
                  <a:pt x="2078888" y="697731"/>
                </a:lnTo>
                <a:lnTo>
                  <a:pt x="2011756" y="697731"/>
                </a:lnTo>
                <a:lnTo>
                  <a:pt x="2011756" y="685626"/>
                </a:lnTo>
                <a:lnTo>
                  <a:pt x="1966636" y="685626"/>
                </a:lnTo>
                <a:lnTo>
                  <a:pt x="1966636" y="668017"/>
                </a:lnTo>
                <a:lnTo>
                  <a:pt x="1913811" y="668017"/>
                </a:lnTo>
                <a:lnTo>
                  <a:pt x="1913811" y="647108"/>
                </a:lnTo>
                <a:lnTo>
                  <a:pt x="1866481" y="647108"/>
                </a:lnTo>
                <a:lnTo>
                  <a:pt x="1862652" y="618173"/>
                </a:lnTo>
                <a:lnTo>
                  <a:pt x="1817675" y="619451"/>
                </a:lnTo>
                <a:lnTo>
                  <a:pt x="1815113" y="583025"/>
                </a:lnTo>
                <a:lnTo>
                  <a:pt x="1740284" y="583025"/>
                </a:lnTo>
                <a:lnTo>
                  <a:pt x="1740284" y="563215"/>
                </a:lnTo>
                <a:lnTo>
                  <a:pt x="1701765" y="563215"/>
                </a:lnTo>
                <a:lnTo>
                  <a:pt x="1701765" y="550010"/>
                </a:lnTo>
                <a:lnTo>
                  <a:pt x="1642339" y="550010"/>
                </a:lnTo>
                <a:lnTo>
                  <a:pt x="1642339" y="531301"/>
                </a:lnTo>
                <a:lnTo>
                  <a:pt x="1593914" y="531301"/>
                </a:lnTo>
                <a:lnTo>
                  <a:pt x="1593914" y="511491"/>
                </a:lnTo>
                <a:lnTo>
                  <a:pt x="1521276" y="511491"/>
                </a:lnTo>
                <a:lnTo>
                  <a:pt x="1521276" y="493883"/>
                </a:lnTo>
                <a:lnTo>
                  <a:pt x="1464050" y="493883"/>
                </a:lnTo>
                <a:lnTo>
                  <a:pt x="1464050" y="477375"/>
                </a:lnTo>
                <a:lnTo>
                  <a:pt x="1392517" y="477375"/>
                </a:lnTo>
                <a:lnTo>
                  <a:pt x="1392517" y="455365"/>
                </a:lnTo>
                <a:lnTo>
                  <a:pt x="1334186" y="455365"/>
                </a:lnTo>
                <a:lnTo>
                  <a:pt x="1334186" y="438857"/>
                </a:lnTo>
                <a:lnTo>
                  <a:pt x="1271454" y="438857"/>
                </a:lnTo>
                <a:lnTo>
                  <a:pt x="1271454" y="420148"/>
                </a:lnTo>
                <a:lnTo>
                  <a:pt x="1204322" y="420148"/>
                </a:lnTo>
                <a:lnTo>
                  <a:pt x="1206884" y="416955"/>
                </a:lnTo>
                <a:lnTo>
                  <a:pt x="1152954" y="416955"/>
                </a:lnTo>
                <a:lnTo>
                  <a:pt x="1149125" y="411383"/>
                </a:lnTo>
                <a:lnTo>
                  <a:pt x="1091898" y="411383"/>
                </a:lnTo>
                <a:lnTo>
                  <a:pt x="1091898" y="387171"/>
                </a:lnTo>
                <a:lnTo>
                  <a:pt x="1019261" y="387171"/>
                </a:lnTo>
                <a:lnTo>
                  <a:pt x="1019261" y="377267"/>
                </a:lnTo>
                <a:lnTo>
                  <a:pt x="981847" y="377267"/>
                </a:lnTo>
                <a:lnTo>
                  <a:pt x="981847" y="357457"/>
                </a:lnTo>
                <a:lnTo>
                  <a:pt x="919113" y="357457"/>
                </a:lnTo>
                <a:lnTo>
                  <a:pt x="919113" y="342050"/>
                </a:lnTo>
                <a:lnTo>
                  <a:pt x="875092" y="342050"/>
                </a:lnTo>
                <a:lnTo>
                  <a:pt x="875092" y="320040"/>
                </a:lnTo>
                <a:lnTo>
                  <a:pt x="802458" y="320040"/>
                </a:lnTo>
                <a:lnTo>
                  <a:pt x="802458" y="307934"/>
                </a:lnTo>
                <a:lnTo>
                  <a:pt x="766141" y="307934"/>
                </a:lnTo>
                <a:lnTo>
                  <a:pt x="766141" y="284823"/>
                </a:lnTo>
                <a:lnTo>
                  <a:pt x="692406" y="284823"/>
                </a:lnTo>
                <a:lnTo>
                  <a:pt x="692406" y="265013"/>
                </a:lnTo>
                <a:lnTo>
                  <a:pt x="623073" y="265013"/>
                </a:lnTo>
                <a:lnTo>
                  <a:pt x="623073" y="247405"/>
                </a:lnTo>
                <a:lnTo>
                  <a:pt x="553740" y="247405"/>
                </a:lnTo>
                <a:lnTo>
                  <a:pt x="553740" y="231998"/>
                </a:lnTo>
                <a:lnTo>
                  <a:pt x="488809" y="231998"/>
                </a:lnTo>
                <a:lnTo>
                  <a:pt x="487531" y="200295"/>
                </a:lnTo>
                <a:lnTo>
                  <a:pt x="417098" y="200295"/>
                </a:lnTo>
                <a:lnTo>
                  <a:pt x="417098" y="181586"/>
                </a:lnTo>
                <a:lnTo>
                  <a:pt x="357669" y="181586"/>
                </a:lnTo>
                <a:lnTo>
                  <a:pt x="357669" y="163978"/>
                </a:lnTo>
                <a:lnTo>
                  <a:pt x="300442" y="163978"/>
                </a:lnTo>
                <a:lnTo>
                  <a:pt x="300442" y="139766"/>
                </a:lnTo>
                <a:lnTo>
                  <a:pt x="257522" y="139766"/>
                </a:lnTo>
                <a:lnTo>
                  <a:pt x="257522" y="128761"/>
                </a:lnTo>
                <a:lnTo>
                  <a:pt x="198094" y="128761"/>
                </a:lnTo>
                <a:lnTo>
                  <a:pt x="198094" y="105649"/>
                </a:lnTo>
                <a:lnTo>
                  <a:pt x="154074" y="105649"/>
                </a:lnTo>
                <a:lnTo>
                  <a:pt x="154074" y="86941"/>
                </a:lnTo>
                <a:lnTo>
                  <a:pt x="106750" y="86941"/>
                </a:lnTo>
                <a:lnTo>
                  <a:pt x="106750" y="64931"/>
                </a:lnTo>
                <a:lnTo>
                  <a:pt x="86941" y="64931"/>
                </a:lnTo>
                <a:lnTo>
                  <a:pt x="86941" y="48422"/>
                </a:lnTo>
                <a:lnTo>
                  <a:pt x="60529" y="48422"/>
                </a:lnTo>
                <a:lnTo>
                  <a:pt x="60529" y="28613"/>
                </a:lnTo>
                <a:lnTo>
                  <a:pt x="33016" y="28613"/>
                </a:lnTo>
                <a:lnTo>
                  <a:pt x="33016" y="14307"/>
                </a:lnTo>
                <a:lnTo>
                  <a:pt x="19809" y="14307"/>
                </a:lnTo>
                <a:lnTo>
                  <a:pt x="19809"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31537929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SO-23: Impact pronostique de l’instabilité microsatellitaire / déficit de réparation des mésappariements de l’ADN chez les patients avec cancer du côlon stade III ou cancer colorectal stade IV: analyse de 42 984 patients de la base de données nationale des cancers (NCDB) – Salem M, et al</a:t>
            </a:r>
          </a:p>
        </p:txBody>
      </p:sp>
      <p:sp>
        <p:nvSpPr>
          <p:cNvPr id="3" name="Content Placeholder 2"/>
          <p:cNvSpPr>
            <a:spLocks noGrp="1"/>
          </p:cNvSpPr>
          <p:nvPr>
            <p:ph idx="1"/>
          </p:nvPr>
        </p:nvSpPr>
        <p:spPr/>
        <p:txBody>
          <a:bodyPr/>
          <a:lstStyle/>
          <a:p>
            <a:pPr marL="0" indent="0">
              <a:buNone/>
            </a:pPr>
            <a:r>
              <a:rPr lang="fr-FR" b="1" dirty="0"/>
              <a:t>Résultats </a:t>
            </a:r>
          </a:p>
          <a:p>
            <a:pPr marL="0" indent="0">
              <a:spcBef>
                <a:spcPts val="24000"/>
              </a:spcBef>
              <a:buNone/>
            </a:pPr>
            <a:r>
              <a:rPr lang="fr-FR" b="1" dirty="0"/>
              <a:t>Conclusions</a:t>
            </a:r>
          </a:p>
          <a:p>
            <a:r>
              <a:rPr lang="fr-FR" b="1" dirty="0"/>
              <a:t>Chez ces patients avec cancer du côlon de stade III ou IV, après ajustement sur la localisation tumorale, le genre, l’origine ethnique, le traitement et le statut assurantiel, le statut MSI-H/dMMR n’a pas montré d’impact pronostique sur la SG</a:t>
            </a:r>
          </a:p>
        </p:txBody>
      </p:sp>
      <p:sp>
        <p:nvSpPr>
          <p:cNvPr id="5" name="Text Placeholder 4"/>
          <p:cNvSpPr>
            <a:spLocks noGrp="1"/>
          </p:cNvSpPr>
          <p:nvPr>
            <p:ph type="body" sz="quarter" idx="11"/>
          </p:nvPr>
        </p:nvSpPr>
        <p:spPr/>
        <p:txBody>
          <a:bodyPr/>
          <a:lstStyle/>
          <a:p>
            <a:r>
              <a:rPr lang="fr-FR" dirty="0"/>
              <a:t>Salem M, et al, Ann </a:t>
            </a:r>
            <a:r>
              <a:rPr lang="fr-FR" dirty="0" err="1"/>
              <a:t>Oncol</a:t>
            </a:r>
            <a:r>
              <a:rPr lang="fr-FR" dirty="0"/>
              <a:t> 2020;31(</a:t>
            </a:r>
            <a:r>
              <a:rPr lang="fr-FR" dirty="0" err="1"/>
              <a:t>suppl</a:t>
            </a:r>
            <a:r>
              <a:rPr lang="fr-FR" dirty="0"/>
              <a:t>):</a:t>
            </a:r>
            <a:r>
              <a:rPr lang="fr-FR" dirty="0" err="1"/>
              <a:t>abstr</a:t>
            </a:r>
            <a:r>
              <a:rPr lang="fr-FR" dirty="0"/>
              <a:t> SO-23</a:t>
            </a:r>
          </a:p>
        </p:txBody>
      </p:sp>
      <p:graphicFrame>
        <p:nvGraphicFramePr>
          <p:cNvPr id="6" name="Group 88"/>
          <p:cNvGraphicFramePr>
            <a:graphicFrameLocks noGrp="1"/>
          </p:cNvGraphicFramePr>
          <p:nvPr>
            <p:extLst>
              <p:ext uri="{D42A27DB-BD31-4B8C-83A1-F6EECF244321}">
                <p14:modId xmlns:p14="http://schemas.microsoft.com/office/powerpoint/2010/main" xmlns="" val="2481755697"/>
              </p:ext>
            </p:extLst>
          </p:nvPr>
        </p:nvGraphicFramePr>
        <p:xfrm>
          <a:off x="369888" y="1864732"/>
          <a:ext cx="8404225" cy="2566416"/>
        </p:xfrm>
        <a:graphic>
          <a:graphicData uri="http://schemas.openxmlformats.org/drawingml/2006/table">
            <a:tbl>
              <a:tblPr firstRow="1" bandRow="1">
                <a:tableStyleId>{69012ECD-51FC-41F1-AA8D-1B2483CD663E}</a:tableStyleId>
              </a:tblPr>
              <a:tblGrid>
                <a:gridCol w="3014112">
                  <a:extLst>
                    <a:ext uri="{9D8B030D-6E8A-4147-A177-3AD203B41FA5}">
                      <a16:colId xmlns:a16="http://schemas.microsoft.com/office/drawing/2014/main" xmlns="" val="20000"/>
                    </a:ext>
                  </a:extLst>
                </a:gridCol>
                <a:gridCol w="3067200">
                  <a:extLst>
                    <a:ext uri="{9D8B030D-6E8A-4147-A177-3AD203B41FA5}">
                      <a16:colId xmlns:a16="http://schemas.microsoft.com/office/drawing/2014/main" xmlns="" val="20001"/>
                    </a:ext>
                  </a:extLst>
                </a:gridCol>
                <a:gridCol w="2322913">
                  <a:extLst>
                    <a:ext uri="{9D8B030D-6E8A-4147-A177-3AD203B41FA5}">
                      <a16:colId xmlns:a16="http://schemas.microsoft.com/office/drawing/2014/main" xmlns="" val="20002"/>
                    </a:ext>
                  </a:extLst>
                </a:gridCol>
              </a:tblGrid>
              <a:tr h="2918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mn-cs"/>
                        </a:rPr>
                        <a:t>HR </a:t>
                      </a:r>
                      <a:r>
                        <a:rPr kumimoji="0" lang="en-GB" sz="1400" b="1" i="0" u="none" strike="noStrike" cap="none" normalizeH="0" baseline="0" dirty="0" err="1">
                          <a:ln>
                            <a:noFill/>
                          </a:ln>
                          <a:solidFill>
                            <a:schemeClr val="tx2"/>
                          </a:solidFill>
                          <a:effectLst/>
                          <a:latin typeface="+mn-lt"/>
                          <a:cs typeface="+mn-cs"/>
                        </a:rPr>
                        <a:t>ajusté</a:t>
                      </a:r>
                      <a:r>
                        <a:rPr kumimoji="0" lang="en-GB" sz="1400" b="1" i="0" u="none" strike="noStrike" cap="none" normalizeH="0" baseline="0" dirty="0">
                          <a:ln>
                            <a:noFill/>
                          </a:ln>
                          <a:solidFill>
                            <a:schemeClr val="tx2"/>
                          </a:solidFill>
                          <a:effectLst/>
                          <a:latin typeface="+mn-lt"/>
                          <a:cs typeface="+mn-cs"/>
                        </a:rPr>
                        <a:t> (IC95%)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a:ln>
                            <a:noFill/>
                          </a:ln>
                          <a:solidFill>
                            <a:schemeClr val="tx2"/>
                          </a:solidFill>
                          <a:effectLst/>
                          <a:latin typeface="+mn-lt"/>
                          <a:cs typeface="+mn-cs"/>
                        </a:rPr>
                        <a:t>p</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Age au diagnostic </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a:ln>
                            <a:noFill/>
                          </a:ln>
                          <a:solidFill>
                            <a:schemeClr val="tx1"/>
                          </a:solidFill>
                          <a:effectLst/>
                        </a:rPr>
                        <a:t>1,04 (1,03 - 1,04)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&lt;0,001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Statut MSI-H</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1,00 (0,91 - 1,10)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0,968</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Tumeur indifférenciée</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1,46 (1,37 - 1,55)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&lt;0,001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Tumeur côté droit</a:t>
                      </a:r>
                      <a:endParaRPr kumimoji="0" lang="fr-FR" sz="1600" u="none" strike="noStrike" cap="none" normalizeH="0" baseline="0" noProof="0" dirty="0">
                        <a:ln>
                          <a:noFill/>
                        </a:ln>
                        <a:solidFill>
                          <a:schemeClr val="tx1"/>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1,17 (1,10 - 1,25)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&lt;0,001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53030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Assurance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Aucune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600" u="none" strike="noStrike" cap="none" normalizeH="0" baseline="0" noProof="0" dirty="0">
                          <a:ln>
                            <a:noFill/>
                          </a:ln>
                          <a:solidFill>
                            <a:schemeClr val="tx1"/>
                          </a:solidFill>
                          <a:effectLst/>
                        </a:rPr>
                        <a:t>Gouvernement</a:t>
                      </a:r>
                      <a:endParaRPr kumimoji="0" lang="fr-FR" sz="1600" b="0" i="0" u="none" strike="noStrike" cap="none" normalizeH="0" baseline="0" noProof="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chemeClr val="tx1"/>
                        </a:solidFill>
                        <a:effectLst/>
                        <a:latin typeface="+mn-lt"/>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1,15 (0,86 - 1,53)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1,31 (1,22 - 1,41)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a:ln>
                            <a:noFill/>
                          </a:ln>
                          <a:solidFill>
                            <a:schemeClr val="tx1"/>
                          </a:solidFill>
                          <a:effectLst/>
                          <a:latin typeface="+mn-lt"/>
                          <a:cs typeface="+mn-cs"/>
                        </a:rPr>
                        <a:t>&lt;0,001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
        <p:nvSpPr>
          <p:cNvPr id="8" name="TextBox 7"/>
          <p:cNvSpPr txBox="1"/>
          <p:nvPr/>
        </p:nvSpPr>
        <p:spPr>
          <a:xfrm>
            <a:off x="2112746" y="1517385"/>
            <a:ext cx="491850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Analyse multivariée pour la SG – stade III</a:t>
            </a:r>
          </a:p>
        </p:txBody>
      </p:sp>
    </p:spTree>
    <p:extLst>
      <p:ext uri="{BB962C8B-B14F-4D97-AF65-F5344CB8AC3E}">
        <p14:creationId xmlns:p14="http://schemas.microsoft.com/office/powerpoint/2010/main" xmlns="" val="35548842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SO-26: Efficacité clinique de l’inhibition combinée de BRAF, MEK, et PD-1 chez les patients avec cancer colorectal muté BRAF V600E </a:t>
            </a:r>
            <a:r>
              <a:rPr lang="fr-FR" dirty="0" smtClean="0"/>
              <a:t/>
            </a:r>
            <a:br>
              <a:rPr lang="fr-FR" dirty="0" smtClean="0"/>
            </a:br>
            <a:r>
              <a:rPr lang="fr-FR" dirty="0" smtClean="0"/>
              <a:t>– </a:t>
            </a:r>
            <a:r>
              <a:rPr lang="fr-FR" dirty="0" err="1" smtClean="0"/>
              <a:t>Corcoran</a:t>
            </a:r>
            <a:r>
              <a:rPr lang="fr-FR" dirty="0" smtClean="0"/>
              <a:t> </a:t>
            </a:r>
            <a:r>
              <a:rPr lang="fr-FR" dirty="0"/>
              <a:t>R,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de la combinaison des inhibiteurs de BRAF (dabrafénib), MEK (tramétinib) et PD-1 (spartalizumab) chez des patients avec CCR muté BRAF V600E</a:t>
            </a:r>
          </a:p>
        </p:txBody>
      </p:sp>
      <p:sp>
        <p:nvSpPr>
          <p:cNvPr id="4" name="Text Placeholder 3"/>
          <p:cNvSpPr>
            <a:spLocks noGrp="1"/>
          </p:cNvSpPr>
          <p:nvPr>
            <p:ph type="body" sz="quarter" idx="10"/>
          </p:nvPr>
        </p:nvSpPr>
        <p:spPr/>
        <p:txBody>
          <a:bodyPr/>
          <a:lstStyle/>
          <a:p>
            <a:r>
              <a:rPr lang="fr-FR" dirty="0"/>
              <a:t>Etude amendée après inclusion des 9 premiers patients pour exclure l’administration préalable d’inhibiteurs de BRAF ou MEK ou d’une immunothérapie</a:t>
            </a:r>
          </a:p>
        </p:txBody>
      </p:sp>
      <p:sp>
        <p:nvSpPr>
          <p:cNvPr id="5" name="Text Placeholder 4"/>
          <p:cNvSpPr>
            <a:spLocks noGrp="1"/>
          </p:cNvSpPr>
          <p:nvPr>
            <p:ph type="body" sz="quarter" idx="11"/>
          </p:nvPr>
        </p:nvSpPr>
        <p:spPr/>
        <p:txBody>
          <a:bodyPr/>
          <a:lstStyle/>
          <a:p>
            <a:r>
              <a:rPr lang="fr-FR" dirty="0" err="1"/>
              <a:t>Corcoran</a:t>
            </a:r>
            <a:r>
              <a:rPr lang="fr-FR" dirty="0"/>
              <a:t> R, et al, Ann </a:t>
            </a:r>
            <a:r>
              <a:rPr lang="fr-FR" dirty="0" err="1"/>
              <a:t>Oncol</a:t>
            </a:r>
            <a:r>
              <a:rPr lang="fr-FR" dirty="0"/>
              <a:t> 2020;31(</a:t>
            </a:r>
            <a:r>
              <a:rPr lang="fr-FR" dirty="0" err="1"/>
              <a:t>suppl</a:t>
            </a:r>
            <a:r>
              <a:rPr lang="fr-FR" dirty="0"/>
              <a:t>):</a:t>
            </a:r>
            <a:r>
              <a:rPr lang="fr-FR" dirty="0" err="1"/>
              <a:t>abstr</a:t>
            </a:r>
            <a:r>
              <a:rPr lang="fr-FR" dirty="0"/>
              <a:t> SO-26</a:t>
            </a:r>
          </a:p>
        </p:txBody>
      </p:sp>
      <p:sp>
        <p:nvSpPr>
          <p:cNvPr id="7" name="Rectangle 9"/>
          <p:cNvSpPr txBox="1">
            <a:spLocks noChangeArrowheads="1"/>
          </p:cNvSpPr>
          <p:nvPr/>
        </p:nvSpPr>
        <p:spPr bwMode="auto">
          <a:xfrm>
            <a:off x="365124" y="4835440"/>
            <a:ext cx="45308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lang="fr-FR" b="1" dirty="0" smtClean="0">
                <a:solidFill>
                  <a:srgbClr val="A0A0A0"/>
                </a:solidFill>
                <a:latin typeface="Arial"/>
                <a:cs typeface="Arial"/>
              </a:rPr>
              <a:t>CRITÈRES DE JUGEMENT</a:t>
            </a:r>
            <a:endParaRPr kumimoji="0" lang="fr-FR" sz="1600" b="1" i="0" u="none" strike="noStrike" kern="1200" cap="none" spc="0" normalizeH="0" baseline="0" dirty="0" smtClean="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Taux </a:t>
            </a:r>
            <a:r>
              <a:rPr lang="fr-FR" dirty="0">
                <a:latin typeface="Arial"/>
                <a:cs typeface="Arial"/>
              </a:rPr>
              <a:t>de récidive, durée de réponse</a:t>
            </a:r>
            <a:r>
              <a:rPr kumimoji="0" lang="fr-FR" sz="1600" b="0" i="0" u="none" strike="noStrike" kern="1200" cap="none" spc="0" normalizeH="0" baseline="0" dirty="0">
                <a:ln>
                  <a:noFill/>
                </a:ln>
                <a:solidFill>
                  <a:srgbClr val="4D4D4D"/>
                </a:solidFill>
                <a:effectLst/>
                <a:uLnTx/>
                <a:uFillTx/>
                <a:latin typeface="Arial"/>
                <a:ea typeface="+mn-ea"/>
                <a:cs typeface="Arial"/>
              </a:rPr>
              <a:t>, tolérance</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9" name="AutoShape 9"/>
          <p:cNvSpPr>
            <a:spLocks noChangeArrowheads="1"/>
          </p:cNvSpPr>
          <p:nvPr/>
        </p:nvSpPr>
        <p:spPr bwMode="auto">
          <a:xfrm>
            <a:off x="835157" y="2891062"/>
            <a:ext cx="3045643"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CCRm muté BRAF V600E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MSI ou MSS</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(n=25)</a:t>
            </a:r>
          </a:p>
        </p:txBody>
      </p:sp>
      <p:sp>
        <p:nvSpPr>
          <p:cNvPr id="18" name="AutoShape 8"/>
          <p:cNvSpPr>
            <a:spLocks noChangeArrowheads="1"/>
          </p:cNvSpPr>
          <p:nvPr/>
        </p:nvSpPr>
        <p:spPr bwMode="auto">
          <a:xfrm>
            <a:off x="4406700" y="3009941"/>
            <a:ext cx="3354847" cy="105849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chemeClr val="tx2"/>
                </a:solidFill>
                <a:effectLst/>
                <a:uLnTx/>
                <a:uFillTx/>
                <a:latin typeface="Arial" charset="0"/>
                <a:ea typeface="SimSun" pitchFamily="2" charset="-122"/>
                <a:cs typeface="Arial" charset="0"/>
              </a:rPr>
              <a:t>Spartalizumab</a:t>
            </a:r>
            <a:r>
              <a:rPr kumimoji="0" lang="fr-FR" altLang="zh-CN" sz="1800" b="0" i="0" u="none" strike="noStrike" kern="1200" cap="none" spc="0" normalizeH="0" dirty="0">
                <a:ln>
                  <a:noFill/>
                </a:ln>
                <a:solidFill>
                  <a:schemeClr val="tx2"/>
                </a:solidFill>
                <a:effectLst/>
                <a:uLnTx/>
                <a:uFillTx/>
                <a:latin typeface="Arial" charset="0"/>
                <a:ea typeface="SimSun" pitchFamily="2" charset="-122"/>
                <a:cs typeface="Arial" charset="0"/>
              </a:rPr>
              <a:t> 400 mg iv /4S + dabrafénib 150 mg po 2x/j + tramétinib 2 mg/j po</a:t>
            </a:r>
            <a:endParaRPr kumimoji="0" lang="fr-FR" altLang="zh-CN" sz="1800" b="0" i="0" u="none" strike="noStrike" kern="1200" cap="none" spc="0" normalizeH="0" baseline="0" dirty="0">
              <a:ln>
                <a:noFill/>
              </a:ln>
              <a:solidFill>
                <a:schemeClr val="tx2"/>
              </a:solidFill>
              <a:effectLst/>
              <a:uLnTx/>
              <a:uFillTx/>
              <a:latin typeface="Arial" charset="0"/>
              <a:ea typeface="SimSun" pitchFamily="2" charset="-122"/>
              <a:cs typeface="Arial" charset="0"/>
            </a:endParaRPr>
          </a:p>
        </p:txBody>
      </p:sp>
      <p:cxnSp>
        <p:nvCxnSpPr>
          <p:cNvPr id="19" name="AutoShape 19"/>
          <p:cNvCxnSpPr>
            <a:cxnSpLocks noChangeShapeType="1"/>
            <a:stCxn id="9" idx="3"/>
            <a:endCxn id="18" idx="1"/>
          </p:cNvCxnSpPr>
          <p:nvPr/>
        </p:nvCxnSpPr>
        <p:spPr bwMode="auto">
          <a:xfrm>
            <a:off x="3880800" y="3539188"/>
            <a:ext cx="525900" cy="0"/>
          </a:xfrm>
          <a:prstGeom prst="straightConnector1">
            <a:avLst/>
          </a:prstGeom>
          <a:noFill/>
          <a:ln w="57150">
            <a:solidFill>
              <a:schemeClr val="bg2">
                <a:lumMod val="60000"/>
                <a:lumOff val="40000"/>
              </a:schemeClr>
            </a:solidFill>
            <a:round/>
            <a:headEnd/>
            <a:tailEnd type="triangle" w="med" len="med"/>
          </a:ln>
        </p:spPr>
      </p:cxnSp>
      <p:sp>
        <p:nvSpPr>
          <p:cNvPr id="10" name="Rectangle 9"/>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3 juillet 2020 à 17H53</a:t>
            </a:r>
          </a:p>
        </p:txBody>
      </p:sp>
    </p:spTree>
    <p:extLst>
      <p:ext uri="{BB962C8B-B14F-4D97-AF65-F5344CB8AC3E}">
        <p14:creationId xmlns:p14="http://schemas.microsoft.com/office/powerpoint/2010/main" xmlns="" val="242856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O-11: Trastuzumab deruxtécan (T-DXd; DS-8201) chez les patients avec adénocarcinome HER2 positif avancé de l’estomac ou de la jonction œsogastrique (JOG) : étude randomisée de phase 2, multicentrique, en ouvert (DESTINY-Gastric01) – Yamaguchi K, et al</a:t>
            </a:r>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a:t>Yamaguchi K, et al, Ann </a:t>
            </a:r>
            <a:r>
              <a:rPr lang="fr-FR" dirty="0" err="1"/>
              <a:t>Oncol</a:t>
            </a:r>
            <a:r>
              <a:rPr lang="fr-FR" dirty="0"/>
              <a:t> 2020;31(</a:t>
            </a:r>
            <a:r>
              <a:rPr lang="fr-FR" dirty="0" err="1"/>
              <a:t>suppl</a:t>
            </a:r>
            <a:r>
              <a:rPr lang="fr-FR" dirty="0"/>
              <a:t>):</a:t>
            </a:r>
            <a:r>
              <a:rPr lang="fr-FR" dirty="0" err="1"/>
              <a:t>abstr</a:t>
            </a:r>
            <a:r>
              <a:rPr lang="fr-FR" dirty="0"/>
              <a:t> O-11</a:t>
            </a:r>
          </a:p>
        </p:txBody>
      </p:sp>
      <p:graphicFrame>
        <p:nvGraphicFramePr>
          <p:cNvPr id="4" name="Table 3"/>
          <p:cNvGraphicFramePr>
            <a:graphicFrameLocks noGrp="1"/>
          </p:cNvGraphicFramePr>
          <p:nvPr>
            <p:extLst>
              <p:ext uri="{D42A27DB-BD31-4B8C-83A1-F6EECF244321}">
                <p14:modId xmlns:p14="http://schemas.microsoft.com/office/powerpoint/2010/main" xmlns="" val="1922452290"/>
              </p:ext>
            </p:extLst>
          </p:nvPr>
        </p:nvGraphicFramePr>
        <p:xfrm>
          <a:off x="223200" y="1685000"/>
          <a:ext cx="8697600" cy="3825240"/>
        </p:xfrm>
        <a:graphic>
          <a:graphicData uri="http://schemas.openxmlformats.org/drawingml/2006/table">
            <a:tbl>
              <a:tblPr firstRow="1" bandRow="1">
                <a:tableStyleId>{5202B0CA-FC54-4496-8BCA-5EF66A818D29}</a:tableStyleId>
              </a:tblPr>
              <a:tblGrid>
                <a:gridCol w="4420800">
                  <a:extLst>
                    <a:ext uri="{9D8B030D-6E8A-4147-A177-3AD203B41FA5}">
                      <a16:colId xmlns:a16="http://schemas.microsoft.com/office/drawing/2014/main" xmlns="" val="3649590040"/>
                    </a:ext>
                  </a:extLst>
                </a:gridCol>
                <a:gridCol w="2138400">
                  <a:extLst>
                    <a:ext uri="{9D8B030D-6E8A-4147-A177-3AD203B41FA5}">
                      <a16:colId xmlns:a16="http://schemas.microsoft.com/office/drawing/2014/main" xmlns="" val="2767284680"/>
                    </a:ext>
                  </a:extLst>
                </a:gridCol>
                <a:gridCol w="2138400">
                  <a:extLst>
                    <a:ext uri="{9D8B030D-6E8A-4147-A177-3AD203B41FA5}">
                      <a16:colId xmlns:a16="http://schemas.microsoft.com/office/drawing/2014/main" xmlns="" val="2846816599"/>
                    </a:ext>
                  </a:extLst>
                </a:gridCol>
              </a:tblGrid>
              <a:tr h="370840">
                <a:tc>
                  <a:txBody>
                    <a:bodyPr/>
                    <a:lstStyle/>
                    <a:p>
                      <a:endParaRPr lang="fr-FR" sz="1600" noProof="0">
                        <a:solidFill>
                          <a:schemeClr val="tx2"/>
                        </a:solidFill>
                      </a:endParaRPr>
                    </a:p>
                  </a:txBody>
                  <a:tcPr/>
                </a:tc>
                <a:tc>
                  <a:txBody>
                    <a:bodyPr/>
                    <a:lstStyle/>
                    <a:p>
                      <a:pPr algn="ctr"/>
                      <a:r>
                        <a:rPr lang="fr-FR" sz="1600" noProof="0" dirty="0">
                          <a:solidFill>
                            <a:schemeClr val="tx2"/>
                          </a:solidFill>
                        </a:rPr>
                        <a:t>T-Dxd</a:t>
                      </a:r>
                      <a:r>
                        <a:rPr lang="fr-FR" sz="1600" baseline="0" noProof="0" dirty="0">
                          <a:solidFill>
                            <a:schemeClr val="tx2"/>
                          </a:solidFill>
                        </a:rPr>
                        <a:t> </a:t>
                      </a:r>
                      <a:br>
                        <a:rPr lang="fr-FR" sz="1600" baseline="0" noProof="0" dirty="0">
                          <a:solidFill>
                            <a:schemeClr val="tx2"/>
                          </a:solidFill>
                        </a:rPr>
                      </a:br>
                      <a:r>
                        <a:rPr lang="fr-FR" sz="1600" baseline="0" noProof="0" dirty="0">
                          <a:solidFill>
                            <a:schemeClr val="tx2"/>
                          </a:solidFill>
                        </a:rPr>
                        <a:t>(n=119)</a:t>
                      </a:r>
                      <a:endParaRPr lang="fr-FR" sz="1600" noProof="0" dirty="0">
                        <a:solidFill>
                          <a:schemeClr val="tx2"/>
                        </a:solidFill>
                      </a:endParaRPr>
                    </a:p>
                  </a:txBody>
                  <a:tcPr/>
                </a:tc>
                <a:tc>
                  <a:txBody>
                    <a:bodyPr/>
                    <a:lstStyle/>
                    <a:p>
                      <a:pPr algn="ctr"/>
                      <a:r>
                        <a:rPr lang="fr-FR" sz="1600" baseline="0" noProof="0" dirty="0">
                          <a:solidFill>
                            <a:schemeClr val="tx2"/>
                          </a:solidFill>
                        </a:rPr>
                        <a:t>Choix investigateur (n=56)</a:t>
                      </a:r>
                      <a:endParaRPr lang="fr-FR" sz="1600" noProof="0" dirty="0">
                        <a:solidFill>
                          <a:schemeClr val="tx2"/>
                        </a:solidFill>
                      </a:endParaRPr>
                    </a:p>
                  </a:txBody>
                  <a:tcPr/>
                </a:tc>
                <a:extLst>
                  <a:ext uri="{0D108BD9-81ED-4DB2-BD59-A6C34878D82A}">
                    <a16:rowId xmlns:a16="http://schemas.microsoft.com/office/drawing/2014/main" xmlns="" val="1695164749"/>
                  </a:ext>
                </a:extLst>
              </a:tr>
              <a:tr h="370840">
                <a:tc>
                  <a:txBody>
                    <a:bodyPr/>
                    <a:lstStyle/>
                    <a:p>
                      <a:r>
                        <a:rPr lang="fr-FR" sz="1600" noProof="0" dirty="0">
                          <a:solidFill>
                            <a:schemeClr val="tx1"/>
                          </a:solidFill>
                        </a:rPr>
                        <a:t>Meilleure réponse, %</a:t>
                      </a:r>
                    </a:p>
                    <a:p>
                      <a:pPr marL="85725" indent="0"/>
                      <a:r>
                        <a:rPr lang="fr-FR" sz="1600" noProof="0" dirty="0">
                          <a:solidFill>
                            <a:schemeClr val="tx1"/>
                          </a:solidFill>
                        </a:rPr>
                        <a:t>RC</a:t>
                      </a:r>
                    </a:p>
                    <a:p>
                      <a:pPr marL="85725" indent="0"/>
                      <a:r>
                        <a:rPr lang="fr-FR" sz="1600" noProof="0" dirty="0">
                          <a:solidFill>
                            <a:schemeClr val="tx1"/>
                          </a:solidFill>
                        </a:rPr>
                        <a:t>RP</a:t>
                      </a:r>
                    </a:p>
                    <a:p>
                      <a:pPr marL="85725" indent="0"/>
                      <a:r>
                        <a:rPr lang="fr-FR" sz="1600" noProof="0" dirty="0">
                          <a:solidFill>
                            <a:schemeClr val="tx1"/>
                          </a:solidFill>
                        </a:rPr>
                        <a:t>MS</a:t>
                      </a:r>
                    </a:p>
                    <a:p>
                      <a:pPr marL="85725" indent="0"/>
                      <a:r>
                        <a:rPr lang="fr-FR" sz="1600" noProof="0" dirty="0">
                          <a:solidFill>
                            <a:schemeClr val="tx1"/>
                          </a:solidFill>
                        </a:rPr>
                        <a:t>Progression</a:t>
                      </a:r>
                    </a:p>
                    <a:p>
                      <a:pPr marL="85725" indent="0"/>
                      <a:r>
                        <a:rPr lang="fr-FR" sz="1600" noProof="0" dirty="0">
                          <a:solidFill>
                            <a:schemeClr val="tx1"/>
                          </a:solidFill>
                        </a:rPr>
                        <a:t>NE</a:t>
                      </a:r>
                    </a:p>
                  </a:txBody>
                  <a:tcPr>
                    <a:lnB w="9525" cap="flat" cmpd="sng" algn="ctr">
                      <a:solidFill>
                        <a:schemeClr val="tx2"/>
                      </a:solidFill>
                      <a:prstDash val="solid"/>
                      <a:round/>
                      <a:headEnd type="none" w="med" len="med"/>
                      <a:tailEnd type="none" w="med" len="med"/>
                    </a:lnB>
                  </a:tcPr>
                </a:tc>
                <a:tc>
                  <a:txBody>
                    <a:bodyPr/>
                    <a:lstStyle/>
                    <a:p>
                      <a:pPr algn="ctr"/>
                      <a:endParaRPr lang="fr-FR" sz="1600" noProof="0">
                        <a:solidFill>
                          <a:schemeClr val="tx1"/>
                        </a:solidFill>
                      </a:endParaRPr>
                    </a:p>
                    <a:p>
                      <a:pPr algn="ctr"/>
                      <a:r>
                        <a:rPr lang="fr-FR" sz="1600" noProof="0">
                          <a:solidFill>
                            <a:schemeClr val="tx1"/>
                          </a:solidFill>
                        </a:rPr>
                        <a:t>8,4</a:t>
                      </a:r>
                    </a:p>
                    <a:p>
                      <a:pPr algn="ctr"/>
                      <a:r>
                        <a:rPr lang="fr-FR" sz="1600" noProof="0">
                          <a:solidFill>
                            <a:schemeClr val="tx1"/>
                          </a:solidFill>
                        </a:rPr>
                        <a:t>34,5</a:t>
                      </a:r>
                    </a:p>
                    <a:p>
                      <a:pPr algn="ctr"/>
                      <a:r>
                        <a:rPr lang="fr-FR" sz="1600" noProof="0">
                          <a:solidFill>
                            <a:schemeClr val="tx1"/>
                          </a:solidFill>
                        </a:rPr>
                        <a:t>42,9</a:t>
                      </a:r>
                    </a:p>
                    <a:p>
                      <a:pPr algn="ctr"/>
                      <a:r>
                        <a:rPr lang="fr-FR" sz="1600" noProof="0">
                          <a:solidFill>
                            <a:schemeClr val="tx1"/>
                          </a:solidFill>
                        </a:rPr>
                        <a:t>11,8</a:t>
                      </a:r>
                    </a:p>
                    <a:p>
                      <a:pPr algn="ctr"/>
                      <a:r>
                        <a:rPr lang="fr-FR" sz="1600" noProof="0">
                          <a:solidFill>
                            <a:schemeClr val="tx1"/>
                          </a:solidFill>
                        </a:rPr>
                        <a:t>2,5</a:t>
                      </a:r>
                    </a:p>
                  </a:txBody>
                  <a:tcPr>
                    <a:lnB w="9525" cap="flat" cmpd="sng" algn="ctr">
                      <a:solidFill>
                        <a:schemeClr val="tx2"/>
                      </a:solidFill>
                      <a:prstDash val="solid"/>
                      <a:round/>
                      <a:headEnd type="none" w="med" len="med"/>
                      <a:tailEnd type="none" w="med" len="med"/>
                    </a:lnB>
                  </a:tcPr>
                </a:tc>
                <a:tc>
                  <a:txBody>
                    <a:bodyPr/>
                    <a:lstStyle/>
                    <a:p>
                      <a:pPr algn="ctr"/>
                      <a:endParaRPr lang="fr-FR" sz="1600" noProof="0">
                        <a:solidFill>
                          <a:schemeClr val="tx1"/>
                        </a:solidFill>
                      </a:endParaRPr>
                    </a:p>
                    <a:p>
                      <a:pPr algn="ctr"/>
                      <a:r>
                        <a:rPr lang="fr-FR" sz="1600" noProof="0">
                          <a:solidFill>
                            <a:schemeClr val="tx1"/>
                          </a:solidFill>
                        </a:rPr>
                        <a:t>0</a:t>
                      </a:r>
                    </a:p>
                    <a:p>
                      <a:pPr algn="ctr"/>
                      <a:r>
                        <a:rPr lang="fr-FR" sz="1600" noProof="0">
                          <a:solidFill>
                            <a:schemeClr val="tx1"/>
                          </a:solidFill>
                        </a:rPr>
                        <a:t>12,5</a:t>
                      </a:r>
                    </a:p>
                    <a:p>
                      <a:pPr algn="ctr"/>
                      <a:r>
                        <a:rPr lang="fr-FR" sz="1600" noProof="0">
                          <a:solidFill>
                            <a:schemeClr val="tx1"/>
                          </a:solidFill>
                        </a:rPr>
                        <a:t>50,0</a:t>
                      </a:r>
                    </a:p>
                    <a:p>
                      <a:pPr algn="ctr"/>
                      <a:r>
                        <a:rPr lang="fr-FR" sz="1600" noProof="0">
                          <a:solidFill>
                            <a:schemeClr val="tx1"/>
                          </a:solidFill>
                        </a:rPr>
                        <a:t>30,4</a:t>
                      </a:r>
                    </a:p>
                    <a:p>
                      <a:pPr algn="ctr"/>
                      <a:r>
                        <a:rPr lang="fr-FR" sz="1600" noProof="0">
                          <a:solidFill>
                            <a:schemeClr val="tx1"/>
                          </a:solidFill>
                        </a:rPr>
                        <a:t>7,1</a:t>
                      </a: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75024507"/>
                  </a:ext>
                </a:extLst>
              </a:tr>
              <a:tr h="370840">
                <a:tc>
                  <a:txBody>
                    <a:bodyPr/>
                    <a:lstStyle/>
                    <a:p>
                      <a:r>
                        <a:rPr lang="fr-FR" sz="1600" noProof="0" dirty="0">
                          <a:solidFill>
                            <a:schemeClr val="tx1"/>
                          </a:solidFill>
                        </a:rPr>
                        <a:t>TRO par CIRA,</a:t>
                      </a:r>
                      <a:r>
                        <a:rPr lang="fr-FR" sz="1600" baseline="0" noProof="0" dirty="0">
                          <a:solidFill>
                            <a:schemeClr val="tx1"/>
                          </a:solidFill>
                        </a:rPr>
                        <a:t> % (IC95%); p</a:t>
                      </a:r>
                      <a:endParaRPr lang="fr-FR" sz="1600" noProof="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dirty="0">
                          <a:solidFill>
                            <a:schemeClr val="tx1"/>
                          </a:solidFill>
                        </a:rPr>
                        <a:t>51,3 (41,9 - 60,5);</a:t>
                      </a:r>
                      <a:r>
                        <a:rPr lang="fr-FR" sz="1600" baseline="0" noProof="0" dirty="0">
                          <a:solidFill>
                            <a:schemeClr val="tx1"/>
                          </a:solidFill>
                        </a:rPr>
                        <a:t> &lt;0,0001</a:t>
                      </a:r>
                      <a:endParaRPr lang="fr-FR" sz="1600" noProof="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dirty="0">
                          <a:solidFill>
                            <a:schemeClr val="tx1"/>
                          </a:solidFill>
                        </a:rPr>
                        <a:t>14,3</a:t>
                      </a:r>
                      <a:r>
                        <a:rPr lang="fr-FR" sz="1600" baseline="0" noProof="0" dirty="0">
                          <a:solidFill>
                            <a:schemeClr val="tx1"/>
                          </a:solidFill>
                        </a:rPr>
                        <a:t> (6,4 - 26,3)</a:t>
                      </a:r>
                      <a:endParaRPr lang="fr-FR" sz="1600" noProof="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950959262"/>
                  </a:ext>
                </a:extLst>
              </a:tr>
              <a:tr h="370840">
                <a:tc>
                  <a:txBody>
                    <a:bodyPr/>
                    <a:lstStyle/>
                    <a:p>
                      <a:r>
                        <a:rPr lang="fr-FR" sz="1600" noProof="0" dirty="0">
                          <a:solidFill>
                            <a:schemeClr val="tx1"/>
                          </a:solidFill>
                        </a:rPr>
                        <a:t>TRO confirmé par CIRA, % (IC95%)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dirty="0">
                          <a:solidFill>
                            <a:schemeClr val="tx1"/>
                          </a:solidFill>
                        </a:rPr>
                        <a:t>42,9 (33,8 - 52,3)</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dirty="0">
                          <a:solidFill>
                            <a:schemeClr val="tx1"/>
                          </a:solidFill>
                        </a:rPr>
                        <a:t>12,5 (5,2 - 24,1)</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788994959"/>
                  </a:ext>
                </a:extLst>
              </a:tr>
              <a:tr h="370840">
                <a:tc>
                  <a:txBody>
                    <a:bodyPr/>
                    <a:lstStyle/>
                    <a:p>
                      <a:r>
                        <a:rPr lang="fr-FR" sz="1600" noProof="0" dirty="0">
                          <a:solidFill>
                            <a:schemeClr val="tx1"/>
                          </a:solidFill>
                        </a:rPr>
                        <a:t>TCM confirmé</a:t>
                      </a:r>
                      <a:r>
                        <a:rPr lang="fr-FR" sz="1600" baseline="0" noProof="0" dirty="0">
                          <a:solidFill>
                            <a:schemeClr val="tx1"/>
                          </a:solidFill>
                        </a:rPr>
                        <a:t>, % (IC95%)</a:t>
                      </a:r>
                      <a:endParaRPr lang="fr-FR" sz="1600" noProof="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dirty="0">
                          <a:solidFill>
                            <a:schemeClr val="tx1"/>
                          </a:solidFill>
                        </a:rPr>
                        <a:t>85,7</a:t>
                      </a:r>
                      <a:r>
                        <a:rPr lang="fr-FR" sz="1600" baseline="0" noProof="0" dirty="0">
                          <a:solidFill>
                            <a:schemeClr val="tx1"/>
                          </a:solidFill>
                        </a:rPr>
                        <a:t> (78,1 - 91,5)</a:t>
                      </a:r>
                      <a:endParaRPr lang="fr-FR" sz="1600" noProof="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dirty="0">
                          <a:solidFill>
                            <a:schemeClr val="tx1"/>
                          </a:solidFill>
                        </a:rPr>
                        <a:t>62,5 (48,5 - 75,1)</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53527472"/>
                  </a:ext>
                </a:extLst>
              </a:tr>
              <a:tr h="370840">
                <a:tc>
                  <a:txBody>
                    <a:bodyPr/>
                    <a:lstStyle/>
                    <a:p>
                      <a:r>
                        <a:rPr lang="fr-FR" sz="1600" noProof="0" dirty="0">
                          <a:solidFill>
                            <a:schemeClr val="tx1"/>
                          </a:solidFill>
                        </a:rPr>
                        <a:t>Durée médiane de réponse confirmée</a:t>
                      </a:r>
                      <a:r>
                        <a:rPr lang="fr-FR" sz="1600" baseline="0" noProof="0" dirty="0">
                          <a:solidFill>
                            <a:schemeClr val="tx1"/>
                          </a:solidFill>
                        </a:rPr>
                        <a:t> (IC95%)</a:t>
                      </a:r>
                      <a:endParaRPr lang="fr-FR" sz="1600" noProof="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fr-FR" sz="1600" noProof="0" dirty="0">
                          <a:solidFill>
                            <a:schemeClr val="tx1"/>
                          </a:solidFill>
                        </a:rPr>
                        <a:t>11,3 (5,6 - NE)</a:t>
                      </a:r>
                    </a:p>
                  </a:txBody>
                  <a:tcPr>
                    <a:lnT w="9525" cap="flat" cmpd="sng" algn="ctr">
                      <a:solidFill>
                        <a:schemeClr val="tx2"/>
                      </a:solidFill>
                      <a:prstDash val="solid"/>
                      <a:round/>
                      <a:headEnd type="none" w="med" len="med"/>
                      <a:tailEnd type="none" w="med" len="med"/>
                    </a:lnT>
                  </a:tcPr>
                </a:tc>
                <a:tc>
                  <a:txBody>
                    <a:bodyPr/>
                    <a:lstStyle/>
                    <a:p>
                      <a:pPr algn="ctr"/>
                      <a:r>
                        <a:rPr lang="fr-FR" sz="1600" noProof="0" dirty="0">
                          <a:solidFill>
                            <a:schemeClr val="tx1"/>
                          </a:solidFill>
                        </a:rPr>
                        <a:t>3,9 (3,0 - 4,9)</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3199794124"/>
                  </a:ext>
                </a:extLst>
              </a:tr>
            </a:tbl>
          </a:graphicData>
        </a:graphic>
      </p:graphicFrame>
    </p:spTree>
    <p:extLst>
      <p:ext uri="{BB962C8B-B14F-4D97-AF65-F5344CB8AC3E}">
        <p14:creationId xmlns:p14="http://schemas.microsoft.com/office/powerpoint/2010/main" xmlns="" val="7754760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SO-26: Efficacité clinique de l’inhibition combinée de BRAF, MEK, et PD-1 chez les patients avec cancer colorectal muté BRAF V600E </a:t>
            </a:r>
            <a:r>
              <a:rPr lang="fr-FR" dirty="0" smtClean="0"/>
              <a:t/>
            </a:r>
            <a:br>
              <a:rPr lang="fr-FR" dirty="0" smtClean="0"/>
            </a:br>
            <a:r>
              <a:rPr lang="fr-FR" dirty="0" smtClean="0"/>
              <a:t>– </a:t>
            </a:r>
            <a:r>
              <a:rPr lang="fr-FR" dirty="0" err="1" smtClean="0"/>
              <a:t>Corcoran</a:t>
            </a:r>
            <a:r>
              <a:rPr lang="fr-FR" dirty="0" smtClean="0"/>
              <a:t> </a:t>
            </a:r>
            <a:r>
              <a:rPr lang="fr-FR" dirty="0"/>
              <a:t>R,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Corcoran</a:t>
            </a:r>
            <a:r>
              <a:rPr lang="fr-FR" dirty="0"/>
              <a:t> R, et al, Ann </a:t>
            </a:r>
            <a:r>
              <a:rPr lang="fr-FR" dirty="0" err="1"/>
              <a:t>Oncol</a:t>
            </a:r>
            <a:r>
              <a:rPr lang="fr-FR" dirty="0"/>
              <a:t> 2020;31(</a:t>
            </a:r>
            <a:r>
              <a:rPr lang="fr-FR" dirty="0" err="1"/>
              <a:t>suppl</a:t>
            </a:r>
            <a:r>
              <a:rPr lang="fr-FR" dirty="0"/>
              <a:t>):</a:t>
            </a:r>
            <a:r>
              <a:rPr lang="fr-FR" dirty="0" err="1"/>
              <a:t>abstr</a:t>
            </a:r>
            <a:r>
              <a:rPr lang="fr-FR" dirty="0"/>
              <a:t> SO-26</a:t>
            </a:r>
          </a:p>
        </p:txBody>
      </p:sp>
      <p:cxnSp>
        <p:nvCxnSpPr>
          <p:cNvPr id="10" name="Straight Connector 9">
            <a:extLst>
              <a:ext uri="{FF2B5EF4-FFF2-40B4-BE49-F238E27FC236}">
                <a16:creationId xmlns:a16="http://schemas.microsoft.com/office/drawing/2014/main" xmlns="" id="{407A4E76-F5C5-4623-BA14-9236A0AB87FE}"/>
              </a:ext>
            </a:extLst>
          </p:cNvPr>
          <p:cNvCxnSpPr/>
          <p:nvPr/>
        </p:nvCxnSpPr>
        <p:spPr>
          <a:xfrm>
            <a:off x="880167" y="2341033"/>
            <a:ext cx="0" cy="23241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AC958B7B-0757-4896-AB86-1D8A08449EEA}"/>
              </a:ext>
            </a:extLst>
          </p:cNvPr>
          <p:cNvGrpSpPr/>
          <p:nvPr/>
        </p:nvGrpSpPr>
        <p:grpSpPr>
          <a:xfrm>
            <a:off x="267993" y="2187657"/>
            <a:ext cx="623795" cy="2614996"/>
            <a:chOff x="1360560" y="2340541"/>
            <a:chExt cx="623795" cy="1731641"/>
          </a:xfrm>
        </p:grpSpPr>
        <p:sp>
          <p:nvSpPr>
            <p:cNvPr id="12" name="Line 8">
              <a:extLst>
                <a:ext uri="{FF2B5EF4-FFF2-40B4-BE49-F238E27FC236}">
                  <a16:creationId xmlns:a16="http://schemas.microsoft.com/office/drawing/2014/main" xmlns="" id="{5D1C4B3B-7DE9-4C7E-A219-1C7C5199BC2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3" name="Line 9">
              <a:extLst>
                <a:ext uri="{FF2B5EF4-FFF2-40B4-BE49-F238E27FC236}">
                  <a16:creationId xmlns:a16="http://schemas.microsoft.com/office/drawing/2014/main" xmlns="" id="{F60740AE-8D51-4F5E-879C-7EBC35FC2CC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4" name="Line 10">
              <a:extLst>
                <a:ext uri="{FF2B5EF4-FFF2-40B4-BE49-F238E27FC236}">
                  <a16:creationId xmlns:a16="http://schemas.microsoft.com/office/drawing/2014/main" xmlns="" id="{DB39F923-DC72-4EA0-B541-CEC181412A20}"/>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5" name="Line 11">
              <a:extLst>
                <a:ext uri="{FF2B5EF4-FFF2-40B4-BE49-F238E27FC236}">
                  <a16:creationId xmlns:a16="http://schemas.microsoft.com/office/drawing/2014/main" xmlns="" id="{8C425A51-7B80-4037-9314-A01B84EB65F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6" name="TextBox 15">
              <a:extLst>
                <a:ext uri="{FF2B5EF4-FFF2-40B4-BE49-F238E27FC236}">
                  <a16:creationId xmlns:a16="http://schemas.microsoft.com/office/drawing/2014/main" xmlns="" id="{A0558D00-734C-43E4-908B-15EF1135F496}"/>
                </a:ext>
              </a:extLst>
            </p:cNvPr>
            <p:cNvSpPr txBox="1"/>
            <p:nvPr/>
          </p:nvSpPr>
          <p:spPr>
            <a:xfrm>
              <a:off x="1559325" y="2340541"/>
              <a:ext cx="383438" cy="203809"/>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50</a:t>
              </a:r>
            </a:p>
          </p:txBody>
        </p:sp>
        <p:sp>
          <p:nvSpPr>
            <p:cNvPr id="17" name="TextBox 16">
              <a:extLst>
                <a:ext uri="{FF2B5EF4-FFF2-40B4-BE49-F238E27FC236}">
                  <a16:creationId xmlns:a16="http://schemas.microsoft.com/office/drawing/2014/main" xmlns="" id="{E9B7D325-3D4B-4495-80D2-E335620DA708}"/>
                </a:ext>
              </a:extLst>
            </p:cNvPr>
            <p:cNvSpPr txBox="1"/>
            <p:nvPr/>
          </p:nvSpPr>
          <p:spPr>
            <a:xfrm>
              <a:off x="1658711" y="2855194"/>
              <a:ext cx="284052" cy="203809"/>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sp>
          <p:nvSpPr>
            <p:cNvPr id="18" name="TextBox 17">
              <a:extLst>
                <a:ext uri="{FF2B5EF4-FFF2-40B4-BE49-F238E27FC236}">
                  <a16:creationId xmlns:a16="http://schemas.microsoft.com/office/drawing/2014/main" xmlns="" id="{DD25CE30-7ABD-4F06-86BE-2829E666E760}"/>
                </a:ext>
              </a:extLst>
            </p:cNvPr>
            <p:cNvSpPr txBox="1"/>
            <p:nvPr/>
          </p:nvSpPr>
          <p:spPr>
            <a:xfrm>
              <a:off x="1459939" y="3359097"/>
              <a:ext cx="482824" cy="203809"/>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–50</a:t>
              </a:r>
            </a:p>
          </p:txBody>
        </p:sp>
        <p:sp>
          <p:nvSpPr>
            <p:cNvPr id="19" name="TextBox 18">
              <a:extLst>
                <a:ext uri="{FF2B5EF4-FFF2-40B4-BE49-F238E27FC236}">
                  <a16:creationId xmlns:a16="http://schemas.microsoft.com/office/drawing/2014/main" xmlns="" id="{3E3F23F9-5967-4646-8632-5479CA85FF7C}"/>
                </a:ext>
              </a:extLst>
            </p:cNvPr>
            <p:cNvSpPr txBox="1"/>
            <p:nvPr/>
          </p:nvSpPr>
          <p:spPr>
            <a:xfrm>
              <a:off x="1360560" y="3868373"/>
              <a:ext cx="582211" cy="203809"/>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grpSp>
      <p:sp>
        <p:nvSpPr>
          <p:cNvPr id="20" name="Rectangle 19">
            <a:extLst>
              <a:ext uri="{FF2B5EF4-FFF2-40B4-BE49-F238E27FC236}">
                <a16:creationId xmlns:a16="http://schemas.microsoft.com/office/drawing/2014/main" xmlns="" id="{E1E18EE8-5160-4751-A1C0-FF792D8289C2}"/>
              </a:ext>
            </a:extLst>
          </p:cNvPr>
          <p:cNvSpPr/>
          <p:nvPr/>
        </p:nvSpPr>
        <p:spPr>
          <a:xfrm>
            <a:off x="1656500" y="3004387"/>
            <a:ext cx="155923" cy="10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xmlns="" id="{0FF06D0D-5316-4A07-8B77-0490153B6028}"/>
              </a:ext>
            </a:extLst>
          </p:cNvPr>
          <p:cNvSpPr/>
          <p:nvPr/>
        </p:nvSpPr>
        <p:spPr>
          <a:xfrm rot="10800000">
            <a:off x="1483981" y="2860387"/>
            <a:ext cx="155923" cy="252000"/>
          </a:xfrm>
          <a:prstGeom prst="rect">
            <a:avLst/>
          </a:prstGeom>
          <a:pattFill prst="pct20">
            <a:fgClr>
              <a:schemeClr val="tx1"/>
            </a:fgClr>
            <a:bgClr>
              <a:schemeClr val="accent4"/>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2" name="Rectangle 21">
            <a:extLst>
              <a:ext uri="{FF2B5EF4-FFF2-40B4-BE49-F238E27FC236}">
                <a16:creationId xmlns:a16="http://schemas.microsoft.com/office/drawing/2014/main" xmlns="" id="{9A6BA38E-2330-461E-8428-CEE92D64E138}"/>
              </a:ext>
            </a:extLst>
          </p:cNvPr>
          <p:cNvSpPr/>
          <p:nvPr/>
        </p:nvSpPr>
        <p:spPr>
          <a:xfrm rot="10800000">
            <a:off x="1311461" y="2756620"/>
            <a:ext cx="155923" cy="360000"/>
          </a:xfrm>
          <a:prstGeom prst="rect">
            <a:avLst/>
          </a:prstGeom>
          <a:pattFill prst="pct20">
            <a:fgClr>
              <a:schemeClr val="bg2"/>
            </a:fgClr>
            <a:bgClr>
              <a:schemeClr val="accent3"/>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xmlns="" id="{1AD7495C-34D6-47A9-A962-4DE621EA42BD}"/>
              </a:ext>
            </a:extLst>
          </p:cNvPr>
          <p:cNvSpPr/>
          <p:nvPr/>
        </p:nvSpPr>
        <p:spPr>
          <a:xfrm rot="10800000">
            <a:off x="1150865" y="2684620"/>
            <a:ext cx="144000" cy="43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xmlns="" id="{CB1EB5B3-22E6-45B0-A906-DB98BB590A7B}"/>
              </a:ext>
            </a:extLst>
          </p:cNvPr>
          <p:cNvSpPr/>
          <p:nvPr/>
        </p:nvSpPr>
        <p:spPr>
          <a:xfrm rot="10800000">
            <a:off x="978346" y="2666620"/>
            <a:ext cx="144000" cy="450000"/>
          </a:xfrm>
          <a:prstGeom prst="rect">
            <a:avLst/>
          </a:prstGeom>
          <a:pattFill prst="pct20">
            <a:fgClr>
              <a:schemeClr val="bg2"/>
            </a:fgClr>
            <a:bgClr>
              <a:schemeClr val="accent3"/>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xmlns="" id="{8A7E778B-82BB-4BA0-9E7B-CB65C1CCA619}"/>
              </a:ext>
            </a:extLst>
          </p:cNvPr>
          <p:cNvSpPr/>
          <p:nvPr/>
        </p:nvSpPr>
        <p:spPr>
          <a:xfrm>
            <a:off x="1993186" y="3133843"/>
            <a:ext cx="155923" cy="36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xmlns="" id="{4F107CC2-BAF2-4A7F-B6BB-C98D78DDDC77}"/>
              </a:ext>
            </a:extLst>
          </p:cNvPr>
          <p:cNvSpPr/>
          <p:nvPr/>
        </p:nvSpPr>
        <p:spPr>
          <a:xfrm>
            <a:off x="2165705" y="3133843"/>
            <a:ext cx="155923"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7" name="Rectangle 26">
            <a:extLst>
              <a:ext uri="{FF2B5EF4-FFF2-40B4-BE49-F238E27FC236}">
                <a16:creationId xmlns:a16="http://schemas.microsoft.com/office/drawing/2014/main" xmlns="" id="{BCCC148E-2242-44D1-BADE-50E320D77D64}"/>
              </a:ext>
            </a:extLst>
          </p:cNvPr>
          <p:cNvSpPr/>
          <p:nvPr/>
        </p:nvSpPr>
        <p:spPr>
          <a:xfrm>
            <a:off x="2332968" y="3133843"/>
            <a:ext cx="155923" cy="25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xmlns="" id="{20407C95-1D1A-4AFA-82B1-48FD4F840382}"/>
              </a:ext>
            </a:extLst>
          </p:cNvPr>
          <p:cNvSpPr/>
          <p:nvPr/>
        </p:nvSpPr>
        <p:spPr>
          <a:xfrm>
            <a:off x="2502860" y="3133843"/>
            <a:ext cx="155923" cy="3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9" name="Rectangle 28">
            <a:extLst>
              <a:ext uri="{FF2B5EF4-FFF2-40B4-BE49-F238E27FC236}">
                <a16:creationId xmlns:a16="http://schemas.microsoft.com/office/drawing/2014/main" xmlns="" id="{87167125-5CF7-4749-99BF-9A63CF0F102A}"/>
              </a:ext>
            </a:extLst>
          </p:cNvPr>
          <p:cNvSpPr/>
          <p:nvPr/>
        </p:nvSpPr>
        <p:spPr>
          <a:xfrm>
            <a:off x="2670123" y="3133843"/>
            <a:ext cx="155923"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30" name="Rectangle 29">
            <a:extLst>
              <a:ext uri="{FF2B5EF4-FFF2-40B4-BE49-F238E27FC236}">
                <a16:creationId xmlns:a16="http://schemas.microsoft.com/office/drawing/2014/main" xmlns="" id="{9D66B2EB-4FF1-4CC2-A607-0924BF464201}"/>
              </a:ext>
            </a:extLst>
          </p:cNvPr>
          <p:cNvSpPr/>
          <p:nvPr/>
        </p:nvSpPr>
        <p:spPr>
          <a:xfrm>
            <a:off x="2842671" y="3133843"/>
            <a:ext cx="155923" cy="36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xmlns="" id="{ADF655F3-23CB-4EF8-BB4C-42949B51702D}"/>
              </a:ext>
            </a:extLst>
          </p:cNvPr>
          <p:cNvSpPr/>
          <p:nvPr/>
        </p:nvSpPr>
        <p:spPr>
          <a:xfrm>
            <a:off x="3012562" y="3133843"/>
            <a:ext cx="155923" cy="39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xmlns="" id="{75B9E659-8D57-4BB3-A9F6-0C4EC4CBB8D9}"/>
              </a:ext>
            </a:extLst>
          </p:cNvPr>
          <p:cNvSpPr/>
          <p:nvPr/>
        </p:nvSpPr>
        <p:spPr>
          <a:xfrm>
            <a:off x="3185081" y="3133843"/>
            <a:ext cx="155923" cy="414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xmlns="" id="{35F958A5-56EE-4FD7-A7DD-3019DC55E4E8}"/>
              </a:ext>
            </a:extLst>
          </p:cNvPr>
          <p:cNvSpPr/>
          <p:nvPr/>
        </p:nvSpPr>
        <p:spPr>
          <a:xfrm>
            <a:off x="3357601" y="3133843"/>
            <a:ext cx="155923" cy="468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xmlns="" id="{17EE318A-3B9B-43E5-85A6-F238F69987C0}"/>
              </a:ext>
            </a:extLst>
          </p:cNvPr>
          <p:cNvSpPr/>
          <p:nvPr/>
        </p:nvSpPr>
        <p:spPr>
          <a:xfrm>
            <a:off x="3530120" y="3133843"/>
            <a:ext cx="155923" cy="504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xmlns="" id="{C606CE79-E6E3-4603-937C-9F4ECAE052AE}"/>
              </a:ext>
            </a:extLst>
          </p:cNvPr>
          <p:cNvSpPr/>
          <p:nvPr/>
        </p:nvSpPr>
        <p:spPr>
          <a:xfrm>
            <a:off x="3693430" y="3133843"/>
            <a:ext cx="155923" cy="756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xmlns="" id="{0E7C7AF1-D7CE-41AD-94D9-B086DB7841B4}"/>
              </a:ext>
            </a:extLst>
          </p:cNvPr>
          <p:cNvSpPr/>
          <p:nvPr/>
        </p:nvSpPr>
        <p:spPr>
          <a:xfrm>
            <a:off x="3865949" y="3133843"/>
            <a:ext cx="155923" cy="792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xmlns="" id="{6BEEB912-DBFB-4E97-96B4-E510C16B82AB}"/>
              </a:ext>
            </a:extLst>
          </p:cNvPr>
          <p:cNvSpPr/>
          <p:nvPr/>
        </p:nvSpPr>
        <p:spPr>
          <a:xfrm>
            <a:off x="4038468" y="3133843"/>
            <a:ext cx="155923" cy="1008000"/>
          </a:xfrm>
          <a:prstGeom prst="rect">
            <a:avLst/>
          </a:prstGeom>
          <a:pattFill prst="pct20">
            <a:fgClr>
              <a:schemeClr val="bg2"/>
            </a:fgClr>
            <a:bgClr>
              <a:schemeClr val="accent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xmlns="" id="{0B458850-B07E-4E41-B1D2-37E13CE3649C}"/>
              </a:ext>
            </a:extLst>
          </p:cNvPr>
          <p:cNvSpPr/>
          <p:nvPr/>
        </p:nvSpPr>
        <p:spPr>
          <a:xfrm>
            <a:off x="4210988" y="3133843"/>
            <a:ext cx="155923" cy="1152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xmlns="" id="{50613C6E-96D3-43A1-9AA4-A5D8A6C49348}"/>
              </a:ext>
            </a:extLst>
          </p:cNvPr>
          <p:cNvSpPr/>
          <p:nvPr/>
        </p:nvSpPr>
        <p:spPr>
          <a:xfrm>
            <a:off x="4383507" y="3133843"/>
            <a:ext cx="155923" cy="1516725"/>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xmlns="" id="{9574F6E5-251E-4391-8C8F-1260572E5561}"/>
              </a:ext>
            </a:extLst>
          </p:cNvPr>
          <p:cNvSpPr/>
          <p:nvPr/>
        </p:nvSpPr>
        <p:spPr>
          <a:xfrm>
            <a:off x="3582567" y="1973822"/>
            <a:ext cx="145476" cy="145476"/>
          </a:xfrm>
          <a:prstGeom prst="rect">
            <a:avLst/>
          </a:prstGeom>
          <a:pattFill prst="pct20">
            <a:fgClr>
              <a:schemeClr val="tx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xmlns="" id="{BFF7055E-AE67-48C8-B7C9-CEC590BF1E37}"/>
              </a:ext>
            </a:extLst>
          </p:cNvPr>
          <p:cNvSpPr/>
          <p:nvPr/>
        </p:nvSpPr>
        <p:spPr>
          <a:xfrm>
            <a:off x="3582567" y="2195078"/>
            <a:ext cx="145476" cy="145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xmlns="" id="{31EBEEE3-001B-4A26-83DF-F8EBFC2D400C}"/>
              </a:ext>
            </a:extLst>
          </p:cNvPr>
          <p:cNvSpPr/>
          <p:nvPr/>
        </p:nvSpPr>
        <p:spPr>
          <a:xfrm>
            <a:off x="3582567" y="2416334"/>
            <a:ext cx="145476" cy="1454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xmlns="" id="{FA56A4A5-A6A9-494D-853C-A93B9005DC5A}"/>
              </a:ext>
            </a:extLst>
          </p:cNvPr>
          <p:cNvSpPr/>
          <p:nvPr/>
        </p:nvSpPr>
        <p:spPr>
          <a:xfrm>
            <a:off x="3582567" y="2637590"/>
            <a:ext cx="145476" cy="14547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TextBox 43">
            <a:extLst>
              <a:ext uri="{FF2B5EF4-FFF2-40B4-BE49-F238E27FC236}">
                <a16:creationId xmlns:a16="http://schemas.microsoft.com/office/drawing/2014/main" xmlns="" id="{8C4547C0-0BFF-42EA-BB97-EB297B900704}"/>
              </a:ext>
            </a:extLst>
          </p:cNvPr>
          <p:cNvSpPr txBox="1"/>
          <p:nvPr/>
        </p:nvSpPr>
        <p:spPr>
          <a:xfrm>
            <a:off x="3943910" y="1877283"/>
            <a:ext cx="766557" cy="338554"/>
          </a:xfrm>
          <a:prstGeom prst="rect">
            <a:avLst/>
          </a:prstGeom>
          <a:noFill/>
        </p:spPr>
        <p:txBody>
          <a:bodyPr wrap="none" rtlCol="0">
            <a:spAutoFit/>
          </a:bodyPr>
          <a:lstStyle/>
          <a:p>
            <a:r>
              <a:rPr lang="fr-FR" sz="1600" dirty="0">
                <a:solidFill>
                  <a:srgbClr val="4D4D4D"/>
                </a:solidFill>
              </a:rPr>
              <a:t>MSI-H</a:t>
            </a:r>
          </a:p>
        </p:txBody>
      </p:sp>
      <p:sp>
        <p:nvSpPr>
          <p:cNvPr id="45" name="TextBox 44">
            <a:extLst>
              <a:ext uri="{FF2B5EF4-FFF2-40B4-BE49-F238E27FC236}">
                <a16:creationId xmlns:a16="http://schemas.microsoft.com/office/drawing/2014/main" xmlns="" id="{A123C456-E457-4FF3-B635-62B1AD21D098}"/>
              </a:ext>
            </a:extLst>
          </p:cNvPr>
          <p:cNvSpPr txBox="1"/>
          <p:nvPr/>
        </p:nvSpPr>
        <p:spPr>
          <a:xfrm>
            <a:off x="3943910" y="2098539"/>
            <a:ext cx="468398" cy="338554"/>
          </a:xfrm>
          <a:prstGeom prst="rect">
            <a:avLst/>
          </a:prstGeom>
          <a:noFill/>
        </p:spPr>
        <p:txBody>
          <a:bodyPr wrap="none" rtlCol="0">
            <a:spAutoFit/>
          </a:bodyPr>
          <a:lstStyle/>
          <a:p>
            <a:r>
              <a:rPr lang="fr-FR" sz="1600" dirty="0">
                <a:solidFill>
                  <a:srgbClr val="4D4D4D"/>
                </a:solidFill>
              </a:rPr>
              <a:t>RP</a:t>
            </a:r>
          </a:p>
        </p:txBody>
      </p:sp>
      <p:sp>
        <p:nvSpPr>
          <p:cNvPr id="46" name="TextBox 45">
            <a:extLst>
              <a:ext uri="{FF2B5EF4-FFF2-40B4-BE49-F238E27FC236}">
                <a16:creationId xmlns:a16="http://schemas.microsoft.com/office/drawing/2014/main" xmlns="" id="{14E7C523-4D42-42F3-8BFA-55546EDAB320}"/>
              </a:ext>
            </a:extLst>
          </p:cNvPr>
          <p:cNvSpPr txBox="1"/>
          <p:nvPr/>
        </p:nvSpPr>
        <p:spPr>
          <a:xfrm>
            <a:off x="3943910" y="2319795"/>
            <a:ext cx="492443" cy="338554"/>
          </a:xfrm>
          <a:prstGeom prst="rect">
            <a:avLst/>
          </a:prstGeom>
          <a:noFill/>
        </p:spPr>
        <p:txBody>
          <a:bodyPr wrap="none" rtlCol="0">
            <a:spAutoFit/>
          </a:bodyPr>
          <a:lstStyle/>
          <a:p>
            <a:r>
              <a:rPr lang="fr-FR" sz="1600" dirty="0">
                <a:solidFill>
                  <a:srgbClr val="4D4D4D"/>
                </a:solidFill>
              </a:rPr>
              <a:t>MS</a:t>
            </a:r>
          </a:p>
        </p:txBody>
      </p:sp>
      <p:sp>
        <p:nvSpPr>
          <p:cNvPr id="47" name="TextBox 46">
            <a:extLst>
              <a:ext uri="{FF2B5EF4-FFF2-40B4-BE49-F238E27FC236}">
                <a16:creationId xmlns:a16="http://schemas.microsoft.com/office/drawing/2014/main" xmlns="" id="{B22D2CEF-C023-40AE-9A93-23D20ED5367B}"/>
              </a:ext>
            </a:extLst>
          </p:cNvPr>
          <p:cNvSpPr txBox="1"/>
          <p:nvPr/>
        </p:nvSpPr>
        <p:spPr>
          <a:xfrm>
            <a:off x="3943910" y="2541051"/>
            <a:ext cx="617477" cy="338554"/>
          </a:xfrm>
          <a:prstGeom prst="rect">
            <a:avLst/>
          </a:prstGeom>
          <a:noFill/>
        </p:spPr>
        <p:txBody>
          <a:bodyPr wrap="none" rtlCol="0">
            <a:spAutoFit/>
          </a:bodyPr>
          <a:lstStyle/>
          <a:p>
            <a:r>
              <a:rPr lang="fr-FR" sz="1600" dirty="0">
                <a:solidFill>
                  <a:srgbClr val="4D4D4D"/>
                </a:solidFill>
              </a:rPr>
              <a:t>Prog</a:t>
            </a:r>
          </a:p>
        </p:txBody>
      </p:sp>
      <p:sp>
        <p:nvSpPr>
          <p:cNvPr id="48" name="TextBox 47">
            <a:extLst>
              <a:ext uri="{FF2B5EF4-FFF2-40B4-BE49-F238E27FC236}">
                <a16:creationId xmlns:a16="http://schemas.microsoft.com/office/drawing/2014/main" xmlns="" id="{79BF3B31-0A75-49FE-9199-22824013CCAD}"/>
              </a:ext>
            </a:extLst>
          </p:cNvPr>
          <p:cNvSpPr txBox="1"/>
          <p:nvPr/>
        </p:nvSpPr>
        <p:spPr>
          <a:xfrm>
            <a:off x="2003441" y="1624023"/>
            <a:ext cx="1503105" cy="338554"/>
          </a:xfrm>
          <a:prstGeom prst="rect">
            <a:avLst/>
          </a:prstGeom>
          <a:noFill/>
        </p:spPr>
        <p:txBody>
          <a:bodyPr wrap="none" rtlCol="0">
            <a:spAutoFit/>
          </a:bodyPr>
          <a:lstStyle/>
          <a:p>
            <a:pPr algn="ctr"/>
            <a:r>
              <a:rPr lang="fr-FR" sz="1600" b="1" dirty="0">
                <a:solidFill>
                  <a:srgbClr val="4D4D4D"/>
                </a:solidFill>
              </a:rPr>
              <a:t>Tous patients</a:t>
            </a:r>
          </a:p>
        </p:txBody>
      </p:sp>
      <p:sp>
        <p:nvSpPr>
          <p:cNvPr id="49" name="TextBox 48">
            <a:extLst>
              <a:ext uri="{FF2B5EF4-FFF2-40B4-BE49-F238E27FC236}">
                <a16:creationId xmlns:a16="http://schemas.microsoft.com/office/drawing/2014/main" xmlns="" id="{0E082DFA-93AF-407E-8F3A-4AAC2AB689B7}"/>
              </a:ext>
            </a:extLst>
          </p:cNvPr>
          <p:cNvSpPr txBox="1"/>
          <p:nvPr/>
        </p:nvSpPr>
        <p:spPr>
          <a:xfrm>
            <a:off x="1866099" y="4965745"/>
            <a:ext cx="1805302" cy="307777"/>
          </a:xfrm>
          <a:prstGeom prst="rect">
            <a:avLst/>
          </a:prstGeom>
          <a:noFill/>
        </p:spPr>
        <p:txBody>
          <a:bodyPr wrap="none" rtlCol="0">
            <a:spAutoFit/>
          </a:bodyPr>
          <a:lstStyle/>
          <a:p>
            <a:pPr algn="ctr"/>
            <a:r>
              <a:rPr lang="fr-FR" sz="1400" dirty="0">
                <a:solidFill>
                  <a:srgbClr val="4D4D4D"/>
                </a:solidFill>
              </a:rPr>
              <a:t>Nombre de patients</a:t>
            </a:r>
          </a:p>
        </p:txBody>
      </p:sp>
      <p:sp>
        <p:nvSpPr>
          <p:cNvPr id="50" name="TextBox 49">
            <a:extLst>
              <a:ext uri="{FF2B5EF4-FFF2-40B4-BE49-F238E27FC236}">
                <a16:creationId xmlns:a16="http://schemas.microsoft.com/office/drawing/2014/main" xmlns="" id="{A3EB6C2D-C487-4C65-AC69-6DBCA5DF0D9B}"/>
              </a:ext>
            </a:extLst>
          </p:cNvPr>
          <p:cNvSpPr txBox="1"/>
          <p:nvPr/>
        </p:nvSpPr>
        <p:spPr>
          <a:xfrm>
            <a:off x="1199240" y="5342939"/>
            <a:ext cx="2896434" cy="307777"/>
          </a:xfrm>
          <a:prstGeom prst="rect">
            <a:avLst/>
          </a:prstGeom>
          <a:noFill/>
        </p:spPr>
        <p:txBody>
          <a:bodyPr wrap="none" rtlCol="0">
            <a:spAutoFit/>
          </a:bodyPr>
          <a:lstStyle/>
          <a:p>
            <a:pPr algn="ctr"/>
            <a:r>
              <a:rPr lang="fr-FR" sz="1400" b="1" dirty="0">
                <a:solidFill>
                  <a:srgbClr val="4D4D4D"/>
                </a:solidFill>
              </a:rPr>
              <a:t>Taux de réponse 33%, TCM 76%</a:t>
            </a:r>
          </a:p>
        </p:txBody>
      </p:sp>
      <p:grpSp>
        <p:nvGrpSpPr>
          <p:cNvPr id="51" name="Group 50">
            <a:extLst>
              <a:ext uri="{FF2B5EF4-FFF2-40B4-BE49-F238E27FC236}">
                <a16:creationId xmlns:a16="http://schemas.microsoft.com/office/drawing/2014/main" xmlns="" id="{6CC61261-E848-412C-9E8C-0929BAED6C74}"/>
              </a:ext>
            </a:extLst>
          </p:cNvPr>
          <p:cNvGrpSpPr/>
          <p:nvPr/>
        </p:nvGrpSpPr>
        <p:grpSpPr>
          <a:xfrm>
            <a:off x="877388" y="4651421"/>
            <a:ext cx="3715208" cy="332979"/>
            <a:chOff x="747788" y="4651421"/>
            <a:chExt cx="3715208" cy="332979"/>
          </a:xfrm>
        </p:grpSpPr>
        <p:sp>
          <p:nvSpPr>
            <p:cNvPr id="52" name="Line 19">
              <a:extLst>
                <a:ext uri="{FF2B5EF4-FFF2-40B4-BE49-F238E27FC236}">
                  <a16:creationId xmlns:a16="http://schemas.microsoft.com/office/drawing/2014/main" xmlns="" id="{9381F898-0CF0-4FBB-BED4-82F3D03CE326}"/>
                </a:ext>
              </a:extLst>
            </p:cNvPr>
            <p:cNvSpPr>
              <a:spLocks noChangeShapeType="1"/>
            </p:cNvSpPr>
            <p:nvPr/>
          </p:nvSpPr>
          <p:spPr bwMode="auto">
            <a:xfrm>
              <a:off x="4009176"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53" name="TextBox 52">
              <a:extLst>
                <a:ext uri="{FF2B5EF4-FFF2-40B4-BE49-F238E27FC236}">
                  <a16:creationId xmlns:a16="http://schemas.microsoft.com/office/drawing/2014/main" xmlns="" id="{AEB15543-CBCE-4938-9D39-69B35A8764B9}"/>
                </a:ext>
              </a:extLst>
            </p:cNvPr>
            <p:cNvSpPr txBox="1"/>
            <p:nvPr/>
          </p:nvSpPr>
          <p:spPr>
            <a:xfrm>
              <a:off x="3760176" y="4742420"/>
              <a:ext cx="151251"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3</a:t>
              </a:r>
            </a:p>
          </p:txBody>
        </p:sp>
        <p:sp>
          <p:nvSpPr>
            <p:cNvPr id="54" name="TextBox 53">
              <a:extLst>
                <a:ext uri="{FF2B5EF4-FFF2-40B4-BE49-F238E27FC236}">
                  <a16:creationId xmlns:a16="http://schemas.microsoft.com/office/drawing/2014/main" xmlns="" id="{A1728D2D-963D-41C1-937C-CF8E5966686C}"/>
                </a:ext>
              </a:extLst>
            </p:cNvPr>
            <p:cNvSpPr txBox="1"/>
            <p:nvPr/>
          </p:nvSpPr>
          <p:spPr>
            <a:xfrm>
              <a:off x="3894278" y="4742420"/>
              <a:ext cx="229797"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11</a:t>
              </a:r>
            </a:p>
          </p:txBody>
        </p:sp>
        <p:sp>
          <p:nvSpPr>
            <p:cNvPr id="55" name="Line 21">
              <a:extLst>
                <a:ext uri="{FF2B5EF4-FFF2-40B4-BE49-F238E27FC236}">
                  <a16:creationId xmlns:a16="http://schemas.microsoft.com/office/drawing/2014/main" xmlns="" id="{4AD68F86-89D9-4BB7-9FEE-0628F7FFE2B0}"/>
                </a:ext>
              </a:extLst>
            </p:cNvPr>
            <p:cNvSpPr>
              <a:spLocks noChangeShapeType="1"/>
            </p:cNvSpPr>
            <p:nvPr/>
          </p:nvSpPr>
          <p:spPr bwMode="auto">
            <a:xfrm>
              <a:off x="383580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56" name="Line 21">
              <a:extLst>
                <a:ext uri="{FF2B5EF4-FFF2-40B4-BE49-F238E27FC236}">
                  <a16:creationId xmlns:a16="http://schemas.microsoft.com/office/drawing/2014/main" xmlns="" id="{724A4146-5B64-4BD5-8C12-3B25E2E8F83C}"/>
                </a:ext>
              </a:extLst>
            </p:cNvPr>
            <p:cNvSpPr>
              <a:spLocks noChangeShapeType="1"/>
            </p:cNvSpPr>
            <p:nvPr/>
          </p:nvSpPr>
          <p:spPr bwMode="auto">
            <a:xfrm>
              <a:off x="366401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57" name="TextBox 56">
              <a:extLst>
                <a:ext uri="{FF2B5EF4-FFF2-40B4-BE49-F238E27FC236}">
                  <a16:creationId xmlns:a16="http://schemas.microsoft.com/office/drawing/2014/main" xmlns="" id="{5123075F-66AA-4FAF-8128-537A12D6D2E7}"/>
                </a:ext>
              </a:extLst>
            </p:cNvPr>
            <p:cNvSpPr txBox="1"/>
            <p:nvPr/>
          </p:nvSpPr>
          <p:spPr>
            <a:xfrm>
              <a:off x="3547701" y="4742420"/>
              <a:ext cx="229797"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18</a:t>
              </a:r>
            </a:p>
          </p:txBody>
        </p:sp>
        <p:sp>
          <p:nvSpPr>
            <p:cNvPr id="58" name="Line 21">
              <a:extLst>
                <a:ext uri="{FF2B5EF4-FFF2-40B4-BE49-F238E27FC236}">
                  <a16:creationId xmlns:a16="http://schemas.microsoft.com/office/drawing/2014/main" xmlns="" id="{D91B1D74-C16C-4E57-BF41-8D3167A15F62}"/>
                </a:ext>
              </a:extLst>
            </p:cNvPr>
            <p:cNvSpPr>
              <a:spLocks noChangeShapeType="1"/>
            </p:cNvSpPr>
            <p:nvPr/>
          </p:nvSpPr>
          <p:spPr bwMode="auto">
            <a:xfrm>
              <a:off x="349335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59" name="TextBox 58">
              <a:extLst>
                <a:ext uri="{FF2B5EF4-FFF2-40B4-BE49-F238E27FC236}">
                  <a16:creationId xmlns:a16="http://schemas.microsoft.com/office/drawing/2014/main" xmlns="" id="{AB7720C5-80FB-45F2-B419-99C11033F967}"/>
                </a:ext>
              </a:extLst>
            </p:cNvPr>
            <p:cNvSpPr txBox="1"/>
            <p:nvPr/>
          </p:nvSpPr>
          <p:spPr>
            <a:xfrm>
              <a:off x="3373416" y="4742420"/>
              <a:ext cx="229797"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13</a:t>
              </a:r>
            </a:p>
          </p:txBody>
        </p:sp>
        <p:sp>
          <p:nvSpPr>
            <p:cNvPr id="60" name="Line 21">
              <a:extLst>
                <a:ext uri="{FF2B5EF4-FFF2-40B4-BE49-F238E27FC236}">
                  <a16:creationId xmlns:a16="http://schemas.microsoft.com/office/drawing/2014/main" xmlns="" id="{A172738B-9F4F-4DCC-A4AD-BA02313D4A9C}"/>
                </a:ext>
              </a:extLst>
            </p:cNvPr>
            <p:cNvSpPr>
              <a:spLocks noChangeShapeType="1"/>
            </p:cNvSpPr>
            <p:nvPr/>
          </p:nvSpPr>
          <p:spPr bwMode="auto">
            <a:xfrm>
              <a:off x="332270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61" name="TextBox 60">
              <a:extLst>
                <a:ext uri="{FF2B5EF4-FFF2-40B4-BE49-F238E27FC236}">
                  <a16:creationId xmlns:a16="http://schemas.microsoft.com/office/drawing/2014/main" xmlns="" id="{520C40FA-2BA8-4949-BEAA-4EAEA7413CBD}"/>
                </a:ext>
              </a:extLst>
            </p:cNvPr>
            <p:cNvSpPr txBox="1"/>
            <p:nvPr/>
          </p:nvSpPr>
          <p:spPr>
            <a:xfrm>
              <a:off x="3206389" y="4742420"/>
              <a:ext cx="229797"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17</a:t>
              </a:r>
            </a:p>
          </p:txBody>
        </p:sp>
        <p:sp>
          <p:nvSpPr>
            <p:cNvPr id="62" name="Line 21">
              <a:extLst>
                <a:ext uri="{FF2B5EF4-FFF2-40B4-BE49-F238E27FC236}">
                  <a16:creationId xmlns:a16="http://schemas.microsoft.com/office/drawing/2014/main" xmlns="" id="{081E7ED6-AC35-4874-8CB5-1555C9F151DA}"/>
                </a:ext>
              </a:extLst>
            </p:cNvPr>
            <p:cNvSpPr>
              <a:spLocks noChangeShapeType="1"/>
            </p:cNvSpPr>
            <p:nvPr/>
          </p:nvSpPr>
          <p:spPr bwMode="auto">
            <a:xfrm>
              <a:off x="3152045"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63" name="TextBox 62">
              <a:extLst>
                <a:ext uri="{FF2B5EF4-FFF2-40B4-BE49-F238E27FC236}">
                  <a16:creationId xmlns:a16="http://schemas.microsoft.com/office/drawing/2014/main" xmlns="" id="{79BD8801-2D06-463C-947D-910AB561CDF7}"/>
                </a:ext>
              </a:extLst>
            </p:cNvPr>
            <p:cNvSpPr txBox="1"/>
            <p:nvPr/>
          </p:nvSpPr>
          <p:spPr>
            <a:xfrm>
              <a:off x="3078635" y="4742420"/>
              <a:ext cx="151251"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6</a:t>
              </a:r>
            </a:p>
          </p:txBody>
        </p:sp>
        <p:sp>
          <p:nvSpPr>
            <p:cNvPr id="64" name="Line 21">
              <a:extLst>
                <a:ext uri="{FF2B5EF4-FFF2-40B4-BE49-F238E27FC236}">
                  <a16:creationId xmlns:a16="http://schemas.microsoft.com/office/drawing/2014/main" xmlns="" id="{86092BD7-DA0A-44A9-A325-F9AEAA0D359D}"/>
                </a:ext>
              </a:extLst>
            </p:cNvPr>
            <p:cNvSpPr>
              <a:spLocks noChangeShapeType="1"/>
            </p:cNvSpPr>
            <p:nvPr/>
          </p:nvSpPr>
          <p:spPr bwMode="auto">
            <a:xfrm>
              <a:off x="2981389"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65" name="TextBox 64">
              <a:extLst>
                <a:ext uri="{FF2B5EF4-FFF2-40B4-BE49-F238E27FC236}">
                  <a16:creationId xmlns:a16="http://schemas.microsoft.com/office/drawing/2014/main" xmlns="" id="{68B3FF9F-83B7-41E7-BD4A-CC274D8CDE65}"/>
                </a:ext>
              </a:extLst>
            </p:cNvPr>
            <p:cNvSpPr txBox="1"/>
            <p:nvPr/>
          </p:nvSpPr>
          <p:spPr>
            <a:xfrm>
              <a:off x="2872335" y="4742420"/>
              <a:ext cx="229797"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21</a:t>
              </a:r>
            </a:p>
          </p:txBody>
        </p:sp>
        <p:sp>
          <p:nvSpPr>
            <p:cNvPr id="66" name="Line 21">
              <a:extLst>
                <a:ext uri="{FF2B5EF4-FFF2-40B4-BE49-F238E27FC236}">
                  <a16:creationId xmlns:a16="http://schemas.microsoft.com/office/drawing/2014/main" xmlns="" id="{1C76F678-35F4-43B0-975A-78EA772B8F69}"/>
                </a:ext>
              </a:extLst>
            </p:cNvPr>
            <p:cNvSpPr>
              <a:spLocks noChangeShapeType="1"/>
            </p:cNvSpPr>
            <p:nvPr/>
          </p:nvSpPr>
          <p:spPr bwMode="auto">
            <a:xfrm>
              <a:off x="281073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67" name="TextBox 66">
              <a:extLst>
                <a:ext uri="{FF2B5EF4-FFF2-40B4-BE49-F238E27FC236}">
                  <a16:creationId xmlns:a16="http://schemas.microsoft.com/office/drawing/2014/main" xmlns="" id="{A8011662-6663-42FE-A29F-96E8D936230B}"/>
                </a:ext>
              </a:extLst>
            </p:cNvPr>
            <p:cNvSpPr txBox="1"/>
            <p:nvPr/>
          </p:nvSpPr>
          <p:spPr>
            <a:xfrm>
              <a:off x="2694420" y="4742420"/>
              <a:ext cx="229797"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16</a:t>
              </a:r>
            </a:p>
          </p:txBody>
        </p:sp>
        <p:sp>
          <p:nvSpPr>
            <p:cNvPr id="68" name="Line 21">
              <a:extLst>
                <a:ext uri="{FF2B5EF4-FFF2-40B4-BE49-F238E27FC236}">
                  <a16:creationId xmlns:a16="http://schemas.microsoft.com/office/drawing/2014/main" xmlns="" id="{E41BFA44-38A0-4CC3-AAA0-6A1005B85572}"/>
                </a:ext>
              </a:extLst>
            </p:cNvPr>
            <p:cNvSpPr>
              <a:spLocks noChangeShapeType="1"/>
            </p:cNvSpPr>
            <p:nvPr/>
          </p:nvSpPr>
          <p:spPr bwMode="auto">
            <a:xfrm>
              <a:off x="264007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69" name="TextBox 68">
              <a:extLst>
                <a:ext uri="{FF2B5EF4-FFF2-40B4-BE49-F238E27FC236}">
                  <a16:creationId xmlns:a16="http://schemas.microsoft.com/office/drawing/2014/main" xmlns="" id="{FB925A4F-238C-4DEC-9832-D7F3CB5FD5C6}"/>
                </a:ext>
              </a:extLst>
            </p:cNvPr>
            <p:cNvSpPr txBox="1"/>
            <p:nvPr/>
          </p:nvSpPr>
          <p:spPr>
            <a:xfrm>
              <a:off x="2523765" y="4742420"/>
              <a:ext cx="229798"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10</a:t>
              </a:r>
            </a:p>
          </p:txBody>
        </p:sp>
        <p:sp>
          <p:nvSpPr>
            <p:cNvPr id="70" name="Line 21">
              <a:extLst>
                <a:ext uri="{FF2B5EF4-FFF2-40B4-BE49-F238E27FC236}">
                  <a16:creationId xmlns:a16="http://schemas.microsoft.com/office/drawing/2014/main" xmlns="" id="{6822B267-1FDA-49BD-8D00-8FF7CFE60FA4}"/>
                </a:ext>
              </a:extLst>
            </p:cNvPr>
            <p:cNvSpPr>
              <a:spLocks noChangeShapeType="1"/>
            </p:cNvSpPr>
            <p:nvPr/>
          </p:nvSpPr>
          <p:spPr bwMode="auto">
            <a:xfrm>
              <a:off x="246942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71" name="TextBox 70">
              <a:extLst>
                <a:ext uri="{FF2B5EF4-FFF2-40B4-BE49-F238E27FC236}">
                  <a16:creationId xmlns:a16="http://schemas.microsoft.com/office/drawing/2014/main" xmlns="" id="{507C6A84-BF80-40FF-817D-45CC4A4801AA}"/>
                </a:ext>
              </a:extLst>
            </p:cNvPr>
            <p:cNvSpPr txBox="1"/>
            <p:nvPr/>
          </p:nvSpPr>
          <p:spPr>
            <a:xfrm>
              <a:off x="2353109" y="4742420"/>
              <a:ext cx="229797"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12</a:t>
              </a:r>
            </a:p>
          </p:txBody>
        </p:sp>
        <p:sp>
          <p:nvSpPr>
            <p:cNvPr id="72" name="Line 21">
              <a:extLst>
                <a:ext uri="{FF2B5EF4-FFF2-40B4-BE49-F238E27FC236}">
                  <a16:creationId xmlns:a16="http://schemas.microsoft.com/office/drawing/2014/main" xmlns="" id="{116C91F5-1832-48F9-86B3-1FE32CE06586}"/>
                </a:ext>
              </a:extLst>
            </p:cNvPr>
            <p:cNvSpPr>
              <a:spLocks noChangeShapeType="1"/>
            </p:cNvSpPr>
            <p:nvPr/>
          </p:nvSpPr>
          <p:spPr bwMode="auto">
            <a:xfrm>
              <a:off x="2298765"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xmlns="" id="{3EF6E1FD-03F2-4393-A52A-6560C90DF5F5}"/>
                </a:ext>
              </a:extLst>
            </p:cNvPr>
            <p:cNvSpPr txBox="1"/>
            <p:nvPr/>
          </p:nvSpPr>
          <p:spPr>
            <a:xfrm>
              <a:off x="2221726" y="4742420"/>
              <a:ext cx="151251"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1</a:t>
              </a:r>
            </a:p>
          </p:txBody>
        </p:sp>
        <p:sp>
          <p:nvSpPr>
            <p:cNvPr id="74" name="Line 21">
              <a:extLst>
                <a:ext uri="{FF2B5EF4-FFF2-40B4-BE49-F238E27FC236}">
                  <a16:creationId xmlns:a16="http://schemas.microsoft.com/office/drawing/2014/main" xmlns="" id="{6B2D45CD-409E-45E2-9004-F8C19E2617AA}"/>
                </a:ext>
              </a:extLst>
            </p:cNvPr>
            <p:cNvSpPr>
              <a:spLocks noChangeShapeType="1"/>
            </p:cNvSpPr>
            <p:nvPr/>
          </p:nvSpPr>
          <p:spPr bwMode="auto">
            <a:xfrm>
              <a:off x="2128109"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75" name="TextBox 74">
              <a:extLst>
                <a:ext uri="{FF2B5EF4-FFF2-40B4-BE49-F238E27FC236}">
                  <a16:creationId xmlns:a16="http://schemas.microsoft.com/office/drawing/2014/main" xmlns="" id="{6212E00F-6280-48F9-8B81-71ADBE3A76BA}"/>
                </a:ext>
              </a:extLst>
            </p:cNvPr>
            <p:cNvSpPr txBox="1"/>
            <p:nvPr/>
          </p:nvSpPr>
          <p:spPr>
            <a:xfrm>
              <a:off x="2051070" y="4742420"/>
              <a:ext cx="151251"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4</a:t>
              </a:r>
            </a:p>
          </p:txBody>
        </p:sp>
        <p:sp>
          <p:nvSpPr>
            <p:cNvPr id="76" name="Line 21">
              <a:extLst>
                <a:ext uri="{FF2B5EF4-FFF2-40B4-BE49-F238E27FC236}">
                  <a16:creationId xmlns:a16="http://schemas.microsoft.com/office/drawing/2014/main" xmlns="" id="{F9755D0A-32F7-4952-AB14-15F65793AC1F}"/>
                </a:ext>
              </a:extLst>
            </p:cNvPr>
            <p:cNvSpPr>
              <a:spLocks noChangeShapeType="1"/>
            </p:cNvSpPr>
            <p:nvPr/>
          </p:nvSpPr>
          <p:spPr bwMode="auto">
            <a:xfrm>
              <a:off x="195745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77" name="TextBox 76">
              <a:extLst>
                <a:ext uri="{FF2B5EF4-FFF2-40B4-BE49-F238E27FC236}">
                  <a16:creationId xmlns:a16="http://schemas.microsoft.com/office/drawing/2014/main" xmlns="" id="{08FA579F-C8AB-4FD3-A171-7B5578FEFDA4}"/>
                </a:ext>
              </a:extLst>
            </p:cNvPr>
            <p:cNvSpPr txBox="1"/>
            <p:nvPr/>
          </p:nvSpPr>
          <p:spPr>
            <a:xfrm>
              <a:off x="1880414" y="4742420"/>
              <a:ext cx="151251"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7</a:t>
              </a:r>
            </a:p>
          </p:txBody>
        </p:sp>
        <p:sp>
          <p:nvSpPr>
            <p:cNvPr id="78" name="Line 21">
              <a:extLst>
                <a:ext uri="{FF2B5EF4-FFF2-40B4-BE49-F238E27FC236}">
                  <a16:creationId xmlns:a16="http://schemas.microsoft.com/office/drawing/2014/main" xmlns="" id="{F23577A1-7C43-48D6-8EAF-6D2467DC8B5D}"/>
                </a:ext>
              </a:extLst>
            </p:cNvPr>
            <p:cNvSpPr>
              <a:spLocks noChangeShapeType="1"/>
            </p:cNvSpPr>
            <p:nvPr/>
          </p:nvSpPr>
          <p:spPr bwMode="auto">
            <a:xfrm>
              <a:off x="178679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79" name="TextBox 78">
              <a:extLst>
                <a:ext uri="{FF2B5EF4-FFF2-40B4-BE49-F238E27FC236}">
                  <a16:creationId xmlns:a16="http://schemas.microsoft.com/office/drawing/2014/main" xmlns="" id="{32AA514F-86A8-4831-B891-B23FFB956326}"/>
                </a:ext>
              </a:extLst>
            </p:cNvPr>
            <p:cNvSpPr txBox="1"/>
            <p:nvPr/>
          </p:nvSpPr>
          <p:spPr>
            <a:xfrm>
              <a:off x="1670485" y="4742420"/>
              <a:ext cx="229797"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15</a:t>
              </a:r>
            </a:p>
          </p:txBody>
        </p:sp>
        <p:sp>
          <p:nvSpPr>
            <p:cNvPr id="80" name="Line 21">
              <a:extLst>
                <a:ext uri="{FF2B5EF4-FFF2-40B4-BE49-F238E27FC236}">
                  <a16:creationId xmlns:a16="http://schemas.microsoft.com/office/drawing/2014/main" xmlns="" id="{92405502-31F5-4E80-93E0-3B0FA60B3940}"/>
                </a:ext>
              </a:extLst>
            </p:cNvPr>
            <p:cNvSpPr>
              <a:spLocks noChangeShapeType="1"/>
            </p:cNvSpPr>
            <p:nvPr/>
          </p:nvSpPr>
          <p:spPr bwMode="auto">
            <a:xfrm>
              <a:off x="161614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81" name="TextBox 80">
              <a:extLst>
                <a:ext uri="{FF2B5EF4-FFF2-40B4-BE49-F238E27FC236}">
                  <a16:creationId xmlns:a16="http://schemas.microsoft.com/office/drawing/2014/main" xmlns="" id="{532273A5-B2D7-4FF8-A23B-CB4A08419E26}"/>
                </a:ext>
              </a:extLst>
            </p:cNvPr>
            <p:cNvSpPr txBox="1"/>
            <p:nvPr/>
          </p:nvSpPr>
          <p:spPr>
            <a:xfrm>
              <a:off x="1539102" y="4742420"/>
              <a:ext cx="151251"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3</a:t>
              </a:r>
            </a:p>
          </p:txBody>
        </p:sp>
        <p:sp>
          <p:nvSpPr>
            <p:cNvPr id="82" name="Line 21">
              <a:extLst>
                <a:ext uri="{FF2B5EF4-FFF2-40B4-BE49-F238E27FC236}">
                  <a16:creationId xmlns:a16="http://schemas.microsoft.com/office/drawing/2014/main" xmlns="" id="{DDF6FAAA-65CE-4D20-A558-208069AA5408}"/>
                </a:ext>
              </a:extLst>
            </p:cNvPr>
            <p:cNvSpPr>
              <a:spLocks noChangeShapeType="1"/>
            </p:cNvSpPr>
            <p:nvPr/>
          </p:nvSpPr>
          <p:spPr bwMode="auto">
            <a:xfrm>
              <a:off x="1445485"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83" name="TextBox 82">
              <a:extLst>
                <a:ext uri="{FF2B5EF4-FFF2-40B4-BE49-F238E27FC236}">
                  <a16:creationId xmlns:a16="http://schemas.microsoft.com/office/drawing/2014/main" xmlns="" id="{0A01628F-6D77-4DDC-AA3C-3EED09746D46}"/>
                </a:ext>
              </a:extLst>
            </p:cNvPr>
            <p:cNvSpPr txBox="1"/>
            <p:nvPr/>
          </p:nvSpPr>
          <p:spPr>
            <a:xfrm>
              <a:off x="1368446" y="4742420"/>
              <a:ext cx="151251"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9</a:t>
              </a:r>
            </a:p>
          </p:txBody>
        </p:sp>
        <p:sp>
          <p:nvSpPr>
            <p:cNvPr id="84" name="Line 21">
              <a:extLst>
                <a:ext uri="{FF2B5EF4-FFF2-40B4-BE49-F238E27FC236}">
                  <a16:creationId xmlns:a16="http://schemas.microsoft.com/office/drawing/2014/main" xmlns="" id="{A86C3F53-2878-4D3E-83EE-BB9B84FDE5A8}"/>
                </a:ext>
              </a:extLst>
            </p:cNvPr>
            <p:cNvSpPr>
              <a:spLocks noChangeShapeType="1"/>
            </p:cNvSpPr>
            <p:nvPr/>
          </p:nvSpPr>
          <p:spPr bwMode="auto">
            <a:xfrm>
              <a:off x="1274829"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85" name="TextBox 84">
              <a:extLst>
                <a:ext uri="{FF2B5EF4-FFF2-40B4-BE49-F238E27FC236}">
                  <a16:creationId xmlns:a16="http://schemas.microsoft.com/office/drawing/2014/main" xmlns="" id="{0523505A-E441-48AC-983F-446FAE02C46E}"/>
                </a:ext>
              </a:extLst>
            </p:cNvPr>
            <p:cNvSpPr txBox="1"/>
            <p:nvPr/>
          </p:nvSpPr>
          <p:spPr>
            <a:xfrm>
              <a:off x="1158517" y="4742420"/>
              <a:ext cx="229797"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19</a:t>
              </a:r>
            </a:p>
          </p:txBody>
        </p:sp>
        <p:sp>
          <p:nvSpPr>
            <p:cNvPr id="86" name="Line 21">
              <a:extLst>
                <a:ext uri="{FF2B5EF4-FFF2-40B4-BE49-F238E27FC236}">
                  <a16:creationId xmlns:a16="http://schemas.microsoft.com/office/drawing/2014/main" xmlns="" id="{4E5EC61F-72D5-48F3-9241-F549C6D080F6}"/>
                </a:ext>
              </a:extLst>
            </p:cNvPr>
            <p:cNvSpPr>
              <a:spLocks noChangeShapeType="1"/>
            </p:cNvSpPr>
            <p:nvPr/>
          </p:nvSpPr>
          <p:spPr bwMode="auto">
            <a:xfrm>
              <a:off x="110417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87" name="TextBox 86">
              <a:extLst>
                <a:ext uri="{FF2B5EF4-FFF2-40B4-BE49-F238E27FC236}">
                  <a16:creationId xmlns:a16="http://schemas.microsoft.com/office/drawing/2014/main" xmlns="" id="{EB7AF84B-EBDD-4B95-8F75-7800D69321E6}"/>
                </a:ext>
              </a:extLst>
            </p:cNvPr>
            <p:cNvSpPr txBox="1"/>
            <p:nvPr/>
          </p:nvSpPr>
          <p:spPr>
            <a:xfrm>
              <a:off x="1027134" y="4742420"/>
              <a:ext cx="151251"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5</a:t>
              </a:r>
            </a:p>
          </p:txBody>
        </p:sp>
        <p:sp>
          <p:nvSpPr>
            <p:cNvPr id="88" name="Line 21">
              <a:extLst>
                <a:ext uri="{FF2B5EF4-FFF2-40B4-BE49-F238E27FC236}">
                  <a16:creationId xmlns:a16="http://schemas.microsoft.com/office/drawing/2014/main" xmlns="" id="{B23756F0-AEEF-412D-B751-C08E1A7C19DB}"/>
                </a:ext>
              </a:extLst>
            </p:cNvPr>
            <p:cNvSpPr>
              <a:spLocks noChangeShapeType="1"/>
            </p:cNvSpPr>
            <p:nvPr/>
          </p:nvSpPr>
          <p:spPr bwMode="auto">
            <a:xfrm>
              <a:off x="93351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sp>
          <p:nvSpPr>
            <p:cNvPr id="89" name="TextBox 88">
              <a:extLst>
                <a:ext uri="{FF2B5EF4-FFF2-40B4-BE49-F238E27FC236}">
                  <a16:creationId xmlns:a16="http://schemas.microsoft.com/office/drawing/2014/main" xmlns="" id="{B8551E35-DAB9-4C5D-BF42-AAD43A22179A}"/>
                </a:ext>
              </a:extLst>
            </p:cNvPr>
            <p:cNvSpPr txBox="1"/>
            <p:nvPr/>
          </p:nvSpPr>
          <p:spPr>
            <a:xfrm>
              <a:off x="817205" y="4742420"/>
              <a:ext cx="229797"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14</a:t>
              </a:r>
            </a:p>
          </p:txBody>
        </p:sp>
        <p:sp>
          <p:nvSpPr>
            <p:cNvPr id="90" name="Line 19">
              <a:extLst>
                <a:ext uri="{FF2B5EF4-FFF2-40B4-BE49-F238E27FC236}">
                  <a16:creationId xmlns:a16="http://schemas.microsoft.com/office/drawing/2014/main" xmlns="" id="{3846A452-A277-481A-A761-BA469CE05AAA}"/>
                </a:ext>
              </a:extLst>
            </p:cNvPr>
            <p:cNvSpPr>
              <a:spLocks noChangeShapeType="1"/>
            </p:cNvSpPr>
            <p:nvPr/>
          </p:nvSpPr>
          <p:spPr bwMode="auto">
            <a:xfrm>
              <a:off x="434693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91" name="TextBox 90">
              <a:extLst>
                <a:ext uri="{FF2B5EF4-FFF2-40B4-BE49-F238E27FC236}">
                  <a16:creationId xmlns:a16="http://schemas.microsoft.com/office/drawing/2014/main" xmlns="" id="{4E1678A1-32D4-4726-9D53-655315FC9B11}"/>
                </a:ext>
              </a:extLst>
            </p:cNvPr>
            <p:cNvSpPr txBox="1"/>
            <p:nvPr/>
          </p:nvSpPr>
          <p:spPr>
            <a:xfrm>
              <a:off x="4065922" y="4742420"/>
              <a:ext cx="229797"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20</a:t>
              </a:r>
            </a:p>
          </p:txBody>
        </p:sp>
        <p:sp>
          <p:nvSpPr>
            <p:cNvPr id="92" name="TextBox 91">
              <a:extLst>
                <a:ext uri="{FF2B5EF4-FFF2-40B4-BE49-F238E27FC236}">
                  <a16:creationId xmlns:a16="http://schemas.microsoft.com/office/drawing/2014/main" xmlns="" id="{ED558C87-7B47-468B-85E3-2EBB915575FE}"/>
                </a:ext>
              </a:extLst>
            </p:cNvPr>
            <p:cNvSpPr txBox="1"/>
            <p:nvPr/>
          </p:nvSpPr>
          <p:spPr>
            <a:xfrm>
              <a:off x="4271312" y="4742420"/>
              <a:ext cx="151251" cy="241980"/>
            </a:xfrm>
            <a:prstGeom prst="rect">
              <a:avLst/>
            </a:prstGeom>
            <a:noFill/>
          </p:spPr>
          <p:txBody>
            <a:bodyPr wrap="none" lIns="36000" tIns="36000" rIns="36000" bIns="36000" rtlCol="0" anchor="t" anchorCtr="0">
              <a:spAutoFit/>
            </a:bodyPr>
            <a:lstStyle/>
            <a:p>
              <a:pPr algn="ctr"/>
              <a:r>
                <a:rPr lang="fr-FR" sz="1100" dirty="0">
                  <a:solidFill>
                    <a:srgbClr val="4D4D4D"/>
                  </a:solidFill>
                  <a:cs typeface="Arial" panose="020B0604020202020204" pitchFamily="34" charset="0"/>
                </a:rPr>
                <a:t>2</a:t>
              </a:r>
            </a:p>
          </p:txBody>
        </p:sp>
        <p:sp>
          <p:nvSpPr>
            <p:cNvPr id="93" name="Line 21">
              <a:extLst>
                <a:ext uri="{FF2B5EF4-FFF2-40B4-BE49-F238E27FC236}">
                  <a16:creationId xmlns:a16="http://schemas.microsoft.com/office/drawing/2014/main" xmlns="" id="{492BD27B-8CA9-4009-8AAF-30F468AF00D5}"/>
                </a:ext>
              </a:extLst>
            </p:cNvPr>
            <p:cNvSpPr>
              <a:spLocks noChangeShapeType="1"/>
            </p:cNvSpPr>
            <p:nvPr/>
          </p:nvSpPr>
          <p:spPr bwMode="auto">
            <a:xfrm>
              <a:off x="4180820"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cs typeface="Arial" panose="020B0604020202020204" pitchFamily="34" charset="0"/>
              </a:endParaRPr>
            </a:p>
          </p:txBody>
        </p:sp>
        <p:cxnSp>
          <p:nvCxnSpPr>
            <p:cNvPr id="94" name="Straight Connector 93">
              <a:extLst>
                <a:ext uri="{FF2B5EF4-FFF2-40B4-BE49-F238E27FC236}">
                  <a16:creationId xmlns:a16="http://schemas.microsoft.com/office/drawing/2014/main" xmlns="" id="{2CB43AE7-DB02-4182-9D9E-697AE0E55B4A}"/>
                </a:ext>
              </a:extLst>
            </p:cNvPr>
            <p:cNvCxnSpPr/>
            <p:nvPr/>
          </p:nvCxnSpPr>
          <p:spPr>
            <a:xfrm flipV="1">
              <a:off x="747788" y="4651421"/>
              <a:ext cx="3715208" cy="1"/>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a:extLst>
              <a:ext uri="{FF2B5EF4-FFF2-40B4-BE49-F238E27FC236}">
                <a16:creationId xmlns:a16="http://schemas.microsoft.com/office/drawing/2014/main" xmlns="" id="{6FBBCCAA-DEB3-42C5-B30F-A4B532358ED5}"/>
              </a:ext>
            </a:extLst>
          </p:cNvPr>
          <p:cNvCxnSpPr>
            <a:stCxn id="13" idx="1"/>
          </p:cNvCxnSpPr>
          <p:nvPr/>
        </p:nvCxnSpPr>
        <p:spPr>
          <a:xfrm>
            <a:off x="891788" y="3120692"/>
            <a:ext cx="3726412" cy="1150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A4201241-0155-474F-8429-5D8328576D36}"/>
              </a:ext>
            </a:extLst>
          </p:cNvPr>
          <p:cNvCxnSpPr/>
          <p:nvPr/>
        </p:nvCxnSpPr>
        <p:spPr>
          <a:xfrm>
            <a:off x="891788" y="3575573"/>
            <a:ext cx="3726412" cy="11503"/>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E8FBE7B6-F460-4D10-B0A0-0C7D274BDA21}"/>
              </a:ext>
            </a:extLst>
          </p:cNvPr>
          <p:cNvCxnSpPr/>
          <p:nvPr/>
        </p:nvCxnSpPr>
        <p:spPr>
          <a:xfrm>
            <a:off x="5319149" y="2341033"/>
            <a:ext cx="0" cy="23241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xmlns="" id="{87D3966A-E6E4-4632-B4A8-456D1442663E}"/>
              </a:ext>
            </a:extLst>
          </p:cNvPr>
          <p:cNvGrpSpPr/>
          <p:nvPr/>
        </p:nvGrpSpPr>
        <p:grpSpPr>
          <a:xfrm>
            <a:off x="4706975" y="2187657"/>
            <a:ext cx="623795" cy="2614996"/>
            <a:chOff x="1360560" y="2340541"/>
            <a:chExt cx="623795" cy="1731641"/>
          </a:xfrm>
        </p:grpSpPr>
        <p:sp>
          <p:nvSpPr>
            <p:cNvPr id="99" name="Line 8">
              <a:extLst>
                <a:ext uri="{FF2B5EF4-FFF2-40B4-BE49-F238E27FC236}">
                  <a16:creationId xmlns:a16="http://schemas.microsoft.com/office/drawing/2014/main" xmlns="" id="{0AEBCC96-A28F-41C9-B067-8BB18A45F75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0" name="Line 9">
              <a:extLst>
                <a:ext uri="{FF2B5EF4-FFF2-40B4-BE49-F238E27FC236}">
                  <a16:creationId xmlns:a16="http://schemas.microsoft.com/office/drawing/2014/main" xmlns="" id="{F327DE4F-2F29-413C-8C58-25A0DC2733CD}"/>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1" name="Line 10">
              <a:extLst>
                <a:ext uri="{FF2B5EF4-FFF2-40B4-BE49-F238E27FC236}">
                  <a16:creationId xmlns:a16="http://schemas.microsoft.com/office/drawing/2014/main" xmlns="" id="{54B4659A-7EA1-4764-BCD6-02311852073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2" name="Line 11">
              <a:extLst>
                <a:ext uri="{FF2B5EF4-FFF2-40B4-BE49-F238E27FC236}">
                  <a16:creationId xmlns:a16="http://schemas.microsoft.com/office/drawing/2014/main" xmlns="" id="{1B5A6B67-BF63-466A-896E-675DA9B21A8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03" name="TextBox 102">
              <a:extLst>
                <a:ext uri="{FF2B5EF4-FFF2-40B4-BE49-F238E27FC236}">
                  <a16:creationId xmlns:a16="http://schemas.microsoft.com/office/drawing/2014/main" xmlns="" id="{ABF8FF21-AEF9-455F-925C-4D7E1ECA4260}"/>
                </a:ext>
              </a:extLst>
            </p:cNvPr>
            <p:cNvSpPr txBox="1"/>
            <p:nvPr/>
          </p:nvSpPr>
          <p:spPr>
            <a:xfrm>
              <a:off x="1559325" y="2340541"/>
              <a:ext cx="383438" cy="203809"/>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50</a:t>
              </a:r>
            </a:p>
          </p:txBody>
        </p:sp>
        <p:sp>
          <p:nvSpPr>
            <p:cNvPr id="104" name="TextBox 103">
              <a:extLst>
                <a:ext uri="{FF2B5EF4-FFF2-40B4-BE49-F238E27FC236}">
                  <a16:creationId xmlns:a16="http://schemas.microsoft.com/office/drawing/2014/main" xmlns="" id="{241B4ACC-44CA-4C2F-9B6B-F4BAAF20A0DA}"/>
                </a:ext>
              </a:extLst>
            </p:cNvPr>
            <p:cNvSpPr txBox="1"/>
            <p:nvPr/>
          </p:nvSpPr>
          <p:spPr>
            <a:xfrm>
              <a:off x="1658711" y="2855194"/>
              <a:ext cx="284052" cy="203809"/>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sp>
          <p:nvSpPr>
            <p:cNvPr id="105" name="TextBox 104">
              <a:extLst>
                <a:ext uri="{FF2B5EF4-FFF2-40B4-BE49-F238E27FC236}">
                  <a16:creationId xmlns:a16="http://schemas.microsoft.com/office/drawing/2014/main" xmlns="" id="{53B9B6EA-3F72-4033-907D-E41A961C1CCD}"/>
                </a:ext>
              </a:extLst>
            </p:cNvPr>
            <p:cNvSpPr txBox="1"/>
            <p:nvPr/>
          </p:nvSpPr>
          <p:spPr>
            <a:xfrm>
              <a:off x="1459939" y="3359097"/>
              <a:ext cx="482824" cy="203809"/>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–50</a:t>
              </a:r>
            </a:p>
          </p:txBody>
        </p:sp>
        <p:sp>
          <p:nvSpPr>
            <p:cNvPr id="106" name="TextBox 105">
              <a:extLst>
                <a:ext uri="{FF2B5EF4-FFF2-40B4-BE49-F238E27FC236}">
                  <a16:creationId xmlns:a16="http://schemas.microsoft.com/office/drawing/2014/main" xmlns="" id="{B922B479-5498-41BA-A602-5D2FDE5AE54B}"/>
                </a:ext>
              </a:extLst>
            </p:cNvPr>
            <p:cNvSpPr txBox="1"/>
            <p:nvPr/>
          </p:nvSpPr>
          <p:spPr>
            <a:xfrm>
              <a:off x="1360560" y="3868373"/>
              <a:ext cx="582211" cy="203809"/>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–100</a:t>
              </a:r>
            </a:p>
          </p:txBody>
        </p:sp>
      </p:grpSp>
      <p:sp>
        <p:nvSpPr>
          <p:cNvPr id="107" name="Rectangle 106">
            <a:extLst>
              <a:ext uri="{FF2B5EF4-FFF2-40B4-BE49-F238E27FC236}">
                <a16:creationId xmlns:a16="http://schemas.microsoft.com/office/drawing/2014/main" xmlns="" id="{27939609-CB56-4573-A4BB-C9DD5AE320BC}"/>
              </a:ext>
            </a:extLst>
          </p:cNvPr>
          <p:cNvSpPr/>
          <p:nvPr/>
        </p:nvSpPr>
        <p:spPr>
          <a:xfrm>
            <a:off x="5801492" y="3120692"/>
            <a:ext cx="245387" cy="538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08" name="Rectangle 107">
            <a:extLst>
              <a:ext uri="{FF2B5EF4-FFF2-40B4-BE49-F238E27FC236}">
                <a16:creationId xmlns:a16="http://schemas.microsoft.com/office/drawing/2014/main" xmlns="" id="{2B6C5B65-60EC-4FAA-AFA0-08C072881905}"/>
              </a:ext>
            </a:extLst>
          </p:cNvPr>
          <p:cNvSpPr/>
          <p:nvPr/>
        </p:nvSpPr>
        <p:spPr>
          <a:xfrm>
            <a:off x="6063667" y="3120692"/>
            <a:ext cx="245387" cy="25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09" name="Rectangle 108">
            <a:extLst>
              <a:ext uri="{FF2B5EF4-FFF2-40B4-BE49-F238E27FC236}">
                <a16:creationId xmlns:a16="http://schemas.microsoft.com/office/drawing/2014/main" xmlns="" id="{F9CADBA2-1EAE-4C85-A6D2-5E4BBE282887}"/>
              </a:ext>
            </a:extLst>
          </p:cNvPr>
          <p:cNvSpPr/>
          <p:nvPr/>
        </p:nvSpPr>
        <p:spPr>
          <a:xfrm>
            <a:off x="6322627" y="3120692"/>
            <a:ext cx="245387" cy="3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10" name="Rectangle 109">
            <a:extLst>
              <a:ext uri="{FF2B5EF4-FFF2-40B4-BE49-F238E27FC236}">
                <a16:creationId xmlns:a16="http://schemas.microsoft.com/office/drawing/2014/main" xmlns="" id="{3CD8B952-9079-4E63-9F06-DF60099C11C5}"/>
              </a:ext>
            </a:extLst>
          </p:cNvPr>
          <p:cNvSpPr/>
          <p:nvPr/>
        </p:nvSpPr>
        <p:spPr>
          <a:xfrm>
            <a:off x="6580727" y="3120692"/>
            <a:ext cx="245387"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11" name="Rectangle 110">
            <a:extLst>
              <a:ext uri="{FF2B5EF4-FFF2-40B4-BE49-F238E27FC236}">
                <a16:creationId xmlns:a16="http://schemas.microsoft.com/office/drawing/2014/main" xmlns="" id="{FEFE1694-AC41-4F3C-A424-59731A781C39}"/>
              </a:ext>
            </a:extLst>
          </p:cNvPr>
          <p:cNvSpPr/>
          <p:nvPr/>
        </p:nvSpPr>
        <p:spPr>
          <a:xfrm>
            <a:off x="6846976" y="3120692"/>
            <a:ext cx="245387"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12" name="Rectangle 111">
            <a:extLst>
              <a:ext uri="{FF2B5EF4-FFF2-40B4-BE49-F238E27FC236}">
                <a16:creationId xmlns:a16="http://schemas.microsoft.com/office/drawing/2014/main" xmlns="" id="{C8D18235-967A-4FFE-B453-1CC6D59831B6}"/>
              </a:ext>
            </a:extLst>
          </p:cNvPr>
          <p:cNvSpPr/>
          <p:nvPr/>
        </p:nvSpPr>
        <p:spPr>
          <a:xfrm>
            <a:off x="7118483" y="3120692"/>
            <a:ext cx="245387"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13" name="Rectangle 112">
            <a:extLst>
              <a:ext uri="{FF2B5EF4-FFF2-40B4-BE49-F238E27FC236}">
                <a16:creationId xmlns:a16="http://schemas.microsoft.com/office/drawing/2014/main" xmlns="" id="{57A1932E-8506-4F14-9856-8AAE353FE0F2}"/>
              </a:ext>
            </a:extLst>
          </p:cNvPr>
          <p:cNvSpPr/>
          <p:nvPr/>
        </p:nvSpPr>
        <p:spPr>
          <a:xfrm>
            <a:off x="7389989" y="3120692"/>
            <a:ext cx="245387" cy="39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14" name="Rectangle 113">
            <a:extLst>
              <a:ext uri="{FF2B5EF4-FFF2-40B4-BE49-F238E27FC236}">
                <a16:creationId xmlns:a16="http://schemas.microsoft.com/office/drawing/2014/main" xmlns="" id="{F167E42F-A46B-49D0-AA6F-A811B0A6ADA9}"/>
              </a:ext>
            </a:extLst>
          </p:cNvPr>
          <p:cNvSpPr/>
          <p:nvPr/>
        </p:nvSpPr>
        <p:spPr>
          <a:xfrm>
            <a:off x="7654885" y="3120692"/>
            <a:ext cx="245387" cy="46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15" name="Rectangle 114">
            <a:extLst>
              <a:ext uri="{FF2B5EF4-FFF2-40B4-BE49-F238E27FC236}">
                <a16:creationId xmlns:a16="http://schemas.microsoft.com/office/drawing/2014/main" xmlns="" id="{9B75EE8E-74A5-4D5A-8BDC-15093ECCEFA7}"/>
              </a:ext>
            </a:extLst>
          </p:cNvPr>
          <p:cNvSpPr/>
          <p:nvPr/>
        </p:nvSpPr>
        <p:spPr>
          <a:xfrm>
            <a:off x="7926391" y="3120692"/>
            <a:ext cx="245387" cy="48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16" name="Rectangle 115">
            <a:extLst>
              <a:ext uri="{FF2B5EF4-FFF2-40B4-BE49-F238E27FC236}">
                <a16:creationId xmlns:a16="http://schemas.microsoft.com/office/drawing/2014/main" xmlns="" id="{DAB8F9E1-DD8E-41F5-B9CE-0F7E050EE60A}"/>
              </a:ext>
            </a:extLst>
          </p:cNvPr>
          <p:cNvSpPr/>
          <p:nvPr/>
        </p:nvSpPr>
        <p:spPr>
          <a:xfrm>
            <a:off x="8197896" y="3120692"/>
            <a:ext cx="245387" cy="75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17" name="Rectangle 116">
            <a:extLst>
              <a:ext uri="{FF2B5EF4-FFF2-40B4-BE49-F238E27FC236}">
                <a16:creationId xmlns:a16="http://schemas.microsoft.com/office/drawing/2014/main" xmlns="" id="{68164E8B-EF7F-414A-8744-FE1B379CD64B}"/>
              </a:ext>
            </a:extLst>
          </p:cNvPr>
          <p:cNvSpPr/>
          <p:nvPr/>
        </p:nvSpPr>
        <p:spPr>
          <a:xfrm>
            <a:off x="8469403" y="3120692"/>
            <a:ext cx="245387" cy="113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18" name="Rectangle 117">
            <a:extLst>
              <a:ext uri="{FF2B5EF4-FFF2-40B4-BE49-F238E27FC236}">
                <a16:creationId xmlns:a16="http://schemas.microsoft.com/office/drawing/2014/main" xmlns="" id="{BE0E46CF-1110-48F4-87AC-9F2F3C43A7BE}"/>
              </a:ext>
            </a:extLst>
          </p:cNvPr>
          <p:cNvSpPr/>
          <p:nvPr/>
        </p:nvSpPr>
        <p:spPr>
          <a:xfrm>
            <a:off x="8740909" y="3120692"/>
            <a:ext cx="245387" cy="151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19" name="Rectangle 118">
            <a:extLst>
              <a:ext uri="{FF2B5EF4-FFF2-40B4-BE49-F238E27FC236}">
                <a16:creationId xmlns:a16="http://schemas.microsoft.com/office/drawing/2014/main" xmlns="" id="{FE1A2043-D961-4AFE-9EFB-80DBF25CC1E3}"/>
              </a:ext>
            </a:extLst>
          </p:cNvPr>
          <p:cNvSpPr/>
          <p:nvPr/>
        </p:nvSpPr>
        <p:spPr>
          <a:xfrm>
            <a:off x="8021549" y="2195078"/>
            <a:ext cx="145476" cy="145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Rectangle 119">
            <a:extLst>
              <a:ext uri="{FF2B5EF4-FFF2-40B4-BE49-F238E27FC236}">
                <a16:creationId xmlns:a16="http://schemas.microsoft.com/office/drawing/2014/main" xmlns="" id="{D90D94CA-A689-4AED-8763-17567B30FDB6}"/>
              </a:ext>
            </a:extLst>
          </p:cNvPr>
          <p:cNvSpPr/>
          <p:nvPr/>
        </p:nvSpPr>
        <p:spPr>
          <a:xfrm>
            <a:off x="8021549" y="2416334"/>
            <a:ext cx="145476" cy="1454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Rectangle 120">
            <a:extLst>
              <a:ext uri="{FF2B5EF4-FFF2-40B4-BE49-F238E27FC236}">
                <a16:creationId xmlns:a16="http://schemas.microsoft.com/office/drawing/2014/main" xmlns="" id="{038C9B76-9FA1-415C-920F-9356A8D5399D}"/>
              </a:ext>
            </a:extLst>
          </p:cNvPr>
          <p:cNvSpPr/>
          <p:nvPr/>
        </p:nvSpPr>
        <p:spPr>
          <a:xfrm>
            <a:off x="8021549" y="2637590"/>
            <a:ext cx="145476" cy="14547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TextBox 121">
            <a:extLst>
              <a:ext uri="{FF2B5EF4-FFF2-40B4-BE49-F238E27FC236}">
                <a16:creationId xmlns:a16="http://schemas.microsoft.com/office/drawing/2014/main" xmlns="" id="{221FBF44-04AD-4CE7-A3B0-18C985D8898D}"/>
              </a:ext>
            </a:extLst>
          </p:cNvPr>
          <p:cNvSpPr txBox="1"/>
          <p:nvPr/>
        </p:nvSpPr>
        <p:spPr>
          <a:xfrm>
            <a:off x="8382892" y="2098539"/>
            <a:ext cx="468398" cy="338554"/>
          </a:xfrm>
          <a:prstGeom prst="rect">
            <a:avLst/>
          </a:prstGeom>
          <a:noFill/>
        </p:spPr>
        <p:txBody>
          <a:bodyPr wrap="none" rtlCol="0">
            <a:spAutoFit/>
          </a:bodyPr>
          <a:lstStyle/>
          <a:p>
            <a:r>
              <a:rPr lang="fr-FR" sz="1600" dirty="0">
                <a:solidFill>
                  <a:srgbClr val="4D4D4D"/>
                </a:solidFill>
              </a:rPr>
              <a:t>RP</a:t>
            </a:r>
          </a:p>
        </p:txBody>
      </p:sp>
      <p:sp>
        <p:nvSpPr>
          <p:cNvPr id="123" name="TextBox 122">
            <a:extLst>
              <a:ext uri="{FF2B5EF4-FFF2-40B4-BE49-F238E27FC236}">
                <a16:creationId xmlns:a16="http://schemas.microsoft.com/office/drawing/2014/main" xmlns="" id="{EDACD9E5-C508-4542-B661-7BECAC3724D1}"/>
              </a:ext>
            </a:extLst>
          </p:cNvPr>
          <p:cNvSpPr txBox="1"/>
          <p:nvPr/>
        </p:nvSpPr>
        <p:spPr>
          <a:xfrm>
            <a:off x="8382892" y="2319795"/>
            <a:ext cx="492443" cy="338554"/>
          </a:xfrm>
          <a:prstGeom prst="rect">
            <a:avLst/>
          </a:prstGeom>
          <a:noFill/>
        </p:spPr>
        <p:txBody>
          <a:bodyPr wrap="none" rtlCol="0">
            <a:spAutoFit/>
          </a:bodyPr>
          <a:lstStyle/>
          <a:p>
            <a:r>
              <a:rPr lang="fr-FR" sz="1600" dirty="0">
                <a:solidFill>
                  <a:srgbClr val="4D4D4D"/>
                </a:solidFill>
              </a:rPr>
              <a:t>MS</a:t>
            </a:r>
          </a:p>
        </p:txBody>
      </p:sp>
      <p:sp>
        <p:nvSpPr>
          <p:cNvPr id="124" name="TextBox 123">
            <a:extLst>
              <a:ext uri="{FF2B5EF4-FFF2-40B4-BE49-F238E27FC236}">
                <a16:creationId xmlns:a16="http://schemas.microsoft.com/office/drawing/2014/main" xmlns="" id="{FD9EFC25-D2DE-4CD6-9E74-ED41CCE6C0C0}"/>
              </a:ext>
            </a:extLst>
          </p:cNvPr>
          <p:cNvSpPr txBox="1"/>
          <p:nvPr/>
        </p:nvSpPr>
        <p:spPr>
          <a:xfrm>
            <a:off x="8382892" y="2541051"/>
            <a:ext cx="617477" cy="338554"/>
          </a:xfrm>
          <a:prstGeom prst="rect">
            <a:avLst/>
          </a:prstGeom>
          <a:noFill/>
        </p:spPr>
        <p:txBody>
          <a:bodyPr wrap="none" rtlCol="0">
            <a:spAutoFit/>
          </a:bodyPr>
          <a:lstStyle/>
          <a:p>
            <a:r>
              <a:rPr lang="fr-FR" sz="1600" dirty="0">
                <a:solidFill>
                  <a:srgbClr val="4D4D4D"/>
                </a:solidFill>
              </a:rPr>
              <a:t>Prog</a:t>
            </a:r>
          </a:p>
        </p:txBody>
      </p:sp>
      <p:sp>
        <p:nvSpPr>
          <p:cNvPr id="125" name="TextBox 124">
            <a:extLst>
              <a:ext uri="{FF2B5EF4-FFF2-40B4-BE49-F238E27FC236}">
                <a16:creationId xmlns:a16="http://schemas.microsoft.com/office/drawing/2014/main" xmlns="" id="{C010E49D-8F1C-4B22-962A-DBEF256FA509}"/>
              </a:ext>
            </a:extLst>
          </p:cNvPr>
          <p:cNvSpPr txBox="1"/>
          <p:nvPr/>
        </p:nvSpPr>
        <p:spPr>
          <a:xfrm>
            <a:off x="5004577" y="1430712"/>
            <a:ext cx="4032251" cy="830997"/>
          </a:xfrm>
          <a:prstGeom prst="rect">
            <a:avLst/>
          </a:prstGeom>
          <a:noFill/>
        </p:spPr>
        <p:txBody>
          <a:bodyPr wrap="square" rtlCol="0">
            <a:spAutoFit/>
          </a:bodyPr>
          <a:lstStyle/>
          <a:p>
            <a:pPr algn="ctr"/>
            <a:r>
              <a:rPr lang="fr-FR" sz="1600" b="1" dirty="0">
                <a:solidFill>
                  <a:srgbClr val="4D4D4D"/>
                </a:solidFill>
              </a:rPr>
              <a:t>Pas d’inhibiteurs de BRAF et/ou immunothérapie préalables </a:t>
            </a:r>
            <a:br>
              <a:rPr lang="fr-FR" sz="1600" b="1" dirty="0">
                <a:solidFill>
                  <a:srgbClr val="4D4D4D"/>
                </a:solidFill>
              </a:rPr>
            </a:br>
            <a:r>
              <a:rPr lang="fr-FR" sz="1600" b="1" dirty="0">
                <a:solidFill>
                  <a:srgbClr val="4D4D4D"/>
                </a:solidFill>
              </a:rPr>
              <a:t>MSS seulement</a:t>
            </a:r>
          </a:p>
        </p:txBody>
      </p:sp>
      <p:sp>
        <p:nvSpPr>
          <p:cNvPr id="126" name="TextBox 125">
            <a:extLst>
              <a:ext uri="{FF2B5EF4-FFF2-40B4-BE49-F238E27FC236}">
                <a16:creationId xmlns:a16="http://schemas.microsoft.com/office/drawing/2014/main" xmlns="" id="{ECAEA74A-22E1-43C5-9DE9-6A837CBDE9E3}"/>
              </a:ext>
            </a:extLst>
          </p:cNvPr>
          <p:cNvSpPr txBox="1"/>
          <p:nvPr/>
        </p:nvSpPr>
        <p:spPr>
          <a:xfrm>
            <a:off x="6305081" y="4965745"/>
            <a:ext cx="1805302" cy="307777"/>
          </a:xfrm>
          <a:prstGeom prst="rect">
            <a:avLst/>
          </a:prstGeom>
          <a:noFill/>
        </p:spPr>
        <p:txBody>
          <a:bodyPr wrap="none" rtlCol="0">
            <a:spAutoFit/>
          </a:bodyPr>
          <a:lstStyle/>
          <a:p>
            <a:pPr algn="ctr"/>
            <a:r>
              <a:rPr lang="fr-FR" sz="1400" dirty="0">
                <a:solidFill>
                  <a:srgbClr val="4D4D4D"/>
                </a:solidFill>
              </a:rPr>
              <a:t>Nombre de patients</a:t>
            </a:r>
          </a:p>
        </p:txBody>
      </p:sp>
      <p:sp>
        <p:nvSpPr>
          <p:cNvPr id="127" name="TextBox 126">
            <a:extLst>
              <a:ext uri="{FF2B5EF4-FFF2-40B4-BE49-F238E27FC236}">
                <a16:creationId xmlns:a16="http://schemas.microsoft.com/office/drawing/2014/main" xmlns="" id="{A979C179-3110-4DB4-A9D4-93456EBE1979}"/>
              </a:ext>
            </a:extLst>
          </p:cNvPr>
          <p:cNvSpPr txBox="1"/>
          <p:nvPr/>
        </p:nvSpPr>
        <p:spPr>
          <a:xfrm>
            <a:off x="5638222" y="5342939"/>
            <a:ext cx="2896434" cy="307777"/>
          </a:xfrm>
          <a:prstGeom prst="rect">
            <a:avLst/>
          </a:prstGeom>
          <a:noFill/>
        </p:spPr>
        <p:txBody>
          <a:bodyPr wrap="none" rtlCol="0">
            <a:spAutoFit/>
          </a:bodyPr>
          <a:lstStyle/>
          <a:p>
            <a:pPr algn="ctr"/>
            <a:r>
              <a:rPr lang="fr-FR" sz="1400" b="1" dirty="0">
                <a:solidFill>
                  <a:srgbClr val="4D4D4D"/>
                </a:solidFill>
              </a:rPr>
              <a:t>Taux de réponse 38%, TCM 92%</a:t>
            </a:r>
          </a:p>
        </p:txBody>
      </p:sp>
      <p:sp>
        <p:nvSpPr>
          <p:cNvPr id="128" name="TextBox 127">
            <a:extLst>
              <a:ext uri="{FF2B5EF4-FFF2-40B4-BE49-F238E27FC236}">
                <a16:creationId xmlns:a16="http://schemas.microsoft.com/office/drawing/2014/main" xmlns="" id="{00A5BF7A-D14E-4766-8A07-EB2B7ED0A796}"/>
              </a:ext>
            </a:extLst>
          </p:cNvPr>
          <p:cNvSpPr txBox="1"/>
          <p:nvPr/>
        </p:nvSpPr>
        <p:spPr>
          <a:xfrm rot="16200000">
            <a:off x="-1395825" y="3321954"/>
            <a:ext cx="3219151" cy="307777"/>
          </a:xfrm>
          <a:prstGeom prst="rect">
            <a:avLst/>
          </a:prstGeom>
          <a:noFill/>
        </p:spPr>
        <p:txBody>
          <a:bodyPr wrap="none" rtlCol="0">
            <a:spAutoFit/>
          </a:bodyPr>
          <a:lstStyle/>
          <a:p>
            <a:r>
              <a:rPr lang="fr-FR" sz="1400" dirty="0">
                <a:solidFill>
                  <a:srgbClr val="4D4D4D"/>
                </a:solidFill>
              </a:rPr>
              <a:t>% de variation par rapport à l’inclusion</a:t>
            </a:r>
          </a:p>
        </p:txBody>
      </p:sp>
      <p:cxnSp>
        <p:nvCxnSpPr>
          <p:cNvPr id="129" name="Straight Connector 128">
            <a:extLst>
              <a:ext uri="{FF2B5EF4-FFF2-40B4-BE49-F238E27FC236}">
                <a16:creationId xmlns:a16="http://schemas.microsoft.com/office/drawing/2014/main" xmlns="" id="{27831493-F4C9-4827-AF66-6B575F302B77}"/>
              </a:ext>
            </a:extLst>
          </p:cNvPr>
          <p:cNvCxnSpPr>
            <a:cxnSpLocks/>
          </p:cNvCxnSpPr>
          <p:nvPr/>
        </p:nvCxnSpPr>
        <p:spPr>
          <a:xfrm>
            <a:off x="5330770" y="4656520"/>
            <a:ext cx="3685705" cy="85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xmlns="" id="{40603D91-A41A-41A8-A97F-1852B3FF0ED8}"/>
              </a:ext>
            </a:extLst>
          </p:cNvPr>
          <p:cNvGrpSpPr/>
          <p:nvPr/>
        </p:nvGrpSpPr>
        <p:grpSpPr>
          <a:xfrm>
            <a:off x="5481411" y="4657072"/>
            <a:ext cx="3481404" cy="360147"/>
            <a:chOff x="1411676" y="4188565"/>
            <a:chExt cx="4814339" cy="360147"/>
          </a:xfrm>
        </p:grpSpPr>
        <p:sp>
          <p:nvSpPr>
            <p:cNvPr id="131" name="Line 21">
              <a:extLst>
                <a:ext uri="{FF2B5EF4-FFF2-40B4-BE49-F238E27FC236}">
                  <a16:creationId xmlns:a16="http://schemas.microsoft.com/office/drawing/2014/main" xmlns="" id="{5FF5DB92-B850-4A67-A366-14904037912F}"/>
                </a:ext>
              </a:extLst>
            </p:cNvPr>
            <p:cNvSpPr>
              <a:spLocks noChangeShapeType="1"/>
            </p:cNvSpPr>
            <p:nvPr/>
          </p:nvSpPr>
          <p:spPr bwMode="auto">
            <a:xfrm>
              <a:off x="611013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xmlns="" id="{0C74ECAE-3AAC-4CFF-9DDF-6586D83668C3}"/>
                </a:ext>
              </a:extLst>
            </p:cNvPr>
            <p:cNvSpPr txBox="1"/>
            <p:nvPr/>
          </p:nvSpPr>
          <p:spPr>
            <a:xfrm>
              <a:off x="5988038" y="4260565"/>
              <a:ext cx="237977"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a:t>
              </a:r>
            </a:p>
          </p:txBody>
        </p:sp>
        <p:sp>
          <p:nvSpPr>
            <p:cNvPr id="133" name="Line 21">
              <a:extLst>
                <a:ext uri="{FF2B5EF4-FFF2-40B4-BE49-F238E27FC236}">
                  <a16:creationId xmlns:a16="http://schemas.microsoft.com/office/drawing/2014/main" xmlns="" id="{71709AAE-37A2-4363-A75A-02AFB6A5FDD4}"/>
                </a:ext>
              </a:extLst>
            </p:cNvPr>
            <p:cNvSpPr>
              <a:spLocks noChangeShapeType="1"/>
            </p:cNvSpPr>
            <p:nvPr/>
          </p:nvSpPr>
          <p:spPr bwMode="auto">
            <a:xfrm>
              <a:off x="573450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xmlns="" id="{B49C62BA-1534-46E1-B082-E72F03826A67}"/>
                </a:ext>
              </a:extLst>
            </p:cNvPr>
            <p:cNvSpPr txBox="1"/>
            <p:nvPr/>
          </p:nvSpPr>
          <p:spPr>
            <a:xfrm>
              <a:off x="5543683" y="4260565"/>
              <a:ext cx="37541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20</a:t>
              </a:r>
            </a:p>
          </p:txBody>
        </p:sp>
        <p:sp>
          <p:nvSpPr>
            <p:cNvPr id="135" name="Line 21">
              <a:extLst>
                <a:ext uri="{FF2B5EF4-FFF2-40B4-BE49-F238E27FC236}">
                  <a16:creationId xmlns:a16="http://schemas.microsoft.com/office/drawing/2014/main" xmlns="" id="{4E1DA5E2-6240-4AA0-B020-752676C411B7}"/>
                </a:ext>
              </a:extLst>
            </p:cNvPr>
            <p:cNvSpPr>
              <a:spLocks noChangeShapeType="1"/>
            </p:cNvSpPr>
            <p:nvPr/>
          </p:nvSpPr>
          <p:spPr bwMode="auto">
            <a:xfrm>
              <a:off x="535886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xmlns="" id="{5387D8E1-CB4A-4ED9-9776-E1F214057CAB}"/>
                </a:ext>
              </a:extLst>
            </p:cNvPr>
            <p:cNvSpPr txBox="1"/>
            <p:nvPr/>
          </p:nvSpPr>
          <p:spPr>
            <a:xfrm>
              <a:off x="5168044" y="4260565"/>
              <a:ext cx="37541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18</a:t>
              </a:r>
            </a:p>
          </p:txBody>
        </p:sp>
        <p:sp>
          <p:nvSpPr>
            <p:cNvPr id="137" name="Line 21">
              <a:extLst>
                <a:ext uri="{FF2B5EF4-FFF2-40B4-BE49-F238E27FC236}">
                  <a16:creationId xmlns:a16="http://schemas.microsoft.com/office/drawing/2014/main" xmlns="" id="{AF3CB3F0-263C-49BD-AFD1-573FF8297B4D}"/>
                </a:ext>
              </a:extLst>
            </p:cNvPr>
            <p:cNvSpPr>
              <a:spLocks noChangeShapeType="1"/>
            </p:cNvSpPr>
            <p:nvPr/>
          </p:nvSpPr>
          <p:spPr bwMode="auto">
            <a:xfrm>
              <a:off x="4983228"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xmlns="" id="{8DD20DFD-9227-4E43-803B-1D0C0C8AD82E}"/>
                </a:ext>
              </a:extLst>
            </p:cNvPr>
            <p:cNvSpPr txBox="1"/>
            <p:nvPr/>
          </p:nvSpPr>
          <p:spPr>
            <a:xfrm>
              <a:off x="4792409" y="4260565"/>
              <a:ext cx="37541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13</a:t>
              </a:r>
            </a:p>
          </p:txBody>
        </p:sp>
        <p:sp>
          <p:nvSpPr>
            <p:cNvPr id="139" name="Line 21">
              <a:extLst>
                <a:ext uri="{FF2B5EF4-FFF2-40B4-BE49-F238E27FC236}">
                  <a16:creationId xmlns:a16="http://schemas.microsoft.com/office/drawing/2014/main" xmlns="" id="{65B3AC11-721B-48D0-8B4F-157A9C23E482}"/>
                </a:ext>
              </a:extLst>
            </p:cNvPr>
            <p:cNvSpPr>
              <a:spLocks noChangeShapeType="1"/>
            </p:cNvSpPr>
            <p:nvPr/>
          </p:nvSpPr>
          <p:spPr bwMode="auto">
            <a:xfrm>
              <a:off x="4607591"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xmlns="" id="{28FB1530-153E-4E94-B6A5-F5A1FB40D457}"/>
                </a:ext>
              </a:extLst>
            </p:cNvPr>
            <p:cNvSpPr txBox="1"/>
            <p:nvPr/>
          </p:nvSpPr>
          <p:spPr>
            <a:xfrm>
              <a:off x="4416771" y="4260565"/>
              <a:ext cx="37541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17</a:t>
              </a:r>
            </a:p>
          </p:txBody>
        </p:sp>
        <p:sp>
          <p:nvSpPr>
            <p:cNvPr id="141" name="Line 21">
              <a:extLst>
                <a:ext uri="{FF2B5EF4-FFF2-40B4-BE49-F238E27FC236}">
                  <a16:creationId xmlns:a16="http://schemas.microsoft.com/office/drawing/2014/main" xmlns="" id="{6FA26AD3-2A96-44CC-9D38-67402221CF3A}"/>
                </a:ext>
              </a:extLst>
            </p:cNvPr>
            <p:cNvSpPr>
              <a:spLocks noChangeShapeType="1"/>
            </p:cNvSpPr>
            <p:nvPr/>
          </p:nvSpPr>
          <p:spPr bwMode="auto">
            <a:xfrm>
              <a:off x="4231954"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xmlns="" id="{8C02BE64-4B68-4650-A91B-60D42B462951}"/>
                </a:ext>
              </a:extLst>
            </p:cNvPr>
            <p:cNvSpPr txBox="1"/>
            <p:nvPr/>
          </p:nvSpPr>
          <p:spPr>
            <a:xfrm>
              <a:off x="4109853" y="4260565"/>
              <a:ext cx="237977"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143" name="Line 21">
              <a:extLst>
                <a:ext uri="{FF2B5EF4-FFF2-40B4-BE49-F238E27FC236}">
                  <a16:creationId xmlns:a16="http://schemas.microsoft.com/office/drawing/2014/main" xmlns="" id="{4BF23723-D49D-4FAA-8BC0-B23A0DCB11E3}"/>
                </a:ext>
              </a:extLst>
            </p:cNvPr>
            <p:cNvSpPr>
              <a:spLocks noChangeShapeType="1"/>
            </p:cNvSpPr>
            <p:nvPr/>
          </p:nvSpPr>
          <p:spPr bwMode="auto">
            <a:xfrm>
              <a:off x="3856317"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xmlns="" id="{0A19891F-67AF-4961-B37D-0E26CA350635}"/>
                </a:ext>
              </a:extLst>
            </p:cNvPr>
            <p:cNvSpPr txBox="1"/>
            <p:nvPr/>
          </p:nvSpPr>
          <p:spPr>
            <a:xfrm>
              <a:off x="3665498" y="4260565"/>
              <a:ext cx="37541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21</a:t>
              </a:r>
            </a:p>
          </p:txBody>
        </p:sp>
        <p:sp>
          <p:nvSpPr>
            <p:cNvPr id="145" name="Line 21">
              <a:extLst>
                <a:ext uri="{FF2B5EF4-FFF2-40B4-BE49-F238E27FC236}">
                  <a16:creationId xmlns:a16="http://schemas.microsoft.com/office/drawing/2014/main" xmlns="" id="{D19A5741-D133-4A50-B031-3E3E1298DC52}"/>
                </a:ext>
              </a:extLst>
            </p:cNvPr>
            <p:cNvSpPr>
              <a:spLocks noChangeShapeType="1"/>
            </p:cNvSpPr>
            <p:nvPr/>
          </p:nvSpPr>
          <p:spPr bwMode="auto">
            <a:xfrm>
              <a:off x="3480680"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xmlns="" id="{A52CBB7F-8535-472F-9D02-A0682162B5BE}"/>
                </a:ext>
              </a:extLst>
            </p:cNvPr>
            <p:cNvSpPr txBox="1"/>
            <p:nvPr/>
          </p:nvSpPr>
          <p:spPr>
            <a:xfrm>
              <a:off x="3289861" y="4260565"/>
              <a:ext cx="37541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16</a:t>
              </a:r>
            </a:p>
          </p:txBody>
        </p:sp>
        <p:sp>
          <p:nvSpPr>
            <p:cNvPr id="147" name="Line 21">
              <a:extLst>
                <a:ext uri="{FF2B5EF4-FFF2-40B4-BE49-F238E27FC236}">
                  <a16:creationId xmlns:a16="http://schemas.microsoft.com/office/drawing/2014/main" xmlns="" id="{C9813A6A-1613-444F-B54F-5866E494EF49}"/>
                </a:ext>
              </a:extLst>
            </p:cNvPr>
            <p:cNvSpPr>
              <a:spLocks noChangeShapeType="1"/>
            </p:cNvSpPr>
            <p:nvPr/>
          </p:nvSpPr>
          <p:spPr bwMode="auto">
            <a:xfrm>
              <a:off x="310504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xmlns="" id="{3995ADA5-DA46-49B7-8C7A-83D39C71783C}"/>
                </a:ext>
              </a:extLst>
            </p:cNvPr>
            <p:cNvSpPr txBox="1"/>
            <p:nvPr/>
          </p:nvSpPr>
          <p:spPr>
            <a:xfrm>
              <a:off x="2914224" y="4260565"/>
              <a:ext cx="37541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10</a:t>
              </a:r>
            </a:p>
          </p:txBody>
        </p:sp>
        <p:sp>
          <p:nvSpPr>
            <p:cNvPr id="149" name="Line 21">
              <a:extLst>
                <a:ext uri="{FF2B5EF4-FFF2-40B4-BE49-F238E27FC236}">
                  <a16:creationId xmlns:a16="http://schemas.microsoft.com/office/drawing/2014/main" xmlns="" id="{ABC3F1A0-66F5-4AFB-96DA-9B6D95FE7B44}"/>
                </a:ext>
              </a:extLst>
            </p:cNvPr>
            <p:cNvSpPr>
              <a:spLocks noChangeShapeType="1"/>
            </p:cNvSpPr>
            <p:nvPr/>
          </p:nvSpPr>
          <p:spPr bwMode="auto">
            <a:xfrm>
              <a:off x="2729406"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xmlns="" id="{5FE46BEA-11B2-4D1B-883D-8057545DE416}"/>
                </a:ext>
              </a:extLst>
            </p:cNvPr>
            <p:cNvSpPr txBox="1"/>
            <p:nvPr/>
          </p:nvSpPr>
          <p:spPr>
            <a:xfrm>
              <a:off x="2538586" y="4260565"/>
              <a:ext cx="37541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151" name="Line 21">
              <a:extLst>
                <a:ext uri="{FF2B5EF4-FFF2-40B4-BE49-F238E27FC236}">
                  <a16:creationId xmlns:a16="http://schemas.microsoft.com/office/drawing/2014/main" xmlns="" id="{23E06C66-DAB1-4A30-84A0-294279D5917C}"/>
                </a:ext>
              </a:extLst>
            </p:cNvPr>
            <p:cNvSpPr>
              <a:spLocks noChangeShapeType="1"/>
            </p:cNvSpPr>
            <p:nvPr/>
          </p:nvSpPr>
          <p:spPr bwMode="auto">
            <a:xfrm>
              <a:off x="235376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xmlns="" id="{EE4BBD54-D3BD-4ADD-886D-F601A2BCEEE2}"/>
                </a:ext>
              </a:extLst>
            </p:cNvPr>
            <p:cNvSpPr txBox="1"/>
            <p:nvPr/>
          </p:nvSpPr>
          <p:spPr>
            <a:xfrm>
              <a:off x="2231669" y="4260565"/>
              <a:ext cx="237977"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a:t>
              </a:r>
            </a:p>
          </p:txBody>
        </p:sp>
        <p:sp>
          <p:nvSpPr>
            <p:cNvPr id="153" name="Line 21">
              <a:extLst>
                <a:ext uri="{FF2B5EF4-FFF2-40B4-BE49-F238E27FC236}">
                  <a16:creationId xmlns:a16="http://schemas.microsoft.com/office/drawing/2014/main" xmlns="" id="{978E3156-CA29-46A5-8C5E-2BD38A7DFC16}"/>
                </a:ext>
              </a:extLst>
            </p:cNvPr>
            <p:cNvSpPr>
              <a:spLocks noChangeShapeType="1"/>
            </p:cNvSpPr>
            <p:nvPr/>
          </p:nvSpPr>
          <p:spPr bwMode="auto">
            <a:xfrm>
              <a:off x="197813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xmlns="" id="{4E0BC3DF-DBFE-4787-BF86-057858AB3C02}"/>
                </a:ext>
              </a:extLst>
            </p:cNvPr>
            <p:cNvSpPr txBox="1"/>
            <p:nvPr/>
          </p:nvSpPr>
          <p:spPr>
            <a:xfrm>
              <a:off x="1856032" y="4260565"/>
              <a:ext cx="237977"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a:t>
              </a:r>
            </a:p>
          </p:txBody>
        </p:sp>
        <p:sp>
          <p:nvSpPr>
            <p:cNvPr id="155" name="Line 21">
              <a:extLst>
                <a:ext uri="{FF2B5EF4-FFF2-40B4-BE49-F238E27FC236}">
                  <a16:creationId xmlns:a16="http://schemas.microsoft.com/office/drawing/2014/main" xmlns="" id="{D0616AE4-39E8-4C26-BE90-82D6C95C76A8}"/>
                </a:ext>
              </a:extLst>
            </p:cNvPr>
            <p:cNvSpPr>
              <a:spLocks noChangeShapeType="1"/>
            </p:cNvSpPr>
            <p:nvPr/>
          </p:nvSpPr>
          <p:spPr bwMode="auto">
            <a:xfrm>
              <a:off x="160249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xmlns="" id="{1C82B954-4AD7-4940-95ED-6A8149B6B745}"/>
                </a:ext>
              </a:extLst>
            </p:cNvPr>
            <p:cNvSpPr txBox="1"/>
            <p:nvPr/>
          </p:nvSpPr>
          <p:spPr>
            <a:xfrm>
              <a:off x="1411676" y="4260565"/>
              <a:ext cx="375415"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15</a:t>
              </a:r>
            </a:p>
          </p:txBody>
        </p:sp>
      </p:grpSp>
      <p:cxnSp>
        <p:nvCxnSpPr>
          <p:cNvPr id="157" name="Straight Connector 156">
            <a:extLst>
              <a:ext uri="{FF2B5EF4-FFF2-40B4-BE49-F238E27FC236}">
                <a16:creationId xmlns:a16="http://schemas.microsoft.com/office/drawing/2014/main" xmlns="" id="{0E3515A0-5284-4E64-87AA-E64755FA3269}"/>
              </a:ext>
            </a:extLst>
          </p:cNvPr>
          <p:cNvCxnSpPr/>
          <p:nvPr/>
        </p:nvCxnSpPr>
        <p:spPr>
          <a:xfrm>
            <a:off x="5330770" y="3120692"/>
            <a:ext cx="3726412" cy="1150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DD8C0120-4558-41B6-890E-5519FE065AA5}"/>
              </a:ext>
            </a:extLst>
          </p:cNvPr>
          <p:cNvCxnSpPr/>
          <p:nvPr/>
        </p:nvCxnSpPr>
        <p:spPr>
          <a:xfrm>
            <a:off x="5330770" y="3575573"/>
            <a:ext cx="3726412" cy="11503"/>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1057541" y="2473946"/>
            <a:ext cx="340158" cy="246221"/>
          </a:xfrm>
          <a:prstGeom prst="rect">
            <a:avLst/>
          </a:prstGeom>
          <a:noFill/>
        </p:spPr>
        <p:txBody>
          <a:bodyPr wrap="none" rtlCol="0">
            <a:spAutoFit/>
          </a:bodyPr>
          <a:lstStyle/>
          <a:p>
            <a:pPr algn="ctr"/>
            <a:r>
              <a:rPr lang="fr-FR" sz="1000" dirty="0"/>
              <a:t>B/I</a:t>
            </a:r>
          </a:p>
        </p:txBody>
      </p:sp>
      <p:sp>
        <p:nvSpPr>
          <p:cNvPr id="160" name="TextBox 159"/>
          <p:cNvSpPr txBox="1"/>
          <p:nvPr/>
        </p:nvSpPr>
        <p:spPr>
          <a:xfrm>
            <a:off x="1392823" y="2648291"/>
            <a:ext cx="340158" cy="246221"/>
          </a:xfrm>
          <a:prstGeom prst="rect">
            <a:avLst/>
          </a:prstGeom>
          <a:noFill/>
        </p:spPr>
        <p:txBody>
          <a:bodyPr wrap="none" rtlCol="0">
            <a:spAutoFit/>
          </a:bodyPr>
          <a:lstStyle/>
          <a:p>
            <a:pPr algn="ctr"/>
            <a:r>
              <a:rPr lang="fr-FR" sz="1000" dirty="0"/>
              <a:t>B/I</a:t>
            </a:r>
          </a:p>
        </p:txBody>
      </p:sp>
      <p:sp>
        <p:nvSpPr>
          <p:cNvPr id="161" name="TextBox 160"/>
          <p:cNvSpPr txBox="1"/>
          <p:nvPr/>
        </p:nvSpPr>
        <p:spPr>
          <a:xfrm>
            <a:off x="1904406" y="3131933"/>
            <a:ext cx="340158" cy="246221"/>
          </a:xfrm>
          <a:prstGeom prst="rect">
            <a:avLst/>
          </a:prstGeom>
          <a:noFill/>
        </p:spPr>
        <p:txBody>
          <a:bodyPr wrap="none" rtlCol="0">
            <a:spAutoFit/>
          </a:bodyPr>
          <a:lstStyle/>
          <a:p>
            <a:pPr algn="ctr"/>
            <a:r>
              <a:rPr lang="fr-FR" sz="1000" dirty="0"/>
              <a:t>B/I</a:t>
            </a:r>
          </a:p>
        </p:txBody>
      </p:sp>
      <p:sp>
        <p:nvSpPr>
          <p:cNvPr id="162" name="TextBox 161"/>
          <p:cNvSpPr txBox="1"/>
          <p:nvPr/>
        </p:nvSpPr>
        <p:spPr>
          <a:xfrm>
            <a:off x="1604707" y="2800481"/>
            <a:ext cx="269625" cy="246221"/>
          </a:xfrm>
          <a:prstGeom prst="rect">
            <a:avLst/>
          </a:prstGeom>
          <a:noFill/>
        </p:spPr>
        <p:txBody>
          <a:bodyPr wrap="none" rtlCol="0">
            <a:spAutoFit/>
          </a:bodyPr>
          <a:lstStyle/>
          <a:p>
            <a:pPr algn="ctr"/>
            <a:r>
              <a:rPr lang="fr-FR" sz="1000" dirty="0"/>
              <a:t>B</a:t>
            </a:r>
          </a:p>
        </p:txBody>
      </p:sp>
      <p:sp>
        <p:nvSpPr>
          <p:cNvPr id="163" name="TextBox 162"/>
          <p:cNvSpPr txBox="1"/>
          <p:nvPr/>
        </p:nvSpPr>
        <p:spPr>
          <a:xfrm>
            <a:off x="3817709" y="3883629"/>
            <a:ext cx="269625" cy="246221"/>
          </a:xfrm>
          <a:prstGeom prst="rect">
            <a:avLst/>
          </a:prstGeom>
          <a:noFill/>
        </p:spPr>
        <p:txBody>
          <a:bodyPr wrap="none" rtlCol="0">
            <a:spAutoFit/>
          </a:bodyPr>
          <a:lstStyle/>
          <a:p>
            <a:pPr algn="ctr"/>
            <a:r>
              <a:rPr lang="fr-FR" sz="1000" dirty="0"/>
              <a:t>B</a:t>
            </a:r>
          </a:p>
        </p:txBody>
      </p:sp>
      <p:sp>
        <p:nvSpPr>
          <p:cNvPr id="164" name="TextBox 163"/>
          <p:cNvSpPr txBox="1"/>
          <p:nvPr/>
        </p:nvSpPr>
        <p:spPr>
          <a:xfrm>
            <a:off x="886968" y="4246386"/>
            <a:ext cx="1685077" cy="400110"/>
          </a:xfrm>
          <a:prstGeom prst="rect">
            <a:avLst/>
          </a:prstGeom>
          <a:noFill/>
        </p:spPr>
        <p:txBody>
          <a:bodyPr wrap="none" rtlCol="0">
            <a:spAutoFit/>
          </a:bodyPr>
          <a:lstStyle/>
          <a:p>
            <a:r>
              <a:rPr lang="fr-FR" sz="1000" dirty="0"/>
              <a:t>B: </a:t>
            </a:r>
            <a:r>
              <a:rPr lang="fr-FR" sz="1000" dirty="0" err="1"/>
              <a:t>BRAFi</a:t>
            </a:r>
            <a:r>
              <a:rPr lang="fr-FR" sz="1000" dirty="0"/>
              <a:t> préalable</a:t>
            </a:r>
          </a:p>
          <a:p>
            <a:r>
              <a:rPr lang="fr-FR" sz="1000" dirty="0"/>
              <a:t>B/I: </a:t>
            </a:r>
            <a:r>
              <a:rPr lang="fr-FR" sz="1000" dirty="0" err="1"/>
              <a:t>BRAFi</a:t>
            </a:r>
            <a:r>
              <a:rPr lang="fr-FR" sz="1000" dirty="0"/>
              <a:t> + IO préalables</a:t>
            </a:r>
          </a:p>
        </p:txBody>
      </p:sp>
    </p:spTree>
    <p:extLst>
      <p:ext uri="{BB962C8B-B14F-4D97-AF65-F5344CB8AC3E}">
        <p14:creationId xmlns:p14="http://schemas.microsoft.com/office/powerpoint/2010/main" xmlns="" val="30181055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SO-26: Efficacité clinique de l’inhibition combinée de BRAF, MEK, et PD-1 chez les patients avec cancer colorectal muté BRAF V600E </a:t>
            </a:r>
            <a:r>
              <a:rPr lang="fr-FR" dirty="0" smtClean="0"/>
              <a:t/>
            </a:r>
            <a:br>
              <a:rPr lang="fr-FR" dirty="0" smtClean="0"/>
            </a:br>
            <a:r>
              <a:rPr lang="fr-FR" dirty="0" smtClean="0"/>
              <a:t>– </a:t>
            </a:r>
            <a:r>
              <a:rPr lang="fr-FR" dirty="0" err="1" smtClean="0"/>
              <a:t>Corcoran</a:t>
            </a:r>
            <a:r>
              <a:rPr lang="fr-FR" dirty="0" smtClean="0"/>
              <a:t> </a:t>
            </a:r>
            <a:r>
              <a:rPr lang="fr-FR" dirty="0"/>
              <a:t>R, et al</a:t>
            </a:r>
          </a:p>
        </p:txBody>
      </p:sp>
      <p:sp>
        <p:nvSpPr>
          <p:cNvPr id="3" name="Content Placeholder 2"/>
          <p:cNvSpPr>
            <a:spLocks noGrp="1"/>
          </p:cNvSpPr>
          <p:nvPr>
            <p:ph idx="1"/>
          </p:nvPr>
        </p:nvSpPr>
        <p:spPr>
          <a:xfrm>
            <a:off x="365124" y="1254035"/>
            <a:ext cx="8584476" cy="4746172"/>
          </a:xfrm>
        </p:spPr>
        <p:txBody>
          <a:bodyPr/>
          <a:lstStyle/>
          <a:p>
            <a:pPr marL="0" indent="0">
              <a:buNone/>
            </a:pPr>
            <a:r>
              <a:rPr lang="fr-FR" b="1" dirty="0"/>
              <a:t>Résultats</a:t>
            </a:r>
          </a:p>
          <a:p>
            <a:pPr marL="0" indent="0">
              <a:spcBef>
                <a:spcPts val="25800"/>
              </a:spcBef>
              <a:buNone/>
            </a:pPr>
            <a:r>
              <a:rPr lang="fr-FR" b="1" dirty="0"/>
              <a:t>Conclusions</a:t>
            </a:r>
          </a:p>
          <a:p>
            <a:r>
              <a:rPr lang="fr-FR" b="1" dirty="0"/>
              <a:t>Chez ces patients avec CCR muté BRAF V600E, le triplet </a:t>
            </a:r>
            <a:r>
              <a:rPr lang="fr-FR" b="1" dirty="0" err="1"/>
              <a:t>spartalizumab</a:t>
            </a:r>
            <a:r>
              <a:rPr lang="fr-FR" b="1" dirty="0"/>
              <a:t>, dabrafénib et tramétinib a démontré une activité encourageante et a été généralement bien toléré</a:t>
            </a:r>
          </a:p>
        </p:txBody>
      </p:sp>
      <p:sp>
        <p:nvSpPr>
          <p:cNvPr id="5" name="Text Placeholder 4"/>
          <p:cNvSpPr>
            <a:spLocks noGrp="1"/>
          </p:cNvSpPr>
          <p:nvPr>
            <p:ph type="body" sz="quarter" idx="11"/>
          </p:nvPr>
        </p:nvSpPr>
        <p:spPr/>
        <p:txBody>
          <a:bodyPr/>
          <a:lstStyle/>
          <a:p>
            <a:r>
              <a:rPr lang="fr-FR" dirty="0" err="1"/>
              <a:t>Corcoran</a:t>
            </a:r>
            <a:r>
              <a:rPr lang="fr-FR" dirty="0"/>
              <a:t> R, et al, Ann </a:t>
            </a:r>
            <a:r>
              <a:rPr lang="fr-FR" dirty="0" err="1"/>
              <a:t>Oncol</a:t>
            </a:r>
            <a:r>
              <a:rPr lang="fr-FR" dirty="0"/>
              <a:t> 2020;31(</a:t>
            </a:r>
            <a:r>
              <a:rPr lang="fr-FR" dirty="0" err="1"/>
              <a:t>suppl</a:t>
            </a:r>
            <a:r>
              <a:rPr lang="fr-FR" dirty="0"/>
              <a:t>):</a:t>
            </a:r>
            <a:r>
              <a:rPr lang="fr-FR" dirty="0" err="1"/>
              <a:t>abstr</a:t>
            </a:r>
            <a:r>
              <a:rPr lang="fr-FR" dirty="0"/>
              <a:t> SO-26</a:t>
            </a:r>
          </a:p>
        </p:txBody>
      </p:sp>
      <p:graphicFrame>
        <p:nvGraphicFramePr>
          <p:cNvPr id="6" name="Table 5"/>
          <p:cNvGraphicFramePr>
            <a:graphicFrameLocks noGrp="1"/>
          </p:cNvGraphicFramePr>
          <p:nvPr>
            <p:extLst>
              <p:ext uri="{D42A27DB-BD31-4B8C-83A1-F6EECF244321}">
                <p14:modId xmlns:p14="http://schemas.microsoft.com/office/powerpoint/2010/main" xmlns="" val="2937151008"/>
              </p:ext>
            </p:extLst>
          </p:nvPr>
        </p:nvGraphicFramePr>
        <p:xfrm>
          <a:off x="1524000" y="1591400"/>
          <a:ext cx="6096000" cy="3138960"/>
        </p:xfrm>
        <a:graphic>
          <a:graphicData uri="http://schemas.openxmlformats.org/drawingml/2006/table">
            <a:tbl>
              <a:tblPr firstRow="1" bandRow="1">
                <a:tableStyleId>{5202B0CA-FC54-4496-8BCA-5EF66A818D29}</a:tableStyleId>
              </a:tblPr>
              <a:tblGrid>
                <a:gridCol w="4055676">
                  <a:extLst>
                    <a:ext uri="{9D8B030D-6E8A-4147-A177-3AD203B41FA5}">
                      <a16:colId xmlns:a16="http://schemas.microsoft.com/office/drawing/2014/main" xmlns="" val="604557634"/>
                    </a:ext>
                  </a:extLst>
                </a:gridCol>
                <a:gridCol w="2040324">
                  <a:extLst>
                    <a:ext uri="{9D8B030D-6E8A-4147-A177-3AD203B41FA5}">
                      <a16:colId xmlns:a16="http://schemas.microsoft.com/office/drawing/2014/main" xmlns="" val="2019435613"/>
                    </a:ext>
                  </a:extLst>
                </a:gridCol>
              </a:tblGrid>
              <a:tr h="187000">
                <a:tc>
                  <a:txBody>
                    <a:bodyPr/>
                    <a:lstStyle/>
                    <a:p>
                      <a:r>
                        <a:rPr lang="fr-FR" sz="1400" noProof="0" dirty="0">
                          <a:solidFill>
                            <a:schemeClr val="tx2"/>
                          </a:solidFill>
                          <a:latin typeface="+mn-lt"/>
                        </a:rPr>
                        <a:t>EIs grade </a:t>
                      </a:r>
                      <a:r>
                        <a:rPr lang="fr-FR" sz="1400" noProof="0" dirty="0">
                          <a:solidFill>
                            <a:schemeClr val="tx2"/>
                          </a:solidFill>
                          <a:latin typeface="+mn-lt"/>
                          <a:cs typeface="Arial" panose="020B0604020202020204" pitchFamily="34" charset="0"/>
                        </a:rPr>
                        <a:t>≥</a:t>
                      </a:r>
                      <a:r>
                        <a:rPr lang="fr-FR" sz="1400" noProof="0" dirty="0">
                          <a:solidFill>
                            <a:schemeClr val="tx2"/>
                          </a:solidFill>
                          <a:latin typeface="+mn-lt"/>
                        </a:rPr>
                        <a:t>3, n (%)</a:t>
                      </a:r>
                    </a:p>
                  </a:txBody>
                  <a:tcPr marT="36000" marB="36000"/>
                </a:tc>
                <a:tc>
                  <a:txBody>
                    <a:bodyPr/>
                    <a:lstStyle/>
                    <a:p>
                      <a:pPr algn="ctr"/>
                      <a:endParaRPr lang="fr-FR" sz="1400" noProof="0">
                        <a:solidFill>
                          <a:schemeClr val="tx2"/>
                        </a:solidFill>
                        <a:latin typeface="+mn-lt"/>
                      </a:endParaRPr>
                    </a:p>
                  </a:txBody>
                  <a:tcPr marT="36000" marB="36000"/>
                </a:tc>
                <a:extLst>
                  <a:ext uri="{0D108BD9-81ED-4DB2-BD59-A6C34878D82A}">
                    <a16:rowId xmlns:a16="http://schemas.microsoft.com/office/drawing/2014/main" xmlns="" val="2759472719"/>
                  </a:ext>
                </a:extLst>
              </a:tr>
              <a:tr h="0">
                <a:tc>
                  <a:txBody>
                    <a:bodyPr/>
                    <a:lstStyle/>
                    <a:p>
                      <a:r>
                        <a:rPr lang="fr-FR" sz="1400" noProof="0" dirty="0">
                          <a:solidFill>
                            <a:schemeClr val="tx1"/>
                          </a:solidFill>
                          <a:latin typeface="+mn-lt"/>
                        </a:rPr>
                        <a:t>Augmentation lipase</a:t>
                      </a:r>
                    </a:p>
                  </a:txBody>
                  <a:tcPr marT="36000" marB="36000"/>
                </a:tc>
                <a:tc>
                  <a:txBody>
                    <a:bodyPr/>
                    <a:lstStyle/>
                    <a:p>
                      <a:pPr algn="ctr"/>
                      <a:r>
                        <a:rPr lang="fr-FR" sz="1400" noProof="0">
                          <a:solidFill>
                            <a:schemeClr val="tx1"/>
                          </a:solidFill>
                          <a:latin typeface="+mn-lt"/>
                        </a:rPr>
                        <a:t>3 (14,2)</a:t>
                      </a:r>
                    </a:p>
                  </a:txBody>
                  <a:tcPr marT="36000" marB="36000"/>
                </a:tc>
                <a:extLst>
                  <a:ext uri="{0D108BD9-81ED-4DB2-BD59-A6C34878D82A}">
                    <a16:rowId xmlns:a16="http://schemas.microsoft.com/office/drawing/2014/main" xmlns="" val="1490838470"/>
                  </a:ext>
                </a:extLst>
              </a:tr>
              <a:tr h="0">
                <a:tc>
                  <a:txBody>
                    <a:bodyPr/>
                    <a:lstStyle/>
                    <a:p>
                      <a:r>
                        <a:rPr lang="fr-FR" sz="1400" noProof="0" dirty="0">
                          <a:solidFill>
                            <a:schemeClr val="tx1"/>
                          </a:solidFill>
                          <a:latin typeface="+mn-lt"/>
                        </a:rPr>
                        <a:t>Fièvre</a:t>
                      </a:r>
                    </a:p>
                  </a:txBody>
                  <a:tcPr marT="36000" marB="36000">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latin typeface="+mn-lt"/>
                        </a:rPr>
                        <a:t>2 (9,5)</a:t>
                      </a:r>
                    </a:p>
                  </a:txBody>
                  <a:tcPr marT="36000" marB="36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283834896"/>
                  </a:ext>
                </a:extLst>
              </a:tr>
              <a:tr h="105880">
                <a:tc>
                  <a:txBody>
                    <a:bodyPr/>
                    <a:lstStyle/>
                    <a:p>
                      <a:r>
                        <a:rPr lang="fr-FR" sz="1400" noProof="0" dirty="0">
                          <a:solidFill>
                            <a:schemeClr val="tx1"/>
                          </a:solidFill>
                          <a:latin typeface="+mn-lt"/>
                        </a:rPr>
                        <a:t>Augmentation amylase sérique</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latin typeface="+mn-lt"/>
                        </a:rPr>
                        <a:t>2 (9,5)</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195981701"/>
                  </a:ext>
                </a:extLst>
              </a:tr>
              <a:tr h="0">
                <a:tc>
                  <a:txBody>
                    <a:bodyPr/>
                    <a:lstStyle/>
                    <a:p>
                      <a:r>
                        <a:rPr lang="fr-FR" sz="1400" noProof="0">
                          <a:solidFill>
                            <a:schemeClr val="tx1"/>
                          </a:solidFill>
                          <a:latin typeface="+mn-lt"/>
                        </a:rPr>
                        <a:t>Fatigue</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latin typeface="+mn-lt"/>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436712729"/>
                  </a:ext>
                </a:extLst>
              </a:tr>
              <a:tr h="0">
                <a:tc>
                  <a:txBody>
                    <a:bodyPr/>
                    <a:lstStyle/>
                    <a:p>
                      <a:r>
                        <a:rPr lang="fr-FR" sz="1400" noProof="0" dirty="0">
                          <a:solidFill>
                            <a:schemeClr val="tx1"/>
                          </a:solidFill>
                          <a:latin typeface="+mn-lt"/>
                        </a:rPr>
                        <a:t>Hyponatrémie</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latin typeface="+mn-lt"/>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873677942"/>
                  </a:ext>
                </a:extLst>
              </a:tr>
              <a:tr h="0">
                <a:tc>
                  <a:txBody>
                    <a:bodyPr/>
                    <a:lstStyle/>
                    <a:p>
                      <a:r>
                        <a:rPr lang="fr-FR" sz="1400" noProof="0" dirty="0">
                          <a:solidFill>
                            <a:schemeClr val="tx1"/>
                          </a:solidFill>
                          <a:latin typeface="+mn-lt"/>
                        </a:rPr>
                        <a:t>Anémie</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latin typeface="+mn-lt"/>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7744328"/>
                  </a:ext>
                </a:extLst>
              </a:tr>
              <a:tr h="0">
                <a:tc>
                  <a:txBody>
                    <a:bodyPr/>
                    <a:lstStyle/>
                    <a:p>
                      <a:r>
                        <a:rPr lang="fr-FR" sz="1400" baseline="0" noProof="0" dirty="0">
                          <a:solidFill>
                            <a:schemeClr val="tx1"/>
                          </a:solidFill>
                          <a:latin typeface="+mn-lt"/>
                        </a:rPr>
                        <a:t>Rash </a:t>
                      </a:r>
                      <a:r>
                        <a:rPr lang="fr-FR" sz="1400" baseline="0" noProof="0" dirty="0" err="1">
                          <a:solidFill>
                            <a:schemeClr val="tx1"/>
                          </a:solidFill>
                          <a:latin typeface="+mn-lt"/>
                        </a:rPr>
                        <a:t>maculopapulaire</a:t>
                      </a:r>
                      <a:endParaRPr lang="fr-FR" sz="1400" noProof="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latin typeface="+mn-lt"/>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151200729"/>
                  </a:ext>
                </a:extLst>
              </a:tr>
              <a:tr h="0">
                <a:tc>
                  <a:txBody>
                    <a:bodyPr/>
                    <a:lstStyle/>
                    <a:p>
                      <a:r>
                        <a:rPr lang="fr-FR" sz="1400" noProof="0">
                          <a:solidFill>
                            <a:schemeClr val="tx1"/>
                          </a:solidFill>
                          <a:latin typeface="+mn-lt"/>
                        </a:rPr>
                        <a:t>Hypertension</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latin typeface="+mn-lt"/>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797467875"/>
                  </a:ext>
                </a:extLst>
              </a:tr>
              <a:tr h="0">
                <a:tc>
                  <a:txBody>
                    <a:bodyPr/>
                    <a:lstStyle/>
                    <a:p>
                      <a:r>
                        <a:rPr lang="fr-FR" sz="1400" noProof="0" dirty="0">
                          <a:solidFill>
                            <a:schemeClr val="tx1"/>
                          </a:solidFill>
                          <a:latin typeface="+mn-lt"/>
                        </a:rPr>
                        <a:t>Colite</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latin typeface="+mn-lt"/>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923370644"/>
                  </a:ext>
                </a:extLst>
              </a:tr>
              <a:tr h="0">
                <a:tc>
                  <a:txBody>
                    <a:bodyPr/>
                    <a:lstStyle/>
                    <a:p>
                      <a:r>
                        <a:rPr lang="fr-FR" sz="1400" noProof="0" dirty="0">
                          <a:solidFill>
                            <a:schemeClr val="tx1"/>
                          </a:solidFill>
                          <a:latin typeface="+mn-lt"/>
                        </a:rPr>
                        <a:t>Hypokaliémie</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dirty="0">
                          <a:solidFill>
                            <a:schemeClr val="tx1"/>
                          </a:solidFill>
                          <a:latin typeface="+mn-lt"/>
                        </a:rPr>
                        <a:t>1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033227308"/>
                  </a:ext>
                </a:extLst>
              </a:tr>
            </a:tbl>
          </a:graphicData>
        </a:graphic>
      </p:graphicFrame>
    </p:spTree>
    <p:extLst>
      <p:ext uri="{BB962C8B-B14F-4D97-AF65-F5344CB8AC3E}">
        <p14:creationId xmlns:p14="http://schemas.microsoft.com/office/powerpoint/2010/main" xmlns="" val="29707870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SO-30: Chimiothérapie systémique adjuvante versus surveillance active après résection d’emblée de métastases péritonéales isolées synchrones de cancer colorectal : analyse appariée sur score de propension d’un registre national – </a:t>
            </a:r>
            <a:r>
              <a:rPr lang="fr-FR" dirty="0" err="1"/>
              <a:t>Rovers</a:t>
            </a:r>
            <a:r>
              <a:rPr lang="fr-FR" dirty="0"/>
              <a:t> K,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de la chimiothérapie systémique adjuvante après résection d’emblée de métastases péritonéales isolées synchrones de cancer colorectal</a:t>
            </a:r>
          </a:p>
        </p:txBody>
      </p:sp>
      <p:sp>
        <p:nvSpPr>
          <p:cNvPr id="4" name="Text Placeholder 3"/>
          <p:cNvSpPr>
            <a:spLocks noGrp="1"/>
          </p:cNvSpPr>
          <p:nvPr>
            <p:ph type="body" sz="quarter" idx="10"/>
          </p:nvPr>
        </p:nvSpPr>
        <p:spPr>
          <a:xfrm>
            <a:off x="365125" y="6096000"/>
            <a:ext cx="4206875" cy="487363"/>
          </a:xfrm>
        </p:spPr>
        <p:txBody>
          <a:bodyPr/>
          <a:lstStyle/>
          <a:p>
            <a:r>
              <a:rPr lang="fr-FR" dirty="0"/>
              <a:t>*Début de la chimiothérapie systémique sans thérapie ciblée au cours des 3 mois postopératoires; </a:t>
            </a:r>
            <a:r>
              <a:rPr lang="fr-FR" baseline="30000" dirty="0">
                <a:latin typeface="Arial" panose="020B0604020202020204" pitchFamily="34" charset="0"/>
                <a:cs typeface="Arial" panose="020B0604020202020204" pitchFamily="34" charset="0"/>
              </a:rPr>
              <a:t>†</a:t>
            </a:r>
            <a:r>
              <a:rPr lang="fr-FR" dirty="0"/>
              <a:t>début de la chimiothérapie après 3 mois postopératoires ou thérapie ciblée au cours des 3 mois postopératoires</a:t>
            </a:r>
          </a:p>
        </p:txBody>
      </p:sp>
      <p:sp>
        <p:nvSpPr>
          <p:cNvPr id="5" name="Text Placeholder 4"/>
          <p:cNvSpPr>
            <a:spLocks noGrp="1"/>
          </p:cNvSpPr>
          <p:nvPr>
            <p:ph type="body" sz="quarter" idx="11"/>
          </p:nvPr>
        </p:nvSpPr>
        <p:spPr/>
        <p:txBody>
          <a:bodyPr/>
          <a:lstStyle/>
          <a:p>
            <a:r>
              <a:rPr lang="fr-FR" dirty="0" err="1"/>
              <a:t>Rovers</a:t>
            </a:r>
            <a:r>
              <a:rPr lang="fr-FR" dirty="0"/>
              <a:t> K, et al, Ann </a:t>
            </a:r>
            <a:r>
              <a:rPr lang="fr-FR" dirty="0" err="1"/>
              <a:t>Oncol</a:t>
            </a:r>
            <a:r>
              <a:rPr lang="fr-FR" dirty="0"/>
              <a:t> 2020;31(</a:t>
            </a:r>
            <a:r>
              <a:rPr lang="fr-FR" dirty="0" err="1"/>
              <a:t>suppl</a:t>
            </a:r>
            <a:r>
              <a:rPr lang="fr-FR" dirty="0"/>
              <a:t>):</a:t>
            </a:r>
            <a:r>
              <a:rPr lang="fr-FR" dirty="0" err="1"/>
              <a:t>abstr</a:t>
            </a:r>
            <a:r>
              <a:rPr lang="fr-FR" dirty="0"/>
              <a:t> SO-30</a:t>
            </a:r>
          </a:p>
        </p:txBody>
      </p:sp>
      <p:cxnSp>
        <p:nvCxnSpPr>
          <p:cNvPr id="9" name="AutoShape 15"/>
          <p:cNvCxnSpPr>
            <a:cxnSpLocks noChangeShapeType="1"/>
            <a:stCxn id="35" idx="3"/>
            <a:endCxn id="10" idx="1"/>
          </p:cNvCxnSpPr>
          <p:nvPr/>
        </p:nvCxnSpPr>
        <p:spPr bwMode="auto">
          <a:xfrm flipV="1">
            <a:off x="5738643" y="2796298"/>
            <a:ext cx="755757" cy="731652"/>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6494400" y="2321775"/>
            <a:ext cx="2505600" cy="94904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FFFFFF"/>
                </a:solidFill>
                <a:effectLst/>
                <a:uLnTx/>
                <a:uFillTx/>
                <a:latin typeface="Arial"/>
                <a:ea typeface="SimSun" pitchFamily="2" charset="-122"/>
                <a:cs typeface="Arial"/>
              </a:rPr>
              <a:t>Chimiothérapie systémique adjuvante</a:t>
            </a:r>
            <a:r>
              <a:rPr kumimoji="0" lang="fr-FR"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a:t>
            </a:r>
            <a:r>
              <a:rPr kumimoji="0" lang="fr-FR" altLang="zh-CN" sz="1800" b="0" i="0" u="none" strike="noStrike" kern="1200" cap="none" spc="0" normalizeH="0" noProof="0" dirty="0">
                <a:ln>
                  <a:noFill/>
                </a:ln>
                <a:solidFill>
                  <a:srgbClr val="FFFFFF"/>
                </a:solidFill>
                <a:effectLst/>
                <a:uLnTx/>
                <a:uFillTx/>
                <a:latin typeface="Arial"/>
                <a:ea typeface="SimSun" pitchFamily="2" charset="-122"/>
                <a:cs typeface="Arial"/>
              </a:rPr>
              <a:t>(n=172)</a:t>
            </a:r>
            <a:endPar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1" name="AutoShape 9"/>
          <p:cNvSpPr>
            <a:spLocks noChangeArrowheads="1"/>
          </p:cNvSpPr>
          <p:nvPr/>
        </p:nvSpPr>
        <p:spPr bwMode="auto">
          <a:xfrm>
            <a:off x="122998" y="2350447"/>
            <a:ext cx="3016801" cy="235500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Adénocarcinome colorectal résécable non appendiculaire </a:t>
            </a:r>
            <a:endPar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latin typeface="Arial"/>
                <a:ea typeface="SimSun" pitchFamily="2" charset="-122"/>
                <a:cs typeface="Arial"/>
              </a:rPr>
              <a:t>Métastases péritonéales</a:t>
            </a:r>
            <a:endParaRPr lang="fr-FR" altLang="zh-CN" sz="1600" dirty="0">
              <a:solidFill>
                <a:srgbClr val="FFFFFF"/>
              </a:solidFill>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Pas de métastases </a:t>
            </a:r>
            <a:r>
              <a:rPr kumimoji="0" lang="fr-FR" altLang="zh-CN" sz="1600" b="0" i="0" u="none" strike="noStrike" kern="1200" cap="none" spc="0" normalizeH="0" noProof="0" dirty="0">
                <a:ln>
                  <a:noFill/>
                </a:ln>
                <a:solidFill>
                  <a:srgbClr val="FFFFFF"/>
                </a:solidFill>
                <a:effectLst/>
                <a:uLnTx/>
                <a:uFillTx/>
                <a:latin typeface="Arial"/>
                <a:ea typeface="SimSun" pitchFamily="2" charset="-122"/>
                <a:cs typeface="Arial"/>
              </a:rPr>
              <a:t>extra péritonéales</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(n=393)</a:t>
            </a:r>
          </a:p>
        </p:txBody>
      </p:sp>
      <p:cxnSp>
        <p:nvCxnSpPr>
          <p:cNvPr id="12" name="AutoShape 16"/>
          <p:cNvCxnSpPr>
            <a:cxnSpLocks noChangeShapeType="1"/>
            <a:stCxn id="35" idx="3"/>
            <a:endCxn id="13" idx="1"/>
          </p:cNvCxnSpPr>
          <p:nvPr/>
        </p:nvCxnSpPr>
        <p:spPr bwMode="auto">
          <a:xfrm>
            <a:off x="5738643" y="3527950"/>
            <a:ext cx="755807" cy="748173"/>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6494450" y="3801600"/>
            <a:ext cx="2504122" cy="94904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Surveillance active</a:t>
            </a:r>
            <a:r>
              <a:rPr kumimoji="0" lang="fr-FR" altLang="zh-CN" sz="1800" b="0" i="0" u="none" strike="noStrike" kern="1200" cap="none" spc="0" normalizeH="0" baseline="30000" noProof="0" dirty="0">
                <a:ln>
                  <a:noFill/>
                </a:ln>
                <a:solidFill>
                  <a:srgbClr val="4D4D4D"/>
                </a:solidFill>
                <a:effectLst/>
                <a:uLnTx/>
                <a:uFillTx/>
                <a:latin typeface="Arial" panose="020B0604020202020204" pitchFamily="34" charset="0"/>
                <a:ea typeface="SimSun" pitchFamily="2" charset="-122"/>
                <a:cs typeface="Arial" panose="020B0604020202020204" pitchFamily="34" charset="0"/>
              </a:rPr>
              <a:t>†</a:t>
            </a: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
            </a:r>
            <a:b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br>
            <a:r>
              <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rPr>
              <a:t>(n=221)</a:t>
            </a:r>
          </a:p>
        </p:txBody>
      </p:sp>
      <p:sp>
        <p:nvSpPr>
          <p:cNvPr id="20" name="Rectangle 9"/>
          <p:cNvSpPr txBox="1">
            <a:spLocks noChangeArrowheads="1"/>
          </p:cNvSpPr>
          <p:nvPr/>
        </p:nvSpPr>
        <p:spPr bwMode="auto">
          <a:xfrm>
            <a:off x="365124" y="4838801"/>
            <a:ext cx="85268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cs typeface="Arial"/>
              </a:rPr>
              <a:t>SG </a:t>
            </a:r>
            <a:r>
              <a:rPr kumimoji="0" lang="fr-FR" sz="1600" b="0" i="0" u="none" strike="noStrike" kern="1200" cap="none" spc="0" normalizeH="0" baseline="0" dirty="0">
                <a:ln>
                  <a:noFill/>
                </a:ln>
                <a:solidFill>
                  <a:srgbClr val="4D4D4D"/>
                </a:solidFill>
                <a:effectLst/>
                <a:uLnTx/>
                <a:uFillTx/>
                <a:latin typeface="Arial"/>
                <a:cs typeface="Arial"/>
              </a:rPr>
              <a:t>dans les groupes appariés</a:t>
            </a:r>
            <a:r>
              <a:rPr kumimoji="0" lang="fr-FR" sz="1600" b="0" i="0" u="none" strike="noStrike" kern="1200" cap="none" spc="0" normalizeH="0" dirty="0">
                <a:ln>
                  <a:noFill/>
                </a:ln>
                <a:solidFill>
                  <a:srgbClr val="4D4D4D"/>
                </a:solidFill>
                <a:effectLst/>
                <a:uLnTx/>
                <a:uFillTx/>
                <a:latin typeface="Arial"/>
                <a:cs typeface="Arial"/>
              </a:rPr>
              <a:t> </a:t>
            </a:r>
            <a:r>
              <a:rPr kumimoji="0" lang="fr-FR" sz="1600" b="0" i="0" u="none" strike="noStrike" kern="1200" cap="none" spc="0" normalizeH="0" baseline="0" dirty="0">
                <a:ln>
                  <a:noFill/>
                </a:ln>
                <a:solidFill>
                  <a:srgbClr val="4D4D4D"/>
                </a:solidFill>
                <a:effectLst/>
                <a:uLnTx/>
                <a:uFillTx/>
                <a:latin typeface="Arial"/>
                <a:cs typeface="Arial"/>
              </a:rPr>
              <a:t>(appariement sur score de propension incluant </a:t>
            </a:r>
            <a:r>
              <a:rPr kumimoji="0" lang="fr-FR" sz="1600" b="0" i="0" u="none" strike="noStrike" kern="1200" cap="none" spc="0" normalizeH="0" dirty="0">
                <a:ln>
                  <a:noFill/>
                </a:ln>
                <a:solidFill>
                  <a:srgbClr val="4D4D4D"/>
                </a:solidFill>
                <a:effectLst/>
                <a:uLnTx/>
                <a:uFillTx/>
                <a:latin typeface="Arial"/>
                <a:cs typeface="Arial"/>
              </a:rPr>
              <a:t>sexe, âge, localisation tumorale, TNM, histologie</a:t>
            </a:r>
            <a:r>
              <a:rPr lang="fr-FR" dirty="0">
                <a:latin typeface="Arial"/>
                <a:cs typeface="Arial"/>
              </a:rPr>
              <a:t> </a:t>
            </a:r>
            <a:r>
              <a:rPr kumimoji="0" lang="fr-FR" sz="1600" b="0" i="0" u="none" strike="noStrike" kern="1200" cap="none" spc="0" normalizeH="0" dirty="0">
                <a:ln>
                  <a:noFill/>
                </a:ln>
                <a:solidFill>
                  <a:srgbClr val="4D4D4D"/>
                </a:solidFill>
                <a:effectLst/>
                <a:uLnTx/>
                <a:uFillTx/>
                <a:latin typeface="Arial"/>
                <a:cs typeface="Arial"/>
              </a:rPr>
              <a:t>– différenciation et </a:t>
            </a:r>
            <a:r>
              <a:rPr lang="fr-FR" dirty="0">
                <a:latin typeface="Arial"/>
                <a:cs typeface="Arial"/>
              </a:rPr>
              <a:t>séjour </a:t>
            </a:r>
            <a:r>
              <a:rPr lang="fr-FR" dirty="0" smtClean="0">
                <a:latin typeface="Arial"/>
                <a:cs typeface="Arial"/>
              </a:rPr>
              <a:t>à </a:t>
            </a:r>
            <a:r>
              <a:rPr lang="fr-FR" dirty="0">
                <a:latin typeface="Arial"/>
                <a:cs typeface="Arial"/>
              </a:rPr>
              <a:t>l’hôpital</a:t>
            </a:r>
            <a:r>
              <a:rPr kumimoji="0" lang="fr-FR" sz="1600" b="0" i="0" u="none" strike="noStrike" kern="1200" cap="none" spc="0" normalizeH="0" dirty="0">
                <a:ln>
                  <a:noFill/>
                </a:ln>
                <a:solidFill>
                  <a:srgbClr val="4D4D4D"/>
                </a:solidFill>
                <a:effectLst/>
                <a:uLnTx/>
                <a:uFillTx/>
                <a:latin typeface="Arial"/>
                <a:cs typeface="Arial"/>
              </a:rPr>
              <a:t>)</a:t>
            </a:r>
            <a:endParaRPr kumimoji="0" lang="fr-FR" sz="1600" b="0" i="0" u="none" strike="noStrike" kern="1200" cap="none" spc="0" normalizeH="0" baseline="0" dirty="0">
              <a:ln>
                <a:noFill/>
              </a:ln>
              <a:solidFill>
                <a:srgbClr val="4D4D4D"/>
              </a:solidFill>
              <a:effectLst/>
              <a:uLnTx/>
              <a:uFillTx/>
              <a:latin typeface="Arial"/>
              <a:cs typeface="Arial"/>
            </a:endParaRPr>
          </a:p>
        </p:txBody>
      </p:sp>
      <p:sp>
        <p:nvSpPr>
          <p:cNvPr id="35" name="Rectangle 34"/>
          <p:cNvSpPr/>
          <p:nvPr/>
        </p:nvSpPr>
        <p:spPr>
          <a:xfrm>
            <a:off x="3518480" y="2927785"/>
            <a:ext cx="2220163" cy="1200329"/>
          </a:xfrm>
          <a:prstGeom prst="rect">
            <a:avLst/>
          </a:prstGeom>
          <a:solidFill>
            <a:schemeClr val="tx1"/>
          </a:solidFill>
        </p:spPr>
        <p:txBody>
          <a:bodyPr wrap="square">
            <a:spAutoFit/>
          </a:bodyPr>
          <a:lstStyle/>
          <a:p>
            <a:pPr lvl="0" algn="ctr" defTabSz="892175" eaLnBrk="0" hangingPunct="0">
              <a:spcAft>
                <a:spcPct val="30000"/>
              </a:spcAft>
              <a:defRPr/>
            </a:pPr>
            <a:r>
              <a:rPr lang="fr-FR" altLang="zh-CN" dirty="0">
                <a:solidFill>
                  <a:srgbClr val="FFFFFF"/>
                </a:solidFill>
                <a:latin typeface="Arial"/>
                <a:ea typeface="SimSun" pitchFamily="2" charset="-122"/>
                <a:cs typeface="Arial"/>
              </a:rPr>
              <a:t>Chirurgie de </a:t>
            </a:r>
            <a:r>
              <a:rPr lang="fr-FR" altLang="zh-CN" dirty="0" err="1">
                <a:solidFill>
                  <a:srgbClr val="FFFFFF"/>
                </a:solidFill>
                <a:latin typeface="Arial"/>
                <a:ea typeface="SimSun" pitchFamily="2" charset="-122"/>
                <a:cs typeface="Arial"/>
              </a:rPr>
              <a:t>cytoréduction</a:t>
            </a:r>
            <a:r>
              <a:rPr lang="fr-FR" altLang="zh-CN" dirty="0">
                <a:solidFill>
                  <a:srgbClr val="FFFFFF"/>
                </a:solidFill>
                <a:latin typeface="Arial"/>
                <a:ea typeface="SimSun" pitchFamily="2" charset="-122"/>
                <a:cs typeface="Arial"/>
              </a:rPr>
              <a:t> complète avec CHIP</a:t>
            </a:r>
          </a:p>
        </p:txBody>
      </p:sp>
      <p:cxnSp>
        <p:nvCxnSpPr>
          <p:cNvPr id="44" name="AutoShape 19"/>
          <p:cNvCxnSpPr>
            <a:cxnSpLocks noChangeShapeType="1"/>
            <a:stCxn id="11" idx="3"/>
            <a:endCxn id="35" idx="1"/>
          </p:cNvCxnSpPr>
          <p:nvPr/>
        </p:nvCxnSpPr>
        <p:spPr bwMode="auto">
          <a:xfrm>
            <a:off x="3139799" y="3527949"/>
            <a:ext cx="378681" cy="1"/>
          </a:xfrm>
          <a:prstGeom prst="straightConnector1">
            <a:avLst/>
          </a:prstGeom>
          <a:noFill/>
          <a:ln w="57150">
            <a:solidFill>
              <a:schemeClr val="bg2">
                <a:lumMod val="60000"/>
                <a:lumOff val="40000"/>
              </a:schemeClr>
            </a:solidFill>
            <a:round/>
            <a:headEnd type="none" w="med" len="med"/>
            <a:tailEnd type="triangle" w="med" len="med"/>
          </a:ln>
        </p:spPr>
      </p:cxnSp>
      <p:sp>
        <p:nvSpPr>
          <p:cNvPr id="14" name="Rectangle 13"/>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3 juillet 2020 à 18H43</a:t>
            </a:r>
          </a:p>
        </p:txBody>
      </p:sp>
    </p:spTree>
    <p:extLst>
      <p:ext uri="{BB962C8B-B14F-4D97-AF65-F5344CB8AC3E}">
        <p14:creationId xmlns:p14="http://schemas.microsoft.com/office/powerpoint/2010/main" xmlns="" val="13544209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SO-30: Chimiothérapie systémique adjuvante versus surveillance active après résection d’emblée de métastases péritonéales isolées synchrones de cancer colorectal : analyse appariée sur score de propension d’un registre national – </a:t>
            </a:r>
            <a:r>
              <a:rPr lang="fr-FR" dirty="0" err="1"/>
              <a:t>Rovers</a:t>
            </a:r>
            <a:r>
              <a:rPr lang="fr-FR" dirty="0"/>
              <a:t> K, et al</a:t>
            </a:r>
          </a:p>
        </p:txBody>
      </p:sp>
      <p:sp>
        <p:nvSpPr>
          <p:cNvPr id="3" name="Content Placeholder 2"/>
          <p:cNvSpPr>
            <a:spLocks noGrp="1"/>
          </p:cNvSpPr>
          <p:nvPr>
            <p:ph idx="1"/>
          </p:nvPr>
        </p:nvSpPr>
        <p:spPr/>
        <p:txBody>
          <a:bodyPr/>
          <a:lstStyle/>
          <a:p>
            <a:pPr marL="0" indent="0">
              <a:buNone/>
            </a:pPr>
            <a:r>
              <a:rPr lang="fr-FR" b="1" dirty="0"/>
              <a:t>Résultats</a:t>
            </a:r>
          </a:p>
          <a:p>
            <a:r>
              <a:rPr lang="fr-FR" dirty="0"/>
              <a:t>SG médiane: 38 mois dans le groupe chimiothérapie systémique adjuvante et 24 mois dans le groupe surveillance active (HR 0,64, IC95% 0,48 - 0,86; p=0,003)</a:t>
            </a:r>
          </a:p>
          <a:p>
            <a:pPr marL="0" indent="0">
              <a:spcBef>
                <a:spcPts val="17400"/>
              </a:spcBef>
              <a:buNone/>
            </a:pPr>
            <a:r>
              <a:rPr lang="fr-FR" b="1" dirty="0"/>
              <a:t>Conclusions</a:t>
            </a:r>
          </a:p>
          <a:p>
            <a:r>
              <a:rPr lang="fr-FR" b="1" dirty="0"/>
              <a:t>Chez ces patients avec métastases péritonéales isolées synchrones de cancer colorectal, la chimiothérapie systémique adjuvante après résection d’emblée des métastases était associée à une amélioration de la SG</a:t>
            </a:r>
          </a:p>
          <a:p>
            <a:endParaRPr lang="fr-FR" dirty="0"/>
          </a:p>
        </p:txBody>
      </p:sp>
      <p:sp>
        <p:nvSpPr>
          <p:cNvPr id="5" name="Text Placeholder 4"/>
          <p:cNvSpPr>
            <a:spLocks noGrp="1"/>
          </p:cNvSpPr>
          <p:nvPr>
            <p:ph type="body" sz="quarter" idx="11"/>
          </p:nvPr>
        </p:nvSpPr>
        <p:spPr/>
        <p:txBody>
          <a:bodyPr/>
          <a:lstStyle/>
          <a:p>
            <a:r>
              <a:rPr lang="fr-FR" dirty="0" err="1"/>
              <a:t>Rovers</a:t>
            </a:r>
            <a:r>
              <a:rPr lang="fr-FR" dirty="0"/>
              <a:t> K, et al, Ann </a:t>
            </a:r>
            <a:r>
              <a:rPr lang="fr-FR" dirty="0" err="1"/>
              <a:t>Oncol</a:t>
            </a:r>
            <a:r>
              <a:rPr lang="fr-FR" dirty="0"/>
              <a:t> 2020;31(</a:t>
            </a:r>
            <a:r>
              <a:rPr lang="fr-FR" dirty="0" err="1"/>
              <a:t>suppl</a:t>
            </a:r>
            <a:r>
              <a:rPr lang="fr-FR" dirty="0"/>
              <a:t>):</a:t>
            </a:r>
            <a:r>
              <a:rPr lang="fr-FR" dirty="0" err="1"/>
              <a:t>abstr</a:t>
            </a:r>
            <a:r>
              <a:rPr lang="fr-FR" dirty="0"/>
              <a:t> SO-30</a:t>
            </a:r>
          </a:p>
        </p:txBody>
      </p:sp>
      <p:graphicFrame>
        <p:nvGraphicFramePr>
          <p:cNvPr id="6" name="Table 5"/>
          <p:cNvGraphicFramePr>
            <a:graphicFrameLocks noGrp="1"/>
          </p:cNvGraphicFramePr>
          <p:nvPr>
            <p:extLst>
              <p:ext uri="{D42A27DB-BD31-4B8C-83A1-F6EECF244321}">
                <p14:modId xmlns:p14="http://schemas.microsoft.com/office/powerpoint/2010/main" xmlns="" val="3823597613"/>
              </p:ext>
            </p:extLst>
          </p:nvPr>
        </p:nvGraphicFramePr>
        <p:xfrm>
          <a:off x="78681" y="2246600"/>
          <a:ext cx="8986638" cy="1854200"/>
        </p:xfrm>
        <a:graphic>
          <a:graphicData uri="http://schemas.openxmlformats.org/drawingml/2006/table">
            <a:tbl>
              <a:tblPr firstRow="1" bandRow="1">
                <a:tableStyleId>{5202B0CA-FC54-4496-8BCA-5EF66A818D29}</a:tableStyleId>
              </a:tblPr>
              <a:tblGrid>
                <a:gridCol w="6725319">
                  <a:extLst>
                    <a:ext uri="{9D8B030D-6E8A-4147-A177-3AD203B41FA5}">
                      <a16:colId xmlns:a16="http://schemas.microsoft.com/office/drawing/2014/main" xmlns="" val="332320852"/>
                    </a:ext>
                  </a:extLst>
                </a:gridCol>
                <a:gridCol w="2261319">
                  <a:extLst>
                    <a:ext uri="{9D8B030D-6E8A-4147-A177-3AD203B41FA5}">
                      <a16:colId xmlns:a16="http://schemas.microsoft.com/office/drawing/2014/main" xmlns="" val="1134243659"/>
                    </a:ext>
                  </a:extLst>
                </a:gridCol>
              </a:tblGrid>
              <a:tr h="370840">
                <a:tc>
                  <a:txBody>
                    <a:bodyPr/>
                    <a:lstStyle/>
                    <a:p>
                      <a:r>
                        <a:rPr lang="fr-FR" sz="1400" noProof="0" dirty="0">
                          <a:solidFill>
                            <a:schemeClr val="tx2"/>
                          </a:solidFill>
                        </a:rPr>
                        <a:t>Ajustement</a:t>
                      </a:r>
                    </a:p>
                  </a:txBody>
                  <a:tcPr anchor="ctr"/>
                </a:tc>
                <a:tc>
                  <a:txBody>
                    <a:bodyPr/>
                    <a:lstStyle/>
                    <a:p>
                      <a:pPr algn="ctr"/>
                      <a:r>
                        <a:rPr lang="fr-FR" sz="1400" noProof="0" dirty="0">
                          <a:solidFill>
                            <a:schemeClr val="tx2"/>
                          </a:solidFill>
                        </a:rPr>
                        <a:t>HR (IC95%); p</a:t>
                      </a:r>
                    </a:p>
                  </a:txBody>
                  <a:tcPr anchor="ctr"/>
                </a:tc>
                <a:extLst>
                  <a:ext uri="{0D108BD9-81ED-4DB2-BD59-A6C34878D82A}">
                    <a16:rowId xmlns:a16="http://schemas.microsoft.com/office/drawing/2014/main" xmlns="" val="2621450776"/>
                  </a:ext>
                </a:extLst>
              </a:tr>
              <a:tr h="370840">
                <a:tc>
                  <a:txBody>
                    <a:bodyPr/>
                    <a:lstStyle/>
                    <a:p>
                      <a:r>
                        <a:rPr lang="fr-FR" sz="1400" noProof="0" dirty="0">
                          <a:solidFill>
                            <a:schemeClr val="tx1"/>
                          </a:solidFill>
                        </a:rPr>
                        <a:t>Patients</a:t>
                      </a:r>
                      <a:r>
                        <a:rPr lang="fr-FR" sz="1400" baseline="0" noProof="0" dirty="0">
                          <a:solidFill>
                            <a:schemeClr val="tx1"/>
                          </a:solidFill>
                        </a:rPr>
                        <a:t> décédés entre 3 et 6 mois postopératoires</a:t>
                      </a:r>
                      <a:endParaRPr lang="fr-FR" sz="1400" noProof="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fr-FR" sz="1400" noProof="0" dirty="0">
                          <a:solidFill>
                            <a:schemeClr val="tx1"/>
                          </a:solidFill>
                        </a:rPr>
                        <a:t>0,68 (0,50 - 0,93); 0,02</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793262915"/>
                  </a:ext>
                </a:extLst>
              </a:tr>
              <a:tr h="370840">
                <a:tc>
                  <a:txBody>
                    <a:bodyPr/>
                    <a:lstStyle/>
                    <a:p>
                      <a:r>
                        <a:rPr lang="fr-FR" sz="1400" noProof="0" dirty="0">
                          <a:solidFill>
                            <a:schemeClr val="tx1"/>
                          </a:solidFill>
                        </a:rPr>
                        <a:t>Patients ayant reçu une thérapie ciblée au cours des </a:t>
                      </a:r>
                      <a:r>
                        <a:rPr lang="fr-FR" sz="1400" baseline="0" noProof="0" dirty="0">
                          <a:solidFill>
                            <a:schemeClr val="tx1"/>
                          </a:solidFill>
                        </a:rPr>
                        <a:t>3 mois postopératoires</a:t>
                      </a:r>
                      <a:endParaRPr lang="fr-FR" sz="1400" noProof="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dirty="0">
                          <a:solidFill>
                            <a:schemeClr val="tx1"/>
                          </a:solidFill>
                        </a:rPr>
                        <a:t>0,68 (0,50 - 0,93); 0,01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809634241"/>
                  </a:ext>
                </a:extLst>
              </a:tr>
              <a:tr h="370840">
                <a:tc>
                  <a:txBody>
                    <a:bodyPr/>
                    <a:lstStyle/>
                    <a:p>
                      <a:r>
                        <a:rPr lang="fr-FR" sz="1400" noProof="0" dirty="0">
                          <a:solidFill>
                            <a:schemeClr val="tx1"/>
                          </a:solidFill>
                        </a:rPr>
                        <a:t>Patients</a:t>
                      </a:r>
                      <a:r>
                        <a:rPr lang="fr-FR" sz="1400" baseline="0" noProof="0" dirty="0">
                          <a:solidFill>
                            <a:schemeClr val="tx1"/>
                          </a:solidFill>
                        </a:rPr>
                        <a:t> ayant initié la chimiothérapie systémique entre 3 et 4 mois postopératoires</a:t>
                      </a:r>
                      <a:endParaRPr lang="fr-FR" sz="1400" noProof="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dirty="0">
                          <a:solidFill>
                            <a:schemeClr val="tx1"/>
                          </a:solidFill>
                        </a:rPr>
                        <a:t>0,65</a:t>
                      </a:r>
                      <a:r>
                        <a:rPr lang="fr-FR" sz="1400" baseline="0" noProof="0" dirty="0">
                          <a:solidFill>
                            <a:schemeClr val="tx1"/>
                          </a:solidFill>
                        </a:rPr>
                        <a:t> (0,48 - 0,87); 0,004</a:t>
                      </a:r>
                      <a:endParaRPr lang="fr-FR" sz="1400" noProof="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610690694"/>
                  </a:ext>
                </a:extLst>
              </a:tr>
              <a:tr h="370840">
                <a:tc>
                  <a:txBody>
                    <a:bodyPr/>
                    <a:lstStyle/>
                    <a:p>
                      <a:r>
                        <a:rPr lang="fr-FR" sz="1400" noProof="0" dirty="0">
                          <a:solidFill>
                            <a:schemeClr val="tx1"/>
                          </a:solidFill>
                        </a:rPr>
                        <a:t>Tous les facteurs ci-dessus</a:t>
                      </a:r>
                    </a:p>
                  </a:txBody>
                  <a:tcPr anchor="ctr">
                    <a:lnT w="9525" cap="flat" cmpd="sng" algn="ctr">
                      <a:solidFill>
                        <a:schemeClr val="tx2"/>
                      </a:solidFill>
                      <a:prstDash val="solid"/>
                      <a:round/>
                      <a:headEnd type="none" w="med" len="med"/>
                      <a:tailEnd type="none" w="med" len="med"/>
                    </a:lnT>
                  </a:tcPr>
                </a:tc>
                <a:tc>
                  <a:txBody>
                    <a:bodyPr/>
                    <a:lstStyle/>
                    <a:p>
                      <a:pPr algn="ctr"/>
                      <a:r>
                        <a:rPr lang="fr-FR" sz="1400" noProof="0" dirty="0">
                          <a:solidFill>
                            <a:schemeClr val="tx1"/>
                          </a:solidFill>
                        </a:rPr>
                        <a:t>0,70</a:t>
                      </a:r>
                      <a:r>
                        <a:rPr lang="fr-FR" sz="1400" baseline="0" noProof="0" dirty="0">
                          <a:solidFill>
                            <a:schemeClr val="tx1"/>
                          </a:solidFill>
                        </a:rPr>
                        <a:t> (0,50 - 0,97); 0,03</a:t>
                      </a:r>
                      <a:endParaRPr lang="fr-FR" sz="1400" noProof="0" dirty="0">
                        <a:solidFill>
                          <a:schemeClr val="tx1"/>
                        </a:solidFill>
                      </a:endParaRP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422875416"/>
                  </a:ext>
                </a:extLst>
              </a:tr>
            </a:tbl>
          </a:graphicData>
        </a:graphic>
      </p:graphicFrame>
    </p:spTree>
    <p:extLst>
      <p:ext uri="{BB962C8B-B14F-4D97-AF65-F5344CB8AC3E}">
        <p14:creationId xmlns:p14="http://schemas.microsoft.com/office/powerpoint/2010/main" xmlns="" val="26008497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3"/>
          <p:cNvSpPr>
            <a:spLocks noGrp="1"/>
          </p:cNvSpPr>
          <p:nvPr>
            <p:ph type="body" sz="quarter" idx="10"/>
          </p:nvPr>
        </p:nvSpPr>
        <p:spPr/>
        <p:txBody>
          <a:bodyPr/>
          <a:lstStyle/>
          <a:p>
            <a:r>
              <a:rPr lang="fr-FR" dirty="0" smtClean="0"/>
              <a:t>*</a:t>
            </a:r>
            <a:r>
              <a:rPr lang="fr-FR" dirty="0" err="1" smtClean="0"/>
              <a:t>oxaliplatine</a:t>
            </a:r>
            <a:r>
              <a:rPr lang="fr-FR" dirty="0" smtClean="0"/>
              <a:t> 460 mg/m</a:t>
            </a:r>
            <a:r>
              <a:rPr lang="fr-FR" baseline="30000" dirty="0" smtClean="0"/>
              <a:t>2</a:t>
            </a:r>
            <a:r>
              <a:rPr lang="fr-FR" dirty="0" smtClean="0"/>
              <a:t> pendant 30 min à 43°C; </a:t>
            </a:r>
            <a:r>
              <a:rPr lang="fr-FR" dirty="0" err="1"/>
              <a:t>i</a:t>
            </a:r>
            <a:r>
              <a:rPr lang="fr-FR" dirty="0" err="1" smtClean="0"/>
              <a:t>rinotécan</a:t>
            </a:r>
            <a:r>
              <a:rPr lang="fr-FR" dirty="0" smtClean="0"/>
              <a:t> 400 mg/m</a:t>
            </a:r>
            <a:r>
              <a:rPr lang="fr-FR" baseline="30000" dirty="0"/>
              <a:t>2</a:t>
            </a:r>
            <a:r>
              <a:rPr lang="fr-FR" dirty="0" smtClean="0"/>
              <a:t> pendant 30 min à 43°C; MMC 30 mg/m</a:t>
            </a:r>
            <a:r>
              <a:rPr lang="fr-FR" baseline="30000" dirty="0"/>
              <a:t>2</a:t>
            </a:r>
            <a:r>
              <a:rPr lang="fr-FR" dirty="0" smtClean="0"/>
              <a:t> pendant 60 min à 42°C</a:t>
            </a:r>
            <a:endParaRPr lang="fr-FR" dirty="0"/>
          </a:p>
        </p:txBody>
      </p:sp>
      <p:sp>
        <p:nvSpPr>
          <p:cNvPr id="27" name="Title 1"/>
          <p:cNvSpPr>
            <a:spLocks noGrp="1"/>
          </p:cNvSpPr>
          <p:nvPr>
            <p:ph type="title"/>
          </p:nvPr>
        </p:nvSpPr>
        <p:spPr>
          <a:xfrm>
            <a:off x="365124" y="179614"/>
            <a:ext cx="8238945" cy="807720"/>
          </a:xfrm>
        </p:spPr>
        <p:txBody>
          <a:bodyPr/>
          <a:lstStyle/>
          <a:p>
            <a:r>
              <a:rPr lang="fr-FR" dirty="0"/>
              <a:t>SO-31: La centralisation des soins permet d’optimiser la sélection et les résultats des patients avec métastases péritonéales de cancer colorectal – l’expérience du programme régional Catalan – Ramos M, et al</a:t>
            </a:r>
          </a:p>
        </p:txBody>
      </p:sp>
      <p:sp>
        <p:nvSpPr>
          <p:cNvPr id="28" name="Content Placeholder 2"/>
          <p:cNvSpPr>
            <a:spLocks noGrp="1"/>
          </p:cNvSpPr>
          <p:nvPr>
            <p:ph idx="1"/>
          </p:nvPr>
        </p:nvSpPr>
        <p:spPr>
          <a:xfrm>
            <a:off x="365124" y="1246835"/>
            <a:ext cx="8413751" cy="4746172"/>
          </a:xfrm>
        </p:spPr>
        <p:txBody>
          <a:bodyPr/>
          <a:lstStyle/>
          <a:p>
            <a:pPr marL="0" indent="0">
              <a:buNone/>
            </a:pPr>
            <a:r>
              <a:rPr lang="fr-FR" b="1" dirty="0"/>
              <a:t>Objectif</a:t>
            </a:r>
          </a:p>
          <a:p>
            <a:r>
              <a:rPr lang="fr-FR" dirty="0"/>
              <a:t>Evaluer l’impact de la centralisation des soins sur l’optimisation de la sélection et des résultats de traitement chez des patients avec métastases péritonéales de cancer colorectal </a:t>
            </a:r>
          </a:p>
          <a:p>
            <a:pPr marL="0" indent="0">
              <a:spcBef>
                <a:spcPts val="1200"/>
              </a:spcBef>
              <a:buNone/>
            </a:pPr>
            <a:r>
              <a:rPr lang="fr-FR" b="1" dirty="0"/>
              <a:t>Plan de traitement</a:t>
            </a:r>
          </a:p>
        </p:txBody>
      </p:sp>
      <p:sp>
        <p:nvSpPr>
          <p:cNvPr id="29" name="Text Placeholder 4"/>
          <p:cNvSpPr>
            <a:spLocks noGrp="1"/>
          </p:cNvSpPr>
          <p:nvPr>
            <p:ph type="body" sz="quarter" idx="11"/>
          </p:nvPr>
        </p:nvSpPr>
        <p:spPr>
          <a:xfrm>
            <a:off x="4648200" y="6096000"/>
            <a:ext cx="4130675" cy="487363"/>
          </a:xfrm>
        </p:spPr>
        <p:txBody>
          <a:bodyPr/>
          <a:lstStyle/>
          <a:p>
            <a:r>
              <a:rPr lang="fr-FR" dirty="0"/>
              <a:t>Ramos M, et al, Ann </a:t>
            </a:r>
            <a:r>
              <a:rPr lang="fr-FR" dirty="0" err="1"/>
              <a:t>Oncol</a:t>
            </a:r>
            <a:r>
              <a:rPr lang="fr-FR" dirty="0"/>
              <a:t> 2020;31(</a:t>
            </a:r>
            <a:r>
              <a:rPr lang="fr-FR" dirty="0" err="1"/>
              <a:t>suppl</a:t>
            </a:r>
            <a:r>
              <a:rPr lang="fr-FR" dirty="0"/>
              <a:t>):</a:t>
            </a:r>
            <a:r>
              <a:rPr lang="fr-FR" dirty="0" err="1"/>
              <a:t>abstr</a:t>
            </a:r>
            <a:r>
              <a:rPr lang="fr-FR" dirty="0"/>
              <a:t> SO-31</a:t>
            </a:r>
          </a:p>
        </p:txBody>
      </p:sp>
      <p:sp>
        <p:nvSpPr>
          <p:cNvPr id="30" name="AutoShape 12"/>
          <p:cNvSpPr>
            <a:spLocks noChangeArrowheads="1"/>
          </p:cNvSpPr>
          <p:nvPr/>
        </p:nvSpPr>
        <p:spPr bwMode="auto">
          <a:xfrm>
            <a:off x="5449363" y="3865245"/>
            <a:ext cx="1144528" cy="1157579"/>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Chirurgie radicale + CHIP*</a:t>
            </a:r>
          </a:p>
        </p:txBody>
      </p:sp>
      <p:cxnSp>
        <p:nvCxnSpPr>
          <p:cNvPr id="31" name="AutoShape 19"/>
          <p:cNvCxnSpPr>
            <a:cxnSpLocks noChangeShapeType="1"/>
            <a:stCxn id="36" idx="3"/>
            <a:endCxn id="33" idx="1"/>
          </p:cNvCxnSpPr>
          <p:nvPr/>
        </p:nvCxnSpPr>
        <p:spPr bwMode="auto">
          <a:xfrm flipV="1">
            <a:off x="1187355" y="4444034"/>
            <a:ext cx="1573394"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32" name="AutoShape 21"/>
          <p:cNvCxnSpPr>
            <a:cxnSpLocks noChangeShapeType="1"/>
            <a:stCxn id="33" idx="3"/>
            <a:endCxn id="30" idx="1"/>
          </p:cNvCxnSpPr>
          <p:nvPr/>
        </p:nvCxnSpPr>
        <p:spPr bwMode="auto">
          <a:xfrm>
            <a:off x="3908908" y="4444034"/>
            <a:ext cx="1540455" cy="1"/>
          </a:xfrm>
          <a:prstGeom prst="straightConnector1">
            <a:avLst/>
          </a:prstGeom>
          <a:noFill/>
          <a:ln w="57150">
            <a:solidFill>
              <a:schemeClr val="bg2">
                <a:lumMod val="60000"/>
                <a:lumOff val="40000"/>
              </a:schemeClr>
            </a:solidFill>
            <a:round/>
            <a:headEnd/>
            <a:tailEnd type="triangle" w="med" len="med"/>
          </a:ln>
        </p:spPr>
      </p:cxnSp>
      <p:sp>
        <p:nvSpPr>
          <p:cNvPr id="33" name="AutoShape 8"/>
          <p:cNvSpPr>
            <a:spLocks noChangeArrowheads="1"/>
          </p:cNvSpPr>
          <p:nvPr/>
        </p:nvSpPr>
        <p:spPr bwMode="auto">
          <a:xfrm>
            <a:off x="2760749" y="3702114"/>
            <a:ext cx="1148159" cy="1483840"/>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dirty="0">
                <a:solidFill>
                  <a:srgbClr val="FFFFFF"/>
                </a:solidFill>
                <a:latin typeface="Arial" panose="020B0604020202020204" pitchFamily="34" charset="0"/>
                <a:cs typeface="Arial" panose="020B0604020202020204" pitchFamily="34" charset="0"/>
              </a:rPr>
              <a:t>Evaluation réponse (clinique, biologique, TEP)</a:t>
            </a:r>
          </a:p>
        </p:txBody>
      </p:sp>
      <p:sp>
        <p:nvSpPr>
          <p:cNvPr id="34" name="AutoShape 9"/>
          <p:cNvSpPr>
            <a:spLocks noChangeArrowheads="1"/>
          </p:cNvSpPr>
          <p:nvPr/>
        </p:nvSpPr>
        <p:spPr bwMode="auto">
          <a:xfrm>
            <a:off x="53081" y="2817151"/>
            <a:ext cx="1134274" cy="58221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sz="1600" dirty="0">
                <a:solidFill>
                  <a:srgbClr val="FFFFFF"/>
                </a:solidFill>
                <a:ea typeface="SimSun" pitchFamily="2" charset="-122"/>
              </a:rPr>
              <a:t>Evaluation RMD</a:t>
            </a:r>
            <a:endParaRPr lang="fr-FR" altLang="zh-CN" sz="1600" dirty="0">
              <a:solidFill>
                <a:srgbClr val="FFFFFF"/>
              </a:solidFill>
              <a:latin typeface="Arial" panose="020B0604020202020204" pitchFamily="34" charset="0"/>
              <a:cs typeface="Arial" panose="020B0604020202020204" pitchFamily="34" charset="0"/>
            </a:endParaRPr>
          </a:p>
        </p:txBody>
      </p:sp>
      <p:sp>
        <p:nvSpPr>
          <p:cNvPr id="35" name="AutoShape 12"/>
          <p:cNvSpPr>
            <a:spLocks noChangeArrowheads="1"/>
          </p:cNvSpPr>
          <p:nvPr/>
        </p:nvSpPr>
        <p:spPr bwMode="auto">
          <a:xfrm>
            <a:off x="7913645" y="4181318"/>
            <a:ext cx="1206430" cy="525432"/>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Suivi</a:t>
            </a:r>
          </a:p>
        </p:txBody>
      </p:sp>
      <p:sp>
        <p:nvSpPr>
          <p:cNvPr id="36" name="AutoShape 12"/>
          <p:cNvSpPr>
            <a:spLocks noChangeArrowheads="1"/>
          </p:cNvSpPr>
          <p:nvPr/>
        </p:nvSpPr>
        <p:spPr bwMode="auto">
          <a:xfrm>
            <a:off x="55459" y="3793051"/>
            <a:ext cx="1131896" cy="1301967"/>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600" dirty="0">
                <a:solidFill>
                  <a:schemeClr val="tx2"/>
                </a:solidFill>
                <a:ea typeface="SimSun" pitchFamily="2" charset="-122"/>
              </a:rPr>
              <a:t>Diagnostic carcinome péritonéal colique</a:t>
            </a:r>
            <a:br>
              <a:rPr lang="fr-FR" altLang="zh-CN" sz="1600" dirty="0">
                <a:solidFill>
                  <a:schemeClr val="tx2"/>
                </a:solidFill>
                <a:ea typeface="SimSun" pitchFamily="2" charset="-122"/>
              </a:rPr>
            </a:br>
            <a:r>
              <a:rPr lang="fr-FR" altLang="zh-CN" sz="1600" dirty="0">
                <a:solidFill>
                  <a:schemeClr val="tx2"/>
                </a:solidFill>
                <a:ea typeface="SimSun" pitchFamily="2" charset="-122"/>
              </a:rPr>
              <a:t>(n=523)</a:t>
            </a:r>
          </a:p>
        </p:txBody>
      </p:sp>
      <p:cxnSp>
        <p:nvCxnSpPr>
          <p:cNvPr id="37" name="AutoShape 21"/>
          <p:cNvCxnSpPr>
            <a:cxnSpLocks noChangeShapeType="1"/>
            <a:stCxn id="30" idx="3"/>
            <a:endCxn id="35" idx="1"/>
          </p:cNvCxnSpPr>
          <p:nvPr/>
        </p:nvCxnSpPr>
        <p:spPr bwMode="auto">
          <a:xfrm flipV="1">
            <a:off x="6593891" y="4444034"/>
            <a:ext cx="1319754" cy="1"/>
          </a:xfrm>
          <a:prstGeom prst="straightConnector1">
            <a:avLst/>
          </a:prstGeom>
          <a:noFill/>
          <a:ln w="57150">
            <a:solidFill>
              <a:schemeClr val="bg2">
                <a:lumMod val="60000"/>
                <a:lumOff val="40000"/>
              </a:schemeClr>
            </a:solidFill>
            <a:round/>
            <a:headEnd/>
            <a:tailEnd type="triangle" w="med" len="med"/>
          </a:ln>
        </p:spPr>
      </p:cxnSp>
      <p:sp>
        <p:nvSpPr>
          <p:cNvPr id="39" name="AutoShape 9"/>
          <p:cNvSpPr>
            <a:spLocks noChangeArrowheads="1"/>
          </p:cNvSpPr>
          <p:nvPr/>
        </p:nvSpPr>
        <p:spPr bwMode="auto">
          <a:xfrm>
            <a:off x="1282684" y="3548283"/>
            <a:ext cx="1322043" cy="736099"/>
          </a:xfrm>
          <a:prstGeom prst="roundRect">
            <a:avLst>
              <a:gd name="adj" fmla="val 0"/>
            </a:avLst>
          </a:prstGeom>
          <a:solidFill>
            <a:schemeClr val="accent3"/>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sz="1400" dirty="0">
                <a:solidFill>
                  <a:srgbClr val="FFFFFF"/>
                </a:solidFill>
                <a:ea typeface="SimSun" pitchFamily="2" charset="-122"/>
              </a:rPr>
              <a:t>CT </a:t>
            </a:r>
            <a:r>
              <a:rPr lang="fr-FR" altLang="zh-CN" sz="1400" dirty="0" err="1" smtClean="0">
                <a:solidFill>
                  <a:srgbClr val="FFFFFF"/>
                </a:solidFill>
                <a:ea typeface="SimSun" pitchFamily="2" charset="-122"/>
              </a:rPr>
              <a:t>néoadjuvante</a:t>
            </a:r>
            <a:r>
              <a:rPr lang="fr-FR" altLang="zh-CN" sz="1400" dirty="0" smtClean="0">
                <a:solidFill>
                  <a:srgbClr val="FFFFFF"/>
                </a:solidFill>
                <a:ea typeface="SimSun" pitchFamily="2" charset="-122"/>
              </a:rPr>
              <a:t> </a:t>
            </a:r>
            <a:r>
              <a:rPr lang="fr-FR" altLang="zh-CN" sz="1400" dirty="0">
                <a:solidFill>
                  <a:srgbClr val="FFFFFF"/>
                </a:solidFill>
                <a:ea typeface="SimSun" pitchFamily="2" charset="-122"/>
              </a:rPr>
              <a:t>x4</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40" name="AutoShape 9"/>
          <p:cNvSpPr>
            <a:spLocks noChangeArrowheads="1"/>
          </p:cNvSpPr>
          <p:nvPr/>
        </p:nvSpPr>
        <p:spPr bwMode="auto">
          <a:xfrm>
            <a:off x="3952963" y="3538091"/>
            <a:ext cx="1361324" cy="736099"/>
          </a:xfrm>
          <a:prstGeom prst="roundRect">
            <a:avLst>
              <a:gd name="adj" fmla="val 0"/>
            </a:avLst>
          </a:prstGeom>
          <a:solidFill>
            <a:schemeClr val="accent3"/>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sz="1400" dirty="0">
                <a:solidFill>
                  <a:srgbClr val="FFFFFF"/>
                </a:solidFill>
                <a:ea typeface="SimSun" pitchFamily="2" charset="-122"/>
              </a:rPr>
              <a:t>CT néoadjuvante x2</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41" name="AutoShape 9"/>
          <p:cNvSpPr>
            <a:spLocks noChangeArrowheads="1"/>
          </p:cNvSpPr>
          <p:nvPr/>
        </p:nvSpPr>
        <p:spPr bwMode="auto">
          <a:xfrm>
            <a:off x="6662523" y="3537687"/>
            <a:ext cx="1251122" cy="520655"/>
          </a:xfrm>
          <a:prstGeom prst="roundRect">
            <a:avLst>
              <a:gd name="adj" fmla="val 0"/>
            </a:avLst>
          </a:prstGeom>
          <a:solidFill>
            <a:schemeClr val="accent3"/>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sz="1400" dirty="0">
                <a:solidFill>
                  <a:srgbClr val="FFFFFF"/>
                </a:solidFill>
                <a:ea typeface="SimSun" pitchFamily="2" charset="-122"/>
              </a:rPr>
              <a:t>CT adjuvante x6</a:t>
            </a:r>
            <a:endParaRPr lang="fr-FR" altLang="zh-CN" sz="1400" dirty="0">
              <a:solidFill>
                <a:srgbClr val="FFFFFF"/>
              </a:solidFill>
              <a:latin typeface="Arial" panose="020B0604020202020204" pitchFamily="34" charset="0"/>
              <a:cs typeface="Arial" panose="020B0604020202020204" pitchFamily="34" charset="0"/>
            </a:endParaRPr>
          </a:p>
        </p:txBody>
      </p:sp>
      <p:sp>
        <p:nvSpPr>
          <p:cNvPr id="42" name="AutoShape 9"/>
          <p:cNvSpPr>
            <a:spLocks noChangeArrowheads="1"/>
          </p:cNvSpPr>
          <p:nvPr/>
        </p:nvSpPr>
        <p:spPr bwMode="auto">
          <a:xfrm>
            <a:off x="2760749" y="2817151"/>
            <a:ext cx="1134274" cy="58221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fr-FR" altLang="zh-CN" sz="1600" dirty="0">
                <a:solidFill>
                  <a:srgbClr val="FFFFFF"/>
                </a:solidFill>
                <a:ea typeface="SimSun" pitchFamily="2" charset="-122"/>
              </a:rPr>
              <a:t>Evaluation RMD</a:t>
            </a:r>
            <a:endParaRPr lang="fr-FR" altLang="zh-CN" sz="1600" dirty="0">
              <a:solidFill>
                <a:srgbClr val="FFFFFF"/>
              </a:solidFill>
              <a:latin typeface="Arial" panose="020B0604020202020204" pitchFamily="34" charset="0"/>
              <a:cs typeface="Arial" panose="020B0604020202020204" pitchFamily="34" charset="0"/>
            </a:endParaRPr>
          </a:p>
        </p:txBody>
      </p:sp>
      <p:sp>
        <p:nvSpPr>
          <p:cNvPr id="43" name="Rectangle 42"/>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3 juillet 2020 à 18H51</a:t>
            </a:r>
          </a:p>
        </p:txBody>
      </p:sp>
    </p:spTree>
    <p:extLst>
      <p:ext uri="{BB962C8B-B14F-4D97-AF65-F5344CB8AC3E}">
        <p14:creationId xmlns:p14="http://schemas.microsoft.com/office/powerpoint/2010/main" xmlns="" val="25765141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SO-31: La centralisation des soins permet d’optimiser la sélection et les résultats des patients avec métastases péritonéales de cancer colorectal – l’expérience du programme régional Catalan – Ramos M,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Ramos M, et al, Ann </a:t>
            </a:r>
            <a:r>
              <a:rPr lang="fr-FR" dirty="0" err="1"/>
              <a:t>Oncol</a:t>
            </a:r>
            <a:r>
              <a:rPr lang="fr-FR" dirty="0"/>
              <a:t> 2020;31(</a:t>
            </a:r>
            <a:r>
              <a:rPr lang="fr-FR" dirty="0" err="1"/>
              <a:t>suppl</a:t>
            </a:r>
            <a:r>
              <a:rPr lang="fr-FR" dirty="0"/>
              <a:t>):</a:t>
            </a:r>
            <a:r>
              <a:rPr lang="fr-FR" dirty="0" err="1"/>
              <a:t>abstr</a:t>
            </a:r>
            <a:r>
              <a:rPr lang="fr-FR" dirty="0"/>
              <a:t> SO-31</a:t>
            </a:r>
          </a:p>
        </p:txBody>
      </p:sp>
      <p:sp>
        <p:nvSpPr>
          <p:cNvPr id="7" name="TextBox 6"/>
          <p:cNvSpPr txBox="1"/>
          <p:nvPr/>
        </p:nvSpPr>
        <p:spPr>
          <a:xfrm>
            <a:off x="6472926" y="1613074"/>
            <a:ext cx="481222" cy="338554"/>
          </a:xfrm>
          <a:prstGeom prst="rect">
            <a:avLst/>
          </a:prstGeom>
          <a:noFill/>
        </p:spPr>
        <p:txBody>
          <a:bodyPr wrap="none" rtlCol="0">
            <a:spAutoFit/>
          </a:bodyPr>
          <a:lstStyle/>
          <a:p>
            <a:r>
              <a:rPr lang="fr-FR" sz="1600" b="1" dirty="0"/>
              <a:t>SG</a:t>
            </a:r>
            <a:endParaRPr lang="fr-FR" b="1" dirty="0"/>
          </a:p>
        </p:txBody>
      </p:sp>
      <p:graphicFrame>
        <p:nvGraphicFramePr>
          <p:cNvPr id="8" name="Table 7"/>
          <p:cNvGraphicFramePr>
            <a:graphicFrameLocks noGrp="1"/>
          </p:cNvGraphicFramePr>
          <p:nvPr>
            <p:extLst>
              <p:ext uri="{D42A27DB-BD31-4B8C-83A1-F6EECF244321}">
                <p14:modId xmlns:p14="http://schemas.microsoft.com/office/powerpoint/2010/main" xmlns="" val="3248181070"/>
              </p:ext>
            </p:extLst>
          </p:nvPr>
        </p:nvGraphicFramePr>
        <p:xfrm>
          <a:off x="145576" y="2178795"/>
          <a:ext cx="3662149" cy="2225040"/>
        </p:xfrm>
        <a:graphic>
          <a:graphicData uri="http://schemas.openxmlformats.org/drawingml/2006/table">
            <a:tbl>
              <a:tblPr firstRow="1" bandRow="1">
                <a:tableStyleId>{5202B0CA-FC54-4496-8BCA-5EF66A818D29}</a:tableStyleId>
              </a:tblPr>
              <a:tblGrid>
                <a:gridCol w="2597624">
                  <a:extLst>
                    <a:ext uri="{9D8B030D-6E8A-4147-A177-3AD203B41FA5}">
                      <a16:colId xmlns:a16="http://schemas.microsoft.com/office/drawing/2014/main" xmlns="" val="653515342"/>
                    </a:ext>
                  </a:extLst>
                </a:gridCol>
                <a:gridCol w="1064525">
                  <a:extLst>
                    <a:ext uri="{9D8B030D-6E8A-4147-A177-3AD203B41FA5}">
                      <a16:colId xmlns:a16="http://schemas.microsoft.com/office/drawing/2014/main" xmlns="" val="3260525640"/>
                    </a:ext>
                  </a:extLst>
                </a:gridCol>
              </a:tblGrid>
              <a:tr h="370840">
                <a:tc gridSpan="2">
                  <a:txBody>
                    <a:bodyPr/>
                    <a:lstStyle/>
                    <a:p>
                      <a:pPr algn="ctr"/>
                      <a:r>
                        <a:rPr lang="fr-FR" sz="1600" baseline="0" noProof="0" dirty="0">
                          <a:solidFill>
                            <a:schemeClr val="tx2"/>
                          </a:solidFill>
                        </a:rPr>
                        <a:t>Complications postopératoires, %</a:t>
                      </a:r>
                      <a:endParaRPr lang="fr-FR" sz="1600" noProof="0" dirty="0">
                        <a:solidFill>
                          <a:schemeClr val="tx2"/>
                        </a:solidFill>
                      </a:endParaRPr>
                    </a:p>
                  </a:txBody>
                  <a:tcPr/>
                </a:tc>
                <a:tc hMerge="1">
                  <a:txBody>
                    <a:bodyPr/>
                    <a:lstStyle/>
                    <a:p>
                      <a:endParaRPr lang="en-GB" dirty="0"/>
                    </a:p>
                  </a:txBody>
                  <a:tcPr/>
                </a:tc>
                <a:extLst>
                  <a:ext uri="{0D108BD9-81ED-4DB2-BD59-A6C34878D82A}">
                    <a16:rowId xmlns:a16="http://schemas.microsoft.com/office/drawing/2014/main" xmlns="" val="1705792091"/>
                  </a:ext>
                </a:extLst>
              </a:tr>
              <a:tr h="370840">
                <a:tc>
                  <a:txBody>
                    <a:bodyPr/>
                    <a:lstStyle/>
                    <a:p>
                      <a:r>
                        <a:rPr lang="fr-FR" sz="1600" noProof="0">
                          <a:solidFill>
                            <a:schemeClr val="tx1"/>
                          </a:solidFill>
                        </a:rPr>
                        <a:t>Grade 3/4 </a:t>
                      </a:r>
                    </a:p>
                  </a:txBody>
                  <a:tcPr>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21,0</a:t>
                      </a: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088854821"/>
                  </a:ext>
                </a:extLst>
              </a:tr>
              <a:tr h="370840">
                <a:tc>
                  <a:txBody>
                    <a:bodyPr/>
                    <a:lstStyle/>
                    <a:p>
                      <a:r>
                        <a:rPr lang="fr-FR" sz="1600" noProof="0" dirty="0">
                          <a:solidFill>
                            <a:schemeClr val="tx1"/>
                          </a:solidFill>
                        </a:rPr>
                        <a:t>Réintervention en urgence</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6,3</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823367117"/>
                  </a:ext>
                </a:extLst>
              </a:tr>
              <a:tr h="370840">
                <a:tc>
                  <a:txBody>
                    <a:bodyPr/>
                    <a:lstStyle/>
                    <a:p>
                      <a:r>
                        <a:rPr lang="fr-FR" sz="1600" baseline="0" noProof="0" dirty="0">
                          <a:solidFill>
                            <a:schemeClr val="tx1"/>
                          </a:solidFill>
                        </a:rPr>
                        <a:t>Réadmission à 30 jours</a:t>
                      </a:r>
                      <a:endParaRPr lang="fr-FR" sz="1600" noProof="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4,5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699480288"/>
                  </a:ext>
                </a:extLst>
              </a:tr>
              <a:tr h="370840">
                <a:tc>
                  <a:txBody>
                    <a:bodyPr/>
                    <a:lstStyle/>
                    <a:p>
                      <a:r>
                        <a:rPr lang="fr-FR" sz="1600" noProof="0" dirty="0">
                          <a:solidFill>
                            <a:schemeClr val="tx1"/>
                          </a:solidFill>
                        </a:rPr>
                        <a:t>Réadmission en USI</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3,5</a:t>
                      </a: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507711998"/>
                  </a:ext>
                </a:extLst>
              </a:tr>
              <a:tr h="370840">
                <a:tc>
                  <a:txBody>
                    <a:bodyPr/>
                    <a:lstStyle/>
                    <a:p>
                      <a:r>
                        <a:rPr lang="fr-FR" sz="1600" noProof="0" dirty="0">
                          <a:solidFill>
                            <a:schemeClr val="tx1"/>
                          </a:solidFill>
                        </a:rPr>
                        <a:t>Mortalité</a:t>
                      </a:r>
                    </a:p>
                  </a:txBody>
                  <a:tcPr>
                    <a:lnT w="9525" cap="flat" cmpd="sng" algn="ctr">
                      <a:solidFill>
                        <a:schemeClr val="tx2"/>
                      </a:solidFill>
                      <a:prstDash val="solid"/>
                      <a:round/>
                      <a:headEnd type="none" w="med" len="med"/>
                      <a:tailEnd type="none" w="med" len="med"/>
                    </a:lnT>
                  </a:tcPr>
                </a:tc>
                <a:tc>
                  <a:txBody>
                    <a:bodyPr/>
                    <a:lstStyle/>
                    <a:p>
                      <a:pPr algn="ctr"/>
                      <a:r>
                        <a:rPr lang="fr-FR" sz="1600" noProof="0" dirty="0">
                          <a:solidFill>
                            <a:schemeClr val="tx1"/>
                          </a:solidFill>
                        </a:rPr>
                        <a:t>0,4</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795715393"/>
                  </a:ext>
                </a:extLst>
              </a:tr>
            </a:tbl>
          </a:graphicData>
        </a:graphic>
      </p:graphicFrame>
      <p:sp>
        <p:nvSpPr>
          <p:cNvPr id="9" name="TextBox 8"/>
          <p:cNvSpPr txBox="1"/>
          <p:nvPr/>
        </p:nvSpPr>
        <p:spPr>
          <a:xfrm>
            <a:off x="4944071" y="4580448"/>
            <a:ext cx="2101857" cy="338554"/>
          </a:xfrm>
          <a:prstGeom prst="rect">
            <a:avLst/>
          </a:prstGeom>
          <a:noFill/>
        </p:spPr>
        <p:txBody>
          <a:bodyPr wrap="none" rtlCol="0">
            <a:spAutoFit/>
          </a:bodyPr>
          <a:lstStyle/>
          <a:p>
            <a:r>
              <a:rPr lang="fr-FR" sz="1600" b="1" dirty="0"/>
              <a:t>Survie à 5 ans: 37%</a:t>
            </a:r>
          </a:p>
        </p:txBody>
      </p:sp>
      <p:grpSp>
        <p:nvGrpSpPr>
          <p:cNvPr id="10" name="Group 9">
            <a:extLst>
              <a:ext uri="{FF2B5EF4-FFF2-40B4-BE49-F238E27FC236}">
                <a16:creationId xmlns:a16="http://schemas.microsoft.com/office/drawing/2014/main" xmlns="" id="{480B9797-496A-4ADB-80F1-219D03D69D21}"/>
              </a:ext>
            </a:extLst>
          </p:cNvPr>
          <p:cNvGrpSpPr/>
          <p:nvPr/>
        </p:nvGrpSpPr>
        <p:grpSpPr>
          <a:xfrm>
            <a:off x="4123896" y="2176091"/>
            <a:ext cx="4681105" cy="3499877"/>
            <a:chOff x="4123896" y="2176091"/>
            <a:chExt cx="4681105" cy="3499877"/>
          </a:xfrm>
        </p:grpSpPr>
        <p:sp>
          <p:nvSpPr>
            <p:cNvPr id="12" name="Freeform 21">
              <a:extLst>
                <a:ext uri="{FF2B5EF4-FFF2-40B4-BE49-F238E27FC236}">
                  <a16:creationId xmlns:a16="http://schemas.microsoft.com/office/drawing/2014/main" xmlns="" id="{BFB9EBFB-69E8-4C76-8A8B-944E59630AC8}"/>
                </a:ext>
              </a:extLst>
            </p:cNvPr>
            <p:cNvSpPr>
              <a:spLocks/>
            </p:cNvSpPr>
            <p:nvPr/>
          </p:nvSpPr>
          <p:spPr bwMode="auto">
            <a:xfrm>
              <a:off x="4828978" y="2334018"/>
              <a:ext cx="3793019"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13" name="Group 12">
              <a:extLst>
                <a:ext uri="{FF2B5EF4-FFF2-40B4-BE49-F238E27FC236}">
                  <a16:creationId xmlns:a16="http://schemas.microsoft.com/office/drawing/2014/main" xmlns="" id="{3E53BB76-ACD5-4B57-9AA9-1CFF6E5CD905}"/>
                </a:ext>
              </a:extLst>
            </p:cNvPr>
            <p:cNvGrpSpPr/>
            <p:nvPr/>
          </p:nvGrpSpPr>
          <p:grpSpPr>
            <a:xfrm>
              <a:off x="4123896" y="2176091"/>
              <a:ext cx="696893" cy="2813408"/>
              <a:chOff x="1242642" y="1263132"/>
              <a:chExt cx="696893" cy="2863790"/>
            </a:xfrm>
          </p:grpSpPr>
          <p:sp>
            <p:nvSpPr>
              <p:cNvPr id="183" name="Line 6">
                <a:extLst>
                  <a:ext uri="{FF2B5EF4-FFF2-40B4-BE49-F238E27FC236}">
                    <a16:creationId xmlns:a16="http://schemas.microsoft.com/office/drawing/2014/main" xmlns="" id="{F8000F66-C256-4D8C-8F08-2A7467177F69}"/>
                  </a:ext>
                </a:extLst>
              </p:cNvPr>
              <p:cNvSpPr>
                <a:spLocks noChangeShapeType="1"/>
              </p:cNvSpPr>
              <p:nvPr/>
            </p:nvSpPr>
            <p:spPr bwMode="auto">
              <a:xfrm>
                <a:off x="185330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4" name="Line 7">
                <a:extLst>
                  <a:ext uri="{FF2B5EF4-FFF2-40B4-BE49-F238E27FC236}">
                    <a16:creationId xmlns:a16="http://schemas.microsoft.com/office/drawing/2014/main" xmlns="" id="{A018F844-6596-4C9F-8021-0F93936A3287}"/>
                  </a:ext>
                </a:extLst>
              </p:cNvPr>
              <p:cNvSpPr>
                <a:spLocks noChangeShapeType="1"/>
              </p:cNvSpPr>
              <p:nvPr/>
            </p:nvSpPr>
            <p:spPr bwMode="auto">
              <a:xfrm>
                <a:off x="185330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5" name="Line 8">
                <a:extLst>
                  <a:ext uri="{FF2B5EF4-FFF2-40B4-BE49-F238E27FC236}">
                    <a16:creationId xmlns:a16="http://schemas.microsoft.com/office/drawing/2014/main" xmlns="" id="{70DDC1DD-2BE9-4726-8AD8-AD558BECF2C6}"/>
                  </a:ext>
                </a:extLst>
              </p:cNvPr>
              <p:cNvSpPr>
                <a:spLocks noChangeShapeType="1"/>
              </p:cNvSpPr>
              <p:nvPr/>
            </p:nvSpPr>
            <p:spPr bwMode="auto">
              <a:xfrm>
                <a:off x="185330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6" name="Line 9">
                <a:extLst>
                  <a:ext uri="{FF2B5EF4-FFF2-40B4-BE49-F238E27FC236}">
                    <a16:creationId xmlns:a16="http://schemas.microsoft.com/office/drawing/2014/main" xmlns="" id="{37BB4E6C-2FED-4A8D-AA39-6FE533864E7A}"/>
                  </a:ext>
                </a:extLst>
              </p:cNvPr>
              <p:cNvSpPr>
                <a:spLocks noChangeShapeType="1"/>
              </p:cNvSpPr>
              <p:nvPr/>
            </p:nvSpPr>
            <p:spPr bwMode="auto">
              <a:xfrm>
                <a:off x="185330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7" name="Line 10">
                <a:extLst>
                  <a:ext uri="{FF2B5EF4-FFF2-40B4-BE49-F238E27FC236}">
                    <a16:creationId xmlns:a16="http://schemas.microsoft.com/office/drawing/2014/main" xmlns="" id="{27A280BA-ADE6-4618-93F1-83444B9AF778}"/>
                  </a:ext>
                </a:extLst>
              </p:cNvPr>
              <p:cNvSpPr>
                <a:spLocks noChangeShapeType="1"/>
              </p:cNvSpPr>
              <p:nvPr/>
            </p:nvSpPr>
            <p:spPr bwMode="auto">
              <a:xfrm>
                <a:off x="185330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8" name="Line 11">
                <a:extLst>
                  <a:ext uri="{FF2B5EF4-FFF2-40B4-BE49-F238E27FC236}">
                    <a16:creationId xmlns:a16="http://schemas.microsoft.com/office/drawing/2014/main" xmlns="" id="{3A0E52EB-83A3-4756-B831-014489B2620A}"/>
                  </a:ext>
                </a:extLst>
              </p:cNvPr>
              <p:cNvSpPr>
                <a:spLocks noChangeShapeType="1"/>
              </p:cNvSpPr>
              <p:nvPr/>
            </p:nvSpPr>
            <p:spPr bwMode="auto">
              <a:xfrm>
                <a:off x="185330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189" name="TextBox 188">
                <a:extLst>
                  <a:ext uri="{FF2B5EF4-FFF2-40B4-BE49-F238E27FC236}">
                    <a16:creationId xmlns:a16="http://schemas.microsoft.com/office/drawing/2014/main" xmlns="" id="{1EAAA44C-DC28-4B5D-91B0-E9DB38D7AA06}"/>
                  </a:ext>
                </a:extLst>
              </p:cNvPr>
              <p:cNvSpPr txBox="1"/>
              <p:nvPr/>
            </p:nvSpPr>
            <p:spPr>
              <a:xfrm rot="16200000">
                <a:off x="86921" y="2569432"/>
                <a:ext cx="2619219" cy="307777"/>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Probabilité cumulée de survie</a:t>
                </a:r>
              </a:p>
            </p:txBody>
          </p:sp>
          <p:sp>
            <p:nvSpPr>
              <p:cNvPr id="190" name="TextBox 189">
                <a:extLst>
                  <a:ext uri="{FF2B5EF4-FFF2-40B4-BE49-F238E27FC236}">
                    <a16:creationId xmlns:a16="http://schemas.microsoft.com/office/drawing/2014/main" xmlns="" id="{8A8639C1-7B06-4ABE-B8AC-D2352C65AB2B}"/>
                  </a:ext>
                </a:extLst>
              </p:cNvPr>
              <p:cNvSpPr txBox="1"/>
              <p:nvPr/>
            </p:nvSpPr>
            <p:spPr>
              <a:xfrm>
                <a:off x="1462976" y="1263132"/>
                <a:ext cx="43313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a:t>
                </a:r>
              </a:p>
            </p:txBody>
          </p:sp>
          <p:sp>
            <p:nvSpPr>
              <p:cNvPr id="191" name="TextBox 190">
                <a:extLst>
                  <a:ext uri="{FF2B5EF4-FFF2-40B4-BE49-F238E27FC236}">
                    <a16:creationId xmlns:a16="http://schemas.microsoft.com/office/drawing/2014/main" xmlns="" id="{9191917C-ACB8-4BF8-BB64-81E91146F44C}"/>
                  </a:ext>
                </a:extLst>
              </p:cNvPr>
              <p:cNvSpPr txBox="1"/>
              <p:nvPr/>
            </p:nvSpPr>
            <p:spPr>
              <a:xfrm>
                <a:off x="1462976" y="1787271"/>
                <a:ext cx="43313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0,8</a:t>
                </a:r>
              </a:p>
            </p:txBody>
          </p:sp>
          <p:sp>
            <p:nvSpPr>
              <p:cNvPr id="192" name="TextBox 191">
                <a:extLst>
                  <a:ext uri="{FF2B5EF4-FFF2-40B4-BE49-F238E27FC236}">
                    <a16:creationId xmlns:a16="http://schemas.microsoft.com/office/drawing/2014/main" xmlns="" id="{7A2490F2-1988-45F6-B6F0-A2ADE31FE69D}"/>
                  </a:ext>
                </a:extLst>
              </p:cNvPr>
              <p:cNvSpPr txBox="1"/>
              <p:nvPr/>
            </p:nvSpPr>
            <p:spPr>
              <a:xfrm>
                <a:off x="1462976" y="2285801"/>
                <a:ext cx="43313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0,6</a:t>
                </a:r>
              </a:p>
            </p:txBody>
          </p:sp>
          <p:sp>
            <p:nvSpPr>
              <p:cNvPr id="193" name="TextBox 192">
                <a:extLst>
                  <a:ext uri="{FF2B5EF4-FFF2-40B4-BE49-F238E27FC236}">
                    <a16:creationId xmlns:a16="http://schemas.microsoft.com/office/drawing/2014/main" xmlns="" id="{9BA3008A-DDD1-4E5C-88CE-7FB17312BE8A}"/>
                  </a:ext>
                </a:extLst>
              </p:cNvPr>
              <p:cNvSpPr txBox="1"/>
              <p:nvPr/>
            </p:nvSpPr>
            <p:spPr>
              <a:xfrm>
                <a:off x="1462976" y="2800454"/>
                <a:ext cx="43313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0,4</a:t>
                </a:r>
              </a:p>
            </p:txBody>
          </p:sp>
          <p:sp>
            <p:nvSpPr>
              <p:cNvPr id="194" name="TextBox 193">
                <a:extLst>
                  <a:ext uri="{FF2B5EF4-FFF2-40B4-BE49-F238E27FC236}">
                    <a16:creationId xmlns:a16="http://schemas.microsoft.com/office/drawing/2014/main" xmlns="" id="{7161ACF7-8DD5-4276-83C1-40028A74B1C1}"/>
                  </a:ext>
                </a:extLst>
              </p:cNvPr>
              <p:cNvSpPr txBox="1"/>
              <p:nvPr/>
            </p:nvSpPr>
            <p:spPr>
              <a:xfrm>
                <a:off x="1462976" y="3304357"/>
                <a:ext cx="43313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0,2</a:t>
                </a:r>
              </a:p>
            </p:txBody>
          </p:sp>
          <p:sp>
            <p:nvSpPr>
              <p:cNvPr id="195" name="TextBox 194">
                <a:extLst>
                  <a:ext uri="{FF2B5EF4-FFF2-40B4-BE49-F238E27FC236}">
                    <a16:creationId xmlns:a16="http://schemas.microsoft.com/office/drawing/2014/main" xmlns="" id="{B41BA0F3-46A7-4B40-8BAF-61DB1DCAEC8F}"/>
                  </a:ext>
                </a:extLst>
              </p:cNvPr>
              <p:cNvSpPr txBox="1"/>
              <p:nvPr/>
            </p:nvSpPr>
            <p:spPr>
              <a:xfrm>
                <a:off x="1612064" y="3813634"/>
                <a:ext cx="28405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grpSp>
          <p:nvGrpSpPr>
            <p:cNvPr id="14" name="Group 13">
              <a:extLst>
                <a:ext uri="{FF2B5EF4-FFF2-40B4-BE49-F238E27FC236}">
                  <a16:creationId xmlns:a16="http://schemas.microsoft.com/office/drawing/2014/main" xmlns="" id="{C9731B84-DC29-4CEB-883A-7EDD94344D1D}"/>
                </a:ext>
              </a:extLst>
            </p:cNvPr>
            <p:cNvGrpSpPr/>
            <p:nvPr/>
          </p:nvGrpSpPr>
          <p:grpSpPr>
            <a:xfrm>
              <a:off x="4745117" y="4966432"/>
              <a:ext cx="4059884" cy="360147"/>
              <a:chOff x="1540465" y="4771176"/>
              <a:chExt cx="3220440" cy="360147"/>
            </a:xfrm>
          </p:grpSpPr>
          <p:sp>
            <p:nvSpPr>
              <p:cNvPr id="165" name="Line 21">
                <a:extLst>
                  <a:ext uri="{FF2B5EF4-FFF2-40B4-BE49-F238E27FC236}">
                    <a16:creationId xmlns:a16="http://schemas.microsoft.com/office/drawing/2014/main" xmlns="" id="{666B4AAE-A0B3-4898-BDC9-E57428328689}"/>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xmlns="" id="{0A62E321-8B24-479F-A96C-7517001B4BBB}"/>
                  </a:ext>
                </a:extLst>
              </p:cNvPr>
              <p:cNvSpPr txBox="1"/>
              <p:nvPr/>
            </p:nvSpPr>
            <p:spPr>
              <a:xfrm>
                <a:off x="4466724" y="4843176"/>
                <a:ext cx="29418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160</a:t>
                </a:r>
              </a:p>
            </p:txBody>
          </p:sp>
          <p:sp>
            <p:nvSpPr>
              <p:cNvPr id="167" name="Line 21">
                <a:extLst>
                  <a:ext uri="{FF2B5EF4-FFF2-40B4-BE49-F238E27FC236}">
                    <a16:creationId xmlns:a16="http://schemas.microsoft.com/office/drawing/2014/main" xmlns="" id="{9FA05A9B-17D3-49ED-B06E-A1A2272087A6}"/>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xmlns="" id="{CB6662E5-DBBF-4C0C-936C-837770C261B9}"/>
                  </a:ext>
                </a:extLst>
              </p:cNvPr>
              <p:cNvSpPr txBox="1"/>
              <p:nvPr/>
            </p:nvSpPr>
            <p:spPr>
              <a:xfrm>
                <a:off x="4091087" y="4843176"/>
                <a:ext cx="29418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140</a:t>
                </a:r>
              </a:p>
            </p:txBody>
          </p:sp>
          <p:sp>
            <p:nvSpPr>
              <p:cNvPr id="169" name="Line 21">
                <a:extLst>
                  <a:ext uri="{FF2B5EF4-FFF2-40B4-BE49-F238E27FC236}">
                    <a16:creationId xmlns:a16="http://schemas.microsoft.com/office/drawing/2014/main" xmlns="" id="{AB826673-C13D-45E8-AAA7-95906CF32E65}"/>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xmlns="" id="{514D1B26-CD25-435E-9021-72FAA6A2540E}"/>
                  </a:ext>
                </a:extLst>
              </p:cNvPr>
              <p:cNvSpPr txBox="1"/>
              <p:nvPr/>
            </p:nvSpPr>
            <p:spPr>
              <a:xfrm>
                <a:off x="3715450" y="4843176"/>
                <a:ext cx="29418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120</a:t>
                </a:r>
              </a:p>
            </p:txBody>
          </p:sp>
          <p:sp>
            <p:nvSpPr>
              <p:cNvPr id="171" name="Line 21">
                <a:extLst>
                  <a:ext uri="{FF2B5EF4-FFF2-40B4-BE49-F238E27FC236}">
                    <a16:creationId xmlns:a16="http://schemas.microsoft.com/office/drawing/2014/main" xmlns="" id="{DD1FED17-C67C-4D94-971D-90970EA0D00B}"/>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xmlns="" id="{852AEAEE-4E87-4AEB-833C-DD09AE7F87CB}"/>
                  </a:ext>
                </a:extLst>
              </p:cNvPr>
              <p:cNvSpPr txBox="1"/>
              <p:nvPr/>
            </p:nvSpPr>
            <p:spPr>
              <a:xfrm>
                <a:off x="3339813" y="4843176"/>
                <a:ext cx="294181"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100</a:t>
                </a:r>
              </a:p>
            </p:txBody>
          </p:sp>
          <p:sp>
            <p:nvSpPr>
              <p:cNvPr id="173" name="Line 21">
                <a:extLst>
                  <a:ext uri="{FF2B5EF4-FFF2-40B4-BE49-F238E27FC236}">
                    <a16:creationId xmlns:a16="http://schemas.microsoft.com/office/drawing/2014/main" xmlns="" id="{F6A5BDB5-3DEC-4C63-BB8A-46D23584F8E2}"/>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xmlns="" id="{57FB2452-E279-4CB2-9016-68990E9C52B2}"/>
                  </a:ext>
                </a:extLst>
              </p:cNvPr>
              <p:cNvSpPr txBox="1"/>
              <p:nvPr/>
            </p:nvSpPr>
            <p:spPr>
              <a:xfrm>
                <a:off x="3003595" y="4843176"/>
                <a:ext cx="21534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80</a:t>
                </a:r>
              </a:p>
            </p:txBody>
          </p:sp>
          <p:sp>
            <p:nvSpPr>
              <p:cNvPr id="175" name="Line 21">
                <a:extLst>
                  <a:ext uri="{FF2B5EF4-FFF2-40B4-BE49-F238E27FC236}">
                    <a16:creationId xmlns:a16="http://schemas.microsoft.com/office/drawing/2014/main" xmlns="" id="{6FAB7FB1-9F74-4A2A-A9A8-37FFEFE9A608}"/>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xmlns="" id="{31C44466-B4B3-4410-967C-BF2E5C2DF77E}"/>
                  </a:ext>
                </a:extLst>
              </p:cNvPr>
              <p:cNvSpPr txBox="1"/>
              <p:nvPr/>
            </p:nvSpPr>
            <p:spPr>
              <a:xfrm>
                <a:off x="2627958" y="4843176"/>
                <a:ext cx="21534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60</a:t>
                </a:r>
              </a:p>
            </p:txBody>
          </p:sp>
          <p:sp>
            <p:nvSpPr>
              <p:cNvPr id="177" name="Line 21">
                <a:extLst>
                  <a:ext uri="{FF2B5EF4-FFF2-40B4-BE49-F238E27FC236}">
                    <a16:creationId xmlns:a16="http://schemas.microsoft.com/office/drawing/2014/main" xmlns="" id="{A4D7BF01-9199-460F-BCCA-D79AB34F06B9}"/>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xmlns="" id="{F8BA74FD-09A9-47B5-9D14-6A0A37DDA090}"/>
                  </a:ext>
                </a:extLst>
              </p:cNvPr>
              <p:cNvSpPr txBox="1"/>
              <p:nvPr/>
            </p:nvSpPr>
            <p:spPr>
              <a:xfrm>
                <a:off x="2252321" y="4843176"/>
                <a:ext cx="21534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40</a:t>
                </a:r>
              </a:p>
            </p:txBody>
          </p:sp>
          <p:sp>
            <p:nvSpPr>
              <p:cNvPr id="179" name="Line 21">
                <a:extLst>
                  <a:ext uri="{FF2B5EF4-FFF2-40B4-BE49-F238E27FC236}">
                    <a16:creationId xmlns:a16="http://schemas.microsoft.com/office/drawing/2014/main" xmlns="" id="{4E36A8CD-6F88-4B73-BC98-A9A67A695E49}"/>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xmlns="" id="{7CDE8AED-DA38-4AF4-9FA0-5BBA7FA8BCC7}"/>
                  </a:ext>
                </a:extLst>
              </p:cNvPr>
              <p:cNvSpPr txBox="1"/>
              <p:nvPr/>
            </p:nvSpPr>
            <p:spPr>
              <a:xfrm>
                <a:off x="1876684" y="4843176"/>
                <a:ext cx="21534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20</a:t>
                </a:r>
              </a:p>
            </p:txBody>
          </p:sp>
          <p:sp>
            <p:nvSpPr>
              <p:cNvPr id="181" name="Line 21">
                <a:extLst>
                  <a:ext uri="{FF2B5EF4-FFF2-40B4-BE49-F238E27FC236}">
                    <a16:creationId xmlns:a16="http://schemas.microsoft.com/office/drawing/2014/main" xmlns="" id="{BFCEC898-67F7-4BD0-B05B-3EF128259834}"/>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xmlns="" id="{8694BEF1-1CD8-456C-8A3C-5CFB92EA3269}"/>
                  </a:ext>
                </a:extLst>
              </p:cNvPr>
              <p:cNvSpPr txBox="1"/>
              <p:nvPr/>
            </p:nvSpPr>
            <p:spPr>
              <a:xfrm>
                <a:off x="1540465" y="4843176"/>
                <a:ext cx="136507"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15" name="TextBox 14">
              <a:extLst>
                <a:ext uri="{FF2B5EF4-FFF2-40B4-BE49-F238E27FC236}">
                  <a16:creationId xmlns:a16="http://schemas.microsoft.com/office/drawing/2014/main" xmlns="" id="{39B65ED3-C844-403D-96FD-7724D36DBD89}"/>
                </a:ext>
              </a:extLst>
            </p:cNvPr>
            <p:cNvSpPr txBox="1"/>
            <p:nvPr/>
          </p:nvSpPr>
          <p:spPr>
            <a:xfrm>
              <a:off x="6023471" y="2509048"/>
              <a:ext cx="2433680" cy="584775"/>
            </a:xfrm>
            <a:prstGeom prst="rect">
              <a:avLst/>
            </a:prstGeom>
            <a:noFill/>
          </p:spPr>
          <p:txBody>
            <a:bodyPr wrap="none" rtlCol="0">
              <a:spAutoFit/>
            </a:bodyPr>
            <a:lstStyle/>
            <a:p>
              <a:pPr algn="ctr"/>
              <a:r>
                <a:rPr lang="fr-FR" sz="1600" b="1" dirty="0"/>
                <a:t>SG médiane: 42,8 mois</a:t>
              </a:r>
            </a:p>
            <a:p>
              <a:pPr algn="ctr"/>
              <a:r>
                <a:rPr lang="fr-FR" sz="1600" b="1" dirty="0"/>
                <a:t>(IC95% 38,0 - 47,5)</a:t>
              </a:r>
            </a:p>
          </p:txBody>
        </p:sp>
        <p:grpSp>
          <p:nvGrpSpPr>
            <p:cNvPr id="16" name="Group 15">
              <a:extLst>
                <a:ext uri="{FF2B5EF4-FFF2-40B4-BE49-F238E27FC236}">
                  <a16:creationId xmlns:a16="http://schemas.microsoft.com/office/drawing/2014/main" xmlns="" id="{F6E62DD5-2AB4-4AEA-B6E1-4BB55E36962B}"/>
                </a:ext>
              </a:extLst>
            </p:cNvPr>
            <p:cNvGrpSpPr/>
            <p:nvPr/>
          </p:nvGrpSpPr>
          <p:grpSpPr>
            <a:xfrm>
              <a:off x="4820789" y="2321009"/>
              <a:ext cx="3613338" cy="1928756"/>
              <a:chOff x="1771650" y="1905000"/>
              <a:chExt cx="5600700" cy="3038494"/>
            </a:xfrm>
          </p:grpSpPr>
          <p:sp>
            <p:nvSpPr>
              <p:cNvPr id="18" name="Freeform: Shape 45">
                <a:extLst>
                  <a:ext uri="{FF2B5EF4-FFF2-40B4-BE49-F238E27FC236}">
                    <a16:creationId xmlns:a16="http://schemas.microsoft.com/office/drawing/2014/main" xmlns="" id="{6A3A1857-2E43-4872-B468-6277CE47E0E9}"/>
                  </a:ext>
                </a:extLst>
              </p:cNvPr>
              <p:cNvSpPr/>
              <p:nvPr/>
            </p:nvSpPr>
            <p:spPr>
              <a:xfrm>
                <a:off x="1771650" y="1943100"/>
                <a:ext cx="5600700" cy="2962275"/>
              </a:xfrm>
              <a:custGeom>
                <a:avLst/>
                <a:gdLst>
                  <a:gd name="connsiteX0" fmla="*/ 5605291 w 5600700"/>
                  <a:gd name="connsiteY0" fmla="*/ 2965285 h 2962275"/>
                  <a:gd name="connsiteX1" fmla="*/ 3287659 w 5600700"/>
                  <a:gd name="connsiteY1" fmla="*/ 2965285 h 2962275"/>
                  <a:gd name="connsiteX2" fmla="*/ 3287659 w 5600700"/>
                  <a:gd name="connsiteY2" fmla="*/ 2921718 h 2962275"/>
                  <a:gd name="connsiteX3" fmla="*/ 3064031 w 5600700"/>
                  <a:gd name="connsiteY3" fmla="*/ 2921718 h 2962275"/>
                  <a:gd name="connsiteX4" fmla="*/ 3064031 w 5600700"/>
                  <a:gd name="connsiteY4" fmla="*/ 2881055 h 2962275"/>
                  <a:gd name="connsiteX5" fmla="*/ 3000137 w 5600700"/>
                  <a:gd name="connsiteY5" fmla="*/ 2881055 h 2962275"/>
                  <a:gd name="connsiteX6" fmla="*/ 3000137 w 5600700"/>
                  <a:gd name="connsiteY6" fmla="*/ 2849108 h 2962275"/>
                  <a:gd name="connsiteX7" fmla="*/ 2947854 w 5600700"/>
                  <a:gd name="connsiteY7" fmla="*/ 2849108 h 2962275"/>
                  <a:gd name="connsiteX8" fmla="*/ 2947854 w 5600700"/>
                  <a:gd name="connsiteY8" fmla="*/ 2782310 h 2962275"/>
                  <a:gd name="connsiteX9" fmla="*/ 2907201 w 5600700"/>
                  <a:gd name="connsiteY9" fmla="*/ 2782310 h 2962275"/>
                  <a:gd name="connsiteX10" fmla="*/ 2907201 w 5600700"/>
                  <a:gd name="connsiteY10" fmla="*/ 2738752 h 2962275"/>
                  <a:gd name="connsiteX11" fmla="*/ 2776509 w 5600700"/>
                  <a:gd name="connsiteY11" fmla="*/ 2738752 h 2962275"/>
                  <a:gd name="connsiteX12" fmla="*/ 2776509 w 5600700"/>
                  <a:gd name="connsiteY12" fmla="*/ 2712606 h 2962275"/>
                  <a:gd name="connsiteX13" fmla="*/ 2581913 w 5600700"/>
                  <a:gd name="connsiteY13" fmla="*/ 2712606 h 2962275"/>
                  <a:gd name="connsiteX14" fmla="*/ 2581913 w 5600700"/>
                  <a:gd name="connsiteY14" fmla="*/ 2651617 h 2962275"/>
                  <a:gd name="connsiteX15" fmla="*/ 2468651 w 5600700"/>
                  <a:gd name="connsiteY15" fmla="*/ 2651617 h 2962275"/>
                  <a:gd name="connsiteX16" fmla="*/ 2468651 w 5600700"/>
                  <a:gd name="connsiteY16" fmla="*/ 2622576 h 2962275"/>
                  <a:gd name="connsiteX17" fmla="*/ 2419274 w 5600700"/>
                  <a:gd name="connsiteY17" fmla="*/ 2622576 h 2962275"/>
                  <a:gd name="connsiteX18" fmla="*/ 2419274 w 5600700"/>
                  <a:gd name="connsiteY18" fmla="*/ 2599344 h 2962275"/>
                  <a:gd name="connsiteX19" fmla="*/ 2352475 w 5600700"/>
                  <a:gd name="connsiteY19" fmla="*/ 2599344 h 2962275"/>
                  <a:gd name="connsiteX20" fmla="*/ 2352475 w 5600700"/>
                  <a:gd name="connsiteY20" fmla="*/ 2576113 h 2962275"/>
                  <a:gd name="connsiteX21" fmla="*/ 2271160 w 5600700"/>
                  <a:gd name="connsiteY21" fmla="*/ 2576113 h 2962275"/>
                  <a:gd name="connsiteX22" fmla="*/ 2271160 w 5600700"/>
                  <a:gd name="connsiteY22" fmla="*/ 2497693 h 2962275"/>
                  <a:gd name="connsiteX23" fmla="*/ 2210172 w 5600700"/>
                  <a:gd name="connsiteY23" fmla="*/ 2497693 h 2962275"/>
                  <a:gd name="connsiteX24" fmla="*/ 2210172 w 5600700"/>
                  <a:gd name="connsiteY24" fmla="*/ 2459936 h 2962275"/>
                  <a:gd name="connsiteX25" fmla="*/ 2131752 w 5600700"/>
                  <a:gd name="connsiteY25" fmla="*/ 2459936 h 2962275"/>
                  <a:gd name="connsiteX26" fmla="*/ 2131752 w 5600700"/>
                  <a:gd name="connsiteY26" fmla="*/ 2381517 h 2962275"/>
                  <a:gd name="connsiteX27" fmla="*/ 2053333 w 5600700"/>
                  <a:gd name="connsiteY27" fmla="*/ 2381517 h 2962275"/>
                  <a:gd name="connsiteX28" fmla="*/ 2053333 w 5600700"/>
                  <a:gd name="connsiteY28" fmla="*/ 2355380 h 2962275"/>
                  <a:gd name="connsiteX29" fmla="*/ 1998155 w 5600700"/>
                  <a:gd name="connsiteY29" fmla="*/ 2355380 h 2962275"/>
                  <a:gd name="connsiteX30" fmla="*/ 1998155 w 5600700"/>
                  <a:gd name="connsiteY30" fmla="*/ 2297297 h 2962275"/>
                  <a:gd name="connsiteX31" fmla="*/ 1905219 w 5600700"/>
                  <a:gd name="connsiteY31" fmla="*/ 2297297 h 2962275"/>
                  <a:gd name="connsiteX32" fmla="*/ 1905219 w 5600700"/>
                  <a:gd name="connsiteY32" fmla="*/ 2282771 h 2962275"/>
                  <a:gd name="connsiteX33" fmla="*/ 1855842 w 5600700"/>
                  <a:gd name="connsiteY33" fmla="*/ 2282771 h 2962275"/>
                  <a:gd name="connsiteX34" fmla="*/ 1855842 w 5600700"/>
                  <a:gd name="connsiteY34" fmla="*/ 2239213 h 2962275"/>
                  <a:gd name="connsiteX35" fmla="*/ 1832610 w 5600700"/>
                  <a:gd name="connsiteY35" fmla="*/ 2239213 h 2962275"/>
                  <a:gd name="connsiteX36" fmla="*/ 1832610 w 5600700"/>
                  <a:gd name="connsiteY36" fmla="*/ 2166604 h 2962275"/>
                  <a:gd name="connsiteX37" fmla="*/ 1789043 w 5600700"/>
                  <a:gd name="connsiteY37" fmla="*/ 2166604 h 2962275"/>
                  <a:gd name="connsiteX38" fmla="*/ 1789043 w 5600700"/>
                  <a:gd name="connsiteY38" fmla="*/ 2111426 h 2962275"/>
                  <a:gd name="connsiteX39" fmla="*/ 1710633 w 5600700"/>
                  <a:gd name="connsiteY39" fmla="*/ 2111426 h 2962275"/>
                  <a:gd name="connsiteX40" fmla="*/ 1710633 w 5600700"/>
                  <a:gd name="connsiteY40" fmla="*/ 2053333 h 2962275"/>
                  <a:gd name="connsiteX41" fmla="*/ 1608982 w 5600700"/>
                  <a:gd name="connsiteY41" fmla="*/ 2053333 h 2962275"/>
                  <a:gd name="connsiteX42" fmla="*/ 1608982 w 5600700"/>
                  <a:gd name="connsiteY42" fmla="*/ 1986534 h 2962275"/>
                  <a:gd name="connsiteX43" fmla="*/ 1565415 w 5600700"/>
                  <a:gd name="connsiteY43" fmla="*/ 1986534 h 2962275"/>
                  <a:gd name="connsiteX44" fmla="*/ 1565415 w 5600700"/>
                  <a:gd name="connsiteY44" fmla="*/ 1922640 h 2962275"/>
                  <a:gd name="connsiteX45" fmla="*/ 1518942 w 5600700"/>
                  <a:gd name="connsiteY45" fmla="*/ 1922640 h 2962275"/>
                  <a:gd name="connsiteX46" fmla="*/ 1518942 w 5600700"/>
                  <a:gd name="connsiteY46" fmla="*/ 1870367 h 2962275"/>
                  <a:gd name="connsiteX47" fmla="*/ 1486995 w 5600700"/>
                  <a:gd name="connsiteY47" fmla="*/ 1870367 h 2962275"/>
                  <a:gd name="connsiteX48" fmla="*/ 1486995 w 5600700"/>
                  <a:gd name="connsiteY48" fmla="*/ 1803568 h 2962275"/>
                  <a:gd name="connsiteX49" fmla="*/ 1449238 w 5600700"/>
                  <a:gd name="connsiteY49" fmla="*/ 1803568 h 2962275"/>
                  <a:gd name="connsiteX50" fmla="*/ 1449238 w 5600700"/>
                  <a:gd name="connsiteY50" fmla="*/ 1730959 h 2962275"/>
                  <a:gd name="connsiteX51" fmla="*/ 1411491 w 5600700"/>
                  <a:gd name="connsiteY51" fmla="*/ 1730959 h 2962275"/>
                  <a:gd name="connsiteX52" fmla="*/ 1411491 w 5600700"/>
                  <a:gd name="connsiteY52" fmla="*/ 1672876 h 2962275"/>
                  <a:gd name="connsiteX53" fmla="*/ 1376639 w 5600700"/>
                  <a:gd name="connsiteY53" fmla="*/ 1672876 h 2962275"/>
                  <a:gd name="connsiteX54" fmla="*/ 1376639 w 5600700"/>
                  <a:gd name="connsiteY54" fmla="*/ 1611887 h 2962275"/>
                  <a:gd name="connsiteX55" fmla="*/ 1333071 w 5600700"/>
                  <a:gd name="connsiteY55" fmla="*/ 1611887 h 2962275"/>
                  <a:gd name="connsiteX56" fmla="*/ 1333071 w 5600700"/>
                  <a:gd name="connsiteY56" fmla="*/ 1556699 h 2962275"/>
                  <a:gd name="connsiteX57" fmla="*/ 1283694 w 5600700"/>
                  <a:gd name="connsiteY57" fmla="*/ 1556699 h 2962275"/>
                  <a:gd name="connsiteX58" fmla="*/ 1283694 w 5600700"/>
                  <a:gd name="connsiteY58" fmla="*/ 1501521 h 2962275"/>
                  <a:gd name="connsiteX59" fmla="*/ 1213999 w 5600700"/>
                  <a:gd name="connsiteY59" fmla="*/ 1501521 h 2962275"/>
                  <a:gd name="connsiteX60" fmla="*/ 1213999 w 5600700"/>
                  <a:gd name="connsiteY60" fmla="*/ 1431817 h 2962275"/>
                  <a:gd name="connsiteX61" fmla="*/ 1164622 w 5600700"/>
                  <a:gd name="connsiteY61" fmla="*/ 1431817 h 2962275"/>
                  <a:gd name="connsiteX62" fmla="*/ 1164622 w 5600700"/>
                  <a:gd name="connsiteY62" fmla="*/ 1382440 h 2962275"/>
                  <a:gd name="connsiteX63" fmla="*/ 1129770 w 5600700"/>
                  <a:gd name="connsiteY63" fmla="*/ 1382440 h 2962275"/>
                  <a:gd name="connsiteX64" fmla="*/ 1129770 w 5600700"/>
                  <a:gd name="connsiteY64" fmla="*/ 1324356 h 2962275"/>
                  <a:gd name="connsiteX65" fmla="*/ 1068781 w 5600700"/>
                  <a:gd name="connsiteY65" fmla="*/ 1324356 h 2962275"/>
                  <a:gd name="connsiteX66" fmla="*/ 1068781 w 5600700"/>
                  <a:gd name="connsiteY66" fmla="*/ 1277893 h 2962275"/>
                  <a:gd name="connsiteX67" fmla="*/ 1039739 w 5600700"/>
                  <a:gd name="connsiteY67" fmla="*/ 1277893 h 2962275"/>
                  <a:gd name="connsiteX68" fmla="*/ 1039739 w 5600700"/>
                  <a:gd name="connsiteY68" fmla="*/ 1213999 h 2962275"/>
                  <a:gd name="connsiteX69" fmla="*/ 1007793 w 5600700"/>
                  <a:gd name="connsiteY69" fmla="*/ 1213999 h 2962275"/>
                  <a:gd name="connsiteX70" fmla="*/ 1007793 w 5600700"/>
                  <a:gd name="connsiteY70" fmla="*/ 1132675 h 2962275"/>
                  <a:gd name="connsiteX71" fmla="*/ 952605 w 5600700"/>
                  <a:gd name="connsiteY71" fmla="*/ 1132675 h 2962275"/>
                  <a:gd name="connsiteX72" fmla="*/ 952605 w 5600700"/>
                  <a:gd name="connsiteY72" fmla="*/ 1086203 h 2962275"/>
                  <a:gd name="connsiteX73" fmla="*/ 917757 w 5600700"/>
                  <a:gd name="connsiteY73" fmla="*/ 1086203 h 2962275"/>
                  <a:gd name="connsiteX74" fmla="*/ 917757 w 5600700"/>
                  <a:gd name="connsiteY74" fmla="*/ 1039739 h 2962275"/>
                  <a:gd name="connsiteX75" fmla="*/ 911948 w 5600700"/>
                  <a:gd name="connsiteY75" fmla="*/ 1039739 h 2962275"/>
                  <a:gd name="connsiteX76" fmla="*/ 911948 w 5600700"/>
                  <a:gd name="connsiteY76" fmla="*/ 990362 h 2962275"/>
                  <a:gd name="connsiteX77" fmla="*/ 874192 w 5600700"/>
                  <a:gd name="connsiteY77" fmla="*/ 990362 h 2962275"/>
                  <a:gd name="connsiteX78" fmla="*/ 874192 w 5600700"/>
                  <a:gd name="connsiteY78" fmla="*/ 955510 h 2962275"/>
                  <a:gd name="connsiteX79" fmla="*/ 839341 w 5600700"/>
                  <a:gd name="connsiteY79" fmla="*/ 955510 h 2962275"/>
                  <a:gd name="connsiteX80" fmla="*/ 839341 w 5600700"/>
                  <a:gd name="connsiteY80" fmla="*/ 911948 h 2962275"/>
                  <a:gd name="connsiteX81" fmla="*/ 813203 w 5600700"/>
                  <a:gd name="connsiteY81" fmla="*/ 911948 h 2962275"/>
                  <a:gd name="connsiteX82" fmla="*/ 813203 w 5600700"/>
                  <a:gd name="connsiteY82" fmla="*/ 868384 h 2962275"/>
                  <a:gd name="connsiteX83" fmla="*/ 763830 w 5600700"/>
                  <a:gd name="connsiteY83" fmla="*/ 868384 h 2962275"/>
                  <a:gd name="connsiteX84" fmla="*/ 763830 w 5600700"/>
                  <a:gd name="connsiteY84" fmla="*/ 830628 h 2962275"/>
                  <a:gd name="connsiteX85" fmla="*/ 743500 w 5600700"/>
                  <a:gd name="connsiteY85" fmla="*/ 830628 h 2962275"/>
                  <a:gd name="connsiteX86" fmla="*/ 743500 w 5600700"/>
                  <a:gd name="connsiteY86" fmla="*/ 775446 h 2962275"/>
                  <a:gd name="connsiteX87" fmla="*/ 711552 w 5600700"/>
                  <a:gd name="connsiteY87" fmla="*/ 775446 h 2962275"/>
                  <a:gd name="connsiteX88" fmla="*/ 711552 w 5600700"/>
                  <a:gd name="connsiteY88" fmla="*/ 699934 h 2962275"/>
                  <a:gd name="connsiteX89" fmla="*/ 673797 w 5600700"/>
                  <a:gd name="connsiteY89" fmla="*/ 699934 h 2962275"/>
                  <a:gd name="connsiteX90" fmla="*/ 673797 w 5600700"/>
                  <a:gd name="connsiteY90" fmla="*/ 667987 h 2962275"/>
                  <a:gd name="connsiteX91" fmla="*/ 612806 w 5600700"/>
                  <a:gd name="connsiteY91" fmla="*/ 667987 h 2962275"/>
                  <a:gd name="connsiteX92" fmla="*/ 612806 w 5600700"/>
                  <a:gd name="connsiteY92" fmla="*/ 641849 h 2962275"/>
                  <a:gd name="connsiteX93" fmla="*/ 554720 w 5600700"/>
                  <a:gd name="connsiteY93" fmla="*/ 641849 h 2962275"/>
                  <a:gd name="connsiteX94" fmla="*/ 554720 w 5600700"/>
                  <a:gd name="connsiteY94" fmla="*/ 537295 h 2962275"/>
                  <a:gd name="connsiteX95" fmla="*/ 534390 w 5600700"/>
                  <a:gd name="connsiteY95" fmla="*/ 537295 h 2962275"/>
                  <a:gd name="connsiteX96" fmla="*/ 534390 w 5600700"/>
                  <a:gd name="connsiteY96" fmla="*/ 490826 h 2962275"/>
                  <a:gd name="connsiteX97" fmla="*/ 522773 w 5600700"/>
                  <a:gd name="connsiteY97" fmla="*/ 490826 h 2962275"/>
                  <a:gd name="connsiteX98" fmla="*/ 522773 w 5600700"/>
                  <a:gd name="connsiteY98" fmla="*/ 435644 h 2962275"/>
                  <a:gd name="connsiteX99" fmla="*/ 493730 w 5600700"/>
                  <a:gd name="connsiteY99" fmla="*/ 435644 h 2962275"/>
                  <a:gd name="connsiteX100" fmla="*/ 493730 w 5600700"/>
                  <a:gd name="connsiteY100" fmla="*/ 374653 h 2962275"/>
                  <a:gd name="connsiteX101" fmla="*/ 455974 w 5600700"/>
                  <a:gd name="connsiteY101" fmla="*/ 374653 h 2962275"/>
                  <a:gd name="connsiteX102" fmla="*/ 455974 w 5600700"/>
                  <a:gd name="connsiteY102" fmla="*/ 333994 h 2962275"/>
                  <a:gd name="connsiteX103" fmla="*/ 421122 w 5600700"/>
                  <a:gd name="connsiteY103" fmla="*/ 333994 h 2962275"/>
                  <a:gd name="connsiteX104" fmla="*/ 421122 w 5600700"/>
                  <a:gd name="connsiteY104" fmla="*/ 281716 h 2962275"/>
                  <a:gd name="connsiteX105" fmla="*/ 383367 w 5600700"/>
                  <a:gd name="connsiteY105" fmla="*/ 281716 h 2962275"/>
                  <a:gd name="connsiteX106" fmla="*/ 383367 w 5600700"/>
                  <a:gd name="connsiteY106" fmla="*/ 246865 h 2962275"/>
                  <a:gd name="connsiteX107" fmla="*/ 377559 w 5600700"/>
                  <a:gd name="connsiteY107" fmla="*/ 246865 h 2962275"/>
                  <a:gd name="connsiteX108" fmla="*/ 377559 w 5600700"/>
                  <a:gd name="connsiteY108" fmla="*/ 226535 h 2962275"/>
                  <a:gd name="connsiteX109" fmla="*/ 304951 w 5600700"/>
                  <a:gd name="connsiteY109" fmla="*/ 226535 h 2962275"/>
                  <a:gd name="connsiteX110" fmla="*/ 304951 w 5600700"/>
                  <a:gd name="connsiteY110" fmla="*/ 159736 h 2962275"/>
                  <a:gd name="connsiteX111" fmla="*/ 261386 w 5600700"/>
                  <a:gd name="connsiteY111" fmla="*/ 159736 h 2962275"/>
                  <a:gd name="connsiteX112" fmla="*/ 261386 w 5600700"/>
                  <a:gd name="connsiteY112" fmla="*/ 127789 h 2962275"/>
                  <a:gd name="connsiteX113" fmla="*/ 194588 w 5600700"/>
                  <a:gd name="connsiteY113" fmla="*/ 127789 h 2962275"/>
                  <a:gd name="connsiteX114" fmla="*/ 194588 w 5600700"/>
                  <a:gd name="connsiteY114" fmla="*/ 81321 h 2962275"/>
                  <a:gd name="connsiteX115" fmla="*/ 171354 w 5600700"/>
                  <a:gd name="connsiteY115" fmla="*/ 81321 h 2962275"/>
                  <a:gd name="connsiteX116" fmla="*/ 171354 w 5600700"/>
                  <a:gd name="connsiteY116" fmla="*/ 52277 h 2962275"/>
                  <a:gd name="connsiteX117" fmla="*/ 113267 w 5600700"/>
                  <a:gd name="connsiteY117" fmla="*/ 52277 h 2962275"/>
                  <a:gd name="connsiteX118" fmla="*/ 113267 w 5600700"/>
                  <a:gd name="connsiteY118" fmla="*/ 29043 h 2962275"/>
                  <a:gd name="connsiteX119" fmla="*/ 55182 w 5600700"/>
                  <a:gd name="connsiteY119" fmla="*/ 29043 h 2962275"/>
                  <a:gd name="connsiteX120" fmla="*/ 55182 w 5600700"/>
                  <a:gd name="connsiteY120" fmla="*/ 0 h 2962275"/>
                  <a:gd name="connsiteX121" fmla="*/ 0 w 5600700"/>
                  <a:gd name="connsiteY121" fmla="*/ 0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600700" h="2962275">
                    <a:moveTo>
                      <a:pt x="5605291" y="2965285"/>
                    </a:moveTo>
                    <a:lnTo>
                      <a:pt x="3287659" y="2965285"/>
                    </a:lnTo>
                    <a:lnTo>
                      <a:pt x="3287659" y="2921718"/>
                    </a:lnTo>
                    <a:lnTo>
                      <a:pt x="3064031" y="2921718"/>
                    </a:lnTo>
                    <a:lnTo>
                      <a:pt x="3064031" y="2881055"/>
                    </a:lnTo>
                    <a:lnTo>
                      <a:pt x="3000137" y="2881055"/>
                    </a:lnTo>
                    <a:lnTo>
                      <a:pt x="3000137" y="2849108"/>
                    </a:lnTo>
                    <a:lnTo>
                      <a:pt x="2947854" y="2849108"/>
                    </a:lnTo>
                    <a:lnTo>
                      <a:pt x="2947854" y="2782310"/>
                    </a:lnTo>
                    <a:lnTo>
                      <a:pt x="2907201" y="2782310"/>
                    </a:lnTo>
                    <a:lnTo>
                      <a:pt x="2907201" y="2738752"/>
                    </a:lnTo>
                    <a:lnTo>
                      <a:pt x="2776509" y="2738752"/>
                    </a:lnTo>
                    <a:lnTo>
                      <a:pt x="2776509" y="2712606"/>
                    </a:lnTo>
                    <a:lnTo>
                      <a:pt x="2581913" y="2712606"/>
                    </a:lnTo>
                    <a:lnTo>
                      <a:pt x="2581913" y="2651617"/>
                    </a:lnTo>
                    <a:lnTo>
                      <a:pt x="2468651" y="2651617"/>
                    </a:lnTo>
                    <a:lnTo>
                      <a:pt x="2468651" y="2622576"/>
                    </a:lnTo>
                    <a:lnTo>
                      <a:pt x="2419274" y="2622576"/>
                    </a:lnTo>
                    <a:lnTo>
                      <a:pt x="2419274" y="2599344"/>
                    </a:lnTo>
                    <a:lnTo>
                      <a:pt x="2352475" y="2599344"/>
                    </a:lnTo>
                    <a:lnTo>
                      <a:pt x="2352475" y="2576113"/>
                    </a:lnTo>
                    <a:lnTo>
                      <a:pt x="2271160" y="2576113"/>
                    </a:lnTo>
                    <a:lnTo>
                      <a:pt x="2271160" y="2497693"/>
                    </a:lnTo>
                    <a:lnTo>
                      <a:pt x="2210172" y="2497693"/>
                    </a:lnTo>
                    <a:lnTo>
                      <a:pt x="2210172" y="2459936"/>
                    </a:lnTo>
                    <a:lnTo>
                      <a:pt x="2131752" y="2459936"/>
                    </a:lnTo>
                    <a:lnTo>
                      <a:pt x="2131752" y="2381517"/>
                    </a:lnTo>
                    <a:lnTo>
                      <a:pt x="2053333" y="2381517"/>
                    </a:lnTo>
                    <a:lnTo>
                      <a:pt x="2053333" y="2355380"/>
                    </a:lnTo>
                    <a:lnTo>
                      <a:pt x="1998155" y="2355380"/>
                    </a:lnTo>
                    <a:lnTo>
                      <a:pt x="1998155" y="2297297"/>
                    </a:lnTo>
                    <a:lnTo>
                      <a:pt x="1905219" y="2297297"/>
                    </a:lnTo>
                    <a:lnTo>
                      <a:pt x="1905219" y="2282771"/>
                    </a:lnTo>
                    <a:lnTo>
                      <a:pt x="1855842" y="2282771"/>
                    </a:lnTo>
                    <a:lnTo>
                      <a:pt x="1855842" y="2239213"/>
                    </a:lnTo>
                    <a:lnTo>
                      <a:pt x="1832610" y="2239213"/>
                    </a:lnTo>
                    <a:lnTo>
                      <a:pt x="1832610" y="2166604"/>
                    </a:lnTo>
                    <a:lnTo>
                      <a:pt x="1789043" y="2166604"/>
                    </a:lnTo>
                    <a:lnTo>
                      <a:pt x="1789043" y="2111426"/>
                    </a:lnTo>
                    <a:lnTo>
                      <a:pt x="1710633" y="2111426"/>
                    </a:lnTo>
                    <a:lnTo>
                      <a:pt x="1710633" y="2053333"/>
                    </a:lnTo>
                    <a:lnTo>
                      <a:pt x="1608982" y="2053333"/>
                    </a:lnTo>
                    <a:lnTo>
                      <a:pt x="1608982" y="1986534"/>
                    </a:lnTo>
                    <a:lnTo>
                      <a:pt x="1565415" y="1986534"/>
                    </a:lnTo>
                    <a:lnTo>
                      <a:pt x="1565415" y="1922640"/>
                    </a:lnTo>
                    <a:lnTo>
                      <a:pt x="1518942" y="1922640"/>
                    </a:lnTo>
                    <a:lnTo>
                      <a:pt x="1518942" y="1870367"/>
                    </a:lnTo>
                    <a:lnTo>
                      <a:pt x="1486995" y="1870367"/>
                    </a:lnTo>
                    <a:lnTo>
                      <a:pt x="1486995" y="1803568"/>
                    </a:lnTo>
                    <a:lnTo>
                      <a:pt x="1449238" y="1803568"/>
                    </a:lnTo>
                    <a:lnTo>
                      <a:pt x="1449238" y="1730959"/>
                    </a:lnTo>
                    <a:lnTo>
                      <a:pt x="1411491" y="1730959"/>
                    </a:lnTo>
                    <a:lnTo>
                      <a:pt x="1411491" y="1672876"/>
                    </a:lnTo>
                    <a:lnTo>
                      <a:pt x="1376639" y="1672876"/>
                    </a:lnTo>
                    <a:lnTo>
                      <a:pt x="1376639" y="1611887"/>
                    </a:lnTo>
                    <a:lnTo>
                      <a:pt x="1333071" y="1611887"/>
                    </a:lnTo>
                    <a:lnTo>
                      <a:pt x="1333071" y="1556699"/>
                    </a:lnTo>
                    <a:lnTo>
                      <a:pt x="1283694" y="1556699"/>
                    </a:lnTo>
                    <a:lnTo>
                      <a:pt x="1283694" y="1501521"/>
                    </a:lnTo>
                    <a:lnTo>
                      <a:pt x="1213999" y="1501521"/>
                    </a:lnTo>
                    <a:lnTo>
                      <a:pt x="1213999" y="1431817"/>
                    </a:lnTo>
                    <a:lnTo>
                      <a:pt x="1164622" y="1431817"/>
                    </a:lnTo>
                    <a:lnTo>
                      <a:pt x="1164622" y="1382440"/>
                    </a:lnTo>
                    <a:lnTo>
                      <a:pt x="1129770" y="1382440"/>
                    </a:lnTo>
                    <a:lnTo>
                      <a:pt x="1129770" y="1324356"/>
                    </a:lnTo>
                    <a:lnTo>
                      <a:pt x="1068781" y="1324356"/>
                    </a:lnTo>
                    <a:lnTo>
                      <a:pt x="1068781" y="1277893"/>
                    </a:lnTo>
                    <a:lnTo>
                      <a:pt x="1039739" y="1277893"/>
                    </a:lnTo>
                    <a:lnTo>
                      <a:pt x="1039739" y="1213999"/>
                    </a:lnTo>
                    <a:lnTo>
                      <a:pt x="1007793" y="1213999"/>
                    </a:lnTo>
                    <a:lnTo>
                      <a:pt x="1007793" y="1132675"/>
                    </a:lnTo>
                    <a:lnTo>
                      <a:pt x="952605" y="1132675"/>
                    </a:lnTo>
                    <a:lnTo>
                      <a:pt x="952605" y="1086203"/>
                    </a:lnTo>
                    <a:lnTo>
                      <a:pt x="917757" y="1086203"/>
                    </a:lnTo>
                    <a:lnTo>
                      <a:pt x="917757" y="1039739"/>
                    </a:lnTo>
                    <a:lnTo>
                      <a:pt x="911948" y="1039739"/>
                    </a:lnTo>
                    <a:lnTo>
                      <a:pt x="911948" y="990362"/>
                    </a:lnTo>
                    <a:lnTo>
                      <a:pt x="874192" y="990362"/>
                    </a:lnTo>
                    <a:lnTo>
                      <a:pt x="874192" y="955510"/>
                    </a:lnTo>
                    <a:lnTo>
                      <a:pt x="839341" y="955510"/>
                    </a:lnTo>
                    <a:lnTo>
                      <a:pt x="839341" y="911948"/>
                    </a:lnTo>
                    <a:lnTo>
                      <a:pt x="813203" y="911948"/>
                    </a:lnTo>
                    <a:lnTo>
                      <a:pt x="813203" y="868384"/>
                    </a:lnTo>
                    <a:lnTo>
                      <a:pt x="763830" y="868384"/>
                    </a:lnTo>
                    <a:lnTo>
                      <a:pt x="763830" y="830628"/>
                    </a:lnTo>
                    <a:lnTo>
                      <a:pt x="743500" y="830628"/>
                    </a:lnTo>
                    <a:lnTo>
                      <a:pt x="743500" y="775446"/>
                    </a:lnTo>
                    <a:lnTo>
                      <a:pt x="711552" y="775446"/>
                    </a:lnTo>
                    <a:lnTo>
                      <a:pt x="711552" y="699934"/>
                    </a:lnTo>
                    <a:lnTo>
                      <a:pt x="673797" y="699934"/>
                    </a:lnTo>
                    <a:lnTo>
                      <a:pt x="673797" y="667987"/>
                    </a:lnTo>
                    <a:lnTo>
                      <a:pt x="612806" y="667987"/>
                    </a:lnTo>
                    <a:lnTo>
                      <a:pt x="612806" y="641849"/>
                    </a:lnTo>
                    <a:lnTo>
                      <a:pt x="554720" y="641849"/>
                    </a:lnTo>
                    <a:lnTo>
                      <a:pt x="554720" y="537295"/>
                    </a:lnTo>
                    <a:lnTo>
                      <a:pt x="534390" y="537295"/>
                    </a:lnTo>
                    <a:lnTo>
                      <a:pt x="534390" y="490826"/>
                    </a:lnTo>
                    <a:lnTo>
                      <a:pt x="522773" y="490826"/>
                    </a:lnTo>
                    <a:lnTo>
                      <a:pt x="522773" y="435644"/>
                    </a:lnTo>
                    <a:lnTo>
                      <a:pt x="493730" y="435644"/>
                    </a:lnTo>
                    <a:lnTo>
                      <a:pt x="493730" y="374653"/>
                    </a:lnTo>
                    <a:lnTo>
                      <a:pt x="455974" y="374653"/>
                    </a:lnTo>
                    <a:lnTo>
                      <a:pt x="455974" y="333994"/>
                    </a:lnTo>
                    <a:lnTo>
                      <a:pt x="421122" y="333994"/>
                    </a:lnTo>
                    <a:lnTo>
                      <a:pt x="421122" y="281716"/>
                    </a:lnTo>
                    <a:lnTo>
                      <a:pt x="383367" y="281716"/>
                    </a:lnTo>
                    <a:lnTo>
                      <a:pt x="383367" y="246865"/>
                    </a:lnTo>
                    <a:lnTo>
                      <a:pt x="377559" y="246865"/>
                    </a:lnTo>
                    <a:lnTo>
                      <a:pt x="377559" y="226535"/>
                    </a:lnTo>
                    <a:lnTo>
                      <a:pt x="304951" y="226535"/>
                    </a:lnTo>
                    <a:lnTo>
                      <a:pt x="304951" y="159736"/>
                    </a:lnTo>
                    <a:lnTo>
                      <a:pt x="261386" y="159736"/>
                    </a:lnTo>
                    <a:lnTo>
                      <a:pt x="261386" y="127789"/>
                    </a:lnTo>
                    <a:lnTo>
                      <a:pt x="194588" y="127789"/>
                    </a:lnTo>
                    <a:lnTo>
                      <a:pt x="194588" y="81321"/>
                    </a:lnTo>
                    <a:lnTo>
                      <a:pt x="171354" y="81321"/>
                    </a:lnTo>
                    <a:lnTo>
                      <a:pt x="171354" y="52277"/>
                    </a:lnTo>
                    <a:lnTo>
                      <a:pt x="113267" y="52277"/>
                    </a:lnTo>
                    <a:lnTo>
                      <a:pt x="113267" y="29043"/>
                    </a:lnTo>
                    <a:lnTo>
                      <a:pt x="55182" y="29043"/>
                    </a:lnTo>
                    <a:lnTo>
                      <a:pt x="55182" y="0"/>
                    </a:lnTo>
                    <a:lnTo>
                      <a:pt x="0" y="0"/>
                    </a:lnTo>
                  </a:path>
                </a:pathLst>
              </a:custGeom>
              <a:noFill/>
              <a:ln w="15875" cap="flat">
                <a:solidFill>
                  <a:schemeClr val="accent3"/>
                </a:solidFill>
                <a:prstDash val="solid"/>
                <a:miter/>
              </a:ln>
            </p:spPr>
            <p:txBody>
              <a:bodyPr rtlCol="0" anchor="ctr"/>
              <a:lstStyle/>
              <a:p>
                <a:endParaRPr lang="fr-FR" dirty="0"/>
              </a:p>
            </p:txBody>
          </p:sp>
          <p:sp>
            <p:nvSpPr>
              <p:cNvPr id="19" name="Freeform: Shape 46">
                <a:extLst>
                  <a:ext uri="{FF2B5EF4-FFF2-40B4-BE49-F238E27FC236}">
                    <a16:creationId xmlns:a16="http://schemas.microsoft.com/office/drawing/2014/main" xmlns="" id="{99DDDD44-5BB8-47DD-B25F-EF7E1643FCF4}"/>
                  </a:ext>
                </a:extLst>
              </p:cNvPr>
              <p:cNvSpPr/>
              <p:nvPr/>
            </p:nvSpPr>
            <p:spPr>
              <a:xfrm>
                <a:off x="1807782" y="1905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20" name="Freeform: Shape 47">
                <a:extLst>
                  <a:ext uri="{FF2B5EF4-FFF2-40B4-BE49-F238E27FC236}">
                    <a16:creationId xmlns:a16="http://schemas.microsoft.com/office/drawing/2014/main" xmlns="" id="{2D1F264F-EAFE-4B0F-8EDB-9D2764E1CF0D}"/>
                  </a:ext>
                </a:extLst>
              </p:cNvPr>
              <p:cNvSpPr/>
              <p:nvPr/>
            </p:nvSpPr>
            <p:spPr>
              <a:xfrm>
                <a:off x="1826832" y="1905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21" name="Freeform: Shape 48">
                <a:extLst>
                  <a:ext uri="{FF2B5EF4-FFF2-40B4-BE49-F238E27FC236}">
                    <a16:creationId xmlns:a16="http://schemas.microsoft.com/office/drawing/2014/main" xmlns="" id="{C41EF7D9-6F86-401B-AC38-52A0E866EB28}"/>
                  </a:ext>
                </a:extLst>
              </p:cNvPr>
              <p:cNvSpPr/>
              <p:nvPr/>
            </p:nvSpPr>
            <p:spPr>
              <a:xfrm>
                <a:off x="1845882" y="19240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22" name="Freeform: Shape 49">
                <a:extLst>
                  <a:ext uri="{FF2B5EF4-FFF2-40B4-BE49-F238E27FC236}">
                    <a16:creationId xmlns:a16="http://schemas.microsoft.com/office/drawing/2014/main" xmlns="" id="{16F3B805-8B45-469D-BB7C-0905BFC0A3FF}"/>
                  </a:ext>
                </a:extLst>
              </p:cNvPr>
              <p:cNvSpPr/>
              <p:nvPr/>
            </p:nvSpPr>
            <p:spPr>
              <a:xfrm>
                <a:off x="1864932" y="19240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23" name="Freeform: Shape 50">
                <a:extLst>
                  <a:ext uri="{FF2B5EF4-FFF2-40B4-BE49-F238E27FC236}">
                    <a16:creationId xmlns:a16="http://schemas.microsoft.com/office/drawing/2014/main" xmlns="" id="{DBAD0FE0-20FD-4238-AF5E-2744F9DCFF9A}"/>
                  </a:ext>
                </a:extLst>
              </p:cNvPr>
              <p:cNvSpPr/>
              <p:nvPr/>
            </p:nvSpPr>
            <p:spPr>
              <a:xfrm>
                <a:off x="1903031" y="1962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24" name="Freeform: Shape 51">
                <a:extLst>
                  <a:ext uri="{FF2B5EF4-FFF2-40B4-BE49-F238E27FC236}">
                    <a16:creationId xmlns:a16="http://schemas.microsoft.com/office/drawing/2014/main" xmlns="" id="{AE901D1E-FC39-4D72-B9C0-7F4BD9215DC6}"/>
                  </a:ext>
                </a:extLst>
              </p:cNvPr>
              <p:cNvSpPr/>
              <p:nvPr/>
            </p:nvSpPr>
            <p:spPr>
              <a:xfrm>
                <a:off x="1922081" y="1962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25" name="Freeform: Shape 52">
                <a:extLst>
                  <a:ext uri="{FF2B5EF4-FFF2-40B4-BE49-F238E27FC236}">
                    <a16:creationId xmlns:a16="http://schemas.microsoft.com/office/drawing/2014/main" xmlns="" id="{079635C3-7A99-4711-A82A-483C72756DEF}"/>
                  </a:ext>
                </a:extLst>
              </p:cNvPr>
              <p:cNvSpPr/>
              <p:nvPr/>
            </p:nvSpPr>
            <p:spPr>
              <a:xfrm>
                <a:off x="1941132" y="19812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26" name="Freeform: Shape 53">
                <a:extLst>
                  <a:ext uri="{FF2B5EF4-FFF2-40B4-BE49-F238E27FC236}">
                    <a16:creationId xmlns:a16="http://schemas.microsoft.com/office/drawing/2014/main" xmlns="" id="{CA2823C0-F469-43E8-A9FA-99EAEC81622C}"/>
                  </a:ext>
                </a:extLst>
              </p:cNvPr>
              <p:cNvSpPr/>
              <p:nvPr/>
            </p:nvSpPr>
            <p:spPr>
              <a:xfrm>
                <a:off x="1960182" y="2000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27" name="Freeform: Shape 54">
                <a:extLst>
                  <a:ext uri="{FF2B5EF4-FFF2-40B4-BE49-F238E27FC236}">
                    <a16:creationId xmlns:a16="http://schemas.microsoft.com/office/drawing/2014/main" xmlns="" id="{58665EDA-51C1-40BC-858A-AE0311986D23}"/>
                  </a:ext>
                </a:extLst>
              </p:cNvPr>
              <p:cNvSpPr/>
              <p:nvPr/>
            </p:nvSpPr>
            <p:spPr>
              <a:xfrm>
                <a:off x="1979232" y="20383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28" name="Freeform: Shape 55">
                <a:extLst>
                  <a:ext uri="{FF2B5EF4-FFF2-40B4-BE49-F238E27FC236}">
                    <a16:creationId xmlns:a16="http://schemas.microsoft.com/office/drawing/2014/main" xmlns="" id="{658ED151-A2B1-4328-AEF6-5CFEC40AA4F6}"/>
                  </a:ext>
                </a:extLst>
              </p:cNvPr>
              <p:cNvSpPr/>
              <p:nvPr/>
            </p:nvSpPr>
            <p:spPr>
              <a:xfrm>
                <a:off x="1998282" y="20383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29" name="Freeform: Shape 56">
                <a:extLst>
                  <a:ext uri="{FF2B5EF4-FFF2-40B4-BE49-F238E27FC236}">
                    <a16:creationId xmlns:a16="http://schemas.microsoft.com/office/drawing/2014/main" xmlns="" id="{B84136F6-6213-407A-9046-01F83F9AF448}"/>
                  </a:ext>
                </a:extLst>
              </p:cNvPr>
              <p:cNvSpPr/>
              <p:nvPr/>
            </p:nvSpPr>
            <p:spPr>
              <a:xfrm>
                <a:off x="2017332" y="20383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30" name="Freeform: Shape 57">
                <a:extLst>
                  <a:ext uri="{FF2B5EF4-FFF2-40B4-BE49-F238E27FC236}">
                    <a16:creationId xmlns:a16="http://schemas.microsoft.com/office/drawing/2014/main" xmlns="" id="{1C59C225-7890-4578-B8A9-BB8A0F2157F7}"/>
                  </a:ext>
                </a:extLst>
              </p:cNvPr>
              <p:cNvSpPr/>
              <p:nvPr/>
            </p:nvSpPr>
            <p:spPr>
              <a:xfrm>
                <a:off x="2036382" y="20574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31" name="Freeform: Shape 58">
                <a:extLst>
                  <a:ext uri="{FF2B5EF4-FFF2-40B4-BE49-F238E27FC236}">
                    <a16:creationId xmlns:a16="http://schemas.microsoft.com/office/drawing/2014/main" xmlns="" id="{1B81A0AE-8E81-4FEF-9129-EF5877379F7D}"/>
                  </a:ext>
                </a:extLst>
              </p:cNvPr>
              <p:cNvSpPr/>
              <p:nvPr/>
            </p:nvSpPr>
            <p:spPr>
              <a:xfrm>
                <a:off x="2055432"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32" name="Freeform: Shape 59">
                <a:extLst>
                  <a:ext uri="{FF2B5EF4-FFF2-40B4-BE49-F238E27FC236}">
                    <a16:creationId xmlns:a16="http://schemas.microsoft.com/office/drawing/2014/main" xmlns="" id="{DC7D843B-20AF-46D0-8F15-DCA4D70C5048}"/>
                  </a:ext>
                </a:extLst>
              </p:cNvPr>
              <p:cNvSpPr/>
              <p:nvPr/>
            </p:nvSpPr>
            <p:spPr>
              <a:xfrm>
                <a:off x="2074482"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33" name="Freeform: Shape 60">
                <a:extLst>
                  <a:ext uri="{FF2B5EF4-FFF2-40B4-BE49-F238E27FC236}">
                    <a16:creationId xmlns:a16="http://schemas.microsoft.com/office/drawing/2014/main" xmlns="" id="{E2EE8CBB-9DCB-451B-A00D-649E8FC5CB23}"/>
                  </a:ext>
                </a:extLst>
              </p:cNvPr>
              <p:cNvSpPr/>
              <p:nvPr/>
            </p:nvSpPr>
            <p:spPr>
              <a:xfrm>
                <a:off x="2093532"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34" name="Freeform: Shape 61">
                <a:extLst>
                  <a:ext uri="{FF2B5EF4-FFF2-40B4-BE49-F238E27FC236}">
                    <a16:creationId xmlns:a16="http://schemas.microsoft.com/office/drawing/2014/main" xmlns="" id="{D27CBC62-5BEA-4D47-A81C-B9072C9FE2EE}"/>
                  </a:ext>
                </a:extLst>
              </p:cNvPr>
              <p:cNvSpPr/>
              <p:nvPr/>
            </p:nvSpPr>
            <p:spPr>
              <a:xfrm>
                <a:off x="2112582"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35" name="Freeform: Shape 62">
                <a:extLst>
                  <a:ext uri="{FF2B5EF4-FFF2-40B4-BE49-F238E27FC236}">
                    <a16:creationId xmlns:a16="http://schemas.microsoft.com/office/drawing/2014/main" xmlns="" id="{BADCBACA-EF2B-4139-BA70-7446C0D8F065}"/>
                  </a:ext>
                </a:extLst>
              </p:cNvPr>
              <p:cNvSpPr/>
              <p:nvPr/>
            </p:nvSpPr>
            <p:spPr>
              <a:xfrm>
                <a:off x="2131632"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36" name="Freeform: Shape 63">
                <a:extLst>
                  <a:ext uri="{FF2B5EF4-FFF2-40B4-BE49-F238E27FC236}">
                    <a16:creationId xmlns:a16="http://schemas.microsoft.com/office/drawing/2014/main" xmlns="" id="{CA64DAEF-6343-4DDC-B59B-01EE36519E40}"/>
                  </a:ext>
                </a:extLst>
              </p:cNvPr>
              <p:cNvSpPr/>
              <p:nvPr/>
            </p:nvSpPr>
            <p:spPr>
              <a:xfrm>
                <a:off x="215068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37" name="Freeform: Shape 64">
                <a:extLst>
                  <a:ext uri="{FF2B5EF4-FFF2-40B4-BE49-F238E27FC236}">
                    <a16:creationId xmlns:a16="http://schemas.microsoft.com/office/drawing/2014/main" xmlns="" id="{EC8DF22A-321F-40C6-963C-A07E58A79874}"/>
                  </a:ext>
                </a:extLst>
              </p:cNvPr>
              <p:cNvSpPr/>
              <p:nvPr/>
            </p:nvSpPr>
            <p:spPr>
              <a:xfrm>
                <a:off x="216973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38" name="Freeform: Shape 65">
                <a:extLst>
                  <a:ext uri="{FF2B5EF4-FFF2-40B4-BE49-F238E27FC236}">
                    <a16:creationId xmlns:a16="http://schemas.microsoft.com/office/drawing/2014/main" xmlns="" id="{B7285AEC-0FF4-4D72-AFFC-31EA32229564}"/>
                  </a:ext>
                </a:extLst>
              </p:cNvPr>
              <p:cNvSpPr/>
              <p:nvPr/>
            </p:nvSpPr>
            <p:spPr>
              <a:xfrm>
                <a:off x="216973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39" name="Freeform: Shape 66">
                <a:extLst>
                  <a:ext uri="{FF2B5EF4-FFF2-40B4-BE49-F238E27FC236}">
                    <a16:creationId xmlns:a16="http://schemas.microsoft.com/office/drawing/2014/main" xmlns="" id="{348C0E75-56B3-44A4-8D62-9ADDFC129F0E}"/>
                  </a:ext>
                </a:extLst>
              </p:cNvPr>
              <p:cNvSpPr/>
              <p:nvPr/>
            </p:nvSpPr>
            <p:spPr>
              <a:xfrm>
                <a:off x="218878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40" name="Freeform: Shape 67">
                <a:extLst>
                  <a:ext uri="{FF2B5EF4-FFF2-40B4-BE49-F238E27FC236}">
                    <a16:creationId xmlns:a16="http://schemas.microsoft.com/office/drawing/2014/main" xmlns="" id="{CF8D3FD8-4FEC-44B7-9A29-A37D66EFCB03}"/>
                  </a:ext>
                </a:extLst>
              </p:cNvPr>
              <p:cNvSpPr/>
              <p:nvPr/>
            </p:nvSpPr>
            <p:spPr>
              <a:xfrm>
                <a:off x="2188782" y="22288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41" name="Freeform: Shape 68">
                <a:extLst>
                  <a:ext uri="{FF2B5EF4-FFF2-40B4-BE49-F238E27FC236}">
                    <a16:creationId xmlns:a16="http://schemas.microsoft.com/office/drawing/2014/main" xmlns="" id="{CF9228A3-A567-485B-8911-BA425923F5E7}"/>
                  </a:ext>
                </a:extLst>
              </p:cNvPr>
              <p:cNvSpPr/>
              <p:nvPr/>
            </p:nvSpPr>
            <p:spPr>
              <a:xfrm>
                <a:off x="2207832" y="22288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42" name="Freeform: Shape 69">
                <a:extLst>
                  <a:ext uri="{FF2B5EF4-FFF2-40B4-BE49-F238E27FC236}">
                    <a16:creationId xmlns:a16="http://schemas.microsoft.com/office/drawing/2014/main" xmlns="" id="{E884F81B-50CF-4B18-97E3-9AB33286786D}"/>
                  </a:ext>
                </a:extLst>
              </p:cNvPr>
              <p:cNvSpPr/>
              <p:nvPr/>
            </p:nvSpPr>
            <p:spPr>
              <a:xfrm>
                <a:off x="2226882" y="2286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43" name="Freeform: Shape 70">
                <a:extLst>
                  <a:ext uri="{FF2B5EF4-FFF2-40B4-BE49-F238E27FC236}">
                    <a16:creationId xmlns:a16="http://schemas.microsoft.com/office/drawing/2014/main" xmlns="" id="{2FB97B25-CAEF-4215-9276-607EC2636DBC}"/>
                  </a:ext>
                </a:extLst>
              </p:cNvPr>
              <p:cNvSpPr/>
              <p:nvPr/>
            </p:nvSpPr>
            <p:spPr>
              <a:xfrm>
                <a:off x="2245932" y="2286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44" name="Freeform: Shape 71">
                <a:extLst>
                  <a:ext uri="{FF2B5EF4-FFF2-40B4-BE49-F238E27FC236}">
                    <a16:creationId xmlns:a16="http://schemas.microsoft.com/office/drawing/2014/main" xmlns="" id="{1051D00D-4C40-43F0-B2AD-FB42B070AAB9}"/>
                  </a:ext>
                </a:extLst>
              </p:cNvPr>
              <p:cNvSpPr/>
              <p:nvPr/>
            </p:nvSpPr>
            <p:spPr>
              <a:xfrm>
                <a:off x="2264982" y="2286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45" name="Freeform: Shape 72">
                <a:extLst>
                  <a:ext uri="{FF2B5EF4-FFF2-40B4-BE49-F238E27FC236}">
                    <a16:creationId xmlns:a16="http://schemas.microsoft.com/office/drawing/2014/main" xmlns="" id="{B0C24E47-099A-43E1-A650-C5E498D4BAF7}"/>
                  </a:ext>
                </a:extLst>
              </p:cNvPr>
              <p:cNvSpPr/>
              <p:nvPr/>
            </p:nvSpPr>
            <p:spPr>
              <a:xfrm>
                <a:off x="2284032" y="2343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46" name="Freeform: Shape 73">
                <a:extLst>
                  <a:ext uri="{FF2B5EF4-FFF2-40B4-BE49-F238E27FC236}">
                    <a16:creationId xmlns:a16="http://schemas.microsoft.com/office/drawing/2014/main" xmlns="" id="{4950780E-ED7D-4D45-A733-97F11FEE0709}"/>
                  </a:ext>
                </a:extLst>
              </p:cNvPr>
              <p:cNvSpPr/>
              <p:nvPr/>
            </p:nvSpPr>
            <p:spPr>
              <a:xfrm>
                <a:off x="2303082" y="23622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47" name="Freeform: Shape 74">
                <a:extLst>
                  <a:ext uri="{FF2B5EF4-FFF2-40B4-BE49-F238E27FC236}">
                    <a16:creationId xmlns:a16="http://schemas.microsoft.com/office/drawing/2014/main" xmlns="" id="{12D6E54B-B319-4CAA-9603-6EB5BA64B78A}"/>
                  </a:ext>
                </a:extLst>
              </p:cNvPr>
              <p:cNvSpPr/>
              <p:nvPr/>
            </p:nvSpPr>
            <p:spPr>
              <a:xfrm>
                <a:off x="2322132" y="24384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48" name="Freeform: Shape 75">
                <a:extLst>
                  <a:ext uri="{FF2B5EF4-FFF2-40B4-BE49-F238E27FC236}">
                    <a16:creationId xmlns:a16="http://schemas.microsoft.com/office/drawing/2014/main" xmlns="" id="{4F03C9CC-AC6E-4862-805F-FE0AE6DCE2E3}"/>
                  </a:ext>
                </a:extLst>
              </p:cNvPr>
              <p:cNvSpPr/>
              <p:nvPr/>
            </p:nvSpPr>
            <p:spPr>
              <a:xfrm>
                <a:off x="2341182" y="25527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49" name="Freeform: Shape 76">
                <a:extLst>
                  <a:ext uri="{FF2B5EF4-FFF2-40B4-BE49-F238E27FC236}">
                    <a16:creationId xmlns:a16="http://schemas.microsoft.com/office/drawing/2014/main" xmlns="" id="{F21AC65E-F797-4A4D-B536-A8A71200D9DD}"/>
                  </a:ext>
                </a:extLst>
              </p:cNvPr>
              <p:cNvSpPr/>
              <p:nvPr/>
            </p:nvSpPr>
            <p:spPr>
              <a:xfrm>
                <a:off x="2360232" y="25527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50" name="Freeform: Shape 77">
                <a:extLst>
                  <a:ext uri="{FF2B5EF4-FFF2-40B4-BE49-F238E27FC236}">
                    <a16:creationId xmlns:a16="http://schemas.microsoft.com/office/drawing/2014/main" xmlns="" id="{1D112AE3-FA4C-497B-9E79-14FDA5E1ED47}"/>
                  </a:ext>
                </a:extLst>
              </p:cNvPr>
              <p:cNvSpPr/>
              <p:nvPr/>
            </p:nvSpPr>
            <p:spPr>
              <a:xfrm>
                <a:off x="2379282" y="25527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51" name="Freeform: Shape 78">
                <a:extLst>
                  <a:ext uri="{FF2B5EF4-FFF2-40B4-BE49-F238E27FC236}">
                    <a16:creationId xmlns:a16="http://schemas.microsoft.com/office/drawing/2014/main" xmlns="" id="{AEF8F5DD-2D9C-4155-B9C5-CA1965D92C0C}"/>
                  </a:ext>
                </a:extLst>
              </p:cNvPr>
              <p:cNvSpPr/>
              <p:nvPr/>
            </p:nvSpPr>
            <p:spPr>
              <a:xfrm>
                <a:off x="2398332" y="25717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52" name="Freeform: Shape 79">
                <a:extLst>
                  <a:ext uri="{FF2B5EF4-FFF2-40B4-BE49-F238E27FC236}">
                    <a16:creationId xmlns:a16="http://schemas.microsoft.com/office/drawing/2014/main" xmlns="" id="{8FA5CD2B-486E-48A2-962A-F4DD32E6D19D}"/>
                  </a:ext>
                </a:extLst>
              </p:cNvPr>
              <p:cNvSpPr/>
              <p:nvPr/>
            </p:nvSpPr>
            <p:spPr>
              <a:xfrm>
                <a:off x="2417382" y="25717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53" name="Freeform: Shape 80">
                <a:extLst>
                  <a:ext uri="{FF2B5EF4-FFF2-40B4-BE49-F238E27FC236}">
                    <a16:creationId xmlns:a16="http://schemas.microsoft.com/office/drawing/2014/main" xmlns="" id="{D06C2AAA-D994-4454-8A90-E2CE57925AD6}"/>
                  </a:ext>
                </a:extLst>
              </p:cNvPr>
              <p:cNvSpPr/>
              <p:nvPr/>
            </p:nvSpPr>
            <p:spPr>
              <a:xfrm>
                <a:off x="2436432" y="25717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54" name="Freeform: Shape 81">
                <a:extLst>
                  <a:ext uri="{FF2B5EF4-FFF2-40B4-BE49-F238E27FC236}">
                    <a16:creationId xmlns:a16="http://schemas.microsoft.com/office/drawing/2014/main" xmlns="" id="{71D0D18D-CD4B-4878-9DDA-41E7F77D5D59}"/>
                  </a:ext>
                </a:extLst>
              </p:cNvPr>
              <p:cNvSpPr/>
              <p:nvPr/>
            </p:nvSpPr>
            <p:spPr>
              <a:xfrm>
                <a:off x="2436432" y="25908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55" name="Freeform: Shape 82">
                <a:extLst>
                  <a:ext uri="{FF2B5EF4-FFF2-40B4-BE49-F238E27FC236}">
                    <a16:creationId xmlns:a16="http://schemas.microsoft.com/office/drawing/2014/main" xmlns="" id="{54FBEB0A-EB36-4F57-A425-C3CEA54A3D3C}"/>
                  </a:ext>
                </a:extLst>
              </p:cNvPr>
              <p:cNvSpPr/>
              <p:nvPr/>
            </p:nvSpPr>
            <p:spPr>
              <a:xfrm>
                <a:off x="2455482" y="26098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56" name="Freeform: Shape 83">
                <a:extLst>
                  <a:ext uri="{FF2B5EF4-FFF2-40B4-BE49-F238E27FC236}">
                    <a16:creationId xmlns:a16="http://schemas.microsoft.com/office/drawing/2014/main" xmlns="" id="{1F08B06C-AF04-42B7-B8AF-555614CD7312}"/>
                  </a:ext>
                </a:extLst>
              </p:cNvPr>
              <p:cNvSpPr/>
              <p:nvPr/>
            </p:nvSpPr>
            <p:spPr>
              <a:xfrm>
                <a:off x="2474532" y="26098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57" name="Freeform: Shape 84">
                <a:extLst>
                  <a:ext uri="{FF2B5EF4-FFF2-40B4-BE49-F238E27FC236}">
                    <a16:creationId xmlns:a16="http://schemas.microsoft.com/office/drawing/2014/main" xmlns="" id="{636E8B16-8A5C-4A1E-8F1A-9DECF9A4FEB8}"/>
                  </a:ext>
                </a:extLst>
              </p:cNvPr>
              <p:cNvSpPr/>
              <p:nvPr/>
            </p:nvSpPr>
            <p:spPr>
              <a:xfrm>
                <a:off x="2493582" y="26860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58" name="Freeform: Shape 85">
                <a:extLst>
                  <a:ext uri="{FF2B5EF4-FFF2-40B4-BE49-F238E27FC236}">
                    <a16:creationId xmlns:a16="http://schemas.microsoft.com/office/drawing/2014/main" xmlns="" id="{2D99A999-8AB6-44CD-8F7B-91C273CD86BC}"/>
                  </a:ext>
                </a:extLst>
              </p:cNvPr>
              <p:cNvSpPr/>
              <p:nvPr/>
            </p:nvSpPr>
            <p:spPr>
              <a:xfrm>
                <a:off x="2512632" y="26860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59" name="Freeform: Shape 86">
                <a:extLst>
                  <a:ext uri="{FF2B5EF4-FFF2-40B4-BE49-F238E27FC236}">
                    <a16:creationId xmlns:a16="http://schemas.microsoft.com/office/drawing/2014/main" xmlns="" id="{3D702AA3-E4D7-4078-B5A3-FC8B7C847937}"/>
                  </a:ext>
                </a:extLst>
              </p:cNvPr>
              <p:cNvSpPr/>
              <p:nvPr/>
            </p:nvSpPr>
            <p:spPr>
              <a:xfrm>
                <a:off x="2531682" y="27432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60" name="Freeform: Shape 87">
                <a:extLst>
                  <a:ext uri="{FF2B5EF4-FFF2-40B4-BE49-F238E27FC236}">
                    <a16:creationId xmlns:a16="http://schemas.microsoft.com/office/drawing/2014/main" xmlns="" id="{71BF3D45-21A9-4B97-94EE-729527E38DAF}"/>
                  </a:ext>
                </a:extLst>
              </p:cNvPr>
              <p:cNvSpPr/>
              <p:nvPr/>
            </p:nvSpPr>
            <p:spPr>
              <a:xfrm>
                <a:off x="2550732" y="27813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61" name="Freeform: Shape 88">
                <a:extLst>
                  <a:ext uri="{FF2B5EF4-FFF2-40B4-BE49-F238E27FC236}">
                    <a16:creationId xmlns:a16="http://schemas.microsoft.com/office/drawing/2014/main" xmlns="" id="{6674E5E1-FAB5-4442-8FBA-145F55B4FCF5}"/>
                  </a:ext>
                </a:extLst>
              </p:cNvPr>
              <p:cNvSpPr/>
              <p:nvPr/>
            </p:nvSpPr>
            <p:spPr>
              <a:xfrm>
                <a:off x="2569782" y="27813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fr-FR" dirty="0"/>
              </a:p>
            </p:txBody>
          </p:sp>
          <p:sp>
            <p:nvSpPr>
              <p:cNvPr id="62" name="Freeform: Shape 89">
                <a:extLst>
                  <a:ext uri="{FF2B5EF4-FFF2-40B4-BE49-F238E27FC236}">
                    <a16:creationId xmlns:a16="http://schemas.microsoft.com/office/drawing/2014/main" xmlns="" id="{D8A8ECC2-FEFC-44B3-940E-99001B245DF2}"/>
                  </a:ext>
                </a:extLst>
              </p:cNvPr>
              <p:cNvSpPr/>
              <p:nvPr/>
            </p:nvSpPr>
            <p:spPr>
              <a:xfrm>
                <a:off x="2588832" y="2819403"/>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chemeClr val="accent3"/>
                </a:solidFill>
                <a:prstDash val="solid"/>
                <a:miter/>
              </a:ln>
            </p:spPr>
            <p:txBody>
              <a:bodyPr rtlCol="0" anchor="ctr"/>
              <a:lstStyle/>
              <a:p>
                <a:endParaRPr lang="fr-FR" dirty="0"/>
              </a:p>
            </p:txBody>
          </p:sp>
          <p:sp>
            <p:nvSpPr>
              <p:cNvPr id="63" name="Freeform: Shape 90">
                <a:extLst>
                  <a:ext uri="{FF2B5EF4-FFF2-40B4-BE49-F238E27FC236}">
                    <a16:creationId xmlns:a16="http://schemas.microsoft.com/office/drawing/2014/main" xmlns="" id="{0D9521AA-C4B8-4180-AAF7-62B0C57F2DCB}"/>
                  </a:ext>
                </a:extLst>
              </p:cNvPr>
              <p:cNvSpPr/>
              <p:nvPr/>
            </p:nvSpPr>
            <p:spPr>
              <a:xfrm>
                <a:off x="2607882" y="2819403"/>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chemeClr val="accent3"/>
                </a:solidFill>
                <a:prstDash val="solid"/>
                <a:miter/>
              </a:ln>
            </p:spPr>
            <p:txBody>
              <a:bodyPr rtlCol="0" anchor="ctr"/>
              <a:lstStyle/>
              <a:p>
                <a:endParaRPr lang="fr-FR" dirty="0"/>
              </a:p>
            </p:txBody>
          </p:sp>
          <p:sp>
            <p:nvSpPr>
              <p:cNvPr id="64" name="Freeform: Shape 91">
                <a:extLst>
                  <a:ext uri="{FF2B5EF4-FFF2-40B4-BE49-F238E27FC236}">
                    <a16:creationId xmlns:a16="http://schemas.microsoft.com/office/drawing/2014/main" xmlns="" id="{BE06B10E-D2D3-47D4-AE5E-F6351CAB93A0}"/>
                  </a:ext>
                </a:extLst>
              </p:cNvPr>
              <p:cNvSpPr/>
              <p:nvPr/>
            </p:nvSpPr>
            <p:spPr>
              <a:xfrm>
                <a:off x="2626932" y="28575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65" name="Freeform: Shape 92">
                <a:extLst>
                  <a:ext uri="{FF2B5EF4-FFF2-40B4-BE49-F238E27FC236}">
                    <a16:creationId xmlns:a16="http://schemas.microsoft.com/office/drawing/2014/main" xmlns="" id="{0D20908E-FD62-4BD0-B727-86E0B84FC58C}"/>
                  </a:ext>
                </a:extLst>
              </p:cNvPr>
              <p:cNvSpPr/>
              <p:nvPr/>
            </p:nvSpPr>
            <p:spPr>
              <a:xfrm>
                <a:off x="2645982" y="28575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66" name="Freeform: Shape 93">
                <a:extLst>
                  <a:ext uri="{FF2B5EF4-FFF2-40B4-BE49-F238E27FC236}">
                    <a16:creationId xmlns:a16="http://schemas.microsoft.com/office/drawing/2014/main" xmlns="" id="{C130E883-15C4-485A-9DD5-59C53B9C339B}"/>
                  </a:ext>
                </a:extLst>
              </p:cNvPr>
              <p:cNvSpPr/>
              <p:nvPr/>
            </p:nvSpPr>
            <p:spPr>
              <a:xfrm>
                <a:off x="2665032" y="2895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67" name="Freeform: Shape 94">
                <a:extLst>
                  <a:ext uri="{FF2B5EF4-FFF2-40B4-BE49-F238E27FC236}">
                    <a16:creationId xmlns:a16="http://schemas.microsoft.com/office/drawing/2014/main" xmlns="" id="{8CDDFA51-1DD0-44EF-917D-7FA6ED419112}"/>
                  </a:ext>
                </a:extLst>
              </p:cNvPr>
              <p:cNvSpPr/>
              <p:nvPr/>
            </p:nvSpPr>
            <p:spPr>
              <a:xfrm>
                <a:off x="2684082" y="2895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68" name="Freeform: Shape 95">
                <a:extLst>
                  <a:ext uri="{FF2B5EF4-FFF2-40B4-BE49-F238E27FC236}">
                    <a16:creationId xmlns:a16="http://schemas.microsoft.com/office/drawing/2014/main" xmlns="" id="{E4D12D44-8A76-4053-899D-CD25D3945768}"/>
                  </a:ext>
                </a:extLst>
              </p:cNvPr>
              <p:cNvSpPr/>
              <p:nvPr/>
            </p:nvSpPr>
            <p:spPr>
              <a:xfrm>
                <a:off x="2684082" y="2895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69" name="Freeform: Shape 96">
                <a:extLst>
                  <a:ext uri="{FF2B5EF4-FFF2-40B4-BE49-F238E27FC236}">
                    <a16:creationId xmlns:a16="http://schemas.microsoft.com/office/drawing/2014/main" xmlns="" id="{0C0B6D75-A80B-4A81-B133-79DE86C67B82}"/>
                  </a:ext>
                </a:extLst>
              </p:cNvPr>
              <p:cNvSpPr/>
              <p:nvPr/>
            </p:nvSpPr>
            <p:spPr>
              <a:xfrm>
                <a:off x="2703132" y="29908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70" name="Freeform: Shape 97">
                <a:extLst>
                  <a:ext uri="{FF2B5EF4-FFF2-40B4-BE49-F238E27FC236}">
                    <a16:creationId xmlns:a16="http://schemas.microsoft.com/office/drawing/2014/main" xmlns="" id="{975A859C-1AB8-48C4-8394-650979BF4299}"/>
                  </a:ext>
                </a:extLst>
              </p:cNvPr>
              <p:cNvSpPr/>
              <p:nvPr/>
            </p:nvSpPr>
            <p:spPr>
              <a:xfrm>
                <a:off x="2722182" y="29908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71" name="Freeform: Shape 98">
                <a:extLst>
                  <a:ext uri="{FF2B5EF4-FFF2-40B4-BE49-F238E27FC236}">
                    <a16:creationId xmlns:a16="http://schemas.microsoft.com/office/drawing/2014/main" xmlns="" id="{A5368B2D-C8B8-4460-A44B-9372EE7E3938}"/>
                  </a:ext>
                </a:extLst>
              </p:cNvPr>
              <p:cNvSpPr/>
              <p:nvPr/>
            </p:nvSpPr>
            <p:spPr>
              <a:xfrm>
                <a:off x="2741228" y="30289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72" name="Freeform: Shape 99">
                <a:extLst>
                  <a:ext uri="{FF2B5EF4-FFF2-40B4-BE49-F238E27FC236}">
                    <a16:creationId xmlns:a16="http://schemas.microsoft.com/office/drawing/2014/main" xmlns="" id="{79D6E298-1562-4795-A395-FF8D3D4A4F17}"/>
                  </a:ext>
                </a:extLst>
              </p:cNvPr>
              <p:cNvSpPr/>
              <p:nvPr/>
            </p:nvSpPr>
            <p:spPr>
              <a:xfrm>
                <a:off x="2760278" y="30289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73" name="Freeform: Shape 100">
                <a:extLst>
                  <a:ext uri="{FF2B5EF4-FFF2-40B4-BE49-F238E27FC236}">
                    <a16:creationId xmlns:a16="http://schemas.microsoft.com/office/drawing/2014/main" xmlns="" id="{0A212D94-9370-4452-A00B-0AB24729B095}"/>
                  </a:ext>
                </a:extLst>
              </p:cNvPr>
              <p:cNvSpPr/>
              <p:nvPr/>
            </p:nvSpPr>
            <p:spPr>
              <a:xfrm>
                <a:off x="2779328" y="304800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74" name="Freeform: Shape 101">
                <a:extLst>
                  <a:ext uri="{FF2B5EF4-FFF2-40B4-BE49-F238E27FC236}">
                    <a16:creationId xmlns:a16="http://schemas.microsoft.com/office/drawing/2014/main" xmlns="" id="{8A4D60F8-846B-453F-A998-90BF587F75D1}"/>
                  </a:ext>
                </a:extLst>
              </p:cNvPr>
              <p:cNvSpPr/>
              <p:nvPr/>
            </p:nvSpPr>
            <p:spPr>
              <a:xfrm>
                <a:off x="2798378" y="3124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75" name="Freeform: Shape 102">
                <a:extLst>
                  <a:ext uri="{FF2B5EF4-FFF2-40B4-BE49-F238E27FC236}">
                    <a16:creationId xmlns:a16="http://schemas.microsoft.com/office/drawing/2014/main" xmlns="" id="{D784661F-236F-498D-9E00-DF580657FA43}"/>
                  </a:ext>
                </a:extLst>
              </p:cNvPr>
              <p:cNvSpPr/>
              <p:nvPr/>
            </p:nvSpPr>
            <p:spPr>
              <a:xfrm>
                <a:off x="2817428" y="31813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76" name="Freeform: Shape 103">
                <a:extLst>
                  <a:ext uri="{FF2B5EF4-FFF2-40B4-BE49-F238E27FC236}">
                    <a16:creationId xmlns:a16="http://schemas.microsoft.com/office/drawing/2014/main" xmlns="" id="{14E407BF-6CD9-44DD-BC1E-1C8CA4978FF6}"/>
                  </a:ext>
                </a:extLst>
              </p:cNvPr>
              <p:cNvSpPr/>
              <p:nvPr/>
            </p:nvSpPr>
            <p:spPr>
              <a:xfrm>
                <a:off x="2836478" y="31813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77" name="Freeform: Shape 104">
                <a:extLst>
                  <a:ext uri="{FF2B5EF4-FFF2-40B4-BE49-F238E27FC236}">
                    <a16:creationId xmlns:a16="http://schemas.microsoft.com/office/drawing/2014/main" xmlns="" id="{D43ABEEA-07DC-405C-82A5-DAFF801F6A1A}"/>
                  </a:ext>
                </a:extLst>
              </p:cNvPr>
              <p:cNvSpPr/>
              <p:nvPr/>
            </p:nvSpPr>
            <p:spPr>
              <a:xfrm>
                <a:off x="2855528" y="32385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78" name="Freeform: Shape 105">
                <a:extLst>
                  <a:ext uri="{FF2B5EF4-FFF2-40B4-BE49-F238E27FC236}">
                    <a16:creationId xmlns:a16="http://schemas.microsoft.com/office/drawing/2014/main" xmlns="" id="{4C7DD5E6-BD3F-4340-A9F3-F6D314536E21}"/>
                  </a:ext>
                </a:extLst>
              </p:cNvPr>
              <p:cNvSpPr/>
              <p:nvPr/>
            </p:nvSpPr>
            <p:spPr>
              <a:xfrm>
                <a:off x="2874578" y="32385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79" name="Freeform: Shape 106">
                <a:extLst>
                  <a:ext uri="{FF2B5EF4-FFF2-40B4-BE49-F238E27FC236}">
                    <a16:creationId xmlns:a16="http://schemas.microsoft.com/office/drawing/2014/main" xmlns="" id="{B17C9115-1522-4A7E-8920-C9C69444E170}"/>
                  </a:ext>
                </a:extLst>
              </p:cNvPr>
              <p:cNvSpPr/>
              <p:nvPr/>
            </p:nvSpPr>
            <p:spPr>
              <a:xfrm>
                <a:off x="2893628" y="32385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80" name="Freeform: Shape 107">
                <a:extLst>
                  <a:ext uri="{FF2B5EF4-FFF2-40B4-BE49-F238E27FC236}">
                    <a16:creationId xmlns:a16="http://schemas.microsoft.com/office/drawing/2014/main" xmlns="" id="{348BEB46-B94B-4F32-A704-F021E26BFD28}"/>
                  </a:ext>
                </a:extLst>
              </p:cNvPr>
              <p:cNvSpPr/>
              <p:nvPr/>
            </p:nvSpPr>
            <p:spPr>
              <a:xfrm>
                <a:off x="2912678"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81" name="Freeform: Shape 108">
                <a:extLst>
                  <a:ext uri="{FF2B5EF4-FFF2-40B4-BE49-F238E27FC236}">
                    <a16:creationId xmlns:a16="http://schemas.microsoft.com/office/drawing/2014/main" xmlns="" id="{85570C92-6B9D-46D1-9481-3C1113A3CFD2}"/>
                  </a:ext>
                </a:extLst>
              </p:cNvPr>
              <p:cNvSpPr/>
              <p:nvPr/>
            </p:nvSpPr>
            <p:spPr>
              <a:xfrm>
                <a:off x="2931728"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82" name="Freeform: Shape 109">
                <a:extLst>
                  <a:ext uri="{FF2B5EF4-FFF2-40B4-BE49-F238E27FC236}">
                    <a16:creationId xmlns:a16="http://schemas.microsoft.com/office/drawing/2014/main" xmlns="" id="{E202065D-909E-47DC-957C-7FD9D35E9C0A}"/>
                  </a:ext>
                </a:extLst>
              </p:cNvPr>
              <p:cNvSpPr/>
              <p:nvPr/>
            </p:nvSpPr>
            <p:spPr>
              <a:xfrm>
                <a:off x="2950778" y="3333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83" name="Freeform: Shape 110">
                <a:extLst>
                  <a:ext uri="{FF2B5EF4-FFF2-40B4-BE49-F238E27FC236}">
                    <a16:creationId xmlns:a16="http://schemas.microsoft.com/office/drawing/2014/main" xmlns="" id="{1D6CC2F7-6F3A-4BC1-8C8D-D11490FF1CDE}"/>
                  </a:ext>
                </a:extLst>
              </p:cNvPr>
              <p:cNvSpPr/>
              <p:nvPr/>
            </p:nvSpPr>
            <p:spPr>
              <a:xfrm>
                <a:off x="2969828" y="3333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84" name="Freeform: Shape 111">
                <a:extLst>
                  <a:ext uri="{FF2B5EF4-FFF2-40B4-BE49-F238E27FC236}">
                    <a16:creationId xmlns:a16="http://schemas.microsoft.com/office/drawing/2014/main" xmlns="" id="{259F25A1-C940-422F-82C0-2921811304AC}"/>
                  </a:ext>
                </a:extLst>
              </p:cNvPr>
              <p:cNvSpPr/>
              <p:nvPr/>
            </p:nvSpPr>
            <p:spPr>
              <a:xfrm>
                <a:off x="298887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85" name="Freeform: Shape 112">
                <a:extLst>
                  <a:ext uri="{FF2B5EF4-FFF2-40B4-BE49-F238E27FC236}">
                    <a16:creationId xmlns:a16="http://schemas.microsoft.com/office/drawing/2014/main" xmlns="" id="{5E82485E-483D-4B66-968D-D8D685064900}"/>
                  </a:ext>
                </a:extLst>
              </p:cNvPr>
              <p:cNvSpPr/>
              <p:nvPr/>
            </p:nvSpPr>
            <p:spPr>
              <a:xfrm>
                <a:off x="300792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86" name="Freeform: Shape 113">
                <a:extLst>
                  <a:ext uri="{FF2B5EF4-FFF2-40B4-BE49-F238E27FC236}">
                    <a16:creationId xmlns:a16="http://schemas.microsoft.com/office/drawing/2014/main" xmlns="" id="{B555A316-D2ED-4A17-9BD3-40767903B7E1}"/>
                  </a:ext>
                </a:extLst>
              </p:cNvPr>
              <p:cNvSpPr/>
              <p:nvPr/>
            </p:nvSpPr>
            <p:spPr>
              <a:xfrm>
                <a:off x="302697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87" name="Freeform: Shape 114">
                <a:extLst>
                  <a:ext uri="{FF2B5EF4-FFF2-40B4-BE49-F238E27FC236}">
                    <a16:creationId xmlns:a16="http://schemas.microsoft.com/office/drawing/2014/main" xmlns="" id="{FC97719F-0161-4C0D-8D08-9DDE08CCA6FD}"/>
                  </a:ext>
                </a:extLst>
              </p:cNvPr>
              <p:cNvSpPr/>
              <p:nvPr/>
            </p:nvSpPr>
            <p:spPr>
              <a:xfrm>
                <a:off x="304602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88" name="Freeform: Shape 115">
                <a:extLst>
                  <a:ext uri="{FF2B5EF4-FFF2-40B4-BE49-F238E27FC236}">
                    <a16:creationId xmlns:a16="http://schemas.microsoft.com/office/drawing/2014/main" xmlns="" id="{615B0BEF-AB16-4CB7-AF77-10970A6FFC7A}"/>
                  </a:ext>
                </a:extLst>
              </p:cNvPr>
              <p:cNvSpPr/>
              <p:nvPr/>
            </p:nvSpPr>
            <p:spPr>
              <a:xfrm>
                <a:off x="3065078" y="3467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89" name="Freeform: Shape 116">
                <a:extLst>
                  <a:ext uri="{FF2B5EF4-FFF2-40B4-BE49-F238E27FC236}">
                    <a16:creationId xmlns:a16="http://schemas.microsoft.com/office/drawing/2014/main" xmlns="" id="{7F923E8F-6601-40CC-9D8E-E4CC7A4D39FB}"/>
                  </a:ext>
                </a:extLst>
              </p:cNvPr>
              <p:cNvSpPr/>
              <p:nvPr/>
            </p:nvSpPr>
            <p:spPr>
              <a:xfrm>
                <a:off x="3103178" y="3467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90" name="Freeform: Shape 117">
                <a:extLst>
                  <a:ext uri="{FF2B5EF4-FFF2-40B4-BE49-F238E27FC236}">
                    <a16:creationId xmlns:a16="http://schemas.microsoft.com/office/drawing/2014/main" xmlns="" id="{360C3324-B36A-4957-87A7-98758781E686}"/>
                  </a:ext>
                </a:extLst>
              </p:cNvPr>
              <p:cNvSpPr/>
              <p:nvPr/>
            </p:nvSpPr>
            <p:spPr>
              <a:xfrm>
                <a:off x="3122228" y="3524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91" name="Freeform: Shape 118">
                <a:extLst>
                  <a:ext uri="{FF2B5EF4-FFF2-40B4-BE49-F238E27FC236}">
                    <a16:creationId xmlns:a16="http://schemas.microsoft.com/office/drawing/2014/main" xmlns="" id="{53711C30-FFEA-49E6-B1D8-F65C54819401}"/>
                  </a:ext>
                </a:extLst>
              </p:cNvPr>
              <p:cNvSpPr/>
              <p:nvPr/>
            </p:nvSpPr>
            <p:spPr>
              <a:xfrm>
                <a:off x="3141278" y="3524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92" name="Freeform: Shape 119">
                <a:extLst>
                  <a:ext uri="{FF2B5EF4-FFF2-40B4-BE49-F238E27FC236}">
                    <a16:creationId xmlns:a16="http://schemas.microsoft.com/office/drawing/2014/main" xmlns="" id="{CD56BECF-4EE5-4D0C-8663-19F230EBF76C}"/>
                  </a:ext>
                </a:extLst>
              </p:cNvPr>
              <p:cNvSpPr/>
              <p:nvPr/>
            </p:nvSpPr>
            <p:spPr>
              <a:xfrm>
                <a:off x="3160328" y="3581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93" name="Freeform: Shape 120">
                <a:extLst>
                  <a:ext uri="{FF2B5EF4-FFF2-40B4-BE49-F238E27FC236}">
                    <a16:creationId xmlns:a16="http://schemas.microsoft.com/office/drawing/2014/main" xmlns="" id="{780FAD98-D1AA-4ED2-A9D6-D01025857A86}"/>
                  </a:ext>
                </a:extLst>
              </p:cNvPr>
              <p:cNvSpPr/>
              <p:nvPr/>
            </p:nvSpPr>
            <p:spPr>
              <a:xfrm>
                <a:off x="3179378" y="3581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94" name="Freeform: Shape 121">
                <a:extLst>
                  <a:ext uri="{FF2B5EF4-FFF2-40B4-BE49-F238E27FC236}">
                    <a16:creationId xmlns:a16="http://schemas.microsoft.com/office/drawing/2014/main" xmlns="" id="{96FA9893-7EC7-435F-BBFE-7EEB953F28DF}"/>
                  </a:ext>
                </a:extLst>
              </p:cNvPr>
              <p:cNvSpPr/>
              <p:nvPr/>
            </p:nvSpPr>
            <p:spPr>
              <a:xfrm>
                <a:off x="3198428" y="3638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95" name="Freeform: Shape 122">
                <a:extLst>
                  <a:ext uri="{FF2B5EF4-FFF2-40B4-BE49-F238E27FC236}">
                    <a16:creationId xmlns:a16="http://schemas.microsoft.com/office/drawing/2014/main" xmlns="" id="{C2F1CD38-A933-405D-B4F4-24AA19582A40}"/>
                  </a:ext>
                </a:extLst>
              </p:cNvPr>
              <p:cNvSpPr/>
              <p:nvPr/>
            </p:nvSpPr>
            <p:spPr>
              <a:xfrm>
                <a:off x="3217478" y="3638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96" name="Freeform: Shape 123">
                <a:extLst>
                  <a:ext uri="{FF2B5EF4-FFF2-40B4-BE49-F238E27FC236}">
                    <a16:creationId xmlns:a16="http://schemas.microsoft.com/office/drawing/2014/main" xmlns="" id="{0BE9B5FD-534A-4D87-A6D3-830D7351AA68}"/>
                  </a:ext>
                </a:extLst>
              </p:cNvPr>
              <p:cNvSpPr/>
              <p:nvPr/>
            </p:nvSpPr>
            <p:spPr>
              <a:xfrm>
                <a:off x="3236528" y="3714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97" name="Freeform: Shape 124">
                <a:extLst>
                  <a:ext uri="{FF2B5EF4-FFF2-40B4-BE49-F238E27FC236}">
                    <a16:creationId xmlns:a16="http://schemas.microsoft.com/office/drawing/2014/main" xmlns="" id="{E8035B77-3079-4D46-B832-4A05F4506546}"/>
                  </a:ext>
                </a:extLst>
              </p:cNvPr>
              <p:cNvSpPr/>
              <p:nvPr/>
            </p:nvSpPr>
            <p:spPr>
              <a:xfrm>
                <a:off x="3274628" y="3771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98" name="Freeform: Shape 125">
                <a:extLst>
                  <a:ext uri="{FF2B5EF4-FFF2-40B4-BE49-F238E27FC236}">
                    <a16:creationId xmlns:a16="http://schemas.microsoft.com/office/drawing/2014/main" xmlns="" id="{FFDFB4FA-9300-4461-962C-E046117AF271}"/>
                  </a:ext>
                </a:extLst>
              </p:cNvPr>
              <p:cNvSpPr/>
              <p:nvPr/>
            </p:nvSpPr>
            <p:spPr>
              <a:xfrm>
                <a:off x="3312728" y="3829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99" name="Freeform: Shape 126">
                <a:extLst>
                  <a:ext uri="{FF2B5EF4-FFF2-40B4-BE49-F238E27FC236}">
                    <a16:creationId xmlns:a16="http://schemas.microsoft.com/office/drawing/2014/main" xmlns="" id="{DCF30F71-8FDC-4E96-BBA2-B60F03B48960}"/>
                  </a:ext>
                </a:extLst>
              </p:cNvPr>
              <p:cNvSpPr/>
              <p:nvPr/>
            </p:nvSpPr>
            <p:spPr>
              <a:xfrm>
                <a:off x="3350828" y="3886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00" name="Freeform: Shape 127">
                <a:extLst>
                  <a:ext uri="{FF2B5EF4-FFF2-40B4-BE49-F238E27FC236}">
                    <a16:creationId xmlns:a16="http://schemas.microsoft.com/office/drawing/2014/main" xmlns="" id="{6D2AD2BB-6F1B-4B6D-AA06-F9E4EB367633}"/>
                  </a:ext>
                </a:extLst>
              </p:cNvPr>
              <p:cNvSpPr/>
              <p:nvPr/>
            </p:nvSpPr>
            <p:spPr>
              <a:xfrm>
                <a:off x="3369878" y="3886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01" name="Freeform: Shape 128">
                <a:extLst>
                  <a:ext uri="{FF2B5EF4-FFF2-40B4-BE49-F238E27FC236}">
                    <a16:creationId xmlns:a16="http://schemas.microsoft.com/office/drawing/2014/main" xmlns="" id="{6A5DE995-DFBB-4883-95A9-E5EE8C3F345D}"/>
                  </a:ext>
                </a:extLst>
              </p:cNvPr>
              <p:cNvSpPr/>
              <p:nvPr/>
            </p:nvSpPr>
            <p:spPr>
              <a:xfrm>
                <a:off x="338892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02" name="Freeform: Shape 129">
                <a:extLst>
                  <a:ext uri="{FF2B5EF4-FFF2-40B4-BE49-F238E27FC236}">
                    <a16:creationId xmlns:a16="http://schemas.microsoft.com/office/drawing/2014/main" xmlns="" id="{9FD19FBD-1ECC-4EFB-B792-C40C253F0B2E}"/>
                  </a:ext>
                </a:extLst>
              </p:cNvPr>
              <p:cNvSpPr/>
              <p:nvPr/>
            </p:nvSpPr>
            <p:spPr>
              <a:xfrm>
                <a:off x="340797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03" name="Freeform: Shape 130">
                <a:extLst>
                  <a:ext uri="{FF2B5EF4-FFF2-40B4-BE49-F238E27FC236}">
                    <a16:creationId xmlns:a16="http://schemas.microsoft.com/office/drawing/2014/main" xmlns="" id="{B81BC84A-311C-4DAF-80C0-FDBB03137D20}"/>
                  </a:ext>
                </a:extLst>
              </p:cNvPr>
              <p:cNvSpPr/>
              <p:nvPr/>
            </p:nvSpPr>
            <p:spPr>
              <a:xfrm>
                <a:off x="344607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04" name="Freeform: Shape 131">
                <a:extLst>
                  <a:ext uri="{FF2B5EF4-FFF2-40B4-BE49-F238E27FC236}">
                    <a16:creationId xmlns:a16="http://schemas.microsoft.com/office/drawing/2014/main" xmlns="" id="{F019EA76-6A84-4B9B-88FE-EA46CEA24770}"/>
                  </a:ext>
                </a:extLst>
              </p:cNvPr>
              <p:cNvSpPr/>
              <p:nvPr/>
            </p:nvSpPr>
            <p:spPr>
              <a:xfrm>
                <a:off x="346512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05" name="Freeform: Shape 132">
                <a:extLst>
                  <a:ext uri="{FF2B5EF4-FFF2-40B4-BE49-F238E27FC236}">
                    <a16:creationId xmlns:a16="http://schemas.microsoft.com/office/drawing/2014/main" xmlns="" id="{75FAEE0D-C159-4147-ACBB-E4512B828754}"/>
                  </a:ext>
                </a:extLst>
              </p:cNvPr>
              <p:cNvSpPr/>
              <p:nvPr/>
            </p:nvSpPr>
            <p:spPr>
              <a:xfrm>
                <a:off x="3503228" y="4019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06" name="Freeform: Shape 133">
                <a:extLst>
                  <a:ext uri="{FF2B5EF4-FFF2-40B4-BE49-F238E27FC236}">
                    <a16:creationId xmlns:a16="http://schemas.microsoft.com/office/drawing/2014/main" xmlns="" id="{40993038-2B55-418A-92D2-F4D71F9C943F}"/>
                  </a:ext>
                </a:extLst>
              </p:cNvPr>
              <p:cNvSpPr/>
              <p:nvPr/>
            </p:nvSpPr>
            <p:spPr>
              <a:xfrm>
                <a:off x="3522278" y="4019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07" name="Freeform: Shape 134">
                <a:extLst>
                  <a:ext uri="{FF2B5EF4-FFF2-40B4-BE49-F238E27FC236}">
                    <a16:creationId xmlns:a16="http://schemas.microsoft.com/office/drawing/2014/main" xmlns="" id="{21100D31-576A-4DFF-89C2-2D160CD23F6A}"/>
                  </a:ext>
                </a:extLst>
              </p:cNvPr>
              <p:cNvSpPr/>
              <p:nvPr/>
            </p:nvSpPr>
            <p:spPr>
              <a:xfrm>
                <a:off x="3541328" y="4019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08" name="Freeform: Shape 135">
                <a:extLst>
                  <a:ext uri="{FF2B5EF4-FFF2-40B4-BE49-F238E27FC236}">
                    <a16:creationId xmlns:a16="http://schemas.microsoft.com/office/drawing/2014/main" xmlns="" id="{2B537EAB-F610-4B9C-8DCB-2DCA0EBFCB6D}"/>
                  </a:ext>
                </a:extLst>
              </p:cNvPr>
              <p:cNvSpPr/>
              <p:nvPr/>
            </p:nvSpPr>
            <p:spPr>
              <a:xfrm>
                <a:off x="3598478" y="40767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09" name="Freeform: Shape 136">
                <a:extLst>
                  <a:ext uri="{FF2B5EF4-FFF2-40B4-BE49-F238E27FC236}">
                    <a16:creationId xmlns:a16="http://schemas.microsoft.com/office/drawing/2014/main" xmlns="" id="{EF0033D1-42C6-4B6F-9530-BD30819458E5}"/>
                  </a:ext>
                </a:extLst>
              </p:cNvPr>
              <p:cNvSpPr/>
              <p:nvPr/>
            </p:nvSpPr>
            <p:spPr>
              <a:xfrm>
                <a:off x="3617528" y="4152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10" name="Freeform: Shape 137">
                <a:extLst>
                  <a:ext uri="{FF2B5EF4-FFF2-40B4-BE49-F238E27FC236}">
                    <a16:creationId xmlns:a16="http://schemas.microsoft.com/office/drawing/2014/main" xmlns="" id="{4A3CB414-BF50-449F-8182-8FEF2E8F1202}"/>
                  </a:ext>
                </a:extLst>
              </p:cNvPr>
              <p:cNvSpPr/>
              <p:nvPr/>
            </p:nvSpPr>
            <p:spPr>
              <a:xfrm>
                <a:off x="3655628" y="41910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11" name="Freeform: Shape 138">
                <a:extLst>
                  <a:ext uri="{FF2B5EF4-FFF2-40B4-BE49-F238E27FC236}">
                    <a16:creationId xmlns:a16="http://schemas.microsoft.com/office/drawing/2014/main" xmlns="" id="{A8E0E369-9543-4669-9D35-A5E7601EF9B8}"/>
                  </a:ext>
                </a:extLst>
              </p:cNvPr>
              <p:cNvSpPr/>
              <p:nvPr/>
            </p:nvSpPr>
            <p:spPr>
              <a:xfrm>
                <a:off x="3693728" y="4210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12" name="Freeform: Shape 139">
                <a:extLst>
                  <a:ext uri="{FF2B5EF4-FFF2-40B4-BE49-F238E27FC236}">
                    <a16:creationId xmlns:a16="http://schemas.microsoft.com/office/drawing/2014/main" xmlns="" id="{A7962B3E-AD90-426C-8BD4-971C646C47EA}"/>
                  </a:ext>
                </a:extLst>
              </p:cNvPr>
              <p:cNvSpPr/>
              <p:nvPr/>
            </p:nvSpPr>
            <p:spPr>
              <a:xfrm>
                <a:off x="3731828" y="4210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13" name="Freeform: Shape 140">
                <a:extLst>
                  <a:ext uri="{FF2B5EF4-FFF2-40B4-BE49-F238E27FC236}">
                    <a16:creationId xmlns:a16="http://schemas.microsoft.com/office/drawing/2014/main" xmlns="" id="{0AD5F2DD-2BCF-40DC-B13A-5854DBB52F10}"/>
                  </a:ext>
                </a:extLst>
              </p:cNvPr>
              <p:cNvSpPr/>
              <p:nvPr/>
            </p:nvSpPr>
            <p:spPr>
              <a:xfrm>
                <a:off x="3769928" y="4267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14" name="Freeform: Shape 141">
                <a:extLst>
                  <a:ext uri="{FF2B5EF4-FFF2-40B4-BE49-F238E27FC236}">
                    <a16:creationId xmlns:a16="http://schemas.microsoft.com/office/drawing/2014/main" xmlns="" id="{B5A5B3C0-F613-4C1E-B916-CF79364EE36C}"/>
                  </a:ext>
                </a:extLst>
              </p:cNvPr>
              <p:cNvSpPr/>
              <p:nvPr/>
            </p:nvSpPr>
            <p:spPr>
              <a:xfrm>
                <a:off x="3788978" y="4267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15" name="Freeform: Shape 142">
                <a:extLst>
                  <a:ext uri="{FF2B5EF4-FFF2-40B4-BE49-F238E27FC236}">
                    <a16:creationId xmlns:a16="http://schemas.microsoft.com/office/drawing/2014/main" xmlns="" id="{1F70CBED-1158-434E-821E-05F1D0283FF2}"/>
                  </a:ext>
                </a:extLst>
              </p:cNvPr>
              <p:cNvSpPr/>
              <p:nvPr/>
            </p:nvSpPr>
            <p:spPr>
              <a:xfrm>
                <a:off x="3808028" y="4267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16" name="Freeform: Shape 143">
                <a:extLst>
                  <a:ext uri="{FF2B5EF4-FFF2-40B4-BE49-F238E27FC236}">
                    <a16:creationId xmlns:a16="http://schemas.microsoft.com/office/drawing/2014/main" xmlns="" id="{61D9AD71-0323-4671-990C-509CF8101A57}"/>
                  </a:ext>
                </a:extLst>
              </p:cNvPr>
              <p:cNvSpPr/>
              <p:nvPr/>
            </p:nvSpPr>
            <p:spPr>
              <a:xfrm>
                <a:off x="3846128" y="4286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17" name="Freeform: Shape 144">
                <a:extLst>
                  <a:ext uri="{FF2B5EF4-FFF2-40B4-BE49-F238E27FC236}">
                    <a16:creationId xmlns:a16="http://schemas.microsoft.com/office/drawing/2014/main" xmlns="" id="{AACBF2D7-0FC3-4FC4-A66E-FDEB617E7CBD}"/>
                  </a:ext>
                </a:extLst>
              </p:cNvPr>
              <p:cNvSpPr/>
              <p:nvPr/>
            </p:nvSpPr>
            <p:spPr>
              <a:xfrm>
                <a:off x="3865178" y="4286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18" name="Freeform: Shape 145">
                <a:extLst>
                  <a:ext uri="{FF2B5EF4-FFF2-40B4-BE49-F238E27FC236}">
                    <a16:creationId xmlns:a16="http://schemas.microsoft.com/office/drawing/2014/main" xmlns="" id="{0CBE1EF1-C4D6-41BC-B972-1FFD1E5DF9BD}"/>
                  </a:ext>
                </a:extLst>
              </p:cNvPr>
              <p:cNvSpPr/>
              <p:nvPr/>
            </p:nvSpPr>
            <p:spPr>
              <a:xfrm>
                <a:off x="3884228" y="4286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19" name="Freeform: Shape 146">
                <a:extLst>
                  <a:ext uri="{FF2B5EF4-FFF2-40B4-BE49-F238E27FC236}">
                    <a16:creationId xmlns:a16="http://schemas.microsoft.com/office/drawing/2014/main" xmlns="" id="{F346EE87-D60B-4E75-89AD-250BA7A24B97}"/>
                  </a:ext>
                </a:extLst>
              </p:cNvPr>
              <p:cNvSpPr/>
              <p:nvPr/>
            </p:nvSpPr>
            <p:spPr>
              <a:xfrm>
                <a:off x="3903278" y="43624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20" name="Freeform: Shape 147">
                <a:extLst>
                  <a:ext uri="{FF2B5EF4-FFF2-40B4-BE49-F238E27FC236}">
                    <a16:creationId xmlns:a16="http://schemas.microsoft.com/office/drawing/2014/main" xmlns="" id="{470154B1-C59A-4C89-AF4D-1B90BB12A624}"/>
                  </a:ext>
                </a:extLst>
              </p:cNvPr>
              <p:cNvSpPr/>
              <p:nvPr/>
            </p:nvSpPr>
            <p:spPr>
              <a:xfrm>
                <a:off x="3922328" y="43624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21" name="Freeform: Shape 148">
                <a:extLst>
                  <a:ext uri="{FF2B5EF4-FFF2-40B4-BE49-F238E27FC236}">
                    <a16:creationId xmlns:a16="http://schemas.microsoft.com/office/drawing/2014/main" xmlns="" id="{B34CC77E-9CC7-48F6-94EA-72DB444A55E1}"/>
                  </a:ext>
                </a:extLst>
              </p:cNvPr>
              <p:cNvSpPr/>
              <p:nvPr/>
            </p:nvSpPr>
            <p:spPr>
              <a:xfrm>
                <a:off x="3941378" y="43624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22" name="Freeform: Shape 149">
                <a:extLst>
                  <a:ext uri="{FF2B5EF4-FFF2-40B4-BE49-F238E27FC236}">
                    <a16:creationId xmlns:a16="http://schemas.microsoft.com/office/drawing/2014/main" xmlns="" id="{8BA93546-650C-4EF6-84E1-B912C59ECB74}"/>
                  </a:ext>
                </a:extLst>
              </p:cNvPr>
              <p:cNvSpPr/>
              <p:nvPr/>
            </p:nvSpPr>
            <p:spPr>
              <a:xfrm>
                <a:off x="399852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23" name="Freeform: Shape 150">
                <a:extLst>
                  <a:ext uri="{FF2B5EF4-FFF2-40B4-BE49-F238E27FC236}">
                    <a16:creationId xmlns:a16="http://schemas.microsoft.com/office/drawing/2014/main" xmlns="" id="{E98C56AF-71FE-4A9F-9035-8DBF82703AD1}"/>
                  </a:ext>
                </a:extLst>
              </p:cNvPr>
              <p:cNvSpPr/>
              <p:nvPr/>
            </p:nvSpPr>
            <p:spPr>
              <a:xfrm>
                <a:off x="401757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24" name="Freeform: Shape 151">
                <a:extLst>
                  <a:ext uri="{FF2B5EF4-FFF2-40B4-BE49-F238E27FC236}">
                    <a16:creationId xmlns:a16="http://schemas.microsoft.com/office/drawing/2014/main" xmlns="" id="{C6ABE8D7-10D2-44FE-8621-52768CB4416B}"/>
                  </a:ext>
                </a:extLst>
              </p:cNvPr>
              <p:cNvSpPr/>
              <p:nvPr/>
            </p:nvSpPr>
            <p:spPr>
              <a:xfrm>
                <a:off x="401757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25" name="Freeform: Shape 152">
                <a:extLst>
                  <a:ext uri="{FF2B5EF4-FFF2-40B4-BE49-F238E27FC236}">
                    <a16:creationId xmlns:a16="http://schemas.microsoft.com/office/drawing/2014/main" xmlns="" id="{CDF57BB2-8ED9-491B-9D2A-75F323E09C4E}"/>
                  </a:ext>
                </a:extLst>
              </p:cNvPr>
              <p:cNvSpPr/>
              <p:nvPr/>
            </p:nvSpPr>
            <p:spPr>
              <a:xfrm>
                <a:off x="403662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26" name="Freeform: Shape 153">
                <a:extLst>
                  <a:ext uri="{FF2B5EF4-FFF2-40B4-BE49-F238E27FC236}">
                    <a16:creationId xmlns:a16="http://schemas.microsoft.com/office/drawing/2014/main" xmlns="" id="{1CA54B6A-13CF-439A-8C7A-55F977801656}"/>
                  </a:ext>
                </a:extLst>
              </p:cNvPr>
              <p:cNvSpPr/>
              <p:nvPr/>
            </p:nvSpPr>
            <p:spPr>
              <a:xfrm>
                <a:off x="4055678" y="4476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27" name="Freeform: Shape 154">
                <a:extLst>
                  <a:ext uri="{FF2B5EF4-FFF2-40B4-BE49-F238E27FC236}">
                    <a16:creationId xmlns:a16="http://schemas.microsoft.com/office/drawing/2014/main" xmlns="" id="{B8C9E8DB-29BC-44AF-BC95-BE5D1DD440B8}"/>
                  </a:ext>
                </a:extLst>
              </p:cNvPr>
              <p:cNvSpPr/>
              <p:nvPr/>
            </p:nvSpPr>
            <p:spPr>
              <a:xfrm>
                <a:off x="4169988" y="44958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128" name="Freeform: Shape 155">
                <a:extLst>
                  <a:ext uri="{FF2B5EF4-FFF2-40B4-BE49-F238E27FC236}">
                    <a16:creationId xmlns:a16="http://schemas.microsoft.com/office/drawing/2014/main" xmlns="" id="{31828E25-ED51-4053-86B2-CBC82A55D732}"/>
                  </a:ext>
                </a:extLst>
              </p:cNvPr>
              <p:cNvSpPr/>
              <p:nvPr/>
            </p:nvSpPr>
            <p:spPr>
              <a:xfrm>
                <a:off x="4208088" y="45339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129" name="Freeform: Shape 156">
                <a:extLst>
                  <a:ext uri="{FF2B5EF4-FFF2-40B4-BE49-F238E27FC236}">
                    <a16:creationId xmlns:a16="http://schemas.microsoft.com/office/drawing/2014/main" xmlns="" id="{8ACAF266-E279-4098-AD7C-6E24D7D27FFA}"/>
                  </a:ext>
                </a:extLst>
              </p:cNvPr>
              <p:cNvSpPr/>
              <p:nvPr/>
            </p:nvSpPr>
            <p:spPr>
              <a:xfrm>
                <a:off x="4227128" y="45339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130" name="Freeform: Shape 157">
                <a:extLst>
                  <a:ext uri="{FF2B5EF4-FFF2-40B4-BE49-F238E27FC236}">
                    <a16:creationId xmlns:a16="http://schemas.microsoft.com/office/drawing/2014/main" xmlns="" id="{C0E8BCB5-E71E-4810-AF35-A22151327CBC}"/>
                  </a:ext>
                </a:extLst>
              </p:cNvPr>
              <p:cNvSpPr/>
              <p:nvPr/>
            </p:nvSpPr>
            <p:spPr>
              <a:xfrm>
                <a:off x="4322388" y="45529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131" name="Freeform: Shape 158">
                <a:extLst>
                  <a:ext uri="{FF2B5EF4-FFF2-40B4-BE49-F238E27FC236}">
                    <a16:creationId xmlns:a16="http://schemas.microsoft.com/office/drawing/2014/main" xmlns="" id="{BB7F7D21-72C7-48C7-BE34-7A7926E1DBCD}"/>
                  </a:ext>
                </a:extLst>
              </p:cNvPr>
              <p:cNvSpPr/>
              <p:nvPr/>
            </p:nvSpPr>
            <p:spPr>
              <a:xfrm>
                <a:off x="437953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132" name="Freeform: Shape 159">
                <a:extLst>
                  <a:ext uri="{FF2B5EF4-FFF2-40B4-BE49-F238E27FC236}">
                    <a16:creationId xmlns:a16="http://schemas.microsoft.com/office/drawing/2014/main" xmlns="" id="{B295ED48-4A89-43CF-B107-F115FDB0DEB3}"/>
                  </a:ext>
                </a:extLst>
              </p:cNvPr>
              <p:cNvSpPr/>
              <p:nvPr/>
            </p:nvSpPr>
            <p:spPr>
              <a:xfrm>
                <a:off x="443668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133" name="Freeform: Shape 160">
                <a:extLst>
                  <a:ext uri="{FF2B5EF4-FFF2-40B4-BE49-F238E27FC236}">
                    <a16:creationId xmlns:a16="http://schemas.microsoft.com/office/drawing/2014/main" xmlns="" id="{1CB26C0C-4ECC-49B1-8B17-BA524CF69A81}"/>
                  </a:ext>
                </a:extLst>
              </p:cNvPr>
              <p:cNvSpPr/>
              <p:nvPr/>
            </p:nvSpPr>
            <p:spPr>
              <a:xfrm>
                <a:off x="445573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134" name="Freeform: Shape 161">
                <a:extLst>
                  <a:ext uri="{FF2B5EF4-FFF2-40B4-BE49-F238E27FC236}">
                    <a16:creationId xmlns:a16="http://schemas.microsoft.com/office/drawing/2014/main" xmlns="" id="{CE6D45AE-C848-4BAF-B117-210A651E6DA7}"/>
                  </a:ext>
                </a:extLst>
              </p:cNvPr>
              <p:cNvSpPr/>
              <p:nvPr/>
            </p:nvSpPr>
            <p:spPr>
              <a:xfrm>
                <a:off x="449383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fr-FR" dirty="0"/>
              </a:p>
            </p:txBody>
          </p:sp>
          <p:sp>
            <p:nvSpPr>
              <p:cNvPr id="135" name="Freeform: Shape 162">
                <a:extLst>
                  <a:ext uri="{FF2B5EF4-FFF2-40B4-BE49-F238E27FC236}">
                    <a16:creationId xmlns:a16="http://schemas.microsoft.com/office/drawing/2014/main" xmlns="" id="{D7CB94EC-0520-49B2-A2AB-6C137B31D148}"/>
                  </a:ext>
                </a:extLst>
              </p:cNvPr>
              <p:cNvSpPr/>
              <p:nvPr/>
            </p:nvSpPr>
            <p:spPr>
              <a:xfrm>
                <a:off x="4741488" y="47625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36" name="Freeform: Shape 163">
                <a:extLst>
                  <a:ext uri="{FF2B5EF4-FFF2-40B4-BE49-F238E27FC236}">
                    <a16:creationId xmlns:a16="http://schemas.microsoft.com/office/drawing/2014/main" xmlns="" id="{AF7EA5C3-8393-42C9-A8FB-C47B5C8078D6}"/>
                  </a:ext>
                </a:extLst>
              </p:cNvPr>
              <p:cNvSpPr/>
              <p:nvPr/>
            </p:nvSpPr>
            <p:spPr>
              <a:xfrm>
                <a:off x="4798638" y="4781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37" name="Freeform: Shape 164">
                <a:extLst>
                  <a:ext uri="{FF2B5EF4-FFF2-40B4-BE49-F238E27FC236}">
                    <a16:creationId xmlns:a16="http://schemas.microsoft.com/office/drawing/2014/main" xmlns="" id="{E318B304-1BA1-4BCD-B0CD-8B803C30B315}"/>
                  </a:ext>
                </a:extLst>
              </p:cNvPr>
              <p:cNvSpPr/>
              <p:nvPr/>
            </p:nvSpPr>
            <p:spPr>
              <a:xfrm>
                <a:off x="48557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38" name="Freeform: Shape 165">
                <a:extLst>
                  <a:ext uri="{FF2B5EF4-FFF2-40B4-BE49-F238E27FC236}">
                    <a16:creationId xmlns:a16="http://schemas.microsoft.com/office/drawing/2014/main" xmlns="" id="{75671FCD-9B3E-4B46-A6BF-201C33F17A9B}"/>
                  </a:ext>
                </a:extLst>
              </p:cNvPr>
              <p:cNvSpPr/>
              <p:nvPr/>
            </p:nvSpPr>
            <p:spPr>
              <a:xfrm>
                <a:off x="48938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39" name="Freeform: Shape 166">
                <a:extLst>
                  <a:ext uri="{FF2B5EF4-FFF2-40B4-BE49-F238E27FC236}">
                    <a16:creationId xmlns:a16="http://schemas.microsoft.com/office/drawing/2014/main" xmlns="" id="{4E7FE6AC-CC29-406C-82F5-CDB2D2015E26}"/>
                  </a:ext>
                </a:extLst>
              </p:cNvPr>
              <p:cNvSpPr/>
              <p:nvPr/>
            </p:nvSpPr>
            <p:spPr>
              <a:xfrm>
                <a:off x="491293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40" name="Freeform: Shape 167">
                <a:extLst>
                  <a:ext uri="{FF2B5EF4-FFF2-40B4-BE49-F238E27FC236}">
                    <a16:creationId xmlns:a16="http://schemas.microsoft.com/office/drawing/2014/main" xmlns="" id="{407E27E5-A2FC-4378-9092-C07436B90071}"/>
                  </a:ext>
                </a:extLst>
              </p:cNvPr>
              <p:cNvSpPr/>
              <p:nvPr/>
            </p:nvSpPr>
            <p:spPr>
              <a:xfrm>
                <a:off x="49700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41" name="Freeform: Shape 168">
                <a:extLst>
                  <a:ext uri="{FF2B5EF4-FFF2-40B4-BE49-F238E27FC236}">
                    <a16:creationId xmlns:a16="http://schemas.microsoft.com/office/drawing/2014/main" xmlns="" id="{73F68076-D1D5-439A-A4CB-23423D86D8FD}"/>
                  </a:ext>
                </a:extLst>
              </p:cNvPr>
              <p:cNvSpPr/>
              <p:nvPr/>
            </p:nvSpPr>
            <p:spPr>
              <a:xfrm>
                <a:off x="50081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42" name="Freeform: Shape 169">
                <a:extLst>
                  <a:ext uri="{FF2B5EF4-FFF2-40B4-BE49-F238E27FC236}">
                    <a16:creationId xmlns:a16="http://schemas.microsoft.com/office/drawing/2014/main" xmlns="" id="{4463D2E8-E451-4905-A6AF-F268EAB35C0B}"/>
                  </a:ext>
                </a:extLst>
              </p:cNvPr>
              <p:cNvSpPr/>
              <p:nvPr/>
            </p:nvSpPr>
            <p:spPr>
              <a:xfrm>
                <a:off x="50462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43" name="Freeform: Shape 170">
                <a:extLst>
                  <a:ext uri="{FF2B5EF4-FFF2-40B4-BE49-F238E27FC236}">
                    <a16:creationId xmlns:a16="http://schemas.microsoft.com/office/drawing/2014/main" xmlns="" id="{DE3664A8-347C-4EF5-B7F0-5696C950727F}"/>
                  </a:ext>
                </a:extLst>
              </p:cNvPr>
              <p:cNvSpPr/>
              <p:nvPr/>
            </p:nvSpPr>
            <p:spPr>
              <a:xfrm>
                <a:off x="51224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44" name="Freeform: Shape 171">
                <a:extLst>
                  <a:ext uri="{FF2B5EF4-FFF2-40B4-BE49-F238E27FC236}">
                    <a16:creationId xmlns:a16="http://schemas.microsoft.com/office/drawing/2014/main" xmlns="" id="{7B5B6DF4-1B7A-4DEB-A070-E5E6A61D6302}"/>
                  </a:ext>
                </a:extLst>
              </p:cNvPr>
              <p:cNvSpPr/>
              <p:nvPr/>
            </p:nvSpPr>
            <p:spPr>
              <a:xfrm>
                <a:off x="51986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45" name="Freeform: Shape 172">
                <a:extLst>
                  <a:ext uri="{FF2B5EF4-FFF2-40B4-BE49-F238E27FC236}">
                    <a16:creationId xmlns:a16="http://schemas.microsoft.com/office/drawing/2014/main" xmlns="" id="{1FF5CBA2-63BC-4280-87AF-F4DFB961C632}"/>
                  </a:ext>
                </a:extLst>
              </p:cNvPr>
              <p:cNvSpPr/>
              <p:nvPr/>
            </p:nvSpPr>
            <p:spPr>
              <a:xfrm>
                <a:off x="52367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46" name="Freeform: Shape 173">
                <a:extLst>
                  <a:ext uri="{FF2B5EF4-FFF2-40B4-BE49-F238E27FC236}">
                    <a16:creationId xmlns:a16="http://schemas.microsoft.com/office/drawing/2014/main" xmlns="" id="{BFC47BE0-646B-4A90-A902-44EDB6F12356}"/>
                  </a:ext>
                </a:extLst>
              </p:cNvPr>
              <p:cNvSpPr/>
              <p:nvPr/>
            </p:nvSpPr>
            <p:spPr>
              <a:xfrm>
                <a:off x="53701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47" name="Freeform: Shape 174">
                <a:extLst>
                  <a:ext uri="{FF2B5EF4-FFF2-40B4-BE49-F238E27FC236}">
                    <a16:creationId xmlns:a16="http://schemas.microsoft.com/office/drawing/2014/main" xmlns="" id="{C9821C9A-9678-4A44-AD66-44D28D8C5350}"/>
                  </a:ext>
                </a:extLst>
              </p:cNvPr>
              <p:cNvSpPr/>
              <p:nvPr/>
            </p:nvSpPr>
            <p:spPr>
              <a:xfrm>
                <a:off x="53891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48" name="Freeform: Shape 175">
                <a:extLst>
                  <a:ext uri="{FF2B5EF4-FFF2-40B4-BE49-F238E27FC236}">
                    <a16:creationId xmlns:a16="http://schemas.microsoft.com/office/drawing/2014/main" xmlns="" id="{AC4F1F6B-90F0-4544-A178-C17BB622CAE7}"/>
                  </a:ext>
                </a:extLst>
              </p:cNvPr>
              <p:cNvSpPr/>
              <p:nvPr/>
            </p:nvSpPr>
            <p:spPr>
              <a:xfrm>
                <a:off x="54844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49" name="Freeform: Shape 176">
                <a:extLst>
                  <a:ext uri="{FF2B5EF4-FFF2-40B4-BE49-F238E27FC236}">
                    <a16:creationId xmlns:a16="http://schemas.microsoft.com/office/drawing/2014/main" xmlns="" id="{4FE477E3-FD29-44DE-9B2C-3E55E74F2ACE}"/>
                  </a:ext>
                </a:extLst>
              </p:cNvPr>
              <p:cNvSpPr/>
              <p:nvPr/>
            </p:nvSpPr>
            <p:spPr>
              <a:xfrm>
                <a:off x="55225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50" name="Freeform: Shape 177">
                <a:extLst>
                  <a:ext uri="{FF2B5EF4-FFF2-40B4-BE49-F238E27FC236}">
                    <a16:creationId xmlns:a16="http://schemas.microsoft.com/office/drawing/2014/main" xmlns="" id="{CBD3C329-A026-4A73-B010-AF16CEDED155}"/>
                  </a:ext>
                </a:extLst>
              </p:cNvPr>
              <p:cNvSpPr/>
              <p:nvPr/>
            </p:nvSpPr>
            <p:spPr>
              <a:xfrm>
                <a:off x="55987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51" name="Freeform: Shape 178">
                <a:extLst>
                  <a:ext uri="{FF2B5EF4-FFF2-40B4-BE49-F238E27FC236}">
                    <a16:creationId xmlns:a16="http://schemas.microsoft.com/office/drawing/2014/main" xmlns="" id="{CA83DE4E-9B90-45F0-A88C-DFD6DE200FAB}"/>
                  </a:ext>
                </a:extLst>
              </p:cNvPr>
              <p:cNvSpPr/>
              <p:nvPr/>
            </p:nvSpPr>
            <p:spPr>
              <a:xfrm>
                <a:off x="56368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52" name="Freeform: Shape 179">
                <a:extLst>
                  <a:ext uri="{FF2B5EF4-FFF2-40B4-BE49-F238E27FC236}">
                    <a16:creationId xmlns:a16="http://schemas.microsoft.com/office/drawing/2014/main" xmlns="" id="{8C88A095-12F8-4EF7-A7DC-96BE4CFDF19F}"/>
                  </a:ext>
                </a:extLst>
              </p:cNvPr>
              <p:cNvSpPr/>
              <p:nvPr/>
            </p:nvSpPr>
            <p:spPr>
              <a:xfrm>
                <a:off x="56749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53" name="Freeform: Shape 180">
                <a:extLst>
                  <a:ext uri="{FF2B5EF4-FFF2-40B4-BE49-F238E27FC236}">
                    <a16:creationId xmlns:a16="http://schemas.microsoft.com/office/drawing/2014/main" xmlns="" id="{3553ABFB-0DFA-4863-90EA-10C493BFB027}"/>
                  </a:ext>
                </a:extLst>
              </p:cNvPr>
              <p:cNvSpPr/>
              <p:nvPr/>
            </p:nvSpPr>
            <p:spPr>
              <a:xfrm>
                <a:off x="57511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54" name="Freeform: Shape 181">
                <a:extLst>
                  <a:ext uri="{FF2B5EF4-FFF2-40B4-BE49-F238E27FC236}">
                    <a16:creationId xmlns:a16="http://schemas.microsoft.com/office/drawing/2014/main" xmlns="" id="{EE4838C4-BE6F-44C9-9579-E355EA313DB5}"/>
                  </a:ext>
                </a:extLst>
              </p:cNvPr>
              <p:cNvSpPr/>
              <p:nvPr/>
            </p:nvSpPr>
            <p:spPr>
              <a:xfrm>
                <a:off x="59987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55" name="Freeform: Shape 182">
                <a:extLst>
                  <a:ext uri="{FF2B5EF4-FFF2-40B4-BE49-F238E27FC236}">
                    <a16:creationId xmlns:a16="http://schemas.microsoft.com/office/drawing/2014/main" xmlns="" id="{39D79D81-FCD8-412C-8413-A3D1F43FDF61}"/>
                  </a:ext>
                </a:extLst>
              </p:cNvPr>
              <p:cNvSpPr/>
              <p:nvPr/>
            </p:nvSpPr>
            <p:spPr>
              <a:xfrm>
                <a:off x="60940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56" name="Freeform: Shape 183">
                <a:extLst>
                  <a:ext uri="{FF2B5EF4-FFF2-40B4-BE49-F238E27FC236}">
                    <a16:creationId xmlns:a16="http://schemas.microsoft.com/office/drawing/2014/main" xmlns="" id="{47CFBC7D-A355-48DF-AB5F-80D6DFCA4771}"/>
                  </a:ext>
                </a:extLst>
              </p:cNvPr>
              <p:cNvSpPr/>
              <p:nvPr/>
            </p:nvSpPr>
            <p:spPr>
              <a:xfrm>
                <a:off x="624644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57" name="Freeform: Shape 184">
                <a:extLst>
                  <a:ext uri="{FF2B5EF4-FFF2-40B4-BE49-F238E27FC236}">
                    <a16:creationId xmlns:a16="http://schemas.microsoft.com/office/drawing/2014/main" xmlns="" id="{CB6018DC-C869-4F84-930A-A0A239EC133D}"/>
                  </a:ext>
                </a:extLst>
              </p:cNvPr>
              <p:cNvSpPr/>
              <p:nvPr/>
            </p:nvSpPr>
            <p:spPr>
              <a:xfrm>
                <a:off x="626549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58" name="Freeform: Shape 185">
                <a:extLst>
                  <a:ext uri="{FF2B5EF4-FFF2-40B4-BE49-F238E27FC236}">
                    <a16:creationId xmlns:a16="http://schemas.microsoft.com/office/drawing/2014/main" xmlns="" id="{B16B66A5-2950-4DF3-98B1-BD983FBA77D9}"/>
                  </a:ext>
                </a:extLst>
              </p:cNvPr>
              <p:cNvSpPr/>
              <p:nvPr/>
            </p:nvSpPr>
            <p:spPr>
              <a:xfrm>
                <a:off x="626549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59" name="Freeform: Shape 186">
                <a:extLst>
                  <a:ext uri="{FF2B5EF4-FFF2-40B4-BE49-F238E27FC236}">
                    <a16:creationId xmlns:a16="http://schemas.microsoft.com/office/drawing/2014/main" xmlns="" id="{278321AE-73F2-450C-AA84-54838F3FBBF2}"/>
                  </a:ext>
                </a:extLst>
              </p:cNvPr>
              <p:cNvSpPr/>
              <p:nvPr/>
            </p:nvSpPr>
            <p:spPr>
              <a:xfrm>
                <a:off x="653219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60" name="Freeform: Shape 187">
                <a:extLst>
                  <a:ext uri="{FF2B5EF4-FFF2-40B4-BE49-F238E27FC236}">
                    <a16:creationId xmlns:a16="http://schemas.microsoft.com/office/drawing/2014/main" xmlns="" id="{5ED2E853-053D-4D20-BC7B-585BA2B80658}"/>
                  </a:ext>
                </a:extLst>
              </p:cNvPr>
              <p:cNvSpPr/>
              <p:nvPr/>
            </p:nvSpPr>
            <p:spPr>
              <a:xfrm>
                <a:off x="691319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61" name="Freeform: Shape 188">
                <a:extLst>
                  <a:ext uri="{FF2B5EF4-FFF2-40B4-BE49-F238E27FC236}">
                    <a16:creationId xmlns:a16="http://schemas.microsoft.com/office/drawing/2014/main" xmlns="" id="{36F3680F-BE73-4D05-A965-77483CBE7F78}"/>
                  </a:ext>
                </a:extLst>
              </p:cNvPr>
              <p:cNvSpPr/>
              <p:nvPr/>
            </p:nvSpPr>
            <p:spPr>
              <a:xfrm>
                <a:off x="698939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62" name="Freeform: Shape 189">
                <a:extLst>
                  <a:ext uri="{FF2B5EF4-FFF2-40B4-BE49-F238E27FC236}">
                    <a16:creationId xmlns:a16="http://schemas.microsoft.com/office/drawing/2014/main" xmlns="" id="{E0B3D0EF-FA24-4780-9816-D7884B88BC98}"/>
                  </a:ext>
                </a:extLst>
              </p:cNvPr>
              <p:cNvSpPr/>
              <p:nvPr/>
            </p:nvSpPr>
            <p:spPr>
              <a:xfrm>
                <a:off x="704654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63" name="Freeform: Shape 190">
                <a:extLst>
                  <a:ext uri="{FF2B5EF4-FFF2-40B4-BE49-F238E27FC236}">
                    <a16:creationId xmlns:a16="http://schemas.microsoft.com/office/drawing/2014/main" xmlns="" id="{F990B800-E568-478E-B186-127A462876D0}"/>
                  </a:ext>
                </a:extLst>
              </p:cNvPr>
              <p:cNvSpPr/>
              <p:nvPr/>
            </p:nvSpPr>
            <p:spPr>
              <a:xfrm>
                <a:off x="714179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sp>
            <p:nvSpPr>
              <p:cNvPr id="164" name="Freeform: Shape 191">
                <a:extLst>
                  <a:ext uri="{FF2B5EF4-FFF2-40B4-BE49-F238E27FC236}">
                    <a16:creationId xmlns:a16="http://schemas.microsoft.com/office/drawing/2014/main" xmlns="" id="{7898C522-81C1-452C-83B1-3233967A0491}"/>
                  </a:ext>
                </a:extLst>
              </p:cNvPr>
              <p:cNvSpPr/>
              <p:nvPr/>
            </p:nvSpPr>
            <p:spPr>
              <a:xfrm>
                <a:off x="735134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fr-FR" dirty="0"/>
              </a:p>
            </p:txBody>
          </p:sp>
        </p:grpSp>
        <p:sp>
          <p:nvSpPr>
            <p:cNvPr id="17" name="TextBox 16">
              <a:extLst>
                <a:ext uri="{FF2B5EF4-FFF2-40B4-BE49-F238E27FC236}">
                  <a16:creationId xmlns:a16="http://schemas.microsoft.com/office/drawing/2014/main" xmlns="" id="{9B9A2047-8BD3-4F18-9682-6FB959EA5171}"/>
                </a:ext>
              </a:extLst>
            </p:cNvPr>
            <p:cNvSpPr txBox="1"/>
            <p:nvPr/>
          </p:nvSpPr>
          <p:spPr>
            <a:xfrm>
              <a:off x="6155810" y="5337414"/>
              <a:ext cx="1175322" cy="338554"/>
            </a:xfrm>
            <a:prstGeom prst="rect">
              <a:avLst/>
            </a:prstGeom>
            <a:noFill/>
          </p:spPr>
          <p:txBody>
            <a:bodyPr wrap="none" rtlCol="0">
              <a:spAutoFit/>
            </a:bodyPr>
            <a:lstStyle/>
            <a:p>
              <a:pPr algn="ctr"/>
              <a:r>
                <a:rPr lang="fr-FR" sz="1600" dirty="0">
                  <a:solidFill>
                    <a:srgbClr val="4D4D4D"/>
                  </a:solidFill>
                </a:rPr>
                <a:t>Suivi, mois</a:t>
              </a:r>
            </a:p>
          </p:txBody>
        </p:sp>
      </p:grpSp>
    </p:spTree>
    <p:extLst>
      <p:ext uri="{BB962C8B-B14F-4D97-AF65-F5344CB8AC3E}">
        <p14:creationId xmlns:p14="http://schemas.microsoft.com/office/powerpoint/2010/main" xmlns="" val="3642932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SO-31: La centralisation des soins permet d’optimiser la sélection et les résultats des patients avec métastases péritonéales de cancer colorectal – l’expérience du programme régional Catalan – Ramos M,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Ramos M, et al, Ann </a:t>
            </a:r>
            <a:r>
              <a:rPr lang="fr-FR" dirty="0" err="1"/>
              <a:t>Oncol</a:t>
            </a:r>
            <a:r>
              <a:rPr lang="fr-FR" dirty="0"/>
              <a:t> 2020;31(</a:t>
            </a:r>
            <a:r>
              <a:rPr lang="fr-FR" dirty="0" err="1"/>
              <a:t>suppl</a:t>
            </a:r>
            <a:r>
              <a:rPr lang="fr-FR" dirty="0"/>
              <a:t>):</a:t>
            </a:r>
            <a:r>
              <a:rPr lang="fr-FR" dirty="0" err="1"/>
              <a:t>abstr</a:t>
            </a:r>
            <a:r>
              <a:rPr lang="fr-FR" dirty="0"/>
              <a:t> SO-31</a:t>
            </a:r>
          </a:p>
        </p:txBody>
      </p:sp>
      <p:grpSp>
        <p:nvGrpSpPr>
          <p:cNvPr id="8" name="Group 7">
            <a:extLst>
              <a:ext uri="{FF2B5EF4-FFF2-40B4-BE49-F238E27FC236}">
                <a16:creationId xmlns:a16="http://schemas.microsoft.com/office/drawing/2014/main" xmlns="" id="{EED7232E-C16C-4422-B89D-63A4660CEEE7}"/>
              </a:ext>
            </a:extLst>
          </p:cNvPr>
          <p:cNvGrpSpPr/>
          <p:nvPr/>
        </p:nvGrpSpPr>
        <p:grpSpPr>
          <a:xfrm>
            <a:off x="123470" y="1613074"/>
            <a:ext cx="4467936" cy="4062894"/>
            <a:chOff x="245870" y="1613074"/>
            <a:chExt cx="4467936" cy="4062894"/>
          </a:xfrm>
        </p:grpSpPr>
        <p:sp>
          <p:nvSpPr>
            <p:cNvPr id="9" name="TextBox 8">
              <a:extLst>
                <a:ext uri="{FF2B5EF4-FFF2-40B4-BE49-F238E27FC236}">
                  <a16:creationId xmlns:a16="http://schemas.microsoft.com/office/drawing/2014/main" xmlns="" id="{7690C131-5516-4657-B97C-68C3D3FC16FC}"/>
                </a:ext>
              </a:extLst>
            </p:cNvPr>
            <p:cNvSpPr txBox="1"/>
            <p:nvPr/>
          </p:nvSpPr>
          <p:spPr>
            <a:xfrm>
              <a:off x="2497807" y="1613074"/>
              <a:ext cx="52610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ICP</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10" name="Freeform 21">
              <a:extLst>
                <a:ext uri="{FF2B5EF4-FFF2-40B4-BE49-F238E27FC236}">
                  <a16:creationId xmlns:a16="http://schemas.microsoft.com/office/drawing/2014/main" xmlns="" id="{86107A16-3668-4F37-B5D7-E351EB248D45}"/>
                </a:ext>
              </a:extLst>
            </p:cNvPr>
            <p:cNvSpPr>
              <a:spLocks/>
            </p:cNvSpPr>
            <p:nvPr/>
          </p:nvSpPr>
          <p:spPr bwMode="auto">
            <a:xfrm>
              <a:off x="942751" y="2334018"/>
              <a:ext cx="3587920"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11" name="Group 10">
              <a:extLst>
                <a:ext uri="{FF2B5EF4-FFF2-40B4-BE49-F238E27FC236}">
                  <a16:creationId xmlns:a16="http://schemas.microsoft.com/office/drawing/2014/main" xmlns="" id="{BC5CACE3-86C0-4C8A-B47C-D7EA7249D506}"/>
                </a:ext>
              </a:extLst>
            </p:cNvPr>
            <p:cNvGrpSpPr/>
            <p:nvPr/>
          </p:nvGrpSpPr>
          <p:grpSpPr>
            <a:xfrm>
              <a:off x="245870" y="2176092"/>
              <a:ext cx="689131" cy="2813411"/>
              <a:chOff x="1211008" y="1263132"/>
              <a:chExt cx="728527" cy="2863790"/>
            </a:xfrm>
          </p:grpSpPr>
          <p:sp>
            <p:nvSpPr>
              <p:cNvPr id="34" name="Line 6">
                <a:extLst>
                  <a:ext uri="{FF2B5EF4-FFF2-40B4-BE49-F238E27FC236}">
                    <a16:creationId xmlns:a16="http://schemas.microsoft.com/office/drawing/2014/main" xmlns="" id="{EC02D411-1DDF-4A34-A185-C8FA84195B8D}"/>
                  </a:ext>
                </a:extLst>
              </p:cNvPr>
              <p:cNvSpPr>
                <a:spLocks noChangeShapeType="1"/>
              </p:cNvSpPr>
              <p:nvPr/>
            </p:nvSpPr>
            <p:spPr bwMode="auto">
              <a:xfrm>
                <a:off x="185330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5" name="Line 7">
                <a:extLst>
                  <a:ext uri="{FF2B5EF4-FFF2-40B4-BE49-F238E27FC236}">
                    <a16:creationId xmlns:a16="http://schemas.microsoft.com/office/drawing/2014/main" xmlns="" id="{C170B068-8C09-49F0-AB7C-D0928BCE2068}"/>
                  </a:ext>
                </a:extLst>
              </p:cNvPr>
              <p:cNvSpPr>
                <a:spLocks noChangeShapeType="1"/>
              </p:cNvSpPr>
              <p:nvPr/>
            </p:nvSpPr>
            <p:spPr bwMode="auto">
              <a:xfrm>
                <a:off x="185330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6" name="Line 8">
                <a:extLst>
                  <a:ext uri="{FF2B5EF4-FFF2-40B4-BE49-F238E27FC236}">
                    <a16:creationId xmlns:a16="http://schemas.microsoft.com/office/drawing/2014/main" xmlns="" id="{AA419B91-CA1E-4DFF-9437-33B83858F8A4}"/>
                  </a:ext>
                </a:extLst>
              </p:cNvPr>
              <p:cNvSpPr>
                <a:spLocks noChangeShapeType="1"/>
              </p:cNvSpPr>
              <p:nvPr/>
            </p:nvSpPr>
            <p:spPr bwMode="auto">
              <a:xfrm>
                <a:off x="185330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7" name="Line 9">
                <a:extLst>
                  <a:ext uri="{FF2B5EF4-FFF2-40B4-BE49-F238E27FC236}">
                    <a16:creationId xmlns:a16="http://schemas.microsoft.com/office/drawing/2014/main" xmlns="" id="{A3DD7DBC-88D1-4141-92C7-9775A740E294}"/>
                  </a:ext>
                </a:extLst>
              </p:cNvPr>
              <p:cNvSpPr>
                <a:spLocks noChangeShapeType="1"/>
              </p:cNvSpPr>
              <p:nvPr/>
            </p:nvSpPr>
            <p:spPr bwMode="auto">
              <a:xfrm>
                <a:off x="185330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8" name="Line 10">
                <a:extLst>
                  <a:ext uri="{FF2B5EF4-FFF2-40B4-BE49-F238E27FC236}">
                    <a16:creationId xmlns:a16="http://schemas.microsoft.com/office/drawing/2014/main" xmlns="" id="{2B6444B8-F53C-4FE9-9015-0856CF575EAB}"/>
                  </a:ext>
                </a:extLst>
              </p:cNvPr>
              <p:cNvSpPr>
                <a:spLocks noChangeShapeType="1"/>
              </p:cNvSpPr>
              <p:nvPr/>
            </p:nvSpPr>
            <p:spPr bwMode="auto">
              <a:xfrm>
                <a:off x="185330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39" name="Line 11">
                <a:extLst>
                  <a:ext uri="{FF2B5EF4-FFF2-40B4-BE49-F238E27FC236}">
                    <a16:creationId xmlns:a16="http://schemas.microsoft.com/office/drawing/2014/main" xmlns="" id="{64900C6C-A40F-4CFB-89F4-93851F12B182}"/>
                  </a:ext>
                </a:extLst>
              </p:cNvPr>
              <p:cNvSpPr>
                <a:spLocks noChangeShapeType="1"/>
              </p:cNvSpPr>
              <p:nvPr/>
            </p:nvSpPr>
            <p:spPr bwMode="auto">
              <a:xfrm>
                <a:off x="185330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40" name="TextBox 39">
                <a:extLst>
                  <a:ext uri="{FF2B5EF4-FFF2-40B4-BE49-F238E27FC236}">
                    <a16:creationId xmlns:a16="http://schemas.microsoft.com/office/drawing/2014/main" xmlns="" id="{90B2BE47-BE59-4D81-8C17-B43982BF1D0A}"/>
                  </a:ext>
                </a:extLst>
              </p:cNvPr>
              <p:cNvSpPr txBox="1"/>
              <p:nvPr/>
            </p:nvSpPr>
            <p:spPr>
              <a:xfrm rot="16200000">
                <a:off x="64085" y="2560618"/>
                <a:ext cx="2619217" cy="325372"/>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Probabilité cumulée de survie</a:t>
                </a:r>
              </a:p>
            </p:txBody>
          </p:sp>
          <p:sp>
            <p:nvSpPr>
              <p:cNvPr id="41" name="TextBox 40">
                <a:extLst>
                  <a:ext uri="{FF2B5EF4-FFF2-40B4-BE49-F238E27FC236}">
                    <a16:creationId xmlns:a16="http://schemas.microsoft.com/office/drawing/2014/main" xmlns="" id="{C80240CC-F56D-4188-BC69-4E3831042AA0}"/>
                  </a:ext>
                </a:extLst>
              </p:cNvPr>
              <p:cNvSpPr txBox="1"/>
              <p:nvPr/>
            </p:nvSpPr>
            <p:spPr>
              <a:xfrm>
                <a:off x="1438215" y="1263132"/>
                <a:ext cx="45789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a:t>
                </a:r>
              </a:p>
            </p:txBody>
          </p:sp>
          <p:sp>
            <p:nvSpPr>
              <p:cNvPr id="42" name="TextBox 41">
                <a:extLst>
                  <a:ext uri="{FF2B5EF4-FFF2-40B4-BE49-F238E27FC236}">
                    <a16:creationId xmlns:a16="http://schemas.microsoft.com/office/drawing/2014/main" xmlns="" id="{50C33E5B-F93D-4BDD-A8F3-ED0A7772737B}"/>
                  </a:ext>
                </a:extLst>
              </p:cNvPr>
              <p:cNvSpPr txBox="1"/>
              <p:nvPr/>
            </p:nvSpPr>
            <p:spPr>
              <a:xfrm>
                <a:off x="1438215" y="1787271"/>
                <a:ext cx="45789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0,8</a:t>
                </a:r>
              </a:p>
            </p:txBody>
          </p:sp>
          <p:sp>
            <p:nvSpPr>
              <p:cNvPr id="43" name="TextBox 42">
                <a:extLst>
                  <a:ext uri="{FF2B5EF4-FFF2-40B4-BE49-F238E27FC236}">
                    <a16:creationId xmlns:a16="http://schemas.microsoft.com/office/drawing/2014/main" xmlns="" id="{58375D01-DF9D-4CC0-9B02-7F009C76136C}"/>
                  </a:ext>
                </a:extLst>
              </p:cNvPr>
              <p:cNvSpPr txBox="1"/>
              <p:nvPr/>
            </p:nvSpPr>
            <p:spPr>
              <a:xfrm>
                <a:off x="1438215" y="2285801"/>
                <a:ext cx="45789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0,6</a:t>
                </a:r>
              </a:p>
            </p:txBody>
          </p:sp>
          <p:sp>
            <p:nvSpPr>
              <p:cNvPr id="44" name="TextBox 43">
                <a:extLst>
                  <a:ext uri="{FF2B5EF4-FFF2-40B4-BE49-F238E27FC236}">
                    <a16:creationId xmlns:a16="http://schemas.microsoft.com/office/drawing/2014/main" xmlns="" id="{4A3E049B-7016-4AC7-8A24-10EAE322E05E}"/>
                  </a:ext>
                </a:extLst>
              </p:cNvPr>
              <p:cNvSpPr txBox="1"/>
              <p:nvPr/>
            </p:nvSpPr>
            <p:spPr>
              <a:xfrm>
                <a:off x="1438215" y="2800454"/>
                <a:ext cx="45789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0,4</a:t>
                </a:r>
              </a:p>
            </p:txBody>
          </p:sp>
          <p:sp>
            <p:nvSpPr>
              <p:cNvPr id="45" name="TextBox 44">
                <a:extLst>
                  <a:ext uri="{FF2B5EF4-FFF2-40B4-BE49-F238E27FC236}">
                    <a16:creationId xmlns:a16="http://schemas.microsoft.com/office/drawing/2014/main" xmlns="" id="{99D4C4A4-68BA-4B5E-8C05-16468BB2DEB8}"/>
                  </a:ext>
                </a:extLst>
              </p:cNvPr>
              <p:cNvSpPr txBox="1"/>
              <p:nvPr/>
            </p:nvSpPr>
            <p:spPr>
              <a:xfrm>
                <a:off x="1438215" y="3304357"/>
                <a:ext cx="45789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0,2</a:t>
                </a:r>
              </a:p>
            </p:txBody>
          </p:sp>
          <p:sp>
            <p:nvSpPr>
              <p:cNvPr id="46" name="TextBox 45">
                <a:extLst>
                  <a:ext uri="{FF2B5EF4-FFF2-40B4-BE49-F238E27FC236}">
                    <a16:creationId xmlns:a16="http://schemas.microsoft.com/office/drawing/2014/main" xmlns="" id="{3399494C-53AC-450C-BA1B-A09A83D568BB}"/>
                  </a:ext>
                </a:extLst>
              </p:cNvPr>
              <p:cNvSpPr txBox="1"/>
              <p:nvPr/>
            </p:nvSpPr>
            <p:spPr>
              <a:xfrm>
                <a:off x="1595827" y="3813634"/>
                <a:ext cx="300290"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grpSp>
          <p:nvGrpSpPr>
            <p:cNvPr id="12" name="Group 11">
              <a:extLst>
                <a:ext uri="{FF2B5EF4-FFF2-40B4-BE49-F238E27FC236}">
                  <a16:creationId xmlns:a16="http://schemas.microsoft.com/office/drawing/2014/main" xmlns="" id="{561CCF43-DDD5-450B-86BD-3BE15B3A36D0}"/>
                </a:ext>
              </a:extLst>
            </p:cNvPr>
            <p:cNvGrpSpPr/>
            <p:nvPr/>
          </p:nvGrpSpPr>
          <p:grpSpPr>
            <a:xfrm>
              <a:off x="858771" y="4966432"/>
              <a:ext cx="3855035" cy="360147"/>
              <a:chOff x="1536563" y="4771176"/>
              <a:chExt cx="3232751" cy="360147"/>
            </a:xfrm>
          </p:grpSpPr>
          <p:sp>
            <p:nvSpPr>
              <p:cNvPr id="16" name="Line 21">
                <a:extLst>
                  <a:ext uri="{FF2B5EF4-FFF2-40B4-BE49-F238E27FC236}">
                    <a16:creationId xmlns:a16="http://schemas.microsoft.com/office/drawing/2014/main" xmlns="" id="{F50E6C84-9294-4818-A727-7BBF035C3134}"/>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6B7E62FE-25A3-400E-B2D8-E64CACA68411}"/>
                  </a:ext>
                </a:extLst>
              </p:cNvPr>
              <p:cNvSpPr txBox="1"/>
              <p:nvPr/>
            </p:nvSpPr>
            <p:spPr>
              <a:xfrm>
                <a:off x="4458316" y="4843176"/>
                <a:ext cx="31099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160</a:t>
                </a:r>
              </a:p>
            </p:txBody>
          </p:sp>
          <p:sp>
            <p:nvSpPr>
              <p:cNvPr id="18" name="Line 21">
                <a:extLst>
                  <a:ext uri="{FF2B5EF4-FFF2-40B4-BE49-F238E27FC236}">
                    <a16:creationId xmlns:a16="http://schemas.microsoft.com/office/drawing/2014/main" xmlns="" id="{20249390-BA62-4DC7-9433-03E4476B794E}"/>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F5B6E5AE-3CCF-4DA9-A556-614112574651}"/>
                  </a:ext>
                </a:extLst>
              </p:cNvPr>
              <p:cNvSpPr txBox="1"/>
              <p:nvPr/>
            </p:nvSpPr>
            <p:spPr>
              <a:xfrm>
                <a:off x="4082679" y="4843176"/>
                <a:ext cx="31099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140</a:t>
                </a:r>
              </a:p>
            </p:txBody>
          </p:sp>
          <p:sp>
            <p:nvSpPr>
              <p:cNvPr id="20" name="Line 21">
                <a:extLst>
                  <a:ext uri="{FF2B5EF4-FFF2-40B4-BE49-F238E27FC236}">
                    <a16:creationId xmlns:a16="http://schemas.microsoft.com/office/drawing/2014/main" xmlns="" id="{AF695635-D8D5-43F7-A3E7-25DAA671BCD3}"/>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BB39A412-4B86-495F-AEE8-3B8A06519DCD}"/>
                  </a:ext>
                </a:extLst>
              </p:cNvPr>
              <p:cNvSpPr txBox="1"/>
              <p:nvPr/>
            </p:nvSpPr>
            <p:spPr>
              <a:xfrm>
                <a:off x="3707042" y="4843176"/>
                <a:ext cx="31099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120</a:t>
                </a:r>
              </a:p>
            </p:txBody>
          </p:sp>
          <p:sp>
            <p:nvSpPr>
              <p:cNvPr id="22" name="Line 21">
                <a:extLst>
                  <a:ext uri="{FF2B5EF4-FFF2-40B4-BE49-F238E27FC236}">
                    <a16:creationId xmlns:a16="http://schemas.microsoft.com/office/drawing/2014/main" xmlns="" id="{BAF7B34A-8114-4861-80AE-443B2CF936C3}"/>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3B56F1AC-9834-4662-998F-6F4F57C49858}"/>
                  </a:ext>
                </a:extLst>
              </p:cNvPr>
              <p:cNvSpPr txBox="1"/>
              <p:nvPr/>
            </p:nvSpPr>
            <p:spPr>
              <a:xfrm>
                <a:off x="3331405" y="4843176"/>
                <a:ext cx="31099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100</a:t>
                </a:r>
              </a:p>
            </p:txBody>
          </p:sp>
          <p:sp>
            <p:nvSpPr>
              <p:cNvPr id="24" name="Line 21">
                <a:extLst>
                  <a:ext uri="{FF2B5EF4-FFF2-40B4-BE49-F238E27FC236}">
                    <a16:creationId xmlns:a16="http://schemas.microsoft.com/office/drawing/2014/main" xmlns="" id="{9FBFA514-DFE8-444F-8117-71F9C38A1FA9}"/>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347CDFA0-9B64-4259-82AD-56150C01C96F}"/>
                  </a:ext>
                </a:extLst>
              </p:cNvPr>
              <p:cNvSpPr txBox="1"/>
              <p:nvPr/>
            </p:nvSpPr>
            <p:spPr>
              <a:xfrm>
                <a:off x="2997440" y="4843176"/>
                <a:ext cx="22765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80</a:t>
                </a:r>
              </a:p>
            </p:txBody>
          </p:sp>
          <p:sp>
            <p:nvSpPr>
              <p:cNvPr id="26" name="Line 21">
                <a:extLst>
                  <a:ext uri="{FF2B5EF4-FFF2-40B4-BE49-F238E27FC236}">
                    <a16:creationId xmlns:a16="http://schemas.microsoft.com/office/drawing/2014/main" xmlns="" id="{2A3B557A-CAA2-45AE-A138-56FD495ACB77}"/>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45E6CED1-ABF0-4FC3-996E-BA9E4DBB3986}"/>
                  </a:ext>
                </a:extLst>
              </p:cNvPr>
              <p:cNvSpPr txBox="1"/>
              <p:nvPr/>
            </p:nvSpPr>
            <p:spPr>
              <a:xfrm>
                <a:off x="2621803" y="4843176"/>
                <a:ext cx="22765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60</a:t>
                </a:r>
              </a:p>
            </p:txBody>
          </p:sp>
          <p:sp>
            <p:nvSpPr>
              <p:cNvPr id="28" name="Line 21">
                <a:extLst>
                  <a:ext uri="{FF2B5EF4-FFF2-40B4-BE49-F238E27FC236}">
                    <a16:creationId xmlns:a16="http://schemas.microsoft.com/office/drawing/2014/main" xmlns="" id="{5F063518-5319-485D-93A7-DD2F2DF43F04}"/>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5FB3FF54-39C4-419F-A168-806E18F5BF6B}"/>
                  </a:ext>
                </a:extLst>
              </p:cNvPr>
              <p:cNvSpPr txBox="1"/>
              <p:nvPr/>
            </p:nvSpPr>
            <p:spPr>
              <a:xfrm>
                <a:off x="2246166" y="4843176"/>
                <a:ext cx="22765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40</a:t>
                </a:r>
              </a:p>
            </p:txBody>
          </p:sp>
          <p:sp>
            <p:nvSpPr>
              <p:cNvPr id="30" name="Line 21">
                <a:extLst>
                  <a:ext uri="{FF2B5EF4-FFF2-40B4-BE49-F238E27FC236}">
                    <a16:creationId xmlns:a16="http://schemas.microsoft.com/office/drawing/2014/main" xmlns="" id="{4587D6BC-1938-4AB3-85FA-C8875F8682F2}"/>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F92DE334-25CF-4BA3-838A-0D502E87F861}"/>
                  </a:ext>
                </a:extLst>
              </p:cNvPr>
              <p:cNvSpPr txBox="1"/>
              <p:nvPr/>
            </p:nvSpPr>
            <p:spPr>
              <a:xfrm>
                <a:off x="1870529" y="4843176"/>
                <a:ext cx="22765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20</a:t>
                </a:r>
              </a:p>
            </p:txBody>
          </p:sp>
          <p:sp>
            <p:nvSpPr>
              <p:cNvPr id="32" name="Line 21">
                <a:extLst>
                  <a:ext uri="{FF2B5EF4-FFF2-40B4-BE49-F238E27FC236}">
                    <a16:creationId xmlns:a16="http://schemas.microsoft.com/office/drawing/2014/main" xmlns="" id="{9C1D7A2A-D7D6-40A6-9314-937D105603FB}"/>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F716CD9A-DA8D-4355-A9C2-11D7D0487DE6}"/>
                  </a:ext>
                </a:extLst>
              </p:cNvPr>
              <p:cNvSpPr txBox="1"/>
              <p:nvPr/>
            </p:nvSpPr>
            <p:spPr>
              <a:xfrm>
                <a:off x="1536563" y="4843176"/>
                <a:ext cx="144310"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13" name="TextBox 12">
              <a:extLst>
                <a:ext uri="{FF2B5EF4-FFF2-40B4-BE49-F238E27FC236}">
                  <a16:creationId xmlns:a16="http://schemas.microsoft.com/office/drawing/2014/main" xmlns="" id="{679A3BA0-F659-4BF3-ACF7-2BF6E99B7755}"/>
                </a:ext>
              </a:extLst>
            </p:cNvPr>
            <p:cNvSpPr txBox="1"/>
            <p:nvPr/>
          </p:nvSpPr>
          <p:spPr>
            <a:xfrm>
              <a:off x="1229861" y="1927754"/>
              <a:ext cx="3140540" cy="338554"/>
            </a:xfrm>
            <a:prstGeom prst="rect">
              <a:avLst/>
            </a:prstGeom>
            <a:noFill/>
          </p:spPr>
          <p:txBody>
            <a:bodyPr wrap="none" rtlCol="0">
              <a:spAutoFit/>
            </a:bodyPr>
            <a:lstStyle/>
            <a:p>
              <a:pPr algn="ctr"/>
              <a:r>
                <a:rPr lang="fr-FR" sz="1600" dirty="0"/>
                <a:t>SG: 49 (&lt;11) vs.30 (11–20) mois</a:t>
              </a:r>
            </a:p>
          </p:txBody>
        </p:sp>
        <p:sp>
          <p:nvSpPr>
            <p:cNvPr id="14" name="TextBox 13">
              <a:extLst>
                <a:ext uri="{FF2B5EF4-FFF2-40B4-BE49-F238E27FC236}">
                  <a16:creationId xmlns:a16="http://schemas.microsoft.com/office/drawing/2014/main" xmlns="" id="{F0F8B365-CE72-416A-8A00-651D0F76BAB7}"/>
                </a:ext>
              </a:extLst>
            </p:cNvPr>
            <p:cNvSpPr txBox="1"/>
            <p:nvPr/>
          </p:nvSpPr>
          <p:spPr>
            <a:xfrm>
              <a:off x="2444983" y="5337414"/>
              <a:ext cx="617477" cy="338554"/>
            </a:xfrm>
            <a:prstGeom prst="rect">
              <a:avLst/>
            </a:prstGeom>
            <a:noFill/>
          </p:spPr>
          <p:txBody>
            <a:bodyPr wrap="none" rtlCol="0">
              <a:spAutoFit/>
            </a:bodyPr>
            <a:lstStyle/>
            <a:p>
              <a:pPr algn="ctr"/>
              <a:r>
                <a:rPr lang="fr-FR" sz="1600" dirty="0">
                  <a:solidFill>
                    <a:srgbClr val="4D4D4D"/>
                  </a:solidFill>
                </a:rPr>
                <a:t>Mois</a:t>
              </a:r>
            </a:p>
          </p:txBody>
        </p:sp>
        <p:sp>
          <p:nvSpPr>
            <p:cNvPr id="15" name="TextBox 14">
              <a:extLst>
                <a:ext uri="{FF2B5EF4-FFF2-40B4-BE49-F238E27FC236}">
                  <a16:creationId xmlns:a16="http://schemas.microsoft.com/office/drawing/2014/main" xmlns="" id="{74607F8C-7778-469B-99D5-D1EAA921C70D}"/>
                </a:ext>
              </a:extLst>
            </p:cNvPr>
            <p:cNvSpPr txBox="1"/>
            <p:nvPr/>
          </p:nvSpPr>
          <p:spPr>
            <a:xfrm>
              <a:off x="2495896" y="2323183"/>
              <a:ext cx="2049535" cy="276999"/>
            </a:xfrm>
            <a:prstGeom prst="rect">
              <a:avLst/>
            </a:prstGeom>
            <a:noFill/>
          </p:spPr>
          <p:txBody>
            <a:bodyPr wrap="none" rtlCol="0">
              <a:spAutoFit/>
            </a:bodyPr>
            <a:lstStyle/>
            <a:p>
              <a:pPr algn="ctr"/>
              <a:r>
                <a:rPr lang="fr-FR" sz="1200" dirty="0"/>
                <a:t>Test du log-</a:t>
              </a:r>
              <a:r>
                <a:rPr lang="fr-FR" sz="1200" dirty="0" err="1"/>
                <a:t>rank</a:t>
              </a:r>
              <a:r>
                <a:rPr lang="fr-FR" sz="1200" dirty="0"/>
                <a:t> : p&lt;0,0001</a:t>
              </a:r>
            </a:p>
          </p:txBody>
        </p:sp>
      </p:grpSp>
      <p:grpSp>
        <p:nvGrpSpPr>
          <p:cNvPr id="47" name="Group 46">
            <a:extLst>
              <a:ext uri="{FF2B5EF4-FFF2-40B4-BE49-F238E27FC236}">
                <a16:creationId xmlns:a16="http://schemas.microsoft.com/office/drawing/2014/main" xmlns="" id="{76CE6585-B597-49AE-B2B6-04D7544F1F03}"/>
              </a:ext>
            </a:extLst>
          </p:cNvPr>
          <p:cNvGrpSpPr/>
          <p:nvPr/>
        </p:nvGrpSpPr>
        <p:grpSpPr>
          <a:xfrm>
            <a:off x="4546918" y="1634051"/>
            <a:ext cx="4540734" cy="4041917"/>
            <a:chOff x="173072" y="1634051"/>
            <a:chExt cx="4540734" cy="4041917"/>
          </a:xfrm>
        </p:grpSpPr>
        <p:sp>
          <p:nvSpPr>
            <p:cNvPr id="48" name="TextBox 47">
              <a:extLst>
                <a:ext uri="{FF2B5EF4-FFF2-40B4-BE49-F238E27FC236}">
                  <a16:creationId xmlns:a16="http://schemas.microsoft.com/office/drawing/2014/main" xmlns="" id="{CA11FC5E-3596-477A-B515-55AC9B3A01EF}"/>
                </a:ext>
              </a:extLst>
            </p:cNvPr>
            <p:cNvSpPr txBox="1"/>
            <p:nvPr/>
          </p:nvSpPr>
          <p:spPr>
            <a:xfrm>
              <a:off x="173072" y="1634051"/>
              <a:ext cx="4333238"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600" b="1" i="0" u="none" strike="noStrike" kern="1200" cap="none" spc="0" normalizeH="0" baseline="0" dirty="0">
                  <a:ln>
                    <a:noFill/>
                  </a:ln>
                  <a:solidFill>
                    <a:srgbClr val="4D4D4D"/>
                  </a:solidFill>
                  <a:effectLst/>
                  <a:uLnTx/>
                  <a:uFillTx/>
                  <a:latin typeface="Arial" charset="0"/>
                  <a:ea typeface="+mn-ea"/>
                  <a:cs typeface="Arial" charset="0"/>
                </a:rPr>
                <a:t>Adénocarcinome à cellules indépendantes</a:t>
              </a:r>
              <a:endParaRPr kumimoji="0" lang="fr-FR" sz="1800" b="1" i="0" u="none" strike="noStrike" kern="1200" cap="none" spc="0" normalizeH="0" baseline="0" dirty="0">
                <a:ln>
                  <a:noFill/>
                </a:ln>
                <a:solidFill>
                  <a:srgbClr val="4D4D4D"/>
                </a:solidFill>
                <a:effectLst/>
                <a:uLnTx/>
                <a:uFillTx/>
                <a:latin typeface="Arial" charset="0"/>
                <a:ea typeface="+mn-ea"/>
                <a:cs typeface="Arial" charset="0"/>
              </a:endParaRPr>
            </a:p>
          </p:txBody>
        </p:sp>
        <p:sp>
          <p:nvSpPr>
            <p:cNvPr id="49" name="Freeform 21">
              <a:extLst>
                <a:ext uri="{FF2B5EF4-FFF2-40B4-BE49-F238E27FC236}">
                  <a16:creationId xmlns:a16="http://schemas.microsoft.com/office/drawing/2014/main" xmlns="" id="{A3DB6E3E-B3E0-4ECE-ACC2-501262BEC541}"/>
                </a:ext>
              </a:extLst>
            </p:cNvPr>
            <p:cNvSpPr>
              <a:spLocks/>
            </p:cNvSpPr>
            <p:nvPr/>
          </p:nvSpPr>
          <p:spPr bwMode="auto">
            <a:xfrm>
              <a:off x="942751" y="2334018"/>
              <a:ext cx="3587920"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50" name="Group 49">
              <a:extLst>
                <a:ext uri="{FF2B5EF4-FFF2-40B4-BE49-F238E27FC236}">
                  <a16:creationId xmlns:a16="http://schemas.microsoft.com/office/drawing/2014/main" xmlns="" id="{93E467C2-1DB1-4C40-AB79-2BEBD90D6BFE}"/>
                </a:ext>
              </a:extLst>
            </p:cNvPr>
            <p:cNvGrpSpPr/>
            <p:nvPr/>
          </p:nvGrpSpPr>
          <p:grpSpPr>
            <a:xfrm>
              <a:off x="245874" y="2176091"/>
              <a:ext cx="689127" cy="2813412"/>
              <a:chOff x="1211012" y="1263132"/>
              <a:chExt cx="728523" cy="2863790"/>
            </a:xfrm>
          </p:grpSpPr>
          <p:sp>
            <p:nvSpPr>
              <p:cNvPr id="73" name="Line 6">
                <a:extLst>
                  <a:ext uri="{FF2B5EF4-FFF2-40B4-BE49-F238E27FC236}">
                    <a16:creationId xmlns:a16="http://schemas.microsoft.com/office/drawing/2014/main" xmlns="" id="{4A30876B-CF17-4B6D-9788-6B3383442832}"/>
                  </a:ext>
                </a:extLst>
              </p:cNvPr>
              <p:cNvSpPr>
                <a:spLocks noChangeShapeType="1"/>
              </p:cNvSpPr>
              <p:nvPr/>
            </p:nvSpPr>
            <p:spPr bwMode="auto">
              <a:xfrm>
                <a:off x="185330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4" name="Line 7">
                <a:extLst>
                  <a:ext uri="{FF2B5EF4-FFF2-40B4-BE49-F238E27FC236}">
                    <a16:creationId xmlns:a16="http://schemas.microsoft.com/office/drawing/2014/main" xmlns="" id="{EED658DD-19BA-471B-8B4A-650EC920C22B}"/>
                  </a:ext>
                </a:extLst>
              </p:cNvPr>
              <p:cNvSpPr>
                <a:spLocks noChangeShapeType="1"/>
              </p:cNvSpPr>
              <p:nvPr/>
            </p:nvSpPr>
            <p:spPr bwMode="auto">
              <a:xfrm>
                <a:off x="185330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5" name="Line 8">
                <a:extLst>
                  <a:ext uri="{FF2B5EF4-FFF2-40B4-BE49-F238E27FC236}">
                    <a16:creationId xmlns:a16="http://schemas.microsoft.com/office/drawing/2014/main" xmlns="" id="{75A1AEDB-BF64-44EC-B2F8-7C03F96D6D7D}"/>
                  </a:ext>
                </a:extLst>
              </p:cNvPr>
              <p:cNvSpPr>
                <a:spLocks noChangeShapeType="1"/>
              </p:cNvSpPr>
              <p:nvPr/>
            </p:nvSpPr>
            <p:spPr bwMode="auto">
              <a:xfrm>
                <a:off x="185330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6" name="Line 9">
                <a:extLst>
                  <a:ext uri="{FF2B5EF4-FFF2-40B4-BE49-F238E27FC236}">
                    <a16:creationId xmlns:a16="http://schemas.microsoft.com/office/drawing/2014/main" xmlns="" id="{7177F9C1-32FF-4E85-9804-66AC475015F5}"/>
                  </a:ext>
                </a:extLst>
              </p:cNvPr>
              <p:cNvSpPr>
                <a:spLocks noChangeShapeType="1"/>
              </p:cNvSpPr>
              <p:nvPr/>
            </p:nvSpPr>
            <p:spPr bwMode="auto">
              <a:xfrm>
                <a:off x="185330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7" name="Line 10">
                <a:extLst>
                  <a:ext uri="{FF2B5EF4-FFF2-40B4-BE49-F238E27FC236}">
                    <a16:creationId xmlns:a16="http://schemas.microsoft.com/office/drawing/2014/main" xmlns="" id="{09CF42A8-D034-4C6D-99CD-B62AE174E12D}"/>
                  </a:ext>
                </a:extLst>
              </p:cNvPr>
              <p:cNvSpPr>
                <a:spLocks noChangeShapeType="1"/>
              </p:cNvSpPr>
              <p:nvPr/>
            </p:nvSpPr>
            <p:spPr bwMode="auto">
              <a:xfrm>
                <a:off x="185330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8" name="Line 11">
                <a:extLst>
                  <a:ext uri="{FF2B5EF4-FFF2-40B4-BE49-F238E27FC236}">
                    <a16:creationId xmlns:a16="http://schemas.microsoft.com/office/drawing/2014/main" xmlns="" id="{5C97F260-E714-4780-B8F2-45476C491F85}"/>
                  </a:ext>
                </a:extLst>
              </p:cNvPr>
              <p:cNvSpPr>
                <a:spLocks noChangeShapeType="1"/>
              </p:cNvSpPr>
              <p:nvPr/>
            </p:nvSpPr>
            <p:spPr bwMode="auto">
              <a:xfrm>
                <a:off x="185330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400" dirty="0">
                  <a:solidFill>
                    <a:srgbClr val="4D4D4D"/>
                  </a:solidFill>
                </a:endParaRPr>
              </a:p>
            </p:txBody>
          </p:sp>
          <p:sp>
            <p:nvSpPr>
              <p:cNvPr id="79" name="TextBox 78">
                <a:extLst>
                  <a:ext uri="{FF2B5EF4-FFF2-40B4-BE49-F238E27FC236}">
                    <a16:creationId xmlns:a16="http://schemas.microsoft.com/office/drawing/2014/main" xmlns="" id="{3C945870-5EEA-48CF-9EE8-B0A04261BBDA}"/>
                  </a:ext>
                </a:extLst>
              </p:cNvPr>
              <p:cNvSpPr txBox="1"/>
              <p:nvPr/>
            </p:nvSpPr>
            <p:spPr>
              <a:xfrm rot="16200000">
                <a:off x="64090" y="2560613"/>
                <a:ext cx="2619216" cy="325372"/>
              </a:xfrm>
              <a:prstGeom prst="rect">
                <a:avLst/>
              </a:prstGeom>
              <a:noFill/>
            </p:spPr>
            <p:txBody>
              <a:bodyPr wrap="none" rtlCol="0">
                <a:spAutoFit/>
              </a:bodyPr>
              <a:lstStyle/>
              <a:p>
                <a:pPr algn="ctr" fontAlgn="base">
                  <a:spcBef>
                    <a:spcPct val="0"/>
                  </a:spcBef>
                  <a:spcAft>
                    <a:spcPct val="0"/>
                  </a:spcAft>
                </a:pPr>
                <a:r>
                  <a:rPr lang="fr-FR" sz="1400" dirty="0">
                    <a:solidFill>
                      <a:srgbClr val="4D4D4D"/>
                    </a:solidFill>
                    <a:latin typeface="Arial" panose="020B0604020202020204" pitchFamily="34" charset="0"/>
                    <a:cs typeface="Arial" panose="020B0604020202020204" pitchFamily="34" charset="0"/>
                  </a:rPr>
                  <a:t>Probabilité cumulée de survie</a:t>
                </a:r>
              </a:p>
            </p:txBody>
          </p:sp>
          <p:sp>
            <p:nvSpPr>
              <p:cNvPr id="80" name="TextBox 79">
                <a:extLst>
                  <a:ext uri="{FF2B5EF4-FFF2-40B4-BE49-F238E27FC236}">
                    <a16:creationId xmlns:a16="http://schemas.microsoft.com/office/drawing/2014/main" xmlns="" id="{03CF6572-8FC2-4A91-B48B-FA396C42065F}"/>
                  </a:ext>
                </a:extLst>
              </p:cNvPr>
              <p:cNvSpPr txBox="1"/>
              <p:nvPr/>
            </p:nvSpPr>
            <p:spPr>
              <a:xfrm>
                <a:off x="1438215" y="1263132"/>
                <a:ext cx="45789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1,0</a:t>
                </a:r>
              </a:p>
            </p:txBody>
          </p:sp>
          <p:sp>
            <p:nvSpPr>
              <p:cNvPr id="81" name="TextBox 80">
                <a:extLst>
                  <a:ext uri="{FF2B5EF4-FFF2-40B4-BE49-F238E27FC236}">
                    <a16:creationId xmlns:a16="http://schemas.microsoft.com/office/drawing/2014/main" xmlns="" id="{16748CCC-74EC-4CDF-97E0-24C49D6F2C16}"/>
                  </a:ext>
                </a:extLst>
              </p:cNvPr>
              <p:cNvSpPr txBox="1"/>
              <p:nvPr/>
            </p:nvSpPr>
            <p:spPr>
              <a:xfrm>
                <a:off x="1438215" y="1787271"/>
                <a:ext cx="45789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0,8</a:t>
                </a:r>
              </a:p>
            </p:txBody>
          </p:sp>
          <p:sp>
            <p:nvSpPr>
              <p:cNvPr id="82" name="TextBox 81">
                <a:extLst>
                  <a:ext uri="{FF2B5EF4-FFF2-40B4-BE49-F238E27FC236}">
                    <a16:creationId xmlns:a16="http://schemas.microsoft.com/office/drawing/2014/main" xmlns="" id="{B2E4A6BF-FC9E-4CE5-BA07-5CEC793CF598}"/>
                  </a:ext>
                </a:extLst>
              </p:cNvPr>
              <p:cNvSpPr txBox="1"/>
              <p:nvPr/>
            </p:nvSpPr>
            <p:spPr>
              <a:xfrm>
                <a:off x="1438215" y="2285801"/>
                <a:ext cx="45789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0,6</a:t>
                </a:r>
              </a:p>
            </p:txBody>
          </p:sp>
          <p:sp>
            <p:nvSpPr>
              <p:cNvPr id="83" name="TextBox 82">
                <a:extLst>
                  <a:ext uri="{FF2B5EF4-FFF2-40B4-BE49-F238E27FC236}">
                    <a16:creationId xmlns:a16="http://schemas.microsoft.com/office/drawing/2014/main" xmlns="" id="{F601CE54-4752-41B3-B9CB-5B474944D3B3}"/>
                  </a:ext>
                </a:extLst>
              </p:cNvPr>
              <p:cNvSpPr txBox="1"/>
              <p:nvPr/>
            </p:nvSpPr>
            <p:spPr>
              <a:xfrm>
                <a:off x="1438215" y="2800454"/>
                <a:ext cx="45789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0,4</a:t>
                </a:r>
              </a:p>
            </p:txBody>
          </p:sp>
          <p:sp>
            <p:nvSpPr>
              <p:cNvPr id="84" name="TextBox 83">
                <a:extLst>
                  <a:ext uri="{FF2B5EF4-FFF2-40B4-BE49-F238E27FC236}">
                    <a16:creationId xmlns:a16="http://schemas.microsoft.com/office/drawing/2014/main" xmlns="" id="{35AACE46-34CF-4D2D-89FC-DA37A5FC14DF}"/>
                  </a:ext>
                </a:extLst>
              </p:cNvPr>
              <p:cNvSpPr txBox="1"/>
              <p:nvPr/>
            </p:nvSpPr>
            <p:spPr>
              <a:xfrm>
                <a:off x="1438215" y="3304357"/>
                <a:ext cx="457892"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0,2</a:t>
                </a:r>
              </a:p>
            </p:txBody>
          </p:sp>
          <p:sp>
            <p:nvSpPr>
              <p:cNvPr id="85" name="TextBox 84">
                <a:extLst>
                  <a:ext uri="{FF2B5EF4-FFF2-40B4-BE49-F238E27FC236}">
                    <a16:creationId xmlns:a16="http://schemas.microsoft.com/office/drawing/2014/main" xmlns="" id="{E167585D-B461-466E-9AA2-B8863D3F0CE1}"/>
                  </a:ext>
                </a:extLst>
              </p:cNvPr>
              <p:cNvSpPr txBox="1"/>
              <p:nvPr/>
            </p:nvSpPr>
            <p:spPr>
              <a:xfrm>
                <a:off x="1595827" y="3813634"/>
                <a:ext cx="300290" cy="313288"/>
              </a:xfrm>
              <a:prstGeom prst="rect">
                <a:avLst/>
              </a:prstGeom>
              <a:noFill/>
            </p:spPr>
            <p:txBody>
              <a:bodyPr wrap="none" rtlCol="0" anchor="ctr" anchorCtr="0">
                <a:spAutoFit/>
              </a:bodyPr>
              <a:lstStyle/>
              <a:p>
                <a:pPr algn="r"/>
                <a:r>
                  <a:rPr lang="fr-FR" sz="1400" dirty="0">
                    <a:solidFill>
                      <a:srgbClr val="4D4D4D"/>
                    </a:solidFill>
                    <a:latin typeface="Arial" panose="020B0604020202020204" pitchFamily="34" charset="0"/>
                    <a:cs typeface="Arial" panose="020B0604020202020204" pitchFamily="34" charset="0"/>
                  </a:rPr>
                  <a:t>0</a:t>
                </a:r>
              </a:p>
            </p:txBody>
          </p:sp>
        </p:grpSp>
        <p:grpSp>
          <p:nvGrpSpPr>
            <p:cNvPr id="51" name="Group 50">
              <a:extLst>
                <a:ext uri="{FF2B5EF4-FFF2-40B4-BE49-F238E27FC236}">
                  <a16:creationId xmlns:a16="http://schemas.microsoft.com/office/drawing/2014/main" xmlns="" id="{4E5E7563-1FE1-4010-886B-A3E4E956F86E}"/>
                </a:ext>
              </a:extLst>
            </p:cNvPr>
            <p:cNvGrpSpPr/>
            <p:nvPr/>
          </p:nvGrpSpPr>
          <p:grpSpPr>
            <a:xfrm>
              <a:off x="858771" y="4966432"/>
              <a:ext cx="3855035" cy="360147"/>
              <a:chOff x="1536563" y="4771176"/>
              <a:chExt cx="3232751" cy="360147"/>
            </a:xfrm>
          </p:grpSpPr>
          <p:sp>
            <p:nvSpPr>
              <p:cNvPr id="55" name="Line 21">
                <a:extLst>
                  <a:ext uri="{FF2B5EF4-FFF2-40B4-BE49-F238E27FC236}">
                    <a16:creationId xmlns:a16="http://schemas.microsoft.com/office/drawing/2014/main" xmlns="" id="{8186223C-8173-4221-AF8D-94A46E946FAA}"/>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F6ACDECD-87EF-4D80-B4E4-539AEF574539}"/>
                  </a:ext>
                </a:extLst>
              </p:cNvPr>
              <p:cNvSpPr txBox="1"/>
              <p:nvPr/>
            </p:nvSpPr>
            <p:spPr>
              <a:xfrm>
                <a:off x="4458316" y="4843176"/>
                <a:ext cx="31099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160</a:t>
                </a:r>
              </a:p>
            </p:txBody>
          </p:sp>
          <p:sp>
            <p:nvSpPr>
              <p:cNvPr id="57" name="Line 21">
                <a:extLst>
                  <a:ext uri="{FF2B5EF4-FFF2-40B4-BE49-F238E27FC236}">
                    <a16:creationId xmlns:a16="http://schemas.microsoft.com/office/drawing/2014/main" xmlns="" id="{86682625-FF22-4DE7-BCCE-F2D32ABD0050}"/>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xmlns="" id="{D8CBC3A5-8B12-4E55-93F3-8237693185B7}"/>
                  </a:ext>
                </a:extLst>
              </p:cNvPr>
              <p:cNvSpPr txBox="1"/>
              <p:nvPr/>
            </p:nvSpPr>
            <p:spPr>
              <a:xfrm>
                <a:off x="4082679" y="4843176"/>
                <a:ext cx="31099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140</a:t>
                </a:r>
              </a:p>
            </p:txBody>
          </p:sp>
          <p:sp>
            <p:nvSpPr>
              <p:cNvPr id="59" name="Line 21">
                <a:extLst>
                  <a:ext uri="{FF2B5EF4-FFF2-40B4-BE49-F238E27FC236}">
                    <a16:creationId xmlns:a16="http://schemas.microsoft.com/office/drawing/2014/main" xmlns="" id="{2A842FD5-06B1-4265-A7EC-2841D9EA2052}"/>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xmlns="" id="{60EBAD5E-1988-46C4-A7A5-1A70BCBF093F}"/>
                  </a:ext>
                </a:extLst>
              </p:cNvPr>
              <p:cNvSpPr txBox="1"/>
              <p:nvPr/>
            </p:nvSpPr>
            <p:spPr>
              <a:xfrm>
                <a:off x="3707042" y="4843176"/>
                <a:ext cx="31099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120</a:t>
                </a:r>
              </a:p>
            </p:txBody>
          </p:sp>
          <p:sp>
            <p:nvSpPr>
              <p:cNvPr id="61" name="Line 21">
                <a:extLst>
                  <a:ext uri="{FF2B5EF4-FFF2-40B4-BE49-F238E27FC236}">
                    <a16:creationId xmlns:a16="http://schemas.microsoft.com/office/drawing/2014/main" xmlns="" id="{0A1C1C5B-5DFA-46B0-BAFA-64762B70F303}"/>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xmlns="" id="{E5E8A3F3-BEAC-4BA0-B70F-29A2698D0774}"/>
                  </a:ext>
                </a:extLst>
              </p:cNvPr>
              <p:cNvSpPr txBox="1"/>
              <p:nvPr/>
            </p:nvSpPr>
            <p:spPr>
              <a:xfrm>
                <a:off x="3331405" y="4843176"/>
                <a:ext cx="310998"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100</a:t>
                </a:r>
              </a:p>
            </p:txBody>
          </p:sp>
          <p:sp>
            <p:nvSpPr>
              <p:cNvPr id="63" name="Line 21">
                <a:extLst>
                  <a:ext uri="{FF2B5EF4-FFF2-40B4-BE49-F238E27FC236}">
                    <a16:creationId xmlns:a16="http://schemas.microsoft.com/office/drawing/2014/main" xmlns="" id="{50195531-9F28-43BD-9E29-38C2F9F92DF5}"/>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xmlns="" id="{1CA7E13C-137B-4A2C-A2C4-9C3B5F38375F}"/>
                  </a:ext>
                </a:extLst>
              </p:cNvPr>
              <p:cNvSpPr txBox="1"/>
              <p:nvPr/>
            </p:nvSpPr>
            <p:spPr>
              <a:xfrm>
                <a:off x="2997440" y="4843176"/>
                <a:ext cx="22765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80</a:t>
                </a:r>
              </a:p>
            </p:txBody>
          </p:sp>
          <p:sp>
            <p:nvSpPr>
              <p:cNvPr id="65" name="Line 21">
                <a:extLst>
                  <a:ext uri="{FF2B5EF4-FFF2-40B4-BE49-F238E27FC236}">
                    <a16:creationId xmlns:a16="http://schemas.microsoft.com/office/drawing/2014/main" xmlns="" id="{F906A829-9BD0-4537-93F2-54BB40AF607D}"/>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xmlns="" id="{5D5FA066-2FAE-4433-804B-C38665F8B938}"/>
                  </a:ext>
                </a:extLst>
              </p:cNvPr>
              <p:cNvSpPr txBox="1"/>
              <p:nvPr/>
            </p:nvSpPr>
            <p:spPr>
              <a:xfrm>
                <a:off x="2621803" y="4843176"/>
                <a:ext cx="22765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60</a:t>
                </a:r>
              </a:p>
            </p:txBody>
          </p:sp>
          <p:sp>
            <p:nvSpPr>
              <p:cNvPr id="67" name="Line 21">
                <a:extLst>
                  <a:ext uri="{FF2B5EF4-FFF2-40B4-BE49-F238E27FC236}">
                    <a16:creationId xmlns:a16="http://schemas.microsoft.com/office/drawing/2014/main" xmlns="" id="{5CC30F50-93C3-4527-A4A3-A3F5A26B5052}"/>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xmlns="" id="{F7CF51F0-8AC8-4A92-A6E4-75A7F59B65AB}"/>
                  </a:ext>
                </a:extLst>
              </p:cNvPr>
              <p:cNvSpPr txBox="1"/>
              <p:nvPr/>
            </p:nvSpPr>
            <p:spPr>
              <a:xfrm>
                <a:off x="2246166" y="4843176"/>
                <a:ext cx="22765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40</a:t>
                </a:r>
              </a:p>
            </p:txBody>
          </p:sp>
          <p:sp>
            <p:nvSpPr>
              <p:cNvPr id="69" name="Line 21">
                <a:extLst>
                  <a:ext uri="{FF2B5EF4-FFF2-40B4-BE49-F238E27FC236}">
                    <a16:creationId xmlns:a16="http://schemas.microsoft.com/office/drawing/2014/main" xmlns="" id="{A451927B-6103-40EB-A809-1B31060EC7E6}"/>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xmlns="" id="{D3975C63-D8DD-4B81-B316-78C14523EE92}"/>
                  </a:ext>
                </a:extLst>
              </p:cNvPr>
              <p:cNvSpPr txBox="1"/>
              <p:nvPr/>
            </p:nvSpPr>
            <p:spPr>
              <a:xfrm>
                <a:off x="1870529" y="4843176"/>
                <a:ext cx="227653"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20</a:t>
                </a:r>
              </a:p>
            </p:txBody>
          </p:sp>
          <p:sp>
            <p:nvSpPr>
              <p:cNvPr id="71" name="Line 21">
                <a:extLst>
                  <a:ext uri="{FF2B5EF4-FFF2-40B4-BE49-F238E27FC236}">
                    <a16:creationId xmlns:a16="http://schemas.microsoft.com/office/drawing/2014/main" xmlns="" id="{E6FC34E3-32FB-4042-8BB5-7C0DDE705AAE}"/>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xmlns="" id="{1B6F6671-1FB9-4C52-AA12-6DA2EF841331}"/>
                  </a:ext>
                </a:extLst>
              </p:cNvPr>
              <p:cNvSpPr txBox="1"/>
              <p:nvPr/>
            </p:nvSpPr>
            <p:spPr>
              <a:xfrm>
                <a:off x="1536563" y="4843176"/>
                <a:ext cx="144310"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sp>
          <p:nvSpPr>
            <p:cNvPr id="52" name="TextBox 51">
              <a:extLst>
                <a:ext uri="{FF2B5EF4-FFF2-40B4-BE49-F238E27FC236}">
                  <a16:creationId xmlns:a16="http://schemas.microsoft.com/office/drawing/2014/main" xmlns="" id="{84F1D1DA-F125-4D6E-8A5F-79D6770741B8}"/>
                </a:ext>
              </a:extLst>
            </p:cNvPr>
            <p:cNvSpPr txBox="1"/>
            <p:nvPr/>
          </p:nvSpPr>
          <p:spPr>
            <a:xfrm>
              <a:off x="1868621" y="1927754"/>
              <a:ext cx="1863011" cy="338554"/>
            </a:xfrm>
            <a:prstGeom prst="rect">
              <a:avLst/>
            </a:prstGeom>
            <a:noFill/>
          </p:spPr>
          <p:txBody>
            <a:bodyPr wrap="none" rtlCol="0">
              <a:spAutoFit/>
            </a:bodyPr>
            <a:lstStyle/>
            <a:p>
              <a:pPr algn="ctr"/>
              <a:r>
                <a:rPr lang="fr-FR" sz="1600" dirty="0"/>
                <a:t>SG: 44 vs.19 mois</a:t>
              </a:r>
            </a:p>
          </p:txBody>
        </p:sp>
        <p:sp>
          <p:nvSpPr>
            <p:cNvPr id="53" name="TextBox 52">
              <a:extLst>
                <a:ext uri="{FF2B5EF4-FFF2-40B4-BE49-F238E27FC236}">
                  <a16:creationId xmlns:a16="http://schemas.microsoft.com/office/drawing/2014/main" xmlns="" id="{2EC88A9F-2E64-4E60-B940-243D6CF09801}"/>
                </a:ext>
              </a:extLst>
            </p:cNvPr>
            <p:cNvSpPr txBox="1"/>
            <p:nvPr/>
          </p:nvSpPr>
          <p:spPr>
            <a:xfrm>
              <a:off x="2444983" y="5337414"/>
              <a:ext cx="617477" cy="338554"/>
            </a:xfrm>
            <a:prstGeom prst="rect">
              <a:avLst/>
            </a:prstGeom>
            <a:noFill/>
          </p:spPr>
          <p:txBody>
            <a:bodyPr wrap="none" rtlCol="0">
              <a:spAutoFit/>
            </a:bodyPr>
            <a:lstStyle/>
            <a:p>
              <a:pPr algn="ctr"/>
              <a:r>
                <a:rPr lang="fr-FR" sz="1600" dirty="0">
                  <a:solidFill>
                    <a:srgbClr val="4D4D4D"/>
                  </a:solidFill>
                </a:rPr>
                <a:t>Mois</a:t>
              </a:r>
            </a:p>
          </p:txBody>
        </p:sp>
        <p:sp>
          <p:nvSpPr>
            <p:cNvPr id="54" name="TextBox 53">
              <a:extLst>
                <a:ext uri="{FF2B5EF4-FFF2-40B4-BE49-F238E27FC236}">
                  <a16:creationId xmlns:a16="http://schemas.microsoft.com/office/drawing/2014/main" xmlns="" id="{B1E72B36-93E9-4C2B-98ED-867B92EB363E}"/>
                </a:ext>
              </a:extLst>
            </p:cNvPr>
            <p:cNvSpPr txBox="1"/>
            <p:nvPr/>
          </p:nvSpPr>
          <p:spPr>
            <a:xfrm>
              <a:off x="2517536" y="2323183"/>
              <a:ext cx="2006254" cy="276999"/>
            </a:xfrm>
            <a:prstGeom prst="rect">
              <a:avLst/>
            </a:prstGeom>
            <a:noFill/>
          </p:spPr>
          <p:txBody>
            <a:bodyPr wrap="none" rtlCol="0">
              <a:spAutoFit/>
            </a:bodyPr>
            <a:lstStyle/>
            <a:p>
              <a:pPr algn="ctr"/>
              <a:r>
                <a:rPr lang="fr-FR" sz="1200" dirty="0"/>
                <a:t>Test du log-</a:t>
              </a:r>
              <a:r>
                <a:rPr lang="fr-FR" sz="1200" dirty="0" err="1"/>
                <a:t>rank</a:t>
              </a:r>
              <a:r>
                <a:rPr lang="fr-FR" sz="1200" dirty="0"/>
                <a:t>: p&lt;0,0001</a:t>
              </a:r>
            </a:p>
          </p:txBody>
        </p:sp>
      </p:grpSp>
      <p:grpSp>
        <p:nvGrpSpPr>
          <p:cNvPr id="86" name="Group 85">
            <a:extLst>
              <a:ext uri="{FF2B5EF4-FFF2-40B4-BE49-F238E27FC236}">
                <a16:creationId xmlns:a16="http://schemas.microsoft.com/office/drawing/2014/main" xmlns="" id="{43D029A3-47ED-4D56-8309-C905A72884F0}"/>
              </a:ext>
            </a:extLst>
          </p:cNvPr>
          <p:cNvGrpSpPr/>
          <p:nvPr/>
        </p:nvGrpSpPr>
        <p:grpSpPr>
          <a:xfrm>
            <a:off x="810863" y="2313547"/>
            <a:ext cx="3420000" cy="1728000"/>
            <a:chOff x="1928812" y="2076450"/>
            <a:chExt cx="5276850" cy="2695594"/>
          </a:xfrm>
        </p:grpSpPr>
        <p:sp>
          <p:nvSpPr>
            <p:cNvPr id="87" name="Freeform: Shape 422">
              <a:extLst>
                <a:ext uri="{FF2B5EF4-FFF2-40B4-BE49-F238E27FC236}">
                  <a16:creationId xmlns:a16="http://schemas.microsoft.com/office/drawing/2014/main" xmlns="" id="{B31A2E6E-E82E-45C9-A1A4-0C2B57F56E35}"/>
                </a:ext>
              </a:extLst>
            </p:cNvPr>
            <p:cNvSpPr/>
            <p:nvPr/>
          </p:nvSpPr>
          <p:spPr>
            <a:xfrm>
              <a:off x="1928812" y="2114421"/>
              <a:ext cx="5276850" cy="2628900"/>
            </a:xfrm>
            <a:custGeom>
              <a:avLst/>
              <a:gdLst>
                <a:gd name="connsiteX0" fmla="*/ 5282041 w 5276850"/>
                <a:gd name="connsiteY0" fmla="*/ 2630201 h 2628900"/>
                <a:gd name="connsiteX1" fmla="*/ 2892676 w 5276850"/>
                <a:gd name="connsiteY1" fmla="*/ 2630201 h 2628900"/>
                <a:gd name="connsiteX2" fmla="*/ 2892676 w 5276850"/>
                <a:gd name="connsiteY2" fmla="*/ 2581490 h 2628900"/>
                <a:gd name="connsiteX3" fmla="*/ 2857500 w 5276850"/>
                <a:gd name="connsiteY3" fmla="*/ 2581490 h 2628900"/>
                <a:gd name="connsiteX4" fmla="*/ 2857500 w 5276850"/>
                <a:gd name="connsiteY4" fmla="*/ 2554430 h 2628900"/>
                <a:gd name="connsiteX5" fmla="*/ 2830440 w 5276850"/>
                <a:gd name="connsiteY5" fmla="*/ 2554430 h 2628900"/>
                <a:gd name="connsiteX6" fmla="*/ 2830440 w 5276850"/>
                <a:gd name="connsiteY6" fmla="*/ 2516549 h 2628900"/>
                <a:gd name="connsiteX7" fmla="*/ 2741143 w 5276850"/>
                <a:gd name="connsiteY7" fmla="*/ 2516549 h 2628900"/>
                <a:gd name="connsiteX8" fmla="*/ 2741143 w 5276850"/>
                <a:gd name="connsiteY8" fmla="*/ 2467838 h 2628900"/>
                <a:gd name="connsiteX9" fmla="*/ 2632901 w 5276850"/>
                <a:gd name="connsiteY9" fmla="*/ 2467838 h 2628900"/>
                <a:gd name="connsiteX10" fmla="*/ 2632901 w 5276850"/>
                <a:gd name="connsiteY10" fmla="*/ 2413726 h 2628900"/>
                <a:gd name="connsiteX11" fmla="*/ 2470547 w 5276850"/>
                <a:gd name="connsiteY11" fmla="*/ 2413726 h 2628900"/>
                <a:gd name="connsiteX12" fmla="*/ 2470547 w 5276850"/>
                <a:gd name="connsiteY12" fmla="*/ 2402896 h 2628900"/>
                <a:gd name="connsiteX13" fmla="*/ 2443486 w 5276850"/>
                <a:gd name="connsiteY13" fmla="*/ 2402896 h 2628900"/>
                <a:gd name="connsiteX14" fmla="*/ 2443486 w 5276850"/>
                <a:gd name="connsiteY14" fmla="*/ 2340660 h 2628900"/>
                <a:gd name="connsiteX15" fmla="*/ 2316309 w 5276850"/>
                <a:gd name="connsiteY15" fmla="*/ 2340660 h 2628900"/>
                <a:gd name="connsiteX16" fmla="*/ 2316309 w 5276850"/>
                <a:gd name="connsiteY16" fmla="*/ 2313600 h 2628900"/>
                <a:gd name="connsiteX17" fmla="*/ 2267598 w 5276850"/>
                <a:gd name="connsiteY17" fmla="*/ 2313600 h 2628900"/>
                <a:gd name="connsiteX18" fmla="*/ 2267598 w 5276850"/>
                <a:gd name="connsiteY18" fmla="*/ 2286539 h 2628900"/>
                <a:gd name="connsiteX19" fmla="*/ 2216182 w 5276850"/>
                <a:gd name="connsiteY19" fmla="*/ 2286539 h 2628900"/>
                <a:gd name="connsiteX20" fmla="*/ 2216182 w 5276850"/>
                <a:gd name="connsiteY20" fmla="*/ 2264889 h 2628900"/>
                <a:gd name="connsiteX21" fmla="*/ 2175596 w 5276850"/>
                <a:gd name="connsiteY21" fmla="*/ 2264889 h 2628900"/>
                <a:gd name="connsiteX22" fmla="*/ 2175596 w 5276850"/>
                <a:gd name="connsiteY22" fmla="*/ 2237838 h 2628900"/>
                <a:gd name="connsiteX23" fmla="*/ 2137715 w 5276850"/>
                <a:gd name="connsiteY23" fmla="*/ 2237838 h 2628900"/>
                <a:gd name="connsiteX24" fmla="*/ 2137715 w 5276850"/>
                <a:gd name="connsiteY24" fmla="*/ 2164771 h 2628900"/>
                <a:gd name="connsiteX25" fmla="*/ 2040303 w 5276850"/>
                <a:gd name="connsiteY25" fmla="*/ 2164771 h 2628900"/>
                <a:gd name="connsiteX26" fmla="*/ 2040303 w 5276850"/>
                <a:gd name="connsiteY26" fmla="*/ 2078180 h 2628900"/>
                <a:gd name="connsiteX27" fmla="*/ 1986182 w 5276850"/>
                <a:gd name="connsiteY27" fmla="*/ 2078180 h 2628900"/>
                <a:gd name="connsiteX28" fmla="*/ 1986182 w 5276850"/>
                <a:gd name="connsiteY28" fmla="*/ 2045709 h 2628900"/>
                <a:gd name="connsiteX29" fmla="*/ 1951006 w 5276850"/>
                <a:gd name="connsiteY29" fmla="*/ 2045709 h 2628900"/>
                <a:gd name="connsiteX30" fmla="*/ 1951006 w 5276850"/>
                <a:gd name="connsiteY30" fmla="*/ 2018648 h 2628900"/>
                <a:gd name="connsiteX31" fmla="*/ 1872529 w 5276850"/>
                <a:gd name="connsiteY31" fmla="*/ 2018648 h 2628900"/>
                <a:gd name="connsiteX32" fmla="*/ 1872529 w 5276850"/>
                <a:gd name="connsiteY32" fmla="*/ 1975357 h 2628900"/>
                <a:gd name="connsiteX33" fmla="*/ 1777822 w 5276850"/>
                <a:gd name="connsiteY33" fmla="*/ 1975357 h 2628900"/>
                <a:gd name="connsiteX34" fmla="*/ 1777822 w 5276850"/>
                <a:gd name="connsiteY34" fmla="*/ 1951002 h 2628900"/>
                <a:gd name="connsiteX35" fmla="*/ 1750762 w 5276850"/>
                <a:gd name="connsiteY35" fmla="*/ 1951002 h 2628900"/>
                <a:gd name="connsiteX36" fmla="*/ 1750762 w 5276850"/>
                <a:gd name="connsiteY36" fmla="*/ 1923941 h 2628900"/>
                <a:gd name="connsiteX37" fmla="*/ 1712881 w 5276850"/>
                <a:gd name="connsiteY37" fmla="*/ 1923941 h 2628900"/>
                <a:gd name="connsiteX38" fmla="*/ 1712881 w 5276850"/>
                <a:gd name="connsiteY38" fmla="*/ 1826529 h 2628900"/>
                <a:gd name="connsiteX39" fmla="*/ 1691231 w 5276850"/>
                <a:gd name="connsiteY39" fmla="*/ 1826529 h 2628900"/>
                <a:gd name="connsiteX40" fmla="*/ 1691231 w 5276850"/>
                <a:gd name="connsiteY40" fmla="*/ 1780523 h 2628900"/>
                <a:gd name="connsiteX41" fmla="*/ 1637109 w 5276850"/>
                <a:gd name="connsiteY41" fmla="*/ 1780523 h 2628900"/>
                <a:gd name="connsiteX42" fmla="*/ 1637109 w 5276850"/>
                <a:gd name="connsiteY42" fmla="*/ 1753463 h 2628900"/>
                <a:gd name="connsiteX43" fmla="*/ 1620869 w 5276850"/>
                <a:gd name="connsiteY43" fmla="*/ 1753463 h 2628900"/>
                <a:gd name="connsiteX44" fmla="*/ 1620869 w 5276850"/>
                <a:gd name="connsiteY44" fmla="*/ 1718287 h 2628900"/>
                <a:gd name="connsiteX45" fmla="*/ 1509932 w 5276850"/>
                <a:gd name="connsiteY45" fmla="*/ 1718287 h 2628900"/>
                <a:gd name="connsiteX46" fmla="*/ 1509932 w 5276850"/>
                <a:gd name="connsiteY46" fmla="*/ 1666871 h 2628900"/>
                <a:gd name="connsiteX47" fmla="*/ 1493691 w 5276850"/>
                <a:gd name="connsiteY47" fmla="*/ 1666871 h 2628900"/>
                <a:gd name="connsiteX48" fmla="*/ 1493691 w 5276850"/>
                <a:gd name="connsiteY48" fmla="*/ 1639811 h 2628900"/>
                <a:gd name="connsiteX49" fmla="*/ 1461221 w 5276850"/>
                <a:gd name="connsiteY49" fmla="*/ 1639811 h 2628900"/>
                <a:gd name="connsiteX50" fmla="*/ 1461221 w 5276850"/>
                <a:gd name="connsiteY50" fmla="*/ 1588404 h 2628900"/>
                <a:gd name="connsiteX51" fmla="*/ 1434160 w 5276850"/>
                <a:gd name="connsiteY51" fmla="*/ 1588404 h 2628900"/>
                <a:gd name="connsiteX52" fmla="*/ 1434160 w 5276850"/>
                <a:gd name="connsiteY52" fmla="*/ 1480162 h 2628900"/>
                <a:gd name="connsiteX53" fmla="*/ 1398984 w 5276850"/>
                <a:gd name="connsiteY53" fmla="*/ 1480162 h 2628900"/>
                <a:gd name="connsiteX54" fmla="*/ 1398984 w 5276850"/>
                <a:gd name="connsiteY54" fmla="*/ 1415221 h 2628900"/>
                <a:gd name="connsiteX55" fmla="*/ 1380039 w 5276850"/>
                <a:gd name="connsiteY55" fmla="*/ 1415221 h 2628900"/>
                <a:gd name="connsiteX56" fmla="*/ 1380039 w 5276850"/>
                <a:gd name="connsiteY56" fmla="*/ 1352984 h 2628900"/>
                <a:gd name="connsiteX57" fmla="*/ 1352979 w 5276850"/>
                <a:gd name="connsiteY57" fmla="*/ 1352984 h 2628900"/>
                <a:gd name="connsiteX58" fmla="*/ 1352979 w 5276850"/>
                <a:gd name="connsiteY58" fmla="*/ 1315103 h 2628900"/>
                <a:gd name="connsiteX59" fmla="*/ 1315098 w 5276850"/>
                <a:gd name="connsiteY59" fmla="*/ 1315103 h 2628900"/>
                <a:gd name="connsiteX60" fmla="*/ 1315098 w 5276850"/>
                <a:gd name="connsiteY60" fmla="*/ 1285338 h 2628900"/>
                <a:gd name="connsiteX61" fmla="*/ 1290742 w 5276850"/>
                <a:gd name="connsiteY61" fmla="*/ 1285338 h 2628900"/>
                <a:gd name="connsiteX62" fmla="*/ 1290742 w 5276850"/>
                <a:gd name="connsiteY62" fmla="*/ 1252867 h 2628900"/>
                <a:gd name="connsiteX63" fmla="*/ 1263682 w 5276850"/>
                <a:gd name="connsiteY63" fmla="*/ 1252867 h 2628900"/>
                <a:gd name="connsiteX64" fmla="*/ 1263682 w 5276850"/>
                <a:gd name="connsiteY64" fmla="*/ 1223092 h 2628900"/>
                <a:gd name="connsiteX65" fmla="*/ 1179805 w 5276850"/>
                <a:gd name="connsiteY65" fmla="*/ 1223092 h 2628900"/>
                <a:gd name="connsiteX66" fmla="*/ 1179805 w 5276850"/>
                <a:gd name="connsiteY66" fmla="*/ 1182506 h 2628900"/>
                <a:gd name="connsiteX67" fmla="*/ 1133799 w 5276850"/>
                <a:gd name="connsiteY67" fmla="*/ 1182506 h 2628900"/>
                <a:gd name="connsiteX68" fmla="*/ 1133799 w 5276850"/>
                <a:gd name="connsiteY68" fmla="*/ 1117564 h 2628900"/>
                <a:gd name="connsiteX69" fmla="*/ 1093213 w 5276850"/>
                <a:gd name="connsiteY69" fmla="*/ 1117564 h 2628900"/>
                <a:gd name="connsiteX70" fmla="*/ 1093213 w 5276850"/>
                <a:gd name="connsiteY70" fmla="*/ 1014732 h 2628900"/>
                <a:gd name="connsiteX71" fmla="*/ 1020147 w 5276850"/>
                <a:gd name="connsiteY71" fmla="*/ 1014732 h 2628900"/>
                <a:gd name="connsiteX72" fmla="*/ 1020147 w 5276850"/>
                <a:gd name="connsiteY72" fmla="*/ 990386 h 2628900"/>
                <a:gd name="connsiteX73" fmla="*/ 974150 w 5276850"/>
                <a:gd name="connsiteY73" fmla="*/ 990386 h 2628900"/>
                <a:gd name="connsiteX74" fmla="*/ 974150 w 5276850"/>
                <a:gd name="connsiteY74" fmla="*/ 925435 h 2628900"/>
                <a:gd name="connsiteX75" fmla="*/ 952500 w 5276850"/>
                <a:gd name="connsiteY75" fmla="*/ 925435 h 2628900"/>
                <a:gd name="connsiteX76" fmla="*/ 952500 w 5276850"/>
                <a:gd name="connsiteY76" fmla="*/ 887556 h 2628900"/>
                <a:gd name="connsiteX77" fmla="*/ 914616 w 5276850"/>
                <a:gd name="connsiteY77" fmla="*/ 887556 h 2628900"/>
                <a:gd name="connsiteX78" fmla="*/ 914616 w 5276850"/>
                <a:gd name="connsiteY78" fmla="*/ 822614 h 2628900"/>
                <a:gd name="connsiteX79" fmla="*/ 901087 w 5276850"/>
                <a:gd name="connsiteY79" fmla="*/ 822614 h 2628900"/>
                <a:gd name="connsiteX80" fmla="*/ 901087 w 5276850"/>
                <a:gd name="connsiteY80" fmla="*/ 776612 h 2628900"/>
                <a:gd name="connsiteX81" fmla="*/ 865909 w 5276850"/>
                <a:gd name="connsiteY81" fmla="*/ 776612 h 2628900"/>
                <a:gd name="connsiteX82" fmla="*/ 865909 w 5276850"/>
                <a:gd name="connsiteY82" fmla="*/ 711669 h 2628900"/>
                <a:gd name="connsiteX83" fmla="*/ 825319 w 5276850"/>
                <a:gd name="connsiteY83" fmla="*/ 711669 h 2628900"/>
                <a:gd name="connsiteX84" fmla="*/ 825319 w 5276850"/>
                <a:gd name="connsiteY84" fmla="*/ 646726 h 2628900"/>
                <a:gd name="connsiteX85" fmla="*/ 779318 w 5276850"/>
                <a:gd name="connsiteY85" fmla="*/ 646726 h 2628900"/>
                <a:gd name="connsiteX86" fmla="*/ 779318 w 5276850"/>
                <a:gd name="connsiteY86" fmla="*/ 606137 h 2628900"/>
                <a:gd name="connsiteX87" fmla="*/ 754965 w 5276850"/>
                <a:gd name="connsiteY87" fmla="*/ 606137 h 2628900"/>
                <a:gd name="connsiteX88" fmla="*/ 754965 w 5276850"/>
                <a:gd name="connsiteY88" fmla="*/ 560135 h 2628900"/>
                <a:gd name="connsiteX89" fmla="*/ 711669 w 5276850"/>
                <a:gd name="connsiteY89" fmla="*/ 560135 h 2628900"/>
                <a:gd name="connsiteX90" fmla="*/ 711669 w 5276850"/>
                <a:gd name="connsiteY90" fmla="*/ 522251 h 2628900"/>
                <a:gd name="connsiteX91" fmla="*/ 679197 w 5276850"/>
                <a:gd name="connsiteY91" fmla="*/ 522251 h 2628900"/>
                <a:gd name="connsiteX92" fmla="*/ 679197 w 5276850"/>
                <a:gd name="connsiteY92" fmla="*/ 460014 h 2628900"/>
                <a:gd name="connsiteX93" fmla="*/ 600725 w 5276850"/>
                <a:gd name="connsiteY93" fmla="*/ 460014 h 2628900"/>
                <a:gd name="connsiteX94" fmla="*/ 600725 w 5276850"/>
                <a:gd name="connsiteY94" fmla="*/ 430249 h 2628900"/>
                <a:gd name="connsiteX95" fmla="*/ 552018 w 5276850"/>
                <a:gd name="connsiteY95" fmla="*/ 430249 h 2628900"/>
                <a:gd name="connsiteX96" fmla="*/ 552018 w 5276850"/>
                <a:gd name="connsiteY96" fmla="*/ 349070 h 2628900"/>
                <a:gd name="connsiteX97" fmla="*/ 511428 w 5276850"/>
                <a:gd name="connsiteY97" fmla="*/ 349070 h 2628900"/>
                <a:gd name="connsiteX98" fmla="*/ 511428 w 5276850"/>
                <a:gd name="connsiteY98" fmla="*/ 259772 h 2628900"/>
                <a:gd name="connsiteX99" fmla="*/ 457309 w 5276850"/>
                <a:gd name="connsiteY99" fmla="*/ 259772 h 2628900"/>
                <a:gd name="connsiteX100" fmla="*/ 457309 w 5276850"/>
                <a:gd name="connsiteY100" fmla="*/ 181300 h 2628900"/>
                <a:gd name="connsiteX101" fmla="*/ 432954 w 5276850"/>
                <a:gd name="connsiteY101" fmla="*/ 181300 h 2628900"/>
                <a:gd name="connsiteX102" fmla="*/ 432954 w 5276850"/>
                <a:gd name="connsiteY102" fmla="*/ 140711 h 2628900"/>
                <a:gd name="connsiteX103" fmla="*/ 395071 w 5276850"/>
                <a:gd name="connsiteY103" fmla="*/ 140711 h 2628900"/>
                <a:gd name="connsiteX104" fmla="*/ 395071 w 5276850"/>
                <a:gd name="connsiteY104" fmla="*/ 108239 h 2628900"/>
                <a:gd name="connsiteX105" fmla="*/ 351775 w 5276850"/>
                <a:gd name="connsiteY105" fmla="*/ 108239 h 2628900"/>
                <a:gd name="connsiteX106" fmla="*/ 351775 w 5276850"/>
                <a:gd name="connsiteY106" fmla="*/ 83885 h 2628900"/>
                <a:gd name="connsiteX107" fmla="*/ 300362 w 5276850"/>
                <a:gd name="connsiteY107" fmla="*/ 83885 h 2628900"/>
                <a:gd name="connsiteX108" fmla="*/ 300362 w 5276850"/>
                <a:gd name="connsiteY108" fmla="*/ 62237 h 2628900"/>
                <a:gd name="connsiteX109" fmla="*/ 238125 w 5276850"/>
                <a:gd name="connsiteY109" fmla="*/ 62237 h 2628900"/>
                <a:gd name="connsiteX110" fmla="*/ 238125 w 5276850"/>
                <a:gd name="connsiteY110" fmla="*/ 29766 h 2628900"/>
                <a:gd name="connsiteX111" fmla="*/ 156946 w 5276850"/>
                <a:gd name="connsiteY111" fmla="*/ 29766 h 2628900"/>
                <a:gd name="connsiteX112" fmla="*/ 156946 w 5276850"/>
                <a:gd name="connsiteY112" fmla="*/ 0 h 2628900"/>
                <a:gd name="connsiteX113" fmla="*/ 0 w 5276850"/>
                <a:gd name="connsiteY113"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76850" h="2628900">
                  <a:moveTo>
                    <a:pt x="5282041" y="2630201"/>
                  </a:moveTo>
                  <a:lnTo>
                    <a:pt x="2892676" y="2630201"/>
                  </a:lnTo>
                  <a:lnTo>
                    <a:pt x="2892676" y="2581490"/>
                  </a:lnTo>
                  <a:lnTo>
                    <a:pt x="2857500" y="2581490"/>
                  </a:lnTo>
                  <a:lnTo>
                    <a:pt x="2857500" y="2554430"/>
                  </a:lnTo>
                  <a:lnTo>
                    <a:pt x="2830440" y="2554430"/>
                  </a:lnTo>
                  <a:lnTo>
                    <a:pt x="2830440" y="2516549"/>
                  </a:lnTo>
                  <a:lnTo>
                    <a:pt x="2741143" y="2516549"/>
                  </a:lnTo>
                  <a:lnTo>
                    <a:pt x="2741143" y="2467838"/>
                  </a:lnTo>
                  <a:lnTo>
                    <a:pt x="2632901" y="2467838"/>
                  </a:lnTo>
                  <a:lnTo>
                    <a:pt x="2632901" y="2413726"/>
                  </a:lnTo>
                  <a:lnTo>
                    <a:pt x="2470547" y="2413726"/>
                  </a:lnTo>
                  <a:lnTo>
                    <a:pt x="2470547" y="2402896"/>
                  </a:lnTo>
                  <a:lnTo>
                    <a:pt x="2443486" y="2402896"/>
                  </a:lnTo>
                  <a:lnTo>
                    <a:pt x="2443486" y="2340660"/>
                  </a:lnTo>
                  <a:lnTo>
                    <a:pt x="2316309" y="2340660"/>
                  </a:lnTo>
                  <a:lnTo>
                    <a:pt x="2316309" y="2313600"/>
                  </a:lnTo>
                  <a:lnTo>
                    <a:pt x="2267598" y="2313600"/>
                  </a:lnTo>
                  <a:lnTo>
                    <a:pt x="2267598" y="2286539"/>
                  </a:lnTo>
                  <a:lnTo>
                    <a:pt x="2216182" y="2286539"/>
                  </a:lnTo>
                  <a:lnTo>
                    <a:pt x="2216182" y="2264889"/>
                  </a:lnTo>
                  <a:lnTo>
                    <a:pt x="2175596" y="2264889"/>
                  </a:lnTo>
                  <a:lnTo>
                    <a:pt x="2175596" y="2237838"/>
                  </a:lnTo>
                  <a:lnTo>
                    <a:pt x="2137715" y="2237838"/>
                  </a:lnTo>
                  <a:lnTo>
                    <a:pt x="2137715" y="2164771"/>
                  </a:lnTo>
                  <a:lnTo>
                    <a:pt x="2040303" y="2164771"/>
                  </a:lnTo>
                  <a:lnTo>
                    <a:pt x="2040303" y="2078180"/>
                  </a:lnTo>
                  <a:lnTo>
                    <a:pt x="1986182" y="2078180"/>
                  </a:lnTo>
                  <a:lnTo>
                    <a:pt x="1986182" y="2045709"/>
                  </a:lnTo>
                  <a:lnTo>
                    <a:pt x="1951006" y="2045709"/>
                  </a:lnTo>
                  <a:lnTo>
                    <a:pt x="1951006" y="2018648"/>
                  </a:lnTo>
                  <a:lnTo>
                    <a:pt x="1872529" y="2018648"/>
                  </a:lnTo>
                  <a:lnTo>
                    <a:pt x="1872529" y="1975357"/>
                  </a:lnTo>
                  <a:lnTo>
                    <a:pt x="1777822" y="1975357"/>
                  </a:lnTo>
                  <a:lnTo>
                    <a:pt x="1777822" y="1951002"/>
                  </a:lnTo>
                  <a:lnTo>
                    <a:pt x="1750762" y="1951002"/>
                  </a:lnTo>
                  <a:lnTo>
                    <a:pt x="1750762" y="1923941"/>
                  </a:lnTo>
                  <a:lnTo>
                    <a:pt x="1712881" y="1923941"/>
                  </a:lnTo>
                  <a:lnTo>
                    <a:pt x="1712881" y="1826529"/>
                  </a:lnTo>
                  <a:lnTo>
                    <a:pt x="1691231" y="1826529"/>
                  </a:lnTo>
                  <a:lnTo>
                    <a:pt x="1691231" y="1780523"/>
                  </a:lnTo>
                  <a:lnTo>
                    <a:pt x="1637109" y="1780523"/>
                  </a:lnTo>
                  <a:lnTo>
                    <a:pt x="1637109" y="1753463"/>
                  </a:lnTo>
                  <a:lnTo>
                    <a:pt x="1620869" y="1753463"/>
                  </a:lnTo>
                  <a:lnTo>
                    <a:pt x="1620869" y="1718287"/>
                  </a:lnTo>
                  <a:lnTo>
                    <a:pt x="1509932" y="1718287"/>
                  </a:lnTo>
                  <a:lnTo>
                    <a:pt x="1509932" y="1666871"/>
                  </a:lnTo>
                  <a:lnTo>
                    <a:pt x="1493691" y="1666871"/>
                  </a:lnTo>
                  <a:lnTo>
                    <a:pt x="1493691" y="1639811"/>
                  </a:lnTo>
                  <a:lnTo>
                    <a:pt x="1461221" y="1639811"/>
                  </a:lnTo>
                  <a:lnTo>
                    <a:pt x="1461221" y="1588404"/>
                  </a:lnTo>
                  <a:lnTo>
                    <a:pt x="1434160" y="1588404"/>
                  </a:lnTo>
                  <a:lnTo>
                    <a:pt x="1434160" y="1480162"/>
                  </a:lnTo>
                  <a:lnTo>
                    <a:pt x="1398984" y="1480162"/>
                  </a:lnTo>
                  <a:lnTo>
                    <a:pt x="1398984" y="1415221"/>
                  </a:lnTo>
                  <a:lnTo>
                    <a:pt x="1380039" y="1415221"/>
                  </a:lnTo>
                  <a:lnTo>
                    <a:pt x="1380039" y="1352984"/>
                  </a:lnTo>
                  <a:lnTo>
                    <a:pt x="1352979" y="1352984"/>
                  </a:lnTo>
                  <a:lnTo>
                    <a:pt x="1352979" y="1315103"/>
                  </a:lnTo>
                  <a:lnTo>
                    <a:pt x="1315098" y="1315103"/>
                  </a:lnTo>
                  <a:lnTo>
                    <a:pt x="1315098" y="1285338"/>
                  </a:lnTo>
                  <a:lnTo>
                    <a:pt x="1290742" y="1285338"/>
                  </a:lnTo>
                  <a:lnTo>
                    <a:pt x="1290742" y="1252867"/>
                  </a:lnTo>
                  <a:lnTo>
                    <a:pt x="1263682" y="1252867"/>
                  </a:lnTo>
                  <a:lnTo>
                    <a:pt x="1263682" y="1223092"/>
                  </a:lnTo>
                  <a:lnTo>
                    <a:pt x="1179805" y="1223092"/>
                  </a:lnTo>
                  <a:lnTo>
                    <a:pt x="1179805" y="1182506"/>
                  </a:lnTo>
                  <a:lnTo>
                    <a:pt x="1133799" y="1182506"/>
                  </a:lnTo>
                  <a:lnTo>
                    <a:pt x="1133799" y="1117564"/>
                  </a:lnTo>
                  <a:lnTo>
                    <a:pt x="1093213" y="1117564"/>
                  </a:lnTo>
                  <a:lnTo>
                    <a:pt x="1093213" y="1014732"/>
                  </a:lnTo>
                  <a:lnTo>
                    <a:pt x="1020147" y="1014732"/>
                  </a:lnTo>
                  <a:lnTo>
                    <a:pt x="1020147" y="990386"/>
                  </a:lnTo>
                  <a:lnTo>
                    <a:pt x="974150" y="990386"/>
                  </a:lnTo>
                  <a:lnTo>
                    <a:pt x="974150" y="925435"/>
                  </a:lnTo>
                  <a:lnTo>
                    <a:pt x="952500" y="925435"/>
                  </a:lnTo>
                  <a:lnTo>
                    <a:pt x="952500" y="887556"/>
                  </a:lnTo>
                  <a:lnTo>
                    <a:pt x="914616" y="887556"/>
                  </a:lnTo>
                  <a:lnTo>
                    <a:pt x="914616" y="822614"/>
                  </a:lnTo>
                  <a:lnTo>
                    <a:pt x="901087" y="822614"/>
                  </a:lnTo>
                  <a:lnTo>
                    <a:pt x="901087" y="776612"/>
                  </a:lnTo>
                  <a:lnTo>
                    <a:pt x="865909" y="776612"/>
                  </a:lnTo>
                  <a:lnTo>
                    <a:pt x="865909" y="711669"/>
                  </a:lnTo>
                  <a:lnTo>
                    <a:pt x="825319" y="711669"/>
                  </a:lnTo>
                  <a:lnTo>
                    <a:pt x="825319" y="646726"/>
                  </a:lnTo>
                  <a:lnTo>
                    <a:pt x="779318" y="646726"/>
                  </a:lnTo>
                  <a:lnTo>
                    <a:pt x="779318" y="606137"/>
                  </a:lnTo>
                  <a:lnTo>
                    <a:pt x="754965" y="606137"/>
                  </a:lnTo>
                  <a:lnTo>
                    <a:pt x="754965" y="560135"/>
                  </a:lnTo>
                  <a:lnTo>
                    <a:pt x="711669" y="560135"/>
                  </a:lnTo>
                  <a:lnTo>
                    <a:pt x="711669" y="522251"/>
                  </a:lnTo>
                  <a:lnTo>
                    <a:pt x="679197" y="522251"/>
                  </a:lnTo>
                  <a:lnTo>
                    <a:pt x="679197" y="460014"/>
                  </a:lnTo>
                  <a:lnTo>
                    <a:pt x="600725" y="460014"/>
                  </a:lnTo>
                  <a:lnTo>
                    <a:pt x="600725" y="430249"/>
                  </a:lnTo>
                  <a:lnTo>
                    <a:pt x="552018" y="430249"/>
                  </a:lnTo>
                  <a:lnTo>
                    <a:pt x="552018" y="349070"/>
                  </a:lnTo>
                  <a:lnTo>
                    <a:pt x="511428" y="349070"/>
                  </a:lnTo>
                  <a:lnTo>
                    <a:pt x="511428" y="259772"/>
                  </a:lnTo>
                  <a:lnTo>
                    <a:pt x="457309" y="259772"/>
                  </a:lnTo>
                  <a:lnTo>
                    <a:pt x="457309" y="181300"/>
                  </a:lnTo>
                  <a:lnTo>
                    <a:pt x="432954" y="181300"/>
                  </a:lnTo>
                  <a:lnTo>
                    <a:pt x="432954" y="140711"/>
                  </a:lnTo>
                  <a:lnTo>
                    <a:pt x="395071" y="140711"/>
                  </a:lnTo>
                  <a:lnTo>
                    <a:pt x="395071" y="108239"/>
                  </a:lnTo>
                  <a:lnTo>
                    <a:pt x="351775" y="108239"/>
                  </a:lnTo>
                  <a:lnTo>
                    <a:pt x="351775" y="83885"/>
                  </a:lnTo>
                  <a:lnTo>
                    <a:pt x="300362" y="83885"/>
                  </a:lnTo>
                  <a:lnTo>
                    <a:pt x="300362" y="62237"/>
                  </a:lnTo>
                  <a:lnTo>
                    <a:pt x="238125" y="62237"/>
                  </a:lnTo>
                  <a:lnTo>
                    <a:pt x="238125" y="29766"/>
                  </a:lnTo>
                  <a:lnTo>
                    <a:pt x="156946" y="29766"/>
                  </a:lnTo>
                  <a:lnTo>
                    <a:pt x="156946" y="0"/>
                  </a:lnTo>
                  <a:lnTo>
                    <a:pt x="0" y="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8" name="Freeform: Shape 423">
              <a:extLst>
                <a:ext uri="{FF2B5EF4-FFF2-40B4-BE49-F238E27FC236}">
                  <a16:creationId xmlns:a16="http://schemas.microsoft.com/office/drawing/2014/main" xmlns="" id="{383A7EF0-79EA-4240-9B54-D9ED5A27E0FA}"/>
                </a:ext>
              </a:extLst>
            </p:cNvPr>
            <p:cNvSpPr/>
            <p:nvPr/>
          </p:nvSpPr>
          <p:spPr>
            <a:xfrm>
              <a:off x="1949268"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89" name="Freeform: Shape 424">
              <a:extLst>
                <a:ext uri="{FF2B5EF4-FFF2-40B4-BE49-F238E27FC236}">
                  <a16:creationId xmlns:a16="http://schemas.microsoft.com/office/drawing/2014/main" xmlns="" id="{F4AF3607-2786-438B-9F04-A17728CDF274}"/>
                </a:ext>
              </a:extLst>
            </p:cNvPr>
            <p:cNvSpPr/>
            <p:nvPr/>
          </p:nvSpPr>
          <p:spPr>
            <a:xfrm>
              <a:off x="196831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0" name="Freeform: Shape 425">
              <a:extLst>
                <a:ext uri="{FF2B5EF4-FFF2-40B4-BE49-F238E27FC236}">
                  <a16:creationId xmlns:a16="http://schemas.microsoft.com/office/drawing/2014/main" xmlns="" id="{757E2EA4-DDF6-4EEC-A0F1-A63C3C9614CD}"/>
                </a:ext>
              </a:extLst>
            </p:cNvPr>
            <p:cNvSpPr/>
            <p:nvPr/>
          </p:nvSpPr>
          <p:spPr>
            <a:xfrm>
              <a:off x="198736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1" name="Freeform: Shape 426">
              <a:extLst>
                <a:ext uri="{FF2B5EF4-FFF2-40B4-BE49-F238E27FC236}">
                  <a16:creationId xmlns:a16="http://schemas.microsoft.com/office/drawing/2014/main" xmlns="" id="{75E7FB21-0007-419B-848E-A3E7E42D499B}"/>
                </a:ext>
              </a:extLst>
            </p:cNvPr>
            <p:cNvSpPr/>
            <p:nvPr/>
          </p:nvSpPr>
          <p:spPr>
            <a:xfrm>
              <a:off x="200641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2" name="Freeform: Shape 427">
              <a:extLst>
                <a:ext uri="{FF2B5EF4-FFF2-40B4-BE49-F238E27FC236}">
                  <a16:creationId xmlns:a16="http://schemas.microsoft.com/office/drawing/2014/main" xmlns="" id="{2F804109-F26C-4622-9156-2739A30AF5B8}"/>
                </a:ext>
              </a:extLst>
            </p:cNvPr>
            <p:cNvSpPr/>
            <p:nvPr/>
          </p:nvSpPr>
          <p:spPr>
            <a:xfrm>
              <a:off x="202546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3" name="Freeform: Shape 428">
              <a:extLst>
                <a:ext uri="{FF2B5EF4-FFF2-40B4-BE49-F238E27FC236}">
                  <a16:creationId xmlns:a16="http://schemas.microsoft.com/office/drawing/2014/main" xmlns="" id="{59859C65-1125-446D-B800-ECF3E601C17B}"/>
                </a:ext>
              </a:extLst>
            </p:cNvPr>
            <p:cNvSpPr/>
            <p:nvPr/>
          </p:nvSpPr>
          <p:spPr>
            <a:xfrm>
              <a:off x="210166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4" name="Freeform: Shape 429">
              <a:extLst>
                <a:ext uri="{FF2B5EF4-FFF2-40B4-BE49-F238E27FC236}">
                  <a16:creationId xmlns:a16="http://schemas.microsoft.com/office/drawing/2014/main" xmlns="" id="{FA88C248-8B95-46F8-B2D2-8F3DFC5AD75D}"/>
                </a:ext>
              </a:extLst>
            </p:cNvPr>
            <p:cNvSpPr/>
            <p:nvPr/>
          </p:nvSpPr>
          <p:spPr>
            <a:xfrm>
              <a:off x="212071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5" name="Freeform: Shape 430">
              <a:extLst>
                <a:ext uri="{FF2B5EF4-FFF2-40B4-BE49-F238E27FC236}">
                  <a16:creationId xmlns:a16="http://schemas.microsoft.com/office/drawing/2014/main" xmlns="" id="{DF47554D-EF66-41A5-BCE0-4072281F5A07}"/>
                </a:ext>
              </a:extLst>
            </p:cNvPr>
            <p:cNvSpPr/>
            <p:nvPr/>
          </p:nvSpPr>
          <p:spPr>
            <a:xfrm>
              <a:off x="213976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6" name="Freeform: Shape 431">
              <a:extLst>
                <a:ext uri="{FF2B5EF4-FFF2-40B4-BE49-F238E27FC236}">
                  <a16:creationId xmlns:a16="http://schemas.microsoft.com/office/drawing/2014/main" xmlns="" id="{D19CCB5B-3E4D-49DD-B248-83D80A212CC3}"/>
                </a:ext>
              </a:extLst>
            </p:cNvPr>
            <p:cNvSpPr/>
            <p:nvPr/>
          </p:nvSpPr>
          <p:spPr>
            <a:xfrm>
              <a:off x="215881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7" name="Freeform: Shape 432">
              <a:extLst>
                <a:ext uri="{FF2B5EF4-FFF2-40B4-BE49-F238E27FC236}">
                  <a16:creationId xmlns:a16="http://schemas.microsoft.com/office/drawing/2014/main" xmlns="" id="{55538816-AF57-43C3-9A3E-3212041CFE6D}"/>
                </a:ext>
              </a:extLst>
            </p:cNvPr>
            <p:cNvSpPr/>
            <p:nvPr/>
          </p:nvSpPr>
          <p:spPr>
            <a:xfrm>
              <a:off x="2177869"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8" name="Freeform: Shape 433">
              <a:extLst>
                <a:ext uri="{FF2B5EF4-FFF2-40B4-BE49-F238E27FC236}">
                  <a16:creationId xmlns:a16="http://schemas.microsoft.com/office/drawing/2014/main" xmlns="" id="{689047A7-7171-47DB-BE31-442EB9C1295D}"/>
                </a:ext>
              </a:extLst>
            </p:cNvPr>
            <p:cNvSpPr/>
            <p:nvPr/>
          </p:nvSpPr>
          <p:spPr>
            <a:xfrm>
              <a:off x="2196919"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99" name="Freeform: Shape 434">
              <a:extLst>
                <a:ext uri="{FF2B5EF4-FFF2-40B4-BE49-F238E27FC236}">
                  <a16:creationId xmlns:a16="http://schemas.microsoft.com/office/drawing/2014/main" xmlns="" id="{8E8EC954-DFF6-44C6-8426-4A69C6227B8D}"/>
                </a:ext>
              </a:extLst>
            </p:cNvPr>
            <p:cNvSpPr/>
            <p:nvPr/>
          </p:nvSpPr>
          <p:spPr>
            <a:xfrm>
              <a:off x="2215969"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0" name="Freeform: Shape 435">
              <a:extLst>
                <a:ext uri="{FF2B5EF4-FFF2-40B4-BE49-F238E27FC236}">
                  <a16:creationId xmlns:a16="http://schemas.microsoft.com/office/drawing/2014/main" xmlns="" id="{47FEF42E-0214-4BDF-A92B-B4570A03D845}"/>
                </a:ext>
              </a:extLst>
            </p:cNvPr>
            <p:cNvSpPr/>
            <p:nvPr/>
          </p:nvSpPr>
          <p:spPr>
            <a:xfrm>
              <a:off x="2235019" y="21717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1" name="Freeform: Shape 436">
              <a:extLst>
                <a:ext uri="{FF2B5EF4-FFF2-40B4-BE49-F238E27FC236}">
                  <a16:creationId xmlns:a16="http://schemas.microsoft.com/office/drawing/2014/main" xmlns="" id="{76C9ADA1-B14C-49D6-81BB-083596072E33}"/>
                </a:ext>
              </a:extLst>
            </p:cNvPr>
            <p:cNvSpPr/>
            <p:nvPr/>
          </p:nvSpPr>
          <p:spPr>
            <a:xfrm>
              <a:off x="2254069" y="21717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2" name="Freeform: Shape 437">
              <a:extLst>
                <a:ext uri="{FF2B5EF4-FFF2-40B4-BE49-F238E27FC236}">
                  <a16:creationId xmlns:a16="http://schemas.microsoft.com/office/drawing/2014/main" xmlns="" id="{8DC2C55C-F88E-43C2-BB5F-C71062C45ACD}"/>
                </a:ext>
              </a:extLst>
            </p:cNvPr>
            <p:cNvSpPr/>
            <p:nvPr/>
          </p:nvSpPr>
          <p:spPr>
            <a:xfrm>
              <a:off x="2273119" y="21717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3" name="Freeform: Shape 438">
              <a:extLst>
                <a:ext uri="{FF2B5EF4-FFF2-40B4-BE49-F238E27FC236}">
                  <a16:creationId xmlns:a16="http://schemas.microsoft.com/office/drawing/2014/main" xmlns="" id="{585D73AC-5815-42C2-867E-E602CEE1ACC6}"/>
                </a:ext>
              </a:extLst>
            </p:cNvPr>
            <p:cNvSpPr/>
            <p:nvPr/>
          </p:nvSpPr>
          <p:spPr>
            <a:xfrm>
              <a:off x="2292169" y="21907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4" name="Freeform: Shape 439">
              <a:extLst>
                <a:ext uri="{FF2B5EF4-FFF2-40B4-BE49-F238E27FC236}">
                  <a16:creationId xmlns:a16="http://schemas.microsoft.com/office/drawing/2014/main" xmlns="" id="{59764011-F132-42B2-8F39-B15FE2625921}"/>
                </a:ext>
              </a:extLst>
            </p:cNvPr>
            <p:cNvSpPr/>
            <p:nvPr/>
          </p:nvSpPr>
          <p:spPr>
            <a:xfrm>
              <a:off x="2311219" y="21907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5" name="Freeform: Shape 440">
              <a:extLst>
                <a:ext uri="{FF2B5EF4-FFF2-40B4-BE49-F238E27FC236}">
                  <a16:creationId xmlns:a16="http://schemas.microsoft.com/office/drawing/2014/main" xmlns="" id="{522163E0-9612-4B48-BBF8-AF123236283F}"/>
                </a:ext>
              </a:extLst>
            </p:cNvPr>
            <p:cNvSpPr/>
            <p:nvPr/>
          </p:nvSpPr>
          <p:spPr>
            <a:xfrm>
              <a:off x="2330269" y="22098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6" name="Freeform: Shape 441">
              <a:extLst>
                <a:ext uri="{FF2B5EF4-FFF2-40B4-BE49-F238E27FC236}">
                  <a16:creationId xmlns:a16="http://schemas.microsoft.com/office/drawing/2014/main" xmlns="" id="{16685F43-7AC6-42B8-8F92-D52617ACCDFC}"/>
                </a:ext>
              </a:extLst>
            </p:cNvPr>
            <p:cNvSpPr/>
            <p:nvPr/>
          </p:nvSpPr>
          <p:spPr>
            <a:xfrm>
              <a:off x="2349319" y="22098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7" name="Freeform: Shape 442">
              <a:extLst>
                <a:ext uri="{FF2B5EF4-FFF2-40B4-BE49-F238E27FC236}">
                  <a16:creationId xmlns:a16="http://schemas.microsoft.com/office/drawing/2014/main" xmlns="" id="{DF63C595-A83C-4797-A912-CDA88504A448}"/>
                </a:ext>
              </a:extLst>
            </p:cNvPr>
            <p:cNvSpPr/>
            <p:nvPr/>
          </p:nvSpPr>
          <p:spPr>
            <a:xfrm>
              <a:off x="2368369" y="22669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8" name="Freeform: Shape 443">
              <a:extLst>
                <a:ext uri="{FF2B5EF4-FFF2-40B4-BE49-F238E27FC236}">
                  <a16:creationId xmlns:a16="http://schemas.microsoft.com/office/drawing/2014/main" xmlns="" id="{1C5EFD50-13D5-4240-9138-1DE4D9F1177D}"/>
                </a:ext>
              </a:extLst>
            </p:cNvPr>
            <p:cNvSpPr/>
            <p:nvPr/>
          </p:nvSpPr>
          <p:spPr>
            <a:xfrm>
              <a:off x="2387419" y="22669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09" name="Freeform: Shape 444">
              <a:extLst>
                <a:ext uri="{FF2B5EF4-FFF2-40B4-BE49-F238E27FC236}">
                  <a16:creationId xmlns:a16="http://schemas.microsoft.com/office/drawing/2014/main" xmlns="" id="{93C67C3F-D577-475A-923F-EBB7D8524FD4}"/>
                </a:ext>
              </a:extLst>
            </p:cNvPr>
            <p:cNvSpPr/>
            <p:nvPr/>
          </p:nvSpPr>
          <p:spPr>
            <a:xfrm>
              <a:off x="2406469" y="23431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0" name="Freeform: Shape 445">
              <a:extLst>
                <a:ext uri="{FF2B5EF4-FFF2-40B4-BE49-F238E27FC236}">
                  <a16:creationId xmlns:a16="http://schemas.microsoft.com/office/drawing/2014/main" xmlns="" id="{B4E015AF-8626-4BB0-813C-514B39B87DE8}"/>
                </a:ext>
              </a:extLst>
            </p:cNvPr>
            <p:cNvSpPr/>
            <p:nvPr/>
          </p:nvSpPr>
          <p:spPr>
            <a:xfrm>
              <a:off x="2425519" y="23431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1" name="Freeform: Shape 446">
              <a:extLst>
                <a:ext uri="{FF2B5EF4-FFF2-40B4-BE49-F238E27FC236}">
                  <a16:creationId xmlns:a16="http://schemas.microsoft.com/office/drawing/2014/main" xmlns="" id="{84F5858A-13E7-43B2-8358-45164834C936}"/>
                </a:ext>
              </a:extLst>
            </p:cNvPr>
            <p:cNvSpPr/>
            <p:nvPr/>
          </p:nvSpPr>
          <p:spPr>
            <a:xfrm>
              <a:off x="2463619" y="24193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2" name="Freeform: Shape 447">
              <a:extLst>
                <a:ext uri="{FF2B5EF4-FFF2-40B4-BE49-F238E27FC236}">
                  <a16:creationId xmlns:a16="http://schemas.microsoft.com/office/drawing/2014/main" xmlns="" id="{1109E15B-BE65-48DF-B0AF-1B47E8FBDBB3}"/>
                </a:ext>
              </a:extLst>
            </p:cNvPr>
            <p:cNvSpPr/>
            <p:nvPr/>
          </p:nvSpPr>
          <p:spPr>
            <a:xfrm>
              <a:off x="2501719" y="251460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3" name="Freeform: Shape 448">
              <a:extLst>
                <a:ext uri="{FF2B5EF4-FFF2-40B4-BE49-F238E27FC236}">
                  <a16:creationId xmlns:a16="http://schemas.microsoft.com/office/drawing/2014/main" xmlns="" id="{A0135B83-ECF5-4541-89C8-08020476130E}"/>
                </a:ext>
              </a:extLst>
            </p:cNvPr>
            <p:cNvSpPr/>
            <p:nvPr/>
          </p:nvSpPr>
          <p:spPr>
            <a:xfrm>
              <a:off x="2520769" y="251460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4" name="Freeform: Shape 449">
              <a:extLst>
                <a:ext uri="{FF2B5EF4-FFF2-40B4-BE49-F238E27FC236}">
                  <a16:creationId xmlns:a16="http://schemas.microsoft.com/office/drawing/2014/main" xmlns="" id="{D020904B-21F0-4DF5-AE0A-A5A8FA3B0785}"/>
                </a:ext>
              </a:extLst>
            </p:cNvPr>
            <p:cNvSpPr/>
            <p:nvPr/>
          </p:nvSpPr>
          <p:spPr>
            <a:xfrm>
              <a:off x="253981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5" name="Freeform: Shape 450">
              <a:extLst>
                <a:ext uri="{FF2B5EF4-FFF2-40B4-BE49-F238E27FC236}">
                  <a16:creationId xmlns:a16="http://schemas.microsoft.com/office/drawing/2014/main" xmlns="" id="{5F6E8B46-F062-4764-AC9D-02681F60F72B}"/>
                </a:ext>
              </a:extLst>
            </p:cNvPr>
            <p:cNvSpPr/>
            <p:nvPr/>
          </p:nvSpPr>
          <p:spPr>
            <a:xfrm>
              <a:off x="255886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6" name="Freeform: Shape 451">
              <a:extLst>
                <a:ext uri="{FF2B5EF4-FFF2-40B4-BE49-F238E27FC236}">
                  <a16:creationId xmlns:a16="http://schemas.microsoft.com/office/drawing/2014/main" xmlns="" id="{4914FDA1-9801-4855-97F9-A0D71DB591F0}"/>
                </a:ext>
              </a:extLst>
            </p:cNvPr>
            <p:cNvSpPr/>
            <p:nvPr/>
          </p:nvSpPr>
          <p:spPr>
            <a:xfrm>
              <a:off x="257791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7" name="Freeform: Shape 452">
              <a:extLst>
                <a:ext uri="{FF2B5EF4-FFF2-40B4-BE49-F238E27FC236}">
                  <a16:creationId xmlns:a16="http://schemas.microsoft.com/office/drawing/2014/main" xmlns="" id="{0CE87341-F58C-4D43-8F12-9DB934843D25}"/>
                </a:ext>
              </a:extLst>
            </p:cNvPr>
            <p:cNvSpPr/>
            <p:nvPr/>
          </p:nvSpPr>
          <p:spPr>
            <a:xfrm>
              <a:off x="259696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8" name="Freeform: Shape 453">
              <a:extLst>
                <a:ext uri="{FF2B5EF4-FFF2-40B4-BE49-F238E27FC236}">
                  <a16:creationId xmlns:a16="http://schemas.microsoft.com/office/drawing/2014/main" xmlns="" id="{B8D2D758-CA41-4A6D-A466-8EE224C67ED6}"/>
                </a:ext>
              </a:extLst>
            </p:cNvPr>
            <p:cNvSpPr/>
            <p:nvPr/>
          </p:nvSpPr>
          <p:spPr>
            <a:xfrm>
              <a:off x="2616019" y="25908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19" name="Freeform: Shape 454">
              <a:extLst>
                <a:ext uri="{FF2B5EF4-FFF2-40B4-BE49-F238E27FC236}">
                  <a16:creationId xmlns:a16="http://schemas.microsoft.com/office/drawing/2014/main" xmlns="" id="{BAF69E5C-050D-44C5-9239-659C7B62DEF0}"/>
                </a:ext>
              </a:extLst>
            </p:cNvPr>
            <p:cNvSpPr/>
            <p:nvPr/>
          </p:nvSpPr>
          <p:spPr>
            <a:xfrm>
              <a:off x="2635069" y="260985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0" name="Freeform: Shape 455">
              <a:extLst>
                <a:ext uri="{FF2B5EF4-FFF2-40B4-BE49-F238E27FC236}">
                  <a16:creationId xmlns:a16="http://schemas.microsoft.com/office/drawing/2014/main" xmlns="" id="{BF2D09D9-A805-4E90-AEA8-3DFCC318EE02}"/>
                </a:ext>
              </a:extLst>
            </p:cNvPr>
            <p:cNvSpPr/>
            <p:nvPr/>
          </p:nvSpPr>
          <p:spPr>
            <a:xfrm>
              <a:off x="2654119" y="264795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1" name="Freeform: Shape 456">
              <a:extLst>
                <a:ext uri="{FF2B5EF4-FFF2-40B4-BE49-F238E27FC236}">
                  <a16:creationId xmlns:a16="http://schemas.microsoft.com/office/drawing/2014/main" xmlns="" id="{A8465A2A-A48F-48A2-B515-D9B8434B2562}"/>
                </a:ext>
              </a:extLst>
            </p:cNvPr>
            <p:cNvSpPr/>
            <p:nvPr/>
          </p:nvSpPr>
          <p:spPr>
            <a:xfrm>
              <a:off x="2673169" y="264795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2" name="Freeform: Shape 457">
              <a:extLst>
                <a:ext uri="{FF2B5EF4-FFF2-40B4-BE49-F238E27FC236}">
                  <a16:creationId xmlns:a16="http://schemas.microsoft.com/office/drawing/2014/main" xmlns="" id="{356DB669-FB89-43D0-BDC0-4695280F54F7}"/>
                </a:ext>
              </a:extLst>
            </p:cNvPr>
            <p:cNvSpPr/>
            <p:nvPr/>
          </p:nvSpPr>
          <p:spPr>
            <a:xfrm>
              <a:off x="2692219" y="26860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3" name="Freeform: Shape 458">
              <a:extLst>
                <a:ext uri="{FF2B5EF4-FFF2-40B4-BE49-F238E27FC236}">
                  <a16:creationId xmlns:a16="http://schemas.microsoft.com/office/drawing/2014/main" xmlns="" id="{681239F2-E9AC-42D9-A819-317BCE0E62C7}"/>
                </a:ext>
              </a:extLst>
            </p:cNvPr>
            <p:cNvSpPr/>
            <p:nvPr/>
          </p:nvSpPr>
          <p:spPr>
            <a:xfrm>
              <a:off x="2730319" y="27241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4" name="Freeform: Shape 459">
              <a:extLst>
                <a:ext uri="{FF2B5EF4-FFF2-40B4-BE49-F238E27FC236}">
                  <a16:creationId xmlns:a16="http://schemas.microsoft.com/office/drawing/2014/main" xmlns="" id="{CC73C1AF-7042-4178-92D4-B0D40EB883FC}"/>
                </a:ext>
              </a:extLst>
            </p:cNvPr>
            <p:cNvSpPr/>
            <p:nvPr/>
          </p:nvSpPr>
          <p:spPr>
            <a:xfrm>
              <a:off x="2749369" y="27241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5" name="Freeform: Shape 460">
              <a:extLst>
                <a:ext uri="{FF2B5EF4-FFF2-40B4-BE49-F238E27FC236}">
                  <a16:creationId xmlns:a16="http://schemas.microsoft.com/office/drawing/2014/main" xmlns="" id="{EBDD9BC8-3AD2-4ADB-B9C2-32BBD6048775}"/>
                </a:ext>
              </a:extLst>
            </p:cNvPr>
            <p:cNvSpPr/>
            <p:nvPr/>
          </p:nvSpPr>
          <p:spPr>
            <a:xfrm>
              <a:off x="2768419" y="280035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6" name="Freeform: Shape 461">
              <a:extLst>
                <a:ext uri="{FF2B5EF4-FFF2-40B4-BE49-F238E27FC236}">
                  <a16:creationId xmlns:a16="http://schemas.microsoft.com/office/drawing/2014/main" xmlns="" id="{C486BC65-44F7-4569-9DB1-CC55CBA48F60}"/>
                </a:ext>
              </a:extLst>
            </p:cNvPr>
            <p:cNvSpPr/>
            <p:nvPr/>
          </p:nvSpPr>
          <p:spPr>
            <a:xfrm>
              <a:off x="2787469" y="280035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7" name="Freeform: Shape 462">
              <a:extLst>
                <a:ext uri="{FF2B5EF4-FFF2-40B4-BE49-F238E27FC236}">
                  <a16:creationId xmlns:a16="http://schemas.microsoft.com/office/drawing/2014/main" xmlns="" id="{0970B31B-D7FA-42BA-B401-93DBFDCC1C25}"/>
                </a:ext>
              </a:extLst>
            </p:cNvPr>
            <p:cNvSpPr/>
            <p:nvPr/>
          </p:nvSpPr>
          <p:spPr>
            <a:xfrm>
              <a:off x="2806519" y="28575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8" name="Freeform: Shape 463">
              <a:extLst>
                <a:ext uri="{FF2B5EF4-FFF2-40B4-BE49-F238E27FC236}">
                  <a16:creationId xmlns:a16="http://schemas.microsoft.com/office/drawing/2014/main" xmlns="" id="{8F965214-C81A-4D7E-9F7A-08EDC30C86B8}"/>
                </a:ext>
              </a:extLst>
            </p:cNvPr>
            <p:cNvSpPr/>
            <p:nvPr/>
          </p:nvSpPr>
          <p:spPr>
            <a:xfrm>
              <a:off x="2825569" y="28575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29" name="Freeform: Shape 464">
              <a:extLst>
                <a:ext uri="{FF2B5EF4-FFF2-40B4-BE49-F238E27FC236}">
                  <a16:creationId xmlns:a16="http://schemas.microsoft.com/office/drawing/2014/main" xmlns="" id="{B6525B89-A108-47EA-B560-66E552C93C4E}"/>
                </a:ext>
              </a:extLst>
            </p:cNvPr>
            <p:cNvSpPr/>
            <p:nvPr/>
          </p:nvSpPr>
          <p:spPr>
            <a:xfrm>
              <a:off x="2863670" y="2971806"/>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0" name="Freeform: Shape 465">
              <a:extLst>
                <a:ext uri="{FF2B5EF4-FFF2-40B4-BE49-F238E27FC236}">
                  <a16:creationId xmlns:a16="http://schemas.microsoft.com/office/drawing/2014/main" xmlns="" id="{F5973325-00E7-43D7-A0FC-590CFBDF4CDC}"/>
                </a:ext>
              </a:extLst>
            </p:cNvPr>
            <p:cNvSpPr/>
            <p:nvPr/>
          </p:nvSpPr>
          <p:spPr>
            <a:xfrm>
              <a:off x="2920822" y="3067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1" name="Freeform: Shape 466">
              <a:extLst>
                <a:ext uri="{FF2B5EF4-FFF2-40B4-BE49-F238E27FC236}">
                  <a16:creationId xmlns:a16="http://schemas.microsoft.com/office/drawing/2014/main" xmlns="" id="{AE12BDEB-43E1-4DD1-80E2-CB5BBCCED93A}"/>
                </a:ext>
              </a:extLst>
            </p:cNvPr>
            <p:cNvSpPr/>
            <p:nvPr/>
          </p:nvSpPr>
          <p:spPr>
            <a:xfrm>
              <a:off x="2939872" y="3067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2" name="Freeform: Shape 467">
              <a:extLst>
                <a:ext uri="{FF2B5EF4-FFF2-40B4-BE49-F238E27FC236}">
                  <a16:creationId xmlns:a16="http://schemas.microsoft.com/office/drawing/2014/main" xmlns="" id="{76E414FE-58FD-454E-9701-B11008799F14}"/>
                </a:ext>
              </a:extLst>
            </p:cNvPr>
            <p:cNvSpPr/>
            <p:nvPr/>
          </p:nvSpPr>
          <p:spPr>
            <a:xfrm>
              <a:off x="295892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3" name="Freeform: Shape 468">
              <a:extLst>
                <a:ext uri="{FF2B5EF4-FFF2-40B4-BE49-F238E27FC236}">
                  <a16:creationId xmlns:a16="http://schemas.microsoft.com/office/drawing/2014/main" xmlns="" id="{96087AA0-E0DC-43C5-AA5C-541567485853}"/>
                </a:ext>
              </a:extLst>
            </p:cNvPr>
            <p:cNvSpPr/>
            <p:nvPr/>
          </p:nvSpPr>
          <p:spPr>
            <a:xfrm>
              <a:off x="297797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4" name="Freeform: Shape 469">
              <a:extLst>
                <a:ext uri="{FF2B5EF4-FFF2-40B4-BE49-F238E27FC236}">
                  <a16:creationId xmlns:a16="http://schemas.microsoft.com/office/drawing/2014/main" xmlns="" id="{73951A07-438A-4D3F-990F-F7F7C8502EA9}"/>
                </a:ext>
              </a:extLst>
            </p:cNvPr>
            <p:cNvSpPr/>
            <p:nvPr/>
          </p:nvSpPr>
          <p:spPr>
            <a:xfrm>
              <a:off x="299702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5" name="Freeform: Shape 470">
              <a:extLst>
                <a:ext uri="{FF2B5EF4-FFF2-40B4-BE49-F238E27FC236}">
                  <a16:creationId xmlns:a16="http://schemas.microsoft.com/office/drawing/2014/main" xmlns="" id="{838D8E05-6FBD-4631-9F68-4DEE9B8AFD07}"/>
                </a:ext>
              </a:extLst>
            </p:cNvPr>
            <p:cNvSpPr/>
            <p:nvPr/>
          </p:nvSpPr>
          <p:spPr>
            <a:xfrm>
              <a:off x="301607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6" name="Freeform: Shape 471">
              <a:extLst>
                <a:ext uri="{FF2B5EF4-FFF2-40B4-BE49-F238E27FC236}">
                  <a16:creationId xmlns:a16="http://schemas.microsoft.com/office/drawing/2014/main" xmlns="" id="{70391DF9-BFC2-46E1-9A45-A19E19D661CC}"/>
                </a:ext>
              </a:extLst>
            </p:cNvPr>
            <p:cNvSpPr/>
            <p:nvPr/>
          </p:nvSpPr>
          <p:spPr>
            <a:xfrm>
              <a:off x="3035122" y="3200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7" name="Freeform: Shape 472">
              <a:extLst>
                <a:ext uri="{FF2B5EF4-FFF2-40B4-BE49-F238E27FC236}">
                  <a16:creationId xmlns:a16="http://schemas.microsoft.com/office/drawing/2014/main" xmlns="" id="{E5F3D974-316D-484D-9FDE-7254FEABD654}"/>
                </a:ext>
              </a:extLst>
            </p:cNvPr>
            <p:cNvSpPr/>
            <p:nvPr/>
          </p:nvSpPr>
          <p:spPr>
            <a:xfrm>
              <a:off x="3073222" y="3257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8" name="Freeform: Shape 473">
              <a:extLst>
                <a:ext uri="{FF2B5EF4-FFF2-40B4-BE49-F238E27FC236}">
                  <a16:creationId xmlns:a16="http://schemas.microsoft.com/office/drawing/2014/main" xmlns="" id="{4EDCD85C-5C85-46DC-A1F6-DCF66906CEF3}"/>
                </a:ext>
              </a:extLst>
            </p:cNvPr>
            <p:cNvSpPr/>
            <p:nvPr/>
          </p:nvSpPr>
          <p:spPr>
            <a:xfrm>
              <a:off x="3092272" y="3257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39" name="Freeform: Shape 474">
              <a:extLst>
                <a:ext uri="{FF2B5EF4-FFF2-40B4-BE49-F238E27FC236}">
                  <a16:creationId xmlns:a16="http://schemas.microsoft.com/office/drawing/2014/main" xmlns="" id="{777209F6-5C4A-4FC8-A4FC-2AA0A5A6AC7B}"/>
                </a:ext>
              </a:extLst>
            </p:cNvPr>
            <p:cNvSpPr/>
            <p:nvPr/>
          </p:nvSpPr>
          <p:spPr>
            <a:xfrm>
              <a:off x="311132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0" name="Freeform: Shape 475">
              <a:extLst>
                <a:ext uri="{FF2B5EF4-FFF2-40B4-BE49-F238E27FC236}">
                  <a16:creationId xmlns:a16="http://schemas.microsoft.com/office/drawing/2014/main" xmlns="" id="{6FB257A6-F77C-4013-BE3C-8A3361F05258}"/>
                </a:ext>
              </a:extLst>
            </p:cNvPr>
            <p:cNvSpPr/>
            <p:nvPr/>
          </p:nvSpPr>
          <p:spPr>
            <a:xfrm>
              <a:off x="313037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1" name="Freeform: Shape 476">
              <a:extLst>
                <a:ext uri="{FF2B5EF4-FFF2-40B4-BE49-F238E27FC236}">
                  <a16:creationId xmlns:a16="http://schemas.microsoft.com/office/drawing/2014/main" xmlns="" id="{8D965EEC-A35C-44BA-98DF-82AF179D7930}"/>
                </a:ext>
              </a:extLst>
            </p:cNvPr>
            <p:cNvSpPr/>
            <p:nvPr/>
          </p:nvSpPr>
          <p:spPr>
            <a:xfrm>
              <a:off x="316847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2" name="Freeform: Shape 477">
              <a:extLst>
                <a:ext uri="{FF2B5EF4-FFF2-40B4-BE49-F238E27FC236}">
                  <a16:creationId xmlns:a16="http://schemas.microsoft.com/office/drawing/2014/main" xmlns="" id="{D400E9E9-76A1-4BB2-92D6-86A539DB4057}"/>
                </a:ext>
              </a:extLst>
            </p:cNvPr>
            <p:cNvSpPr/>
            <p:nvPr/>
          </p:nvSpPr>
          <p:spPr>
            <a:xfrm>
              <a:off x="318752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3" name="Freeform: Shape 478">
              <a:extLst>
                <a:ext uri="{FF2B5EF4-FFF2-40B4-BE49-F238E27FC236}">
                  <a16:creationId xmlns:a16="http://schemas.microsoft.com/office/drawing/2014/main" xmlns="" id="{C6D54B26-D949-4219-BBEF-558699C9F4CE}"/>
                </a:ext>
              </a:extLst>
            </p:cNvPr>
            <p:cNvSpPr/>
            <p:nvPr/>
          </p:nvSpPr>
          <p:spPr>
            <a:xfrm>
              <a:off x="3206572" y="3333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4" name="Freeform: Shape 479">
              <a:extLst>
                <a:ext uri="{FF2B5EF4-FFF2-40B4-BE49-F238E27FC236}">
                  <a16:creationId xmlns:a16="http://schemas.microsoft.com/office/drawing/2014/main" xmlns="" id="{C7ED476F-8F06-49D3-A5E1-1353281A5ED6}"/>
                </a:ext>
              </a:extLst>
            </p:cNvPr>
            <p:cNvSpPr/>
            <p:nvPr/>
          </p:nvSpPr>
          <p:spPr>
            <a:xfrm>
              <a:off x="3301822" y="34290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5" name="Freeform: Shape 480">
              <a:extLst>
                <a:ext uri="{FF2B5EF4-FFF2-40B4-BE49-F238E27FC236}">
                  <a16:creationId xmlns:a16="http://schemas.microsoft.com/office/drawing/2014/main" xmlns="" id="{CB47F30D-32A0-4889-9784-C9CBD735CDBE}"/>
                </a:ext>
              </a:extLst>
            </p:cNvPr>
            <p:cNvSpPr/>
            <p:nvPr/>
          </p:nvSpPr>
          <p:spPr>
            <a:xfrm>
              <a:off x="3320872" y="3486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6" name="Freeform: Shape 481">
              <a:extLst>
                <a:ext uri="{FF2B5EF4-FFF2-40B4-BE49-F238E27FC236}">
                  <a16:creationId xmlns:a16="http://schemas.microsoft.com/office/drawing/2014/main" xmlns="" id="{149B0C26-CC14-4553-BB99-B82E38EA55FB}"/>
                </a:ext>
              </a:extLst>
            </p:cNvPr>
            <p:cNvSpPr/>
            <p:nvPr/>
          </p:nvSpPr>
          <p:spPr>
            <a:xfrm>
              <a:off x="3339922" y="35623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7" name="Freeform: Shape 482">
              <a:extLst>
                <a:ext uri="{FF2B5EF4-FFF2-40B4-BE49-F238E27FC236}">
                  <a16:creationId xmlns:a16="http://schemas.microsoft.com/office/drawing/2014/main" xmlns="" id="{1EBE34D3-C685-49AA-847D-565C9FEF93B2}"/>
                </a:ext>
              </a:extLst>
            </p:cNvPr>
            <p:cNvSpPr/>
            <p:nvPr/>
          </p:nvSpPr>
          <p:spPr>
            <a:xfrm>
              <a:off x="3378022" y="3676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8" name="Freeform: Shape 483">
              <a:extLst>
                <a:ext uri="{FF2B5EF4-FFF2-40B4-BE49-F238E27FC236}">
                  <a16:creationId xmlns:a16="http://schemas.microsoft.com/office/drawing/2014/main" xmlns="" id="{777CA8B3-3520-41D8-A399-5E1560BBE359}"/>
                </a:ext>
              </a:extLst>
            </p:cNvPr>
            <p:cNvSpPr/>
            <p:nvPr/>
          </p:nvSpPr>
          <p:spPr>
            <a:xfrm>
              <a:off x="3435172" y="37528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49" name="Freeform: Shape 484">
              <a:extLst>
                <a:ext uri="{FF2B5EF4-FFF2-40B4-BE49-F238E27FC236}">
                  <a16:creationId xmlns:a16="http://schemas.microsoft.com/office/drawing/2014/main" xmlns="" id="{B59573DD-A136-4831-BA72-2625EAD5CCAE}"/>
                </a:ext>
              </a:extLst>
            </p:cNvPr>
            <p:cNvSpPr/>
            <p:nvPr/>
          </p:nvSpPr>
          <p:spPr>
            <a:xfrm>
              <a:off x="3454222" y="3790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0" name="Freeform: Shape 485">
              <a:extLst>
                <a:ext uri="{FF2B5EF4-FFF2-40B4-BE49-F238E27FC236}">
                  <a16:creationId xmlns:a16="http://schemas.microsoft.com/office/drawing/2014/main" xmlns="" id="{08F1A752-89C6-480E-9C9D-7243D5D67FBF}"/>
                </a:ext>
              </a:extLst>
            </p:cNvPr>
            <p:cNvSpPr/>
            <p:nvPr/>
          </p:nvSpPr>
          <p:spPr>
            <a:xfrm>
              <a:off x="3473272" y="3790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1" name="Freeform: Shape 486">
              <a:extLst>
                <a:ext uri="{FF2B5EF4-FFF2-40B4-BE49-F238E27FC236}">
                  <a16:creationId xmlns:a16="http://schemas.microsoft.com/office/drawing/2014/main" xmlns="" id="{EBB645A2-8727-48A9-B10D-40222ABFD0C0}"/>
                </a:ext>
              </a:extLst>
            </p:cNvPr>
            <p:cNvSpPr/>
            <p:nvPr/>
          </p:nvSpPr>
          <p:spPr>
            <a:xfrm>
              <a:off x="3511372" y="3790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2" name="Freeform: Shape 487">
              <a:extLst>
                <a:ext uri="{FF2B5EF4-FFF2-40B4-BE49-F238E27FC236}">
                  <a16:creationId xmlns:a16="http://schemas.microsoft.com/office/drawing/2014/main" xmlns="" id="{9E8CE71B-32A5-4B04-825A-A377562E79E3}"/>
                </a:ext>
              </a:extLst>
            </p:cNvPr>
            <p:cNvSpPr/>
            <p:nvPr/>
          </p:nvSpPr>
          <p:spPr>
            <a:xfrm>
              <a:off x="3587572" y="3867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3" name="Freeform: Shape 488">
              <a:extLst>
                <a:ext uri="{FF2B5EF4-FFF2-40B4-BE49-F238E27FC236}">
                  <a16:creationId xmlns:a16="http://schemas.microsoft.com/office/drawing/2014/main" xmlns="" id="{D9D25856-9D54-4510-AA08-7E08C94F9753}"/>
                </a:ext>
              </a:extLst>
            </p:cNvPr>
            <p:cNvSpPr/>
            <p:nvPr/>
          </p:nvSpPr>
          <p:spPr>
            <a:xfrm>
              <a:off x="3606622" y="3867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4" name="Freeform: Shape 489">
              <a:extLst>
                <a:ext uri="{FF2B5EF4-FFF2-40B4-BE49-F238E27FC236}">
                  <a16:creationId xmlns:a16="http://schemas.microsoft.com/office/drawing/2014/main" xmlns="" id="{4CB6B3A8-0734-4CD2-A9FE-D6768D9DFCBF}"/>
                </a:ext>
              </a:extLst>
            </p:cNvPr>
            <p:cNvSpPr/>
            <p:nvPr/>
          </p:nvSpPr>
          <p:spPr>
            <a:xfrm>
              <a:off x="3739972" y="4057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5" name="Freeform: Shape 490">
              <a:extLst>
                <a:ext uri="{FF2B5EF4-FFF2-40B4-BE49-F238E27FC236}">
                  <a16:creationId xmlns:a16="http://schemas.microsoft.com/office/drawing/2014/main" xmlns="" id="{80752CB3-89BE-47A9-875F-A29581CC80E3}"/>
                </a:ext>
              </a:extLst>
            </p:cNvPr>
            <p:cNvSpPr/>
            <p:nvPr/>
          </p:nvSpPr>
          <p:spPr>
            <a:xfrm>
              <a:off x="3759022" y="4057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6" name="Freeform: Shape 491">
              <a:extLst>
                <a:ext uri="{FF2B5EF4-FFF2-40B4-BE49-F238E27FC236}">
                  <a16:creationId xmlns:a16="http://schemas.microsoft.com/office/drawing/2014/main" xmlns="" id="{56AB9405-B28F-41B7-8F9A-5495DB9A7786}"/>
                </a:ext>
              </a:extLst>
            </p:cNvPr>
            <p:cNvSpPr/>
            <p:nvPr/>
          </p:nvSpPr>
          <p:spPr>
            <a:xfrm>
              <a:off x="3816172" y="4095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7" name="Freeform: Shape 492">
              <a:extLst>
                <a:ext uri="{FF2B5EF4-FFF2-40B4-BE49-F238E27FC236}">
                  <a16:creationId xmlns:a16="http://schemas.microsoft.com/office/drawing/2014/main" xmlns="" id="{E6FEAFAF-264D-4375-9F61-711507174872}"/>
                </a:ext>
              </a:extLst>
            </p:cNvPr>
            <p:cNvSpPr/>
            <p:nvPr/>
          </p:nvSpPr>
          <p:spPr>
            <a:xfrm>
              <a:off x="3854272" y="4095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8" name="Freeform: Shape 493">
              <a:extLst>
                <a:ext uri="{FF2B5EF4-FFF2-40B4-BE49-F238E27FC236}">
                  <a16:creationId xmlns:a16="http://schemas.microsoft.com/office/drawing/2014/main" xmlns="" id="{A8BCBB82-D63B-45C7-832F-8B23E72DDBAF}"/>
                </a:ext>
              </a:extLst>
            </p:cNvPr>
            <p:cNvSpPr/>
            <p:nvPr/>
          </p:nvSpPr>
          <p:spPr>
            <a:xfrm>
              <a:off x="3873322" y="4095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59" name="Freeform: Shape 494">
              <a:extLst>
                <a:ext uri="{FF2B5EF4-FFF2-40B4-BE49-F238E27FC236}">
                  <a16:creationId xmlns:a16="http://schemas.microsoft.com/office/drawing/2014/main" xmlns="" id="{492CBB18-A487-4C50-A442-CB9860751A0E}"/>
                </a:ext>
              </a:extLst>
            </p:cNvPr>
            <p:cNvSpPr/>
            <p:nvPr/>
          </p:nvSpPr>
          <p:spPr>
            <a:xfrm>
              <a:off x="3892372" y="41338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0" name="Freeform: Shape 495">
              <a:extLst>
                <a:ext uri="{FF2B5EF4-FFF2-40B4-BE49-F238E27FC236}">
                  <a16:creationId xmlns:a16="http://schemas.microsoft.com/office/drawing/2014/main" xmlns="" id="{703E3F0D-8D1B-4E76-A5DC-4F75C14B4BAE}"/>
                </a:ext>
              </a:extLst>
            </p:cNvPr>
            <p:cNvSpPr/>
            <p:nvPr/>
          </p:nvSpPr>
          <p:spPr>
            <a:xfrm>
              <a:off x="3911422" y="41338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1" name="Freeform: Shape 496">
              <a:extLst>
                <a:ext uri="{FF2B5EF4-FFF2-40B4-BE49-F238E27FC236}">
                  <a16:creationId xmlns:a16="http://schemas.microsoft.com/office/drawing/2014/main" xmlns="" id="{C7A518D4-F1EE-4148-9114-81857C8FF8C8}"/>
                </a:ext>
              </a:extLst>
            </p:cNvPr>
            <p:cNvSpPr/>
            <p:nvPr/>
          </p:nvSpPr>
          <p:spPr>
            <a:xfrm>
              <a:off x="3930472" y="4152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2" name="Freeform: Shape 497">
              <a:extLst>
                <a:ext uri="{FF2B5EF4-FFF2-40B4-BE49-F238E27FC236}">
                  <a16:creationId xmlns:a16="http://schemas.microsoft.com/office/drawing/2014/main" xmlns="" id="{3B4FA97E-AE3B-4110-AC5E-6D0EC8F5A926}"/>
                </a:ext>
              </a:extLst>
            </p:cNvPr>
            <p:cNvSpPr/>
            <p:nvPr/>
          </p:nvSpPr>
          <p:spPr>
            <a:xfrm>
              <a:off x="3949522" y="4152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3" name="Freeform: Shape 498">
              <a:extLst>
                <a:ext uri="{FF2B5EF4-FFF2-40B4-BE49-F238E27FC236}">
                  <a16:creationId xmlns:a16="http://schemas.microsoft.com/office/drawing/2014/main" xmlns="" id="{E92F47C2-CCA8-489E-B41F-DEF0992555DD}"/>
                </a:ext>
              </a:extLst>
            </p:cNvPr>
            <p:cNvSpPr/>
            <p:nvPr/>
          </p:nvSpPr>
          <p:spPr>
            <a:xfrm>
              <a:off x="3987622" y="4248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4" name="Freeform: Shape 499">
              <a:extLst>
                <a:ext uri="{FF2B5EF4-FFF2-40B4-BE49-F238E27FC236}">
                  <a16:creationId xmlns:a16="http://schemas.microsoft.com/office/drawing/2014/main" xmlns="" id="{30FEBB60-06D5-4C72-8E92-24344CB86642}"/>
                </a:ext>
              </a:extLst>
            </p:cNvPr>
            <p:cNvSpPr/>
            <p:nvPr/>
          </p:nvSpPr>
          <p:spPr>
            <a:xfrm>
              <a:off x="4025731" y="4248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5" name="Freeform: Shape 500">
              <a:extLst>
                <a:ext uri="{FF2B5EF4-FFF2-40B4-BE49-F238E27FC236}">
                  <a16:creationId xmlns:a16="http://schemas.microsoft.com/office/drawing/2014/main" xmlns="" id="{E198C478-B663-46D5-930D-FD06D52B4FE9}"/>
                </a:ext>
              </a:extLst>
            </p:cNvPr>
            <p:cNvSpPr/>
            <p:nvPr/>
          </p:nvSpPr>
          <p:spPr>
            <a:xfrm>
              <a:off x="4082881" y="43243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6" name="Freeform: Shape 501">
              <a:extLst>
                <a:ext uri="{FF2B5EF4-FFF2-40B4-BE49-F238E27FC236}">
                  <a16:creationId xmlns:a16="http://schemas.microsoft.com/office/drawing/2014/main" xmlns="" id="{2F04E992-AED5-491E-98BA-6251E50C1CE1}"/>
                </a:ext>
              </a:extLst>
            </p:cNvPr>
            <p:cNvSpPr/>
            <p:nvPr/>
          </p:nvSpPr>
          <p:spPr>
            <a:xfrm>
              <a:off x="4216231" y="44005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7" name="Freeform: Shape 502">
              <a:extLst>
                <a:ext uri="{FF2B5EF4-FFF2-40B4-BE49-F238E27FC236}">
                  <a16:creationId xmlns:a16="http://schemas.microsoft.com/office/drawing/2014/main" xmlns="" id="{C3CC9122-9242-4215-8A01-826FF17D39BE}"/>
                </a:ext>
              </a:extLst>
            </p:cNvPr>
            <p:cNvSpPr/>
            <p:nvPr/>
          </p:nvSpPr>
          <p:spPr>
            <a:xfrm>
              <a:off x="4235281" y="44005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8" name="Freeform: Shape 503">
              <a:extLst>
                <a:ext uri="{FF2B5EF4-FFF2-40B4-BE49-F238E27FC236}">
                  <a16:creationId xmlns:a16="http://schemas.microsoft.com/office/drawing/2014/main" xmlns="" id="{704C3A38-C2CF-494C-ADE4-E0AC00DE2610}"/>
                </a:ext>
              </a:extLst>
            </p:cNvPr>
            <p:cNvSpPr/>
            <p:nvPr/>
          </p:nvSpPr>
          <p:spPr>
            <a:xfrm>
              <a:off x="4273381" y="44196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69" name="Freeform: Shape 504">
              <a:extLst>
                <a:ext uri="{FF2B5EF4-FFF2-40B4-BE49-F238E27FC236}">
                  <a16:creationId xmlns:a16="http://schemas.microsoft.com/office/drawing/2014/main" xmlns="" id="{E4B7EC4D-DB09-4E61-BEEA-665DC5964F6F}"/>
                </a:ext>
              </a:extLst>
            </p:cNvPr>
            <p:cNvSpPr/>
            <p:nvPr/>
          </p:nvSpPr>
          <p:spPr>
            <a:xfrm>
              <a:off x="4292431" y="44196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0" name="Freeform: Shape 505">
              <a:extLst>
                <a:ext uri="{FF2B5EF4-FFF2-40B4-BE49-F238E27FC236}">
                  <a16:creationId xmlns:a16="http://schemas.microsoft.com/office/drawing/2014/main" xmlns="" id="{41FB13EB-E6A1-4106-9B40-667F8E1F4E47}"/>
                </a:ext>
              </a:extLst>
            </p:cNvPr>
            <p:cNvSpPr/>
            <p:nvPr/>
          </p:nvSpPr>
          <p:spPr>
            <a:xfrm>
              <a:off x="4349581" y="44196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1" name="Freeform: Shape 506">
              <a:extLst>
                <a:ext uri="{FF2B5EF4-FFF2-40B4-BE49-F238E27FC236}">
                  <a16:creationId xmlns:a16="http://schemas.microsoft.com/office/drawing/2014/main" xmlns="" id="{6EA0360C-A699-4A31-95E5-4D736271CC1C}"/>
                </a:ext>
              </a:extLst>
            </p:cNvPr>
            <p:cNvSpPr/>
            <p:nvPr/>
          </p:nvSpPr>
          <p:spPr>
            <a:xfrm>
              <a:off x="440673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2" name="Freeform: Shape 507">
              <a:extLst>
                <a:ext uri="{FF2B5EF4-FFF2-40B4-BE49-F238E27FC236}">
                  <a16:creationId xmlns:a16="http://schemas.microsoft.com/office/drawing/2014/main" xmlns="" id="{01026A81-6D57-42FE-BDE8-76DEEF5C6F75}"/>
                </a:ext>
              </a:extLst>
            </p:cNvPr>
            <p:cNvSpPr/>
            <p:nvPr/>
          </p:nvSpPr>
          <p:spPr>
            <a:xfrm>
              <a:off x="442578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3" name="Freeform: Shape 508">
              <a:extLst>
                <a:ext uri="{FF2B5EF4-FFF2-40B4-BE49-F238E27FC236}">
                  <a16:creationId xmlns:a16="http://schemas.microsoft.com/office/drawing/2014/main" xmlns="" id="{A3AA4540-CE97-4B81-995F-1C760540E99F}"/>
                </a:ext>
              </a:extLst>
            </p:cNvPr>
            <p:cNvSpPr/>
            <p:nvPr/>
          </p:nvSpPr>
          <p:spPr>
            <a:xfrm>
              <a:off x="448293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4" name="Freeform: Shape 509">
              <a:extLst>
                <a:ext uri="{FF2B5EF4-FFF2-40B4-BE49-F238E27FC236}">
                  <a16:creationId xmlns:a16="http://schemas.microsoft.com/office/drawing/2014/main" xmlns="" id="{7BEE95D7-B9C2-4840-8EF2-8B62BB91399F}"/>
                </a:ext>
              </a:extLst>
            </p:cNvPr>
            <p:cNvSpPr/>
            <p:nvPr/>
          </p:nvSpPr>
          <p:spPr>
            <a:xfrm>
              <a:off x="450198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5" name="Freeform: Shape 510">
              <a:extLst>
                <a:ext uri="{FF2B5EF4-FFF2-40B4-BE49-F238E27FC236}">
                  <a16:creationId xmlns:a16="http://schemas.microsoft.com/office/drawing/2014/main" xmlns="" id="{F6747012-AA86-4A59-9E8D-7BD82D270B60}"/>
                </a:ext>
              </a:extLst>
            </p:cNvPr>
            <p:cNvSpPr/>
            <p:nvPr/>
          </p:nvSpPr>
          <p:spPr>
            <a:xfrm>
              <a:off x="452103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6" name="Freeform: Shape 511">
              <a:extLst>
                <a:ext uri="{FF2B5EF4-FFF2-40B4-BE49-F238E27FC236}">
                  <a16:creationId xmlns:a16="http://schemas.microsoft.com/office/drawing/2014/main" xmlns="" id="{994DF54A-7CE0-442B-9E32-A8049048AB43}"/>
                </a:ext>
              </a:extLst>
            </p:cNvPr>
            <p:cNvSpPr/>
            <p:nvPr/>
          </p:nvSpPr>
          <p:spPr>
            <a:xfrm>
              <a:off x="4692481" y="4591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7" name="Freeform: Shape 512">
              <a:extLst>
                <a:ext uri="{FF2B5EF4-FFF2-40B4-BE49-F238E27FC236}">
                  <a16:creationId xmlns:a16="http://schemas.microsoft.com/office/drawing/2014/main" xmlns="" id="{57087E8E-4212-47BD-BF55-FAA97B5B02D9}"/>
                </a:ext>
              </a:extLst>
            </p:cNvPr>
            <p:cNvSpPr/>
            <p:nvPr/>
          </p:nvSpPr>
          <p:spPr>
            <a:xfrm>
              <a:off x="4692481" y="4591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8" name="Freeform: Shape 513">
              <a:extLst>
                <a:ext uri="{FF2B5EF4-FFF2-40B4-BE49-F238E27FC236}">
                  <a16:creationId xmlns:a16="http://schemas.microsoft.com/office/drawing/2014/main" xmlns="" id="{160EEE90-4F41-42B2-AFE4-8920CE601DBC}"/>
                </a:ext>
              </a:extLst>
            </p:cNvPr>
            <p:cNvSpPr/>
            <p:nvPr/>
          </p:nvSpPr>
          <p:spPr>
            <a:xfrm>
              <a:off x="4730581" y="4591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79" name="Freeform: Shape 514">
              <a:extLst>
                <a:ext uri="{FF2B5EF4-FFF2-40B4-BE49-F238E27FC236}">
                  <a16:creationId xmlns:a16="http://schemas.microsoft.com/office/drawing/2014/main" xmlns="" id="{218420FD-721D-4379-958D-2D987A0E2606}"/>
                </a:ext>
              </a:extLst>
            </p:cNvPr>
            <p:cNvSpPr/>
            <p:nvPr/>
          </p:nvSpPr>
          <p:spPr>
            <a:xfrm>
              <a:off x="48448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0" name="Freeform: Shape 515">
              <a:extLst>
                <a:ext uri="{FF2B5EF4-FFF2-40B4-BE49-F238E27FC236}">
                  <a16:creationId xmlns:a16="http://schemas.microsoft.com/office/drawing/2014/main" xmlns="" id="{9D8C4A71-E0AC-4C72-A75E-250280661988}"/>
                </a:ext>
              </a:extLst>
            </p:cNvPr>
            <p:cNvSpPr/>
            <p:nvPr/>
          </p:nvSpPr>
          <p:spPr>
            <a:xfrm>
              <a:off x="48639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1" name="Freeform: Shape 516">
              <a:extLst>
                <a:ext uri="{FF2B5EF4-FFF2-40B4-BE49-F238E27FC236}">
                  <a16:creationId xmlns:a16="http://schemas.microsoft.com/office/drawing/2014/main" xmlns="" id="{BC7E9B48-9C72-4C88-96EC-BCCD2F5CAD03}"/>
                </a:ext>
              </a:extLst>
            </p:cNvPr>
            <p:cNvSpPr/>
            <p:nvPr/>
          </p:nvSpPr>
          <p:spPr>
            <a:xfrm>
              <a:off x="49020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2" name="Freeform: Shape 517">
              <a:extLst>
                <a:ext uri="{FF2B5EF4-FFF2-40B4-BE49-F238E27FC236}">
                  <a16:creationId xmlns:a16="http://schemas.microsoft.com/office/drawing/2014/main" xmlns="" id="{32B20677-1E0C-483E-8457-0404E86EDFC0}"/>
                </a:ext>
              </a:extLst>
            </p:cNvPr>
            <p:cNvSpPr/>
            <p:nvPr/>
          </p:nvSpPr>
          <p:spPr>
            <a:xfrm>
              <a:off x="49591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3" name="Freeform: Shape 518">
              <a:extLst>
                <a:ext uri="{FF2B5EF4-FFF2-40B4-BE49-F238E27FC236}">
                  <a16:creationId xmlns:a16="http://schemas.microsoft.com/office/drawing/2014/main" xmlns="" id="{12030A5F-C383-4D31-82C4-A336876C69B1}"/>
                </a:ext>
              </a:extLst>
            </p:cNvPr>
            <p:cNvSpPr/>
            <p:nvPr/>
          </p:nvSpPr>
          <p:spPr>
            <a:xfrm>
              <a:off x="49782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4" name="Freeform: Shape 519">
              <a:extLst>
                <a:ext uri="{FF2B5EF4-FFF2-40B4-BE49-F238E27FC236}">
                  <a16:creationId xmlns:a16="http://schemas.microsoft.com/office/drawing/2014/main" xmlns="" id="{9C012D5A-E9CA-4E73-9975-B55A2955F86F}"/>
                </a:ext>
              </a:extLst>
            </p:cNvPr>
            <p:cNvSpPr/>
            <p:nvPr/>
          </p:nvSpPr>
          <p:spPr>
            <a:xfrm>
              <a:off x="50353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5" name="Freeform: Shape 520">
              <a:extLst>
                <a:ext uri="{FF2B5EF4-FFF2-40B4-BE49-F238E27FC236}">
                  <a16:creationId xmlns:a16="http://schemas.microsoft.com/office/drawing/2014/main" xmlns="" id="{ACDBC590-B4A6-4819-B005-FBA23F9BFA5E}"/>
                </a:ext>
              </a:extLst>
            </p:cNvPr>
            <p:cNvSpPr/>
            <p:nvPr/>
          </p:nvSpPr>
          <p:spPr>
            <a:xfrm>
              <a:off x="50925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6" name="Freeform: Shape 521">
              <a:extLst>
                <a:ext uri="{FF2B5EF4-FFF2-40B4-BE49-F238E27FC236}">
                  <a16:creationId xmlns:a16="http://schemas.microsoft.com/office/drawing/2014/main" xmlns="" id="{56868F52-83EB-463D-8408-10F2B68CAC7D}"/>
                </a:ext>
              </a:extLst>
            </p:cNvPr>
            <p:cNvSpPr/>
            <p:nvPr/>
          </p:nvSpPr>
          <p:spPr>
            <a:xfrm>
              <a:off x="51115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7" name="Freeform: Shape 522">
              <a:extLst>
                <a:ext uri="{FF2B5EF4-FFF2-40B4-BE49-F238E27FC236}">
                  <a16:creationId xmlns:a16="http://schemas.microsoft.com/office/drawing/2014/main" xmlns="" id="{8C96D764-B392-4C31-8241-E612998B7570}"/>
                </a:ext>
              </a:extLst>
            </p:cNvPr>
            <p:cNvSpPr/>
            <p:nvPr/>
          </p:nvSpPr>
          <p:spPr>
            <a:xfrm>
              <a:off x="51877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8" name="Freeform: Shape 523">
              <a:extLst>
                <a:ext uri="{FF2B5EF4-FFF2-40B4-BE49-F238E27FC236}">
                  <a16:creationId xmlns:a16="http://schemas.microsoft.com/office/drawing/2014/main" xmlns="" id="{DA31FCB7-C24B-432B-A8E2-EB27C25DA03B}"/>
                </a:ext>
              </a:extLst>
            </p:cNvPr>
            <p:cNvSpPr/>
            <p:nvPr/>
          </p:nvSpPr>
          <p:spPr>
            <a:xfrm>
              <a:off x="53211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89" name="Freeform: Shape 524">
              <a:extLst>
                <a:ext uri="{FF2B5EF4-FFF2-40B4-BE49-F238E27FC236}">
                  <a16:creationId xmlns:a16="http://schemas.microsoft.com/office/drawing/2014/main" xmlns="" id="{25AFA072-CD9D-49FB-855A-859A115B72E1}"/>
                </a:ext>
              </a:extLst>
            </p:cNvPr>
            <p:cNvSpPr/>
            <p:nvPr/>
          </p:nvSpPr>
          <p:spPr>
            <a:xfrm>
              <a:off x="53401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0" name="Freeform: Shape 525">
              <a:extLst>
                <a:ext uri="{FF2B5EF4-FFF2-40B4-BE49-F238E27FC236}">
                  <a16:creationId xmlns:a16="http://schemas.microsoft.com/office/drawing/2014/main" xmlns="" id="{8A4397AF-0187-4519-8C48-F6D5F3AE764C}"/>
                </a:ext>
              </a:extLst>
            </p:cNvPr>
            <p:cNvSpPr/>
            <p:nvPr/>
          </p:nvSpPr>
          <p:spPr>
            <a:xfrm>
              <a:off x="55687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1" name="Freeform: Shape 526">
              <a:extLst>
                <a:ext uri="{FF2B5EF4-FFF2-40B4-BE49-F238E27FC236}">
                  <a16:creationId xmlns:a16="http://schemas.microsoft.com/office/drawing/2014/main" xmlns="" id="{E851D061-0727-406A-A7E5-A6EC69F6D586}"/>
                </a:ext>
              </a:extLst>
            </p:cNvPr>
            <p:cNvSpPr/>
            <p:nvPr/>
          </p:nvSpPr>
          <p:spPr>
            <a:xfrm>
              <a:off x="56068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2" name="Freeform: Shape 527">
              <a:extLst>
                <a:ext uri="{FF2B5EF4-FFF2-40B4-BE49-F238E27FC236}">
                  <a16:creationId xmlns:a16="http://schemas.microsoft.com/office/drawing/2014/main" xmlns="" id="{E7E19D11-807B-4B98-AA0B-2A24E5E6A72C}"/>
                </a:ext>
              </a:extLst>
            </p:cNvPr>
            <p:cNvSpPr/>
            <p:nvPr/>
          </p:nvSpPr>
          <p:spPr>
            <a:xfrm>
              <a:off x="57021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3" name="Freeform: Shape 528">
              <a:extLst>
                <a:ext uri="{FF2B5EF4-FFF2-40B4-BE49-F238E27FC236}">
                  <a16:creationId xmlns:a16="http://schemas.microsoft.com/office/drawing/2014/main" xmlns="" id="{A613D00E-D60D-437C-96F3-CD4CA672E3B5}"/>
                </a:ext>
              </a:extLst>
            </p:cNvPr>
            <p:cNvSpPr/>
            <p:nvPr/>
          </p:nvSpPr>
          <p:spPr>
            <a:xfrm>
              <a:off x="57211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4" name="Freeform: Shape 529">
              <a:extLst>
                <a:ext uri="{FF2B5EF4-FFF2-40B4-BE49-F238E27FC236}">
                  <a16:creationId xmlns:a16="http://schemas.microsoft.com/office/drawing/2014/main" xmlns="" id="{B26E4810-0266-4A76-9755-40D74FFE7874}"/>
                </a:ext>
              </a:extLst>
            </p:cNvPr>
            <p:cNvSpPr/>
            <p:nvPr/>
          </p:nvSpPr>
          <p:spPr>
            <a:xfrm>
              <a:off x="59307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5" name="Freeform: Shape 530">
              <a:extLst>
                <a:ext uri="{FF2B5EF4-FFF2-40B4-BE49-F238E27FC236}">
                  <a16:creationId xmlns:a16="http://schemas.microsoft.com/office/drawing/2014/main" xmlns="" id="{9E7178FD-8E25-4BF8-8D4E-BEC17841A18E}"/>
                </a:ext>
              </a:extLst>
            </p:cNvPr>
            <p:cNvSpPr/>
            <p:nvPr/>
          </p:nvSpPr>
          <p:spPr>
            <a:xfrm>
              <a:off x="59497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6" name="Freeform: Shape 531">
              <a:extLst>
                <a:ext uri="{FF2B5EF4-FFF2-40B4-BE49-F238E27FC236}">
                  <a16:creationId xmlns:a16="http://schemas.microsoft.com/office/drawing/2014/main" xmlns="" id="{A2D9410F-7FEB-40EA-B0FF-FC3008164177}"/>
                </a:ext>
              </a:extLst>
            </p:cNvPr>
            <p:cNvSpPr/>
            <p:nvPr/>
          </p:nvSpPr>
          <p:spPr>
            <a:xfrm>
              <a:off x="61593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7" name="Freeform: Shape 532">
              <a:extLst>
                <a:ext uri="{FF2B5EF4-FFF2-40B4-BE49-F238E27FC236}">
                  <a16:creationId xmlns:a16="http://schemas.microsoft.com/office/drawing/2014/main" xmlns="" id="{24784EE7-8FFF-4663-A0D7-A5F2CA6FE0B4}"/>
                </a:ext>
              </a:extLst>
            </p:cNvPr>
            <p:cNvSpPr/>
            <p:nvPr/>
          </p:nvSpPr>
          <p:spPr>
            <a:xfrm>
              <a:off x="64260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8" name="Freeform: Shape 533">
              <a:extLst>
                <a:ext uri="{FF2B5EF4-FFF2-40B4-BE49-F238E27FC236}">
                  <a16:creationId xmlns:a16="http://schemas.microsoft.com/office/drawing/2014/main" xmlns="" id="{2619EC1A-7125-4D96-B293-1CD07DB25295}"/>
                </a:ext>
              </a:extLst>
            </p:cNvPr>
            <p:cNvSpPr/>
            <p:nvPr/>
          </p:nvSpPr>
          <p:spPr>
            <a:xfrm>
              <a:off x="67689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199" name="Freeform: Shape 534">
              <a:extLst>
                <a:ext uri="{FF2B5EF4-FFF2-40B4-BE49-F238E27FC236}">
                  <a16:creationId xmlns:a16="http://schemas.microsoft.com/office/drawing/2014/main" xmlns="" id="{54048173-891E-40D2-A0A2-A7C8347E128E}"/>
                </a:ext>
              </a:extLst>
            </p:cNvPr>
            <p:cNvSpPr/>
            <p:nvPr/>
          </p:nvSpPr>
          <p:spPr>
            <a:xfrm>
              <a:off x="68641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0" name="Freeform: Shape 535">
              <a:extLst>
                <a:ext uri="{FF2B5EF4-FFF2-40B4-BE49-F238E27FC236}">
                  <a16:creationId xmlns:a16="http://schemas.microsoft.com/office/drawing/2014/main" xmlns="" id="{79A38164-DCEE-41DD-AE19-94E1154256E2}"/>
                </a:ext>
              </a:extLst>
            </p:cNvPr>
            <p:cNvSpPr/>
            <p:nvPr/>
          </p:nvSpPr>
          <p:spPr>
            <a:xfrm>
              <a:off x="69022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1" name="Freeform: Shape 536">
              <a:extLst>
                <a:ext uri="{FF2B5EF4-FFF2-40B4-BE49-F238E27FC236}">
                  <a16:creationId xmlns:a16="http://schemas.microsoft.com/office/drawing/2014/main" xmlns="" id="{30B83ABA-2C16-46F1-B3D6-0C9F295C3D62}"/>
                </a:ext>
              </a:extLst>
            </p:cNvPr>
            <p:cNvSpPr/>
            <p:nvPr/>
          </p:nvSpPr>
          <p:spPr>
            <a:xfrm>
              <a:off x="6997550"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2" name="Freeform: Shape 537">
              <a:extLst>
                <a:ext uri="{FF2B5EF4-FFF2-40B4-BE49-F238E27FC236}">
                  <a16:creationId xmlns:a16="http://schemas.microsoft.com/office/drawing/2014/main" xmlns="" id="{905300B2-3DBA-4F39-BBE5-C8A006BDC225}"/>
                </a:ext>
              </a:extLst>
            </p:cNvPr>
            <p:cNvSpPr/>
            <p:nvPr/>
          </p:nvSpPr>
          <p:spPr>
            <a:xfrm>
              <a:off x="7035650"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3" name="Freeform: Shape 538">
              <a:extLst>
                <a:ext uri="{FF2B5EF4-FFF2-40B4-BE49-F238E27FC236}">
                  <a16:creationId xmlns:a16="http://schemas.microsoft.com/office/drawing/2014/main" xmlns="" id="{68A95187-73AD-4013-BC17-BD277A8821C1}"/>
                </a:ext>
              </a:extLst>
            </p:cNvPr>
            <p:cNvSpPr/>
            <p:nvPr/>
          </p:nvSpPr>
          <p:spPr>
            <a:xfrm>
              <a:off x="7188050"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204" name="TextBox 203">
            <a:extLst>
              <a:ext uri="{FF2B5EF4-FFF2-40B4-BE49-F238E27FC236}">
                <a16:creationId xmlns:a16="http://schemas.microsoft.com/office/drawing/2014/main" xmlns="" id="{8CEAC66D-F93B-40F3-95DB-119B94E9F5FF}"/>
              </a:ext>
            </a:extLst>
          </p:cNvPr>
          <p:cNvSpPr txBox="1"/>
          <p:nvPr/>
        </p:nvSpPr>
        <p:spPr>
          <a:xfrm>
            <a:off x="3097031" y="3711461"/>
            <a:ext cx="820481" cy="307777"/>
          </a:xfrm>
          <a:prstGeom prst="rect">
            <a:avLst/>
          </a:prstGeom>
          <a:noFill/>
        </p:spPr>
        <p:txBody>
          <a:bodyPr wrap="none" rtlCol="0">
            <a:spAutoFit/>
          </a:bodyPr>
          <a:lstStyle/>
          <a:p>
            <a:r>
              <a:rPr lang="fr-FR" sz="1400" dirty="0">
                <a:solidFill>
                  <a:srgbClr val="043882"/>
                </a:solidFill>
              </a:rPr>
              <a:t>ICP &lt;11</a:t>
            </a:r>
          </a:p>
        </p:txBody>
      </p:sp>
      <p:grpSp>
        <p:nvGrpSpPr>
          <p:cNvPr id="205" name="Group 204">
            <a:extLst>
              <a:ext uri="{FF2B5EF4-FFF2-40B4-BE49-F238E27FC236}">
                <a16:creationId xmlns:a16="http://schemas.microsoft.com/office/drawing/2014/main" xmlns="" id="{C5F66277-5E0B-4181-9E52-EC4D4A232B80}"/>
              </a:ext>
            </a:extLst>
          </p:cNvPr>
          <p:cNvGrpSpPr/>
          <p:nvPr/>
        </p:nvGrpSpPr>
        <p:grpSpPr>
          <a:xfrm>
            <a:off x="810863" y="2313547"/>
            <a:ext cx="3464062" cy="2322702"/>
            <a:chOff x="1922313" y="1619250"/>
            <a:chExt cx="5295900" cy="3609994"/>
          </a:xfrm>
        </p:grpSpPr>
        <p:sp>
          <p:nvSpPr>
            <p:cNvPr id="206" name="Freeform: Shape 543">
              <a:extLst>
                <a:ext uri="{FF2B5EF4-FFF2-40B4-BE49-F238E27FC236}">
                  <a16:creationId xmlns:a16="http://schemas.microsoft.com/office/drawing/2014/main" xmlns="" id="{8FC93209-25B5-45DF-9FAF-CFB4CE2FA7A7}"/>
                </a:ext>
              </a:extLst>
            </p:cNvPr>
            <p:cNvSpPr/>
            <p:nvPr/>
          </p:nvSpPr>
          <p:spPr>
            <a:xfrm>
              <a:off x="1922313" y="1657350"/>
              <a:ext cx="5295900" cy="3543300"/>
            </a:xfrm>
            <a:custGeom>
              <a:avLst/>
              <a:gdLst>
                <a:gd name="connsiteX0" fmla="*/ 5304752 w 5295900"/>
                <a:gd name="connsiteY0" fmla="*/ 3549577 h 3543300"/>
                <a:gd name="connsiteX1" fmla="*/ 3121489 w 5295900"/>
                <a:gd name="connsiteY1" fmla="*/ 3549577 h 3543300"/>
                <a:gd name="connsiteX2" fmla="*/ 3121489 w 5295900"/>
                <a:gd name="connsiteY2" fmla="*/ 3474663 h 3543300"/>
                <a:gd name="connsiteX3" fmla="*/ 2814688 w 5295900"/>
                <a:gd name="connsiteY3" fmla="*/ 3474663 h 3543300"/>
                <a:gd name="connsiteX4" fmla="*/ 2814688 w 5295900"/>
                <a:gd name="connsiteY4" fmla="*/ 3360505 h 3543300"/>
                <a:gd name="connsiteX5" fmla="*/ 2775445 w 5295900"/>
                <a:gd name="connsiteY5" fmla="*/ 3360505 h 3543300"/>
                <a:gd name="connsiteX6" fmla="*/ 2775445 w 5295900"/>
                <a:gd name="connsiteY6" fmla="*/ 3267751 h 3543300"/>
                <a:gd name="connsiteX7" fmla="*/ 2343791 w 5295900"/>
                <a:gd name="connsiteY7" fmla="*/ 3267751 h 3543300"/>
                <a:gd name="connsiteX8" fmla="*/ 2343791 w 5295900"/>
                <a:gd name="connsiteY8" fmla="*/ 3174997 h 3543300"/>
                <a:gd name="connsiteX9" fmla="*/ 2069100 w 5295900"/>
                <a:gd name="connsiteY9" fmla="*/ 3174997 h 3543300"/>
                <a:gd name="connsiteX10" fmla="*/ 2069100 w 5295900"/>
                <a:gd name="connsiteY10" fmla="*/ 3107217 h 3543300"/>
                <a:gd name="connsiteX11" fmla="*/ 1905003 w 5295900"/>
                <a:gd name="connsiteY11" fmla="*/ 3107217 h 3543300"/>
                <a:gd name="connsiteX12" fmla="*/ 1905003 w 5295900"/>
                <a:gd name="connsiteY12" fmla="*/ 2943120 h 3543300"/>
                <a:gd name="connsiteX13" fmla="*/ 1773006 w 5295900"/>
                <a:gd name="connsiteY13" fmla="*/ 2943120 h 3543300"/>
                <a:gd name="connsiteX14" fmla="*/ 1773006 w 5295900"/>
                <a:gd name="connsiteY14" fmla="*/ 2889609 h 3543300"/>
                <a:gd name="connsiteX15" fmla="*/ 1701654 w 5295900"/>
                <a:gd name="connsiteY15" fmla="*/ 2889609 h 3543300"/>
                <a:gd name="connsiteX16" fmla="*/ 1701654 w 5295900"/>
                <a:gd name="connsiteY16" fmla="*/ 2814695 h 3543300"/>
                <a:gd name="connsiteX17" fmla="*/ 1648143 w 5295900"/>
                <a:gd name="connsiteY17" fmla="*/ 2814695 h 3543300"/>
                <a:gd name="connsiteX18" fmla="*/ 1648143 w 5295900"/>
                <a:gd name="connsiteY18" fmla="*/ 2761183 h 3543300"/>
                <a:gd name="connsiteX19" fmla="*/ 1526851 w 5295900"/>
                <a:gd name="connsiteY19" fmla="*/ 2761183 h 3543300"/>
                <a:gd name="connsiteX20" fmla="*/ 1526851 w 5295900"/>
                <a:gd name="connsiteY20" fmla="*/ 2686259 h 3543300"/>
                <a:gd name="connsiteX21" fmla="*/ 1409132 w 5295900"/>
                <a:gd name="connsiteY21" fmla="*/ 2686259 h 3543300"/>
                <a:gd name="connsiteX22" fmla="*/ 1409132 w 5295900"/>
                <a:gd name="connsiteY22" fmla="*/ 2625614 h 3543300"/>
                <a:gd name="connsiteX23" fmla="*/ 1369889 w 5295900"/>
                <a:gd name="connsiteY23" fmla="*/ 2625614 h 3543300"/>
                <a:gd name="connsiteX24" fmla="*/ 1369889 w 5295900"/>
                <a:gd name="connsiteY24" fmla="*/ 2579237 h 3543300"/>
                <a:gd name="connsiteX25" fmla="*/ 1330646 w 5295900"/>
                <a:gd name="connsiteY25" fmla="*/ 2579237 h 3543300"/>
                <a:gd name="connsiteX26" fmla="*/ 1330646 w 5295900"/>
                <a:gd name="connsiteY26" fmla="*/ 2507894 h 3543300"/>
                <a:gd name="connsiteX27" fmla="*/ 1294975 w 5295900"/>
                <a:gd name="connsiteY27" fmla="*/ 2507894 h 3543300"/>
                <a:gd name="connsiteX28" fmla="*/ 1294975 w 5295900"/>
                <a:gd name="connsiteY28" fmla="*/ 2297420 h 3543300"/>
                <a:gd name="connsiteX29" fmla="*/ 1259294 w 5295900"/>
                <a:gd name="connsiteY29" fmla="*/ 2297420 h 3543300"/>
                <a:gd name="connsiteX30" fmla="*/ 1259294 w 5295900"/>
                <a:gd name="connsiteY30" fmla="*/ 2222497 h 3543300"/>
                <a:gd name="connsiteX31" fmla="*/ 1227195 w 5295900"/>
                <a:gd name="connsiteY31" fmla="*/ 2222497 h 3543300"/>
                <a:gd name="connsiteX32" fmla="*/ 1227195 w 5295900"/>
                <a:gd name="connsiteY32" fmla="*/ 2129752 h 3543300"/>
                <a:gd name="connsiteX33" fmla="*/ 1209354 w 5295900"/>
                <a:gd name="connsiteY33" fmla="*/ 2129752 h 3543300"/>
                <a:gd name="connsiteX34" fmla="*/ 1209354 w 5295900"/>
                <a:gd name="connsiteY34" fmla="*/ 2054828 h 3543300"/>
                <a:gd name="connsiteX35" fmla="*/ 1184380 w 5295900"/>
                <a:gd name="connsiteY35" fmla="*/ 2054828 h 3543300"/>
                <a:gd name="connsiteX36" fmla="*/ 1184380 w 5295900"/>
                <a:gd name="connsiteY36" fmla="*/ 1994182 h 3543300"/>
                <a:gd name="connsiteX37" fmla="*/ 1095197 w 5295900"/>
                <a:gd name="connsiteY37" fmla="*/ 1994182 h 3543300"/>
                <a:gd name="connsiteX38" fmla="*/ 1095197 w 5295900"/>
                <a:gd name="connsiteY38" fmla="*/ 1894294 h 3543300"/>
                <a:gd name="connsiteX39" fmla="*/ 1020283 w 5295900"/>
                <a:gd name="connsiteY39" fmla="*/ 1894294 h 3543300"/>
                <a:gd name="connsiteX40" fmla="*/ 1020283 w 5295900"/>
                <a:gd name="connsiteY40" fmla="*/ 1776574 h 3543300"/>
                <a:gd name="connsiteX41" fmla="*/ 970334 w 5295900"/>
                <a:gd name="connsiteY41" fmla="*/ 1776574 h 3543300"/>
                <a:gd name="connsiteX42" fmla="*/ 970334 w 5295900"/>
                <a:gd name="connsiteY42" fmla="*/ 1719491 h 3543300"/>
                <a:gd name="connsiteX43" fmla="*/ 938230 w 5295900"/>
                <a:gd name="connsiteY43" fmla="*/ 1719491 h 3543300"/>
                <a:gd name="connsiteX44" fmla="*/ 938230 w 5295900"/>
                <a:gd name="connsiteY44" fmla="*/ 1619602 h 3543300"/>
                <a:gd name="connsiteX45" fmla="*/ 870449 w 5295900"/>
                <a:gd name="connsiteY45" fmla="*/ 1619602 h 3543300"/>
                <a:gd name="connsiteX46" fmla="*/ 870449 w 5295900"/>
                <a:gd name="connsiteY46" fmla="*/ 1573235 h 3543300"/>
                <a:gd name="connsiteX47" fmla="*/ 802668 w 5295900"/>
                <a:gd name="connsiteY47" fmla="*/ 1573235 h 3543300"/>
                <a:gd name="connsiteX48" fmla="*/ 802668 w 5295900"/>
                <a:gd name="connsiteY48" fmla="*/ 1512579 h 3543300"/>
                <a:gd name="connsiteX49" fmla="*/ 766994 w 5295900"/>
                <a:gd name="connsiteY49" fmla="*/ 1512579 h 3543300"/>
                <a:gd name="connsiteX50" fmla="*/ 766994 w 5295900"/>
                <a:gd name="connsiteY50" fmla="*/ 1409128 h 3543300"/>
                <a:gd name="connsiteX51" fmla="*/ 738456 w 5295900"/>
                <a:gd name="connsiteY51" fmla="*/ 1409128 h 3543300"/>
                <a:gd name="connsiteX52" fmla="*/ 738456 w 5295900"/>
                <a:gd name="connsiteY52" fmla="*/ 1323508 h 3543300"/>
                <a:gd name="connsiteX53" fmla="*/ 702781 w 5295900"/>
                <a:gd name="connsiteY53" fmla="*/ 1323508 h 3543300"/>
                <a:gd name="connsiteX54" fmla="*/ 702781 w 5295900"/>
                <a:gd name="connsiteY54" fmla="*/ 1220057 h 3543300"/>
                <a:gd name="connsiteX55" fmla="*/ 677809 w 5295900"/>
                <a:gd name="connsiteY55" fmla="*/ 1220057 h 3543300"/>
                <a:gd name="connsiteX56" fmla="*/ 677809 w 5295900"/>
                <a:gd name="connsiteY56" fmla="*/ 1073791 h 3543300"/>
                <a:gd name="connsiteX57" fmla="*/ 577921 w 5295900"/>
                <a:gd name="connsiteY57" fmla="*/ 1073791 h 3543300"/>
                <a:gd name="connsiteX58" fmla="*/ 577921 w 5295900"/>
                <a:gd name="connsiteY58" fmla="*/ 956072 h 3543300"/>
                <a:gd name="connsiteX59" fmla="*/ 542247 w 5295900"/>
                <a:gd name="connsiteY59" fmla="*/ 956072 h 3543300"/>
                <a:gd name="connsiteX60" fmla="*/ 542247 w 5295900"/>
                <a:gd name="connsiteY60" fmla="*/ 884719 h 3543300"/>
                <a:gd name="connsiteX61" fmla="*/ 506573 w 5295900"/>
                <a:gd name="connsiteY61" fmla="*/ 884719 h 3543300"/>
                <a:gd name="connsiteX62" fmla="*/ 506573 w 5295900"/>
                <a:gd name="connsiteY62" fmla="*/ 813371 h 3543300"/>
                <a:gd name="connsiteX63" fmla="*/ 460197 w 5295900"/>
                <a:gd name="connsiteY63" fmla="*/ 813371 h 3543300"/>
                <a:gd name="connsiteX64" fmla="*/ 460197 w 5295900"/>
                <a:gd name="connsiteY64" fmla="*/ 781264 h 3543300"/>
                <a:gd name="connsiteX65" fmla="*/ 410253 w 5295900"/>
                <a:gd name="connsiteY65" fmla="*/ 781264 h 3543300"/>
                <a:gd name="connsiteX66" fmla="*/ 410253 w 5295900"/>
                <a:gd name="connsiteY66" fmla="*/ 649269 h 3543300"/>
                <a:gd name="connsiteX67" fmla="*/ 371011 w 5295900"/>
                <a:gd name="connsiteY67" fmla="*/ 649269 h 3543300"/>
                <a:gd name="connsiteX68" fmla="*/ 371011 w 5295900"/>
                <a:gd name="connsiteY68" fmla="*/ 617163 h 3543300"/>
                <a:gd name="connsiteX69" fmla="*/ 338905 w 5295900"/>
                <a:gd name="connsiteY69" fmla="*/ 617163 h 3543300"/>
                <a:gd name="connsiteX70" fmla="*/ 338905 w 5295900"/>
                <a:gd name="connsiteY70" fmla="*/ 570786 h 3543300"/>
                <a:gd name="connsiteX71" fmla="*/ 306798 w 5295900"/>
                <a:gd name="connsiteY71" fmla="*/ 570786 h 3543300"/>
                <a:gd name="connsiteX72" fmla="*/ 306798 w 5295900"/>
                <a:gd name="connsiteY72" fmla="*/ 499438 h 3543300"/>
                <a:gd name="connsiteX73" fmla="*/ 285393 w 5295900"/>
                <a:gd name="connsiteY73" fmla="*/ 499438 h 3543300"/>
                <a:gd name="connsiteX74" fmla="*/ 285393 w 5295900"/>
                <a:gd name="connsiteY74" fmla="*/ 456629 h 3543300"/>
                <a:gd name="connsiteX75" fmla="*/ 263989 w 5295900"/>
                <a:gd name="connsiteY75" fmla="*/ 456629 h 3543300"/>
                <a:gd name="connsiteX76" fmla="*/ 263989 w 5295900"/>
                <a:gd name="connsiteY76" fmla="*/ 360309 h 3543300"/>
                <a:gd name="connsiteX77" fmla="*/ 210478 w 5295900"/>
                <a:gd name="connsiteY77" fmla="*/ 360309 h 3543300"/>
                <a:gd name="connsiteX78" fmla="*/ 210478 w 5295900"/>
                <a:gd name="connsiteY78" fmla="*/ 313932 h 3543300"/>
                <a:gd name="connsiteX79" fmla="*/ 174803 w 5295900"/>
                <a:gd name="connsiteY79" fmla="*/ 313932 h 3543300"/>
                <a:gd name="connsiteX80" fmla="*/ 174803 w 5295900"/>
                <a:gd name="connsiteY80" fmla="*/ 199775 h 3543300"/>
                <a:gd name="connsiteX81" fmla="*/ 146264 w 5295900"/>
                <a:gd name="connsiteY81" fmla="*/ 199775 h 3543300"/>
                <a:gd name="connsiteX82" fmla="*/ 146264 w 5295900"/>
                <a:gd name="connsiteY82" fmla="*/ 99887 h 3543300"/>
                <a:gd name="connsiteX83" fmla="*/ 131995 w 5295900"/>
                <a:gd name="connsiteY83" fmla="*/ 99887 h 3543300"/>
                <a:gd name="connsiteX84" fmla="*/ 131995 w 5295900"/>
                <a:gd name="connsiteY84" fmla="*/ 39241 h 3543300"/>
                <a:gd name="connsiteX85" fmla="*/ 103455 w 5295900"/>
                <a:gd name="connsiteY85" fmla="*/ 39241 h 3543300"/>
                <a:gd name="connsiteX86" fmla="*/ 103455 w 5295900"/>
                <a:gd name="connsiteY86" fmla="*/ 0 h 3543300"/>
                <a:gd name="connsiteX87" fmla="*/ 0 w 5295900"/>
                <a:gd name="connsiteY87" fmla="*/ 0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295900" h="3543300">
                  <a:moveTo>
                    <a:pt x="5304752" y="3549577"/>
                  </a:moveTo>
                  <a:lnTo>
                    <a:pt x="3121489" y="3549577"/>
                  </a:lnTo>
                  <a:lnTo>
                    <a:pt x="3121489" y="3474663"/>
                  </a:lnTo>
                  <a:lnTo>
                    <a:pt x="2814688" y="3474663"/>
                  </a:lnTo>
                  <a:lnTo>
                    <a:pt x="2814688" y="3360505"/>
                  </a:lnTo>
                  <a:lnTo>
                    <a:pt x="2775445" y="3360505"/>
                  </a:lnTo>
                  <a:lnTo>
                    <a:pt x="2775445" y="3267751"/>
                  </a:lnTo>
                  <a:lnTo>
                    <a:pt x="2343791" y="3267751"/>
                  </a:lnTo>
                  <a:lnTo>
                    <a:pt x="2343791" y="3174997"/>
                  </a:lnTo>
                  <a:lnTo>
                    <a:pt x="2069100" y="3174997"/>
                  </a:lnTo>
                  <a:lnTo>
                    <a:pt x="2069100" y="3107217"/>
                  </a:lnTo>
                  <a:lnTo>
                    <a:pt x="1905003" y="3107217"/>
                  </a:lnTo>
                  <a:lnTo>
                    <a:pt x="1905003" y="2943120"/>
                  </a:lnTo>
                  <a:lnTo>
                    <a:pt x="1773006" y="2943120"/>
                  </a:lnTo>
                  <a:lnTo>
                    <a:pt x="1773006" y="2889609"/>
                  </a:lnTo>
                  <a:lnTo>
                    <a:pt x="1701654" y="2889609"/>
                  </a:lnTo>
                  <a:lnTo>
                    <a:pt x="1701654" y="2814695"/>
                  </a:lnTo>
                  <a:lnTo>
                    <a:pt x="1648143" y="2814695"/>
                  </a:lnTo>
                  <a:lnTo>
                    <a:pt x="1648143" y="2761183"/>
                  </a:lnTo>
                  <a:lnTo>
                    <a:pt x="1526851" y="2761183"/>
                  </a:lnTo>
                  <a:lnTo>
                    <a:pt x="1526851" y="2686259"/>
                  </a:lnTo>
                  <a:lnTo>
                    <a:pt x="1409132" y="2686259"/>
                  </a:lnTo>
                  <a:lnTo>
                    <a:pt x="1409132" y="2625614"/>
                  </a:lnTo>
                  <a:lnTo>
                    <a:pt x="1369889" y="2625614"/>
                  </a:lnTo>
                  <a:lnTo>
                    <a:pt x="1369889" y="2579237"/>
                  </a:lnTo>
                  <a:lnTo>
                    <a:pt x="1330646" y="2579237"/>
                  </a:lnTo>
                  <a:lnTo>
                    <a:pt x="1330646" y="2507894"/>
                  </a:lnTo>
                  <a:lnTo>
                    <a:pt x="1294975" y="2507894"/>
                  </a:lnTo>
                  <a:lnTo>
                    <a:pt x="1294975" y="2297420"/>
                  </a:lnTo>
                  <a:lnTo>
                    <a:pt x="1259294" y="2297420"/>
                  </a:lnTo>
                  <a:lnTo>
                    <a:pt x="1259294" y="2222497"/>
                  </a:lnTo>
                  <a:lnTo>
                    <a:pt x="1227195" y="2222497"/>
                  </a:lnTo>
                  <a:lnTo>
                    <a:pt x="1227195" y="2129752"/>
                  </a:lnTo>
                  <a:lnTo>
                    <a:pt x="1209354" y="2129752"/>
                  </a:lnTo>
                  <a:lnTo>
                    <a:pt x="1209354" y="2054828"/>
                  </a:lnTo>
                  <a:lnTo>
                    <a:pt x="1184380" y="2054828"/>
                  </a:lnTo>
                  <a:lnTo>
                    <a:pt x="1184380" y="1994182"/>
                  </a:lnTo>
                  <a:lnTo>
                    <a:pt x="1095197" y="1994182"/>
                  </a:lnTo>
                  <a:lnTo>
                    <a:pt x="1095197" y="1894294"/>
                  </a:lnTo>
                  <a:lnTo>
                    <a:pt x="1020283" y="1894294"/>
                  </a:lnTo>
                  <a:lnTo>
                    <a:pt x="1020283" y="1776574"/>
                  </a:lnTo>
                  <a:lnTo>
                    <a:pt x="970334" y="1776574"/>
                  </a:lnTo>
                  <a:lnTo>
                    <a:pt x="970334" y="1719491"/>
                  </a:lnTo>
                  <a:lnTo>
                    <a:pt x="938230" y="1719491"/>
                  </a:lnTo>
                  <a:lnTo>
                    <a:pt x="938230" y="1619602"/>
                  </a:lnTo>
                  <a:lnTo>
                    <a:pt x="870449" y="1619602"/>
                  </a:lnTo>
                  <a:lnTo>
                    <a:pt x="870449" y="1573235"/>
                  </a:lnTo>
                  <a:lnTo>
                    <a:pt x="802668" y="1573235"/>
                  </a:lnTo>
                  <a:lnTo>
                    <a:pt x="802668" y="1512579"/>
                  </a:lnTo>
                  <a:lnTo>
                    <a:pt x="766994" y="1512579"/>
                  </a:lnTo>
                  <a:lnTo>
                    <a:pt x="766994" y="1409128"/>
                  </a:lnTo>
                  <a:lnTo>
                    <a:pt x="738456" y="1409128"/>
                  </a:lnTo>
                  <a:lnTo>
                    <a:pt x="738456" y="1323508"/>
                  </a:lnTo>
                  <a:lnTo>
                    <a:pt x="702781" y="1323508"/>
                  </a:lnTo>
                  <a:lnTo>
                    <a:pt x="702781" y="1220057"/>
                  </a:lnTo>
                  <a:lnTo>
                    <a:pt x="677809" y="1220057"/>
                  </a:lnTo>
                  <a:lnTo>
                    <a:pt x="677809" y="1073791"/>
                  </a:lnTo>
                  <a:lnTo>
                    <a:pt x="577921" y="1073791"/>
                  </a:lnTo>
                  <a:lnTo>
                    <a:pt x="577921" y="956072"/>
                  </a:lnTo>
                  <a:lnTo>
                    <a:pt x="542247" y="956072"/>
                  </a:lnTo>
                  <a:lnTo>
                    <a:pt x="542247" y="884719"/>
                  </a:lnTo>
                  <a:lnTo>
                    <a:pt x="506573" y="884719"/>
                  </a:lnTo>
                  <a:lnTo>
                    <a:pt x="506573" y="813371"/>
                  </a:lnTo>
                  <a:lnTo>
                    <a:pt x="460197" y="813371"/>
                  </a:lnTo>
                  <a:lnTo>
                    <a:pt x="460197" y="781264"/>
                  </a:lnTo>
                  <a:lnTo>
                    <a:pt x="410253" y="781264"/>
                  </a:lnTo>
                  <a:lnTo>
                    <a:pt x="410253" y="649269"/>
                  </a:lnTo>
                  <a:lnTo>
                    <a:pt x="371011" y="649269"/>
                  </a:lnTo>
                  <a:lnTo>
                    <a:pt x="371011" y="617163"/>
                  </a:lnTo>
                  <a:lnTo>
                    <a:pt x="338905" y="617163"/>
                  </a:lnTo>
                  <a:lnTo>
                    <a:pt x="338905" y="570786"/>
                  </a:lnTo>
                  <a:lnTo>
                    <a:pt x="306798" y="570786"/>
                  </a:lnTo>
                  <a:lnTo>
                    <a:pt x="306798" y="499438"/>
                  </a:lnTo>
                  <a:lnTo>
                    <a:pt x="285393" y="499438"/>
                  </a:lnTo>
                  <a:lnTo>
                    <a:pt x="285393" y="456629"/>
                  </a:lnTo>
                  <a:lnTo>
                    <a:pt x="263989" y="456629"/>
                  </a:lnTo>
                  <a:lnTo>
                    <a:pt x="263989" y="360309"/>
                  </a:lnTo>
                  <a:lnTo>
                    <a:pt x="210478" y="360309"/>
                  </a:lnTo>
                  <a:lnTo>
                    <a:pt x="210478" y="313932"/>
                  </a:lnTo>
                  <a:lnTo>
                    <a:pt x="174803" y="313932"/>
                  </a:lnTo>
                  <a:lnTo>
                    <a:pt x="174803" y="199775"/>
                  </a:lnTo>
                  <a:lnTo>
                    <a:pt x="146264" y="199775"/>
                  </a:lnTo>
                  <a:lnTo>
                    <a:pt x="146264" y="99887"/>
                  </a:lnTo>
                  <a:lnTo>
                    <a:pt x="131995" y="99887"/>
                  </a:lnTo>
                  <a:lnTo>
                    <a:pt x="131995" y="39241"/>
                  </a:lnTo>
                  <a:lnTo>
                    <a:pt x="103455" y="39241"/>
                  </a:lnTo>
                  <a:lnTo>
                    <a:pt x="103455" y="0"/>
                  </a:lnTo>
                  <a:lnTo>
                    <a:pt x="0" y="0"/>
                  </a:lnTo>
                </a:path>
              </a:pathLst>
            </a:custGeom>
            <a:noFill/>
            <a:ln w="15875" cap="flat">
              <a:solidFill>
                <a:schemeClr val="bg2"/>
              </a:solidFill>
              <a:prstDash val="solid"/>
              <a:miter/>
            </a:ln>
          </p:spPr>
          <p:txBody>
            <a:bodyPr rtlCol="0" anchor="ctr"/>
            <a:lstStyle/>
            <a:p>
              <a:endParaRPr lang="fr-FR" dirty="0"/>
            </a:p>
          </p:txBody>
        </p:sp>
        <p:sp>
          <p:nvSpPr>
            <p:cNvPr id="207" name="Freeform: Shape 544">
              <a:extLst>
                <a:ext uri="{FF2B5EF4-FFF2-40B4-BE49-F238E27FC236}">
                  <a16:creationId xmlns:a16="http://schemas.microsoft.com/office/drawing/2014/main" xmlns="" id="{588BB4D2-074C-4342-927D-C79CBA168566}"/>
                </a:ext>
              </a:extLst>
            </p:cNvPr>
            <p:cNvSpPr/>
            <p:nvPr/>
          </p:nvSpPr>
          <p:spPr>
            <a:xfrm>
              <a:off x="192231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fr-FR" dirty="0"/>
            </a:p>
          </p:txBody>
        </p:sp>
        <p:sp>
          <p:nvSpPr>
            <p:cNvPr id="208" name="Freeform: Shape 545">
              <a:extLst>
                <a:ext uri="{FF2B5EF4-FFF2-40B4-BE49-F238E27FC236}">
                  <a16:creationId xmlns:a16="http://schemas.microsoft.com/office/drawing/2014/main" xmlns="" id="{8E2F3EE1-CF9C-4478-B5BD-0F3E95F14F15}"/>
                </a:ext>
              </a:extLst>
            </p:cNvPr>
            <p:cNvSpPr/>
            <p:nvPr/>
          </p:nvSpPr>
          <p:spPr>
            <a:xfrm>
              <a:off x="19413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fr-FR" dirty="0"/>
            </a:p>
          </p:txBody>
        </p:sp>
        <p:sp>
          <p:nvSpPr>
            <p:cNvPr id="209" name="Freeform: Shape 546">
              <a:extLst>
                <a:ext uri="{FF2B5EF4-FFF2-40B4-BE49-F238E27FC236}">
                  <a16:creationId xmlns:a16="http://schemas.microsoft.com/office/drawing/2014/main" xmlns="" id="{3B94BCBA-57C0-4B77-B5D6-E323D5215F13}"/>
                </a:ext>
              </a:extLst>
            </p:cNvPr>
            <p:cNvSpPr/>
            <p:nvPr/>
          </p:nvSpPr>
          <p:spPr>
            <a:xfrm>
              <a:off x="196041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fr-FR" dirty="0"/>
            </a:p>
          </p:txBody>
        </p:sp>
        <p:sp>
          <p:nvSpPr>
            <p:cNvPr id="210" name="Freeform: Shape 547">
              <a:extLst>
                <a:ext uri="{FF2B5EF4-FFF2-40B4-BE49-F238E27FC236}">
                  <a16:creationId xmlns:a16="http://schemas.microsoft.com/office/drawing/2014/main" xmlns="" id="{1D879AB4-5FBB-4A7D-9183-A1F3EF8FB5B9}"/>
                </a:ext>
              </a:extLst>
            </p:cNvPr>
            <p:cNvSpPr/>
            <p:nvPr/>
          </p:nvSpPr>
          <p:spPr>
            <a:xfrm>
              <a:off x="19794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fr-FR" dirty="0"/>
            </a:p>
          </p:txBody>
        </p:sp>
        <p:sp>
          <p:nvSpPr>
            <p:cNvPr id="211" name="Freeform: Shape 548">
              <a:extLst>
                <a:ext uri="{FF2B5EF4-FFF2-40B4-BE49-F238E27FC236}">
                  <a16:creationId xmlns:a16="http://schemas.microsoft.com/office/drawing/2014/main" xmlns="" id="{C8CB104F-1827-4DC5-B1E7-CFA6C3BB6017}"/>
                </a:ext>
              </a:extLst>
            </p:cNvPr>
            <p:cNvSpPr/>
            <p:nvPr/>
          </p:nvSpPr>
          <p:spPr>
            <a:xfrm>
              <a:off x="199851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fr-FR" dirty="0"/>
            </a:p>
          </p:txBody>
        </p:sp>
        <p:sp>
          <p:nvSpPr>
            <p:cNvPr id="212" name="Freeform: Shape 549">
              <a:extLst>
                <a:ext uri="{FF2B5EF4-FFF2-40B4-BE49-F238E27FC236}">
                  <a16:creationId xmlns:a16="http://schemas.microsoft.com/office/drawing/2014/main" xmlns="" id="{797FDC41-5DB1-4786-B02C-F21C4B83EFA1}"/>
                </a:ext>
              </a:extLst>
            </p:cNvPr>
            <p:cNvSpPr/>
            <p:nvPr/>
          </p:nvSpPr>
          <p:spPr>
            <a:xfrm>
              <a:off x="20175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fr-FR" dirty="0"/>
            </a:p>
          </p:txBody>
        </p:sp>
        <p:sp>
          <p:nvSpPr>
            <p:cNvPr id="213" name="Freeform: Shape 550">
              <a:extLst>
                <a:ext uri="{FF2B5EF4-FFF2-40B4-BE49-F238E27FC236}">
                  <a16:creationId xmlns:a16="http://schemas.microsoft.com/office/drawing/2014/main" xmlns="" id="{F0DA83BF-CC0C-4FED-8CF7-3BCD1FE99822}"/>
                </a:ext>
              </a:extLst>
            </p:cNvPr>
            <p:cNvSpPr/>
            <p:nvPr/>
          </p:nvSpPr>
          <p:spPr>
            <a:xfrm>
              <a:off x="20175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fr-FR" dirty="0"/>
            </a:p>
          </p:txBody>
        </p:sp>
        <p:sp>
          <p:nvSpPr>
            <p:cNvPr id="214" name="Freeform: Shape 551">
              <a:extLst>
                <a:ext uri="{FF2B5EF4-FFF2-40B4-BE49-F238E27FC236}">
                  <a16:creationId xmlns:a16="http://schemas.microsoft.com/office/drawing/2014/main" xmlns="" id="{70CBDB3C-086A-4BEB-A27C-4B9D3A3DC41C}"/>
                </a:ext>
              </a:extLst>
            </p:cNvPr>
            <p:cNvSpPr/>
            <p:nvPr/>
          </p:nvSpPr>
          <p:spPr>
            <a:xfrm>
              <a:off x="2629263" y="298875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fr-FR" dirty="0"/>
            </a:p>
          </p:txBody>
        </p:sp>
        <p:sp>
          <p:nvSpPr>
            <p:cNvPr id="215" name="Freeform: Shape 552">
              <a:extLst>
                <a:ext uri="{FF2B5EF4-FFF2-40B4-BE49-F238E27FC236}">
                  <a16:creationId xmlns:a16="http://schemas.microsoft.com/office/drawing/2014/main" xmlns="" id="{A9B7A4B0-E8C4-493C-83D1-D1278F5FAA68}"/>
                </a:ext>
              </a:extLst>
            </p:cNvPr>
            <p:cNvSpPr/>
            <p:nvPr/>
          </p:nvSpPr>
          <p:spPr>
            <a:xfrm>
              <a:off x="2686413" y="3198314"/>
              <a:ext cx="66675" cy="9525"/>
            </a:xfrm>
            <a:custGeom>
              <a:avLst/>
              <a:gdLst>
                <a:gd name="connsiteX0" fmla="*/ 0 w 66675"/>
                <a:gd name="connsiteY0" fmla="*/ 0 h 0"/>
                <a:gd name="connsiteX1" fmla="*/ 72000 w 66675"/>
                <a:gd name="connsiteY1" fmla="*/ 0 h 0"/>
              </a:gdLst>
              <a:ahLst/>
              <a:cxnLst>
                <a:cxn ang="0">
                  <a:pos x="connsiteX0" y="connsiteY0"/>
                </a:cxn>
                <a:cxn ang="0">
                  <a:pos x="connsiteX1" y="connsiteY1"/>
                </a:cxn>
              </a:cxnLst>
              <a:rect l="l" t="t" r="r" b="b"/>
              <a:pathLst>
                <a:path w="66675">
                  <a:moveTo>
                    <a:pt x="0" y="0"/>
                  </a:moveTo>
                  <a:lnTo>
                    <a:pt x="72000" y="0"/>
                  </a:lnTo>
                </a:path>
              </a:pathLst>
            </a:custGeom>
            <a:noFill/>
            <a:ln w="15875" cap="flat">
              <a:solidFill>
                <a:schemeClr val="bg2"/>
              </a:solidFill>
              <a:prstDash val="solid"/>
              <a:miter/>
            </a:ln>
          </p:spPr>
          <p:txBody>
            <a:bodyPr rtlCol="0" anchor="ctr"/>
            <a:lstStyle/>
            <a:p>
              <a:endParaRPr lang="fr-FR" dirty="0"/>
            </a:p>
          </p:txBody>
        </p:sp>
        <p:sp>
          <p:nvSpPr>
            <p:cNvPr id="216" name="Freeform: Shape 553">
              <a:extLst>
                <a:ext uri="{FF2B5EF4-FFF2-40B4-BE49-F238E27FC236}">
                  <a16:creationId xmlns:a16="http://schemas.microsoft.com/office/drawing/2014/main" xmlns="" id="{6C03E023-3E7C-4CE5-BB2C-9352623A743C}"/>
                </a:ext>
              </a:extLst>
            </p:cNvPr>
            <p:cNvSpPr/>
            <p:nvPr/>
          </p:nvSpPr>
          <p:spPr>
            <a:xfrm>
              <a:off x="2857863" y="3388814"/>
              <a:ext cx="66675" cy="9525"/>
            </a:xfrm>
            <a:custGeom>
              <a:avLst/>
              <a:gdLst>
                <a:gd name="connsiteX0" fmla="*/ 0 w 66675"/>
                <a:gd name="connsiteY0" fmla="*/ 0 h 0"/>
                <a:gd name="connsiteX1" fmla="*/ 71998 w 66675"/>
                <a:gd name="connsiteY1" fmla="*/ 0 h 0"/>
              </a:gdLst>
              <a:ahLst/>
              <a:cxnLst>
                <a:cxn ang="0">
                  <a:pos x="connsiteX0" y="connsiteY0"/>
                </a:cxn>
                <a:cxn ang="0">
                  <a:pos x="connsiteX1" y="connsiteY1"/>
                </a:cxn>
              </a:cxnLst>
              <a:rect l="l" t="t" r="r" b="b"/>
              <a:pathLst>
                <a:path w="66675">
                  <a:moveTo>
                    <a:pt x="0" y="0"/>
                  </a:moveTo>
                  <a:lnTo>
                    <a:pt x="71998" y="0"/>
                  </a:lnTo>
                </a:path>
              </a:pathLst>
            </a:custGeom>
            <a:noFill/>
            <a:ln w="15875" cap="flat">
              <a:solidFill>
                <a:schemeClr val="bg2"/>
              </a:solidFill>
              <a:prstDash val="solid"/>
              <a:miter/>
            </a:ln>
          </p:spPr>
          <p:txBody>
            <a:bodyPr rtlCol="0" anchor="ctr"/>
            <a:lstStyle/>
            <a:p>
              <a:endParaRPr lang="fr-FR" dirty="0"/>
            </a:p>
          </p:txBody>
        </p:sp>
        <p:sp>
          <p:nvSpPr>
            <p:cNvPr id="217" name="Freeform: Shape 554">
              <a:extLst>
                <a:ext uri="{FF2B5EF4-FFF2-40B4-BE49-F238E27FC236}">
                  <a16:creationId xmlns:a16="http://schemas.microsoft.com/office/drawing/2014/main" xmlns="" id="{328BF44F-57B0-4237-AC62-4A3A46157259}"/>
                </a:ext>
              </a:extLst>
            </p:cNvPr>
            <p:cNvSpPr/>
            <p:nvPr/>
          </p:nvSpPr>
          <p:spPr>
            <a:xfrm>
              <a:off x="2895961" y="348406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fr-FR" dirty="0"/>
            </a:p>
          </p:txBody>
        </p:sp>
        <p:sp>
          <p:nvSpPr>
            <p:cNvPr id="218" name="Freeform: Shape 555">
              <a:extLst>
                <a:ext uri="{FF2B5EF4-FFF2-40B4-BE49-F238E27FC236}">
                  <a16:creationId xmlns:a16="http://schemas.microsoft.com/office/drawing/2014/main" xmlns="" id="{9383445B-0F9E-4319-A3AC-67998CCC460A}"/>
                </a:ext>
              </a:extLst>
            </p:cNvPr>
            <p:cNvSpPr/>
            <p:nvPr/>
          </p:nvSpPr>
          <p:spPr>
            <a:xfrm>
              <a:off x="2972161" y="359836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fr-FR" dirty="0"/>
            </a:p>
          </p:txBody>
        </p:sp>
        <p:sp>
          <p:nvSpPr>
            <p:cNvPr id="219" name="Freeform: Shape 556">
              <a:extLst>
                <a:ext uri="{FF2B5EF4-FFF2-40B4-BE49-F238E27FC236}">
                  <a16:creationId xmlns:a16="http://schemas.microsoft.com/office/drawing/2014/main" xmlns="" id="{D9F93ED3-B1E8-460C-9BB1-2CBA1E309E6D}"/>
                </a:ext>
              </a:extLst>
            </p:cNvPr>
            <p:cNvSpPr/>
            <p:nvPr/>
          </p:nvSpPr>
          <p:spPr>
            <a:xfrm>
              <a:off x="3067411" y="365551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fr-FR" dirty="0"/>
            </a:p>
          </p:txBody>
        </p:sp>
        <p:sp>
          <p:nvSpPr>
            <p:cNvPr id="220" name="Freeform: Shape 557">
              <a:extLst>
                <a:ext uri="{FF2B5EF4-FFF2-40B4-BE49-F238E27FC236}">
                  <a16:creationId xmlns:a16="http://schemas.microsoft.com/office/drawing/2014/main" xmlns="" id="{110053F2-7C31-4283-BBA2-E5A56292BB67}"/>
                </a:ext>
              </a:extLst>
            </p:cNvPr>
            <p:cNvSpPr/>
            <p:nvPr/>
          </p:nvSpPr>
          <p:spPr>
            <a:xfrm>
              <a:off x="3086461" y="375076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fr-FR" dirty="0"/>
            </a:p>
          </p:txBody>
        </p:sp>
        <p:sp>
          <p:nvSpPr>
            <p:cNvPr id="221" name="Freeform: Shape 558">
              <a:extLst>
                <a:ext uri="{FF2B5EF4-FFF2-40B4-BE49-F238E27FC236}">
                  <a16:creationId xmlns:a16="http://schemas.microsoft.com/office/drawing/2014/main" xmlns="" id="{2D793889-6C09-477F-9330-E5E6D20313EC}"/>
                </a:ext>
              </a:extLst>
            </p:cNvPr>
            <p:cNvSpPr/>
            <p:nvPr/>
          </p:nvSpPr>
          <p:spPr>
            <a:xfrm>
              <a:off x="3105511" y="3826964"/>
              <a:ext cx="66675" cy="9525"/>
            </a:xfrm>
            <a:custGeom>
              <a:avLst/>
              <a:gdLst>
                <a:gd name="connsiteX0" fmla="*/ 0 w 66675"/>
                <a:gd name="connsiteY0" fmla="*/ 0 h 0"/>
                <a:gd name="connsiteX1" fmla="*/ 72009 w 66675"/>
                <a:gd name="connsiteY1" fmla="*/ 0 h 0"/>
              </a:gdLst>
              <a:ahLst/>
              <a:cxnLst>
                <a:cxn ang="0">
                  <a:pos x="connsiteX0" y="connsiteY0"/>
                </a:cxn>
                <a:cxn ang="0">
                  <a:pos x="connsiteX1" y="connsiteY1"/>
                </a:cxn>
              </a:cxnLst>
              <a:rect l="l" t="t" r="r" b="b"/>
              <a:pathLst>
                <a:path w="66675">
                  <a:moveTo>
                    <a:pt x="0" y="0"/>
                  </a:moveTo>
                  <a:lnTo>
                    <a:pt x="72009" y="0"/>
                  </a:lnTo>
                </a:path>
              </a:pathLst>
            </a:custGeom>
            <a:noFill/>
            <a:ln w="15875" cap="flat">
              <a:solidFill>
                <a:schemeClr val="bg2"/>
              </a:solidFill>
              <a:prstDash val="solid"/>
              <a:miter/>
            </a:ln>
          </p:spPr>
          <p:txBody>
            <a:bodyPr rtlCol="0" anchor="ctr"/>
            <a:lstStyle/>
            <a:p>
              <a:endParaRPr lang="fr-FR" dirty="0"/>
            </a:p>
          </p:txBody>
        </p:sp>
        <p:sp>
          <p:nvSpPr>
            <p:cNvPr id="222" name="Freeform: Shape 559">
              <a:extLst>
                <a:ext uri="{FF2B5EF4-FFF2-40B4-BE49-F238E27FC236}">
                  <a16:creationId xmlns:a16="http://schemas.microsoft.com/office/drawing/2014/main" xmlns="" id="{9E3F27EC-A414-4DD5-96AE-ED4CCF0DAF8C}"/>
                </a:ext>
              </a:extLst>
            </p:cNvPr>
            <p:cNvSpPr/>
            <p:nvPr/>
          </p:nvSpPr>
          <p:spPr>
            <a:xfrm>
              <a:off x="3219811" y="4207964"/>
              <a:ext cx="66675" cy="9525"/>
            </a:xfrm>
            <a:custGeom>
              <a:avLst/>
              <a:gdLst>
                <a:gd name="connsiteX0" fmla="*/ 0 w 66675"/>
                <a:gd name="connsiteY0" fmla="*/ 0 h 0"/>
                <a:gd name="connsiteX1" fmla="*/ 72009 w 66675"/>
                <a:gd name="connsiteY1" fmla="*/ 0 h 0"/>
              </a:gdLst>
              <a:ahLst/>
              <a:cxnLst>
                <a:cxn ang="0">
                  <a:pos x="connsiteX0" y="connsiteY0"/>
                </a:cxn>
                <a:cxn ang="0">
                  <a:pos x="connsiteX1" y="connsiteY1"/>
                </a:cxn>
              </a:cxnLst>
              <a:rect l="l" t="t" r="r" b="b"/>
              <a:pathLst>
                <a:path w="66675">
                  <a:moveTo>
                    <a:pt x="0" y="0"/>
                  </a:moveTo>
                  <a:lnTo>
                    <a:pt x="72009" y="0"/>
                  </a:lnTo>
                </a:path>
              </a:pathLst>
            </a:custGeom>
            <a:noFill/>
            <a:ln w="15875" cap="flat">
              <a:solidFill>
                <a:schemeClr val="bg2"/>
              </a:solidFill>
              <a:prstDash val="solid"/>
              <a:miter/>
            </a:ln>
          </p:spPr>
          <p:txBody>
            <a:bodyPr rtlCol="0" anchor="ctr"/>
            <a:lstStyle/>
            <a:p>
              <a:endParaRPr lang="fr-FR" dirty="0"/>
            </a:p>
          </p:txBody>
        </p:sp>
        <p:sp>
          <p:nvSpPr>
            <p:cNvPr id="223" name="Freeform: Shape 560">
              <a:extLst>
                <a:ext uri="{FF2B5EF4-FFF2-40B4-BE49-F238E27FC236}">
                  <a16:creationId xmlns:a16="http://schemas.microsoft.com/office/drawing/2014/main" xmlns="" id="{6ACBF25B-CECD-4F5A-8277-CC02D54B22E9}"/>
                </a:ext>
              </a:extLst>
            </p:cNvPr>
            <p:cNvSpPr/>
            <p:nvPr/>
          </p:nvSpPr>
          <p:spPr>
            <a:xfrm>
              <a:off x="3732066" y="45720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fr-FR" dirty="0"/>
            </a:p>
          </p:txBody>
        </p:sp>
        <p:sp>
          <p:nvSpPr>
            <p:cNvPr id="224" name="Freeform: Shape 561">
              <a:extLst>
                <a:ext uri="{FF2B5EF4-FFF2-40B4-BE49-F238E27FC236}">
                  <a16:creationId xmlns:a16="http://schemas.microsoft.com/office/drawing/2014/main" xmlns="" id="{4999CA1A-A83F-47DC-ADA1-D0CC148DBE80}"/>
                </a:ext>
              </a:extLst>
            </p:cNvPr>
            <p:cNvSpPr/>
            <p:nvPr/>
          </p:nvSpPr>
          <p:spPr>
            <a:xfrm>
              <a:off x="4436925" y="489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fr-FR" dirty="0"/>
            </a:p>
          </p:txBody>
        </p:sp>
        <p:sp>
          <p:nvSpPr>
            <p:cNvPr id="225" name="Freeform: Shape 562">
              <a:extLst>
                <a:ext uri="{FF2B5EF4-FFF2-40B4-BE49-F238E27FC236}">
                  <a16:creationId xmlns:a16="http://schemas.microsoft.com/office/drawing/2014/main" xmlns="" id="{D38D4BB2-D1EE-4220-AFD2-BE5BDD5128E1}"/>
                </a:ext>
              </a:extLst>
            </p:cNvPr>
            <p:cNvSpPr/>
            <p:nvPr/>
          </p:nvSpPr>
          <p:spPr>
            <a:xfrm>
              <a:off x="4494075" y="489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fr-FR" dirty="0"/>
            </a:p>
          </p:txBody>
        </p:sp>
        <p:sp>
          <p:nvSpPr>
            <p:cNvPr id="226" name="Freeform: Shape 563">
              <a:extLst>
                <a:ext uri="{FF2B5EF4-FFF2-40B4-BE49-F238E27FC236}">
                  <a16:creationId xmlns:a16="http://schemas.microsoft.com/office/drawing/2014/main" xmlns="" id="{0AEDE7CA-F358-4C81-B86B-5FF7D8549764}"/>
                </a:ext>
              </a:extLst>
            </p:cNvPr>
            <p:cNvSpPr/>
            <p:nvPr/>
          </p:nvSpPr>
          <p:spPr>
            <a:xfrm>
              <a:off x="4494075" y="489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fr-FR" dirty="0"/>
            </a:p>
          </p:txBody>
        </p:sp>
        <p:sp>
          <p:nvSpPr>
            <p:cNvPr id="227" name="Freeform: Shape 564">
              <a:extLst>
                <a:ext uri="{FF2B5EF4-FFF2-40B4-BE49-F238E27FC236}">
                  <a16:creationId xmlns:a16="http://schemas.microsoft.com/office/drawing/2014/main" xmlns="" id="{B3DA0015-CC6F-4E84-89B0-9429FB944AB4}"/>
                </a:ext>
              </a:extLst>
            </p:cNvPr>
            <p:cNvSpPr/>
            <p:nvPr/>
          </p:nvSpPr>
          <p:spPr>
            <a:xfrm>
              <a:off x="4894125" y="5086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fr-FR" dirty="0"/>
            </a:p>
          </p:txBody>
        </p:sp>
        <p:sp>
          <p:nvSpPr>
            <p:cNvPr id="228" name="Freeform: Shape 565">
              <a:extLst>
                <a:ext uri="{FF2B5EF4-FFF2-40B4-BE49-F238E27FC236}">
                  <a16:creationId xmlns:a16="http://schemas.microsoft.com/office/drawing/2014/main" xmlns="" id="{9CE393AB-4026-430B-9EBF-7ED4EA6DBBB9}"/>
                </a:ext>
              </a:extLst>
            </p:cNvPr>
            <p:cNvSpPr/>
            <p:nvPr/>
          </p:nvSpPr>
          <p:spPr>
            <a:xfrm>
              <a:off x="5465625" y="5162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fr-FR" dirty="0"/>
            </a:p>
          </p:txBody>
        </p:sp>
        <p:sp>
          <p:nvSpPr>
            <p:cNvPr id="229" name="Freeform: Shape 566">
              <a:extLst>
                <a:ext uri="{FF2B5EF4-FFF2-40B4-BE49-F238E27FC236}">
                  <a16:creationId xmlns:a16="http://schemas.microsoft.com/office/drawing/2014/main" xmlns="" id="{10756B44-E014-4025-A55F-CD8E9C0BE73E}"/>
                </a:ext>
              </a:extLst>
            </p:cNvPr>
            <p:cNvSpPr/>
            <p:nvPr/>
          </p:nvSpPr>
          <p:spPr>
            <a:xfrm>
              <a:off x="6018085" y="5162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fr-FR" dirty="0"/>
            </a:p>
          </p:txBody>
        </p:sp>
        <p:sp>
          <p:nvSpPr>
            <p:cNvPr id="230" name="Freeform: Shape 567">
              <a:extLst>
                <a:ext uri="{FF2B5EF4-FFF2-40B4-BE49-F238E27FC236}">
                  <a16:creationId xmlns:a16="http://schemas.microsoft.com/office/drawing/2014/main" xmlns="" id="{3CAEA93C-CA70-4855-A63B-52A5F61DAE3A}"/>
                </a:ext>
              </a:extLst>
            </p:cNvPr>
            <p:cNvSpPr/>
            <p:nvPr/>
          </p:nvSpPr>
          <p:spPr>
            <a:xfrm>
              <a:off x="7199194" y="5162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fr-FR" dirty="0"/>
            </a:p>
          </p:txBody>
        </p:sp>
      </p:grpSp>
      <p:sp>
        <p:nvSpPr>
          <p:cNvPr id="231" name="TextBox 230">
            <a:extLst>
              <a:ext uri="{FF2B5EF4-FFF2-40B4-BE49-F238E27FC236}">
                <a16:creationId xmlns:a16="http://schemas.microsoft.com/office/drawing/2014/main" xmlns="" id="{7786693A-FE74-4651-831F-D324C705DB5F}"/>
              </a:ext>
            </a:extLst>
          </p:cNvPr>
          <p:cNvSpPr txBox="1"/>
          <p:nvPr/>
        </p:nvSpPr>
        <p:spPr>
          <a:xfrm>
            <a:off x="3097031" y="4338247"/>
            <a:ext cx="1014445" cy="307777"/>
          </a:xfrm>
          <a:prstGeom prst="rect">
            <a:avLst/>
          </a:prstGeom>
          <a:noFill/>
        </p:spPr>
        <p:txBody>
          <a:bodyPr wrap="none" rtlCol="0">
            <a:spAutoFit/>
          </a:bodyPr>
          <a:lstStyle/>
          <a:p>
            <a:r>
              <a:rPr lang="fr-FR" sz="1400" dirty="0">
                <a:solidFill>
                  <a:schemeClr val="bg2"/>
                </a:solidFill>
              </a:rPr>
              <a:t>ICP 11–20</a:t>
            </a:r>
          </a:p>
        </p:txBody>
      </p:sp>
      <p:grpSp>
        <p:nvGrpSpPr>
          <p:cNvPr id="232" name="Group 231">
            <a:extLst>
              <a:ext uri="{FF2B5EF4-FFF2-40B4-BE49-F238E27FC236}">
                <a16:creationId xmlns:a16="http://schemas.microsoft.com/office/drawing/2014/main" xmlns="" id="{35649521-867A-4D2D-B318-009503C70D9E}"/>
              </a:ext>
            </a:extLst>
          </p:cNvPr>
          <p:cNvGrpSpPr/>
          <p:nvPr/>
        </p:nvGrpSpPr>
        <p:grpSpPr>
          <a:xfrm>
            <a:off x="810863" y="2341625"/>
            <a:ext cx="1933157" cy="2232000"/>
            <a:chOff x="3081337" y="1681163"/>
            <a:chExt cx="2981325" cy="3495675"/>
          </a:xfrm>
        </p:grpSpPr>
        <p:sp>
          <p:nvSpPr>
            <p:cNvPr id="233" name="Freeform: Shape 573">
              <a:extLst>
                <a:ext uri="{FF2B5EF4-FFF2-40B4-BE49-F238E27FC236}">
                  <a16:creationId xmlns:a16="http://schemas.microsoft.com/office/drawing/2014/main" xmlns="" id="{5823C310-A0B0-4DD0-8D38-2D66F979B39E}"/>
                </a:ext>
              </a:extLst>
            </p:cNvPr>
            <p:cNvSpPr/>
            <p:nvPr/>
          </p:nvSpPr>
          <p:spPr>
            <a:xfrm>
              <a:off x="3081337" y="1681163"/>
              <a:ext cx="2981325" cy="3495675"/>
            </a:xfrm>
            <a:custGeom>
              <a:avLst/>
              <a:gdLst>
                <a:gd name="connsiteX0" fmla="*/ 2981639 w 2981325"/>
                <a:gd name="connsiteY0" fmla="*/ 3497085 h 3495675"/>
                <a:gd name="connsiteX1" fmla="*/ 2181797 w 2981325"/>
                <a:gd name="connsiteY1" fmla="*/ 3497085 h 3495675"/>
                <a:gd name="connsiteX2" fmla="*/ 2181797 w 2981325"/>
                <a:gd name="connsiteY2" fmla="*/ 3181598 h 3495675"/>
                <a:gd name="connsiteX3" fmla="*/ 2057371 w 2981325"/>
                <a:gd name="connsiteY3" fmla="*/ 3181598 h 3495675"/>
                <a:gd name="connsiteX4" fmla="*/ 2057371 w 2981325"/>
                <a:gd name="connsiteY4" fmla="*/ 3132716 h 3495675"/>
                <a:gd name="connsiteX5" fmla="*/ 1510817 w 2981325"/>
                <a:gd name="connsiteY5" fmla="*/ 3132716 h 3495675"/>
                <a:gd name="connsiteX6" fmla="*/ 1510817 w 2981325"/>
                <a:gd name="connsiteY6" fmla="*/ 2897210 h 3495675"/>
                <a:gd name="connsiteX7" fmla="*/ 968702 w 2981325"/>
                <a:gd name="connsiteY7" fmla="*/ 2897210 h 3495675"/>
                <a:gd name="connsiteX8" fmla="*/ 968702 w 2981325"/>
                <a:gd name="connsiteY8" fmla="*/ 2119579 h 3495675"/>
                <a:gd name="connsiteX9" fmla="*/ 799843 w 2981325"/>
                <a:gd name="connsiteY9" fmla="*/ 2119579 h 3495675"/>
                <a:gd name="connsiteX10" fmla="*/ 799843 w 2981325"/>
                <a:gd name="connsiteY10" fmla="*/ 1928508 h 3495675"/>
                <a:gd name="connsiteX11" fmla="*/ 551002 w 2981325"/>
                <a:gd name="connsiteY11" fmla="*/ 1928508 h 3495675"/>
                <a:gd name="connsiteX12" fmla="*/ 551002 w 2981325"/>
                <a:gd name="connsiteY12" fmla="*/ 1724101 h 3495675"/>
                <a:gd name="connsiteX13" fmla="*/ 493236 w 2981325"/>
                <a:gd name="connsiteY13" fmla="*/ 1724101 h 3495675"/>
                <a:gd name="connsiteX14" fmla="*/ 493236 w 2981325"/>
                <a:gd name="connsiteY14" fmla="*/ 1519704 h 3495675"/>
                <a:gd name="connsiteX15" fmla="*/ 462131 w 2981325"/>
                <a:gd name="connsiteY15" fmla="*/ 1519704 h 3495675"/>
                <a:gd name="connsiteX16" fmla="*/ 462131 w 2981325"/>
                <a:gd name="connsiteY16" fmla="*/ 1333071 h 3495675"/>
                <a:gd name="connsiteX17" fmla="*/ 422139 w 2981325"/>
                <a:gd name="connsiteY17" fmla="*/ 1333071 h 3495675"/>
                <a:gd name="connsiteX18" fmla="*/ 422139 w 2981325"/>
                <a:gd name="connsiteY18" fmla="*/ 586551 h 3495675"/>
                <a:gd name="connsiteX19" fmla="*/ 391035 w 2981325"/>
                <a:gd name="connsiteY19" fmla="*/ 586551 h 3495675"/>
                <a:gd name="connsiteX20" fmla="*/ 391035 w 2981325"/>
                <a:gd name="connsiteY20" fmla="*/ 386590 h 3495675"/>
                <a:gd name="connsiteX21" fmla="*/ 351042 w 2981325"/>
                <a:gd name="connsiteY21" fmla="*/ 386590 h 3495675"/>
                <a:gd name="connsiteX22" fmla="*/ 351042 w 2981325"/>
                <a:gd name="connsiteY22" fmla="*/ 195517 h 3495675"/>
                <a:gd name="connsiteX23" fmla="*/ 195517 w 2981325"/>
                <a:gd name="connsiteY23" fmla="*/ 195517 h 3495675"/>
                <a:gd name="connsiteX24" fmla="*/ 195517 w 2981325"/>
                <a:gd name="connsiteY24" fmla="*/ 0 h 3495675"/>
                <a:gd name="connsiteX25" fmla="*/ 0 w 2981325"/>
                <a:gd name="connsiteY25" fmla="*/ 0 h 349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81325" h="3495675">
                  <a:moveTo>
                    <a:pt x="2981639" y="3497085"/>
                  </a:moveTo>
                  <a:lnTo>
                    <a:pt x="2181797" y="3497085"/>
                  </a:lnTo>
                  <a:lnTo>
                    <a:pt x="2181797" y="3181598"/>
                  </a:lnTo>
                  <a:lnTo>
                    <a:pt x="2057371" y="3181598"/>
                  </a:lnTo>
                  <a:lnTo>
                    <a:pt x="2057371" y="3132716"/>
                  </a:lnTo>
                  <a:lnTo>
                    <a:pt x="1510817" y="3132716"/>
                  </a:lnTo>
                  <a:lnTo>
                    <a:pt x="1510817" y="2897210"/>
                  </a:lnTo>
                  <a:lnTo>
                    <a:pt x="968702" y="2897210"/>
                  </a:lnTo>
                  <a:lnTo>
                    <a:pt x="968702" y="2119579"/>
                  </a:lnTo>
                  <a:lnTo>
                    <a:pt x="799843" y="2119579"/>
                  </a:lnTo>
                  <a:lnTo>
                    <a:pt x="799843" y="1928508"/>
                  </a:lnTo>
                  <a:lnTo>
                    <a:pt x="551002" y="1928508"/>
                  </a:lnTo>
                  <a:lnTo>
                    <a:pt x="551002" y="1724101"/>
                  </a:lnTo>
                  <a:lnTo>
                    <a:pt x="493236" y="1724101"/>
                  </a:lnTo>
                  <a:lnTo>
                    <a:pt x="493236" y="1519704"/>
                  </a:lnTo>
                  <a:lnTo>
                    <a:pt x="462131" y="1519704"/>
                  </a:lnTo>
                  <a:lnTo>
                    <a:pt x="462131" y="1333071"/>
                  </a:lnTo>
                  <a:lnTo>
                    <a:pt x="422139" y="1333071"/>
                  </a:lnTo>
                  <a:lnTo>
                    <a:pt x="422139" y="586551"/>
                  </a:lnTo>
                  <a:lnTo>
                    <a:pt x="391035" y="586551"/>
                  </a:lnTo>
                  <a:lnTo>
                    <a:pt x="391035" y="386590"/>
                  </a:lnTo>
                  <a:lnTo>
                    <a:pt x="351042" y="386590"/>
                  </a:lnTo>
                  <a:lnTo>
                    <a:pt x="351042" y="195517"/>
                  </a:lnTo>
                  <a:lnTo>
                    <a:pt x="195517" y="195517"/>
                  </a:lnTo>
                  <a:lnTo>
                    <a:pt x="195517" y="0"/>
                  </a:lnTo>
                  <a:lnTo>
                    <a:pt x="0" y="0"/>
                  </a:lnTo>
                </a:path>
              </a:pathLst>
            </a:custGeom>
            <a:noFill/>
            <a:ln w="15875" cap="flat">
              <a:solidFill>
                <a:srgbClr val="B60D27"/>
              </a:solidFill>
              <a:prstDash val="solid"/>
              <a:miter/>
            </a:ln>
          </p:spPr>
          <p:txBody>
            <a:bodyPr rtlCol="0" anchor="ctr"/>
            <a:lstStyle/>
            <a:p>
              <a:endParaRPr lang="fr-FR" dirty="0"/>
            </a:p>
          </p:txBody>
        </p:sp>
        <p:sp>
          <p:nvSpPr>
            <p:cNvPr id="234" name="Freeform: Shape 574">
              <a:extLst>
                <a:ext uri="{FF2B5EF4-FFF2-40B4-BE49-F238E27FC236}">
                  <a16:creationId xmlns:a16="http://schemas.microsoft.com/office/drawing/2014/main" xmlns="" id="{579734C0-0B04-42C5-8AF9-28BC4DE97DA0}"/>
                </a:ext>
              </a:extLst>
            </p:cNvPr>
            <p:cNvSpPr/>
            <p:nvPr/>
          </p:nvSpPr>
          <p:spPr>
            <a:xfrm>
              <a:off x="4223337" y="45330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B60D27"/>
              </a:solidFill>
              <a:prstDash val="solid"/>
              <a:miter/>
            </a:ln>
          </p:spPr>
          <p:txBody>
            <a:bodyPr rtlCol="0" anchor="ctr"/>
            <a:lstStyle/>
            <a:p>
              <a:endParaRPr lang="fr-FR" dirty="0"/>
            </a:p>
          </p:txBody>
        </p:sp>
      </p:grpSp>
      <p:grpSp>
        <p:nvGrpSpPr>
          <p:cNvPr id="235" name="Group 234">
            <a:extLst>
              <a:ext uri="{FF2B5EF4-FFF2-40B4-BE49-F238E27FC236}">
                <a16:creationId xmlns:a16="http://schemas.microsoft.com/office/drawing/2014/main" xmlns="" id="{E0BF79B1-8AAC-4DB0-8945-6908940D3A59}"/>
              </a:ext>
            </a:extLst>
          </p:cNvPr>
          <p:cNvGrpSpPr/>
          <p:nvPr/>
        </p:nvGrpSpPr>
        <p:grpSpPr>
          <a:xfrm>
            <a:off x="5322922" y="2334373"/>
            <a:ext cx="3397544" cy="1903829"/>
            <a:chOff x="5192472" y="2303205"/>
            <a:chExt cx="3397544" cy="1903829"/>
          </a:xfrm>
        </p:grpSpPr>
        <p:sp>
          <p:nvSpPr>
            <p:cNvPr id="236" name="Freeform: Shape 578">
              <a:extLst>
                <a:ext uri="{FF2B5EF4-FFF2-40B4-BE49-F238E27FC236}">
                  <a16:creationId xmlns:a16="http://schemas.microsoft.com/office/drawing/2014/main" xmlns="" id="{0318FD5C-8AB0-4571-8564-1ABF5BF31200}"/>
                </a:ext>
              </a:extLst>
            </p:cNvPr>
            <p:cNvSpPr/>
            <p:nvPr/>
          </p:nvSpPr>
          <p:spPr>
            <a:xfrm>
              <a:off x="5192472" y="2322810"/>
              <a:ext cx="3397544" cy="1861031"/>
            </a:xfrm>
            <a:custGeom>
              <a:avLst/>
              <a:gdLst>
                <a:gd name="connsiteX0" fmla="*/ 5304749 w 5295900"/>
                <a:gd name="connsiteY0" fmla="*/ 2893171 h 2886075"/>
                <a:gd name="connsiteX1" fmla="*/ 3146460 w 5295900"/>
                <a:gd name="connsiteY1" fmla="*/ 2893171 h 2886075"/>
                <a:gd name="connsiteX2" fmla="*/ 3146460 w 5295900"/>
                <a:gd name="connsiteY2" fmla="*/ 2839659 h 2886075"/>
                <a:gd name="connsiteX3" fmla="*/ 2914574 w 5295900"/>
                <a:gd name="connsiteY3" fmla="*/ 2839659 h 2886075"/>
                <a:gd name="connsiteX4" fmla="*/ 2914574 w 5295900"/>
                <a:gd name="connsiteY4" fmla="*/ 2796854 h 2886075"/>
                <a:gd name="connsiteX5" fmla="*/ 2843232 w 5295900"/>
                <a:gd name="connsiteY5" fmla="*/ 2796854 h 2886075"/>
                <a:gd name="connsiteX6" fmla="*/ 2843232 w 5295900"/>
                <a:gd name="connsiteY6" fmla="*/ 2754049 h 2886075"/>
                <a:gd name="connsiteX7" fmla="*/ 2796854 w 5295900"/>
                <a:gd name="connsiteY7" fmla="*/ 2754049 h 2886075"/>
                <a:gd name="connsiteX8" fmla="*/ 2796854 w 5295900"/>
                <a:gd name="connsiteY8" fmla="*/ 2693403 h 2886075"/>
                <a:gd name="connsiteX9" fmla="*/ 2732637 w 5295900"/>
                <a:gd name="connsiteY9" fmla="*/ 2693403 h 2886075"/>
                <a:gd name="connsiteX10" fmla="*/ 2732637 w 5295900"/>
                <a:gd name="connsiteY10" fmla="*/ 2650588 h 2886075"/>
                <a:gd name="connsiteX11" fmla="*/ 2636320 w 5295900"/>
                <a:gd name="connsiteY11" fmla="*/ 2650588 h 2886075"/>
                <a:gd name="connsiteX12" fmla="*/ 2636320 w 5295900"/>
                <a:gd name="connsiteY12" fmla="*/ 2614917 h 2886075"/>
                <a:gd name="connsiteX13" fmla="*/ 2468651 w 5295900"/>
                <a:gd name="connsiteY13" fmla="*/ 2614917 h 2886075"/>
                <a:gd name="connsiteX14" fmla="*/ 2468651 w 5295900"/>
                <a:gd name="connsiteY14" fmla="*/ 2547137 h 2886075"/>
                <a:gd name="connsiteX15" fmla="*/ 2343788 w 5295900"/>
                <a:gd name="connsiteY15" fmla="*/ 2547137 h 2886075"/>
                <a:gd name="connsiteX16" fmla="*/ 2343788 w 5295900"/>
                <a:gd name="connsiteY16" fmla="*/ 2497188 h 2886075"/>
                <a:gd name="connsiteX17" fmla="*/ 2226069 w 5295900"/>
                <a:gd name="connsiteY17" fmla="*/ 2497188 h 2886075"/>
                <a:gd name="connsiteX18" fmla="*/ 2226069 w 5295900"/>
                <a:gd name="connsiteY18" fmla="*/ 2468651 h 2886075"/>
                <a:gd name="connsiteX19" fmla="*/ 2151155 w 5295900"/>
                <a:gd name="connsiteY19" fmla="*/ 2468651 h 2886075"/>
                <a:gd name="connsiteX20" fmla="*/ 2151155 w 5295900"/>
                <a:gd name="connsiteY20" fmla="*/ 2422274 h 2886075"/>
                <a:gd name="connsiteX21" fmla="*/ 2101206 w 5295900"/>
                <a:gd name="connsiteY21" fmla="*/ 2422274 h 2886075"/>
                <a:gd name="connsiteX22" fmla="*/ 2101206 w 5295900"/>
                <a:gd name="connsiteY22" fmla="*/ 2393737 h 2886075"/>
                <a:gd name="connsiteX23" fmla="*/ 2036998 w 5295900"/>
                <a:gd name="connsiteY23" fmla="*/ 2393737 h 2886075"/>
                <a:gd name="connsiteX24" fmla="*/ 2036998 w 5295900"/>
                <a:gd name="connsiteY24" fmla="*/ 2350922 h 2886075"/>
                <a:gd name="connsiteX25" fmla="*/ 2026291 w 5295900"/>
                <a:gd name="connsiteY25" fmla="*/ 2350922 h 2886075"/>
                <a:gd name="connsiteX26" fmla="*/ 2026291 w 5295900"/>
                <a:gd name="connsiteY26" fmla="*/ 2286714 h 2886075"/>
                <a:gd name="connsiteX27" fmla="*/ 1933537 w 5295900"/>
                <a:gd name="connsiteY27" fmla="*/ 2286714 h 2886075"/>
                <a:gd name="connsiteX28" fmla="*/ 1933537 w 5295900"/>
                <a:gd name="connsiteY28" fmla="*/ 2261740 h 2886075"/>
                <a:gd name="connsiteX29" fmla="*/ 1894294 w 5295900"/>
                <a:gd name="connsiteY29" fmla="*/ 2261740 h 2886075"/>
                <a:gd name="connsiteX30" fmla="*/ 1894294 w 5295900"/>
                <a:gd name="connsiteY30" fmla="*/ 2186825 h 2886075"/>
                <a:gd name="connsiteX31" fmla="*/ 1744466 w 5295900"/>
                <a:gd name="connsiteY31" fmla="*/ 2186825 h 2886075"/>
                <a:gd name="connsiteX32" fmla="*/ 1744466 w 5295900"/>
                <a:gd name="connsiteY32" fmla="*/ 2076240 h 2886075"/>
                <a:gd name="connsiteX33" fmla="*/ 1683820 w 5295900"/>
                <a:gd name="connsiteY33" fmla="*/ 2076240 h 2886075"/>
                <a:gd name="connsiteX34" fmla="*/ 1683820 w 5295900"/>
                <a:gd name="connsiteY34" fmla="*/ 2047694 h 2886075"/>
                <a:gd name="connsiteX35" fmla="*/ 1633880 w 5295900"/>
                <a:gd name="connsiteY35" fmla="*/ 2047694 h 2886075"/>
                <a:gd name="connsiteX36" fmla="*/ 1633880 w 5295900"/>
                <a:gd name="connsiteY36" fmla="*/ 1972780 h 2886075"/>
                <a:gd name="connsiteX37" fmla="*/ 1519723 w 5295900"/>
                <a:gd name="connsiteY37" fmla="*/ 1972780 h 2886075"/>
                <a:gd name="connsiteX38" fmla="*/ 1519723 w 5295900"/>
                <a:gd name="connsiteY38" fmla="*/ 1887159 h 2886075"/>
                <a:gd name="connsiteX39" fmla="*/ 1484043 w 5295900"/>
                <a:gd name="connsiteY39" fmla="*/ 1887159 h 2886075"/>
                <a:gd name="connsiteX40" fmla="*/ 1484043 w 5295900"/>
                <a:gd name="connsiteY40" fmla="*/ 1833648 h 2886075"/>
                <a:gd name="connsiteX41" fmla="*/ 1441237 w 5295900"/>
                <a:gd name="connsiteY41" fmla="*/ 1833648 h 2886075"/>
                <a:gd name="connsiteX42" fmla="*/ 1441237 w 5295900"/>
                <a:gd name="connsiteY42" fmla="*/ 1748037 h 2886075"/>
                <a:gd name="connsiteX43" fmla="*/ 1401994 w 5295900"/>
                <a:gd name="connsiteY43" fmla="*/ 1748037 h 2886075"/>
                <a:gd name="connsiteX44" fmla="*/ 1401994 w 5295900"/>
                <a:gd name="connsiteY44" fmla="*/ 1648149 h 2886075"/>
                <a:gd name="connsiteX45" fmla="*/ 1366323 w 5295900"/>
                <a:gd name="connsiteY45" fmla="*/ 1648149 h 2886075"/>
                <a:gd name="connsiteX46" fmla="*/ 1366323 w 5295900"/>
                <a:gd name="connsiteY46" fmla="*/ 1580369 h 2886075"/>
                <a:gd name="connsiteX47" fmla="*/ 1319946 w 5295900"/>
                <a:gd name="connsiteY47" fmla="*/ 1580369 h 2886075"/>
                <a:gd name="connsiteX48" fmla="*/ 1319946 w 5295900"/>
                <a:gd name="connsiteY48" fmla="*/ 1537554 h 2886075"/>
                <a:gd name="connsiteX49" fmla="*/ 1302106 w 5295900"/>
                <a:gd name="connsiteY49" fmla="*/ 1537554 h 2886075"/>
                <a:gd name="connsiteX50" fmla="*/ 1302106 w 5295900"/>
                <a:gd name="connsiteY50" fmla="*/ 1444799 h 2886075"/>
                <a:gd name="connsiteX51" fmla="*/ 1230754 w 5295900"/>
                <a:gd name="connsiteY51" fmla="*/ 1444799 h 2886075"/>
                <a:gd name="connsiteX52" fmla="*/ 1230754 w 5295900"/>
                <a:gd name="connsiteY52" fmla="*/ 1409128 h 2886075"/>
                <a:gd name="connsiteX53" fmla="*/ 1202217 w 5295900"/>
                <a:gd name="connsiteY53" fmla="*/ 1409128 h 2886075"/>
                <a:gd name="connsiteX54" fmla="*/ 1202217 w 5295900"/>
                <a:gd name="connsiteY54" fmla="*/ 1352054 h 2886075"/>
                <a:gd name="connsiteX55" fmla="*/ 1130875 w 5295900"/>
                <a:gd name="connsiteY55" fmla="*/ 1352054 h 2886075"/>
                <a:gd name="connsiteX56" fmla="*/ 1130875 w 5295900"/>
                <a:gd name="connsiteY56" fmla="*/ 1277131 h 2886075"/>
                <a:gd name="connsiteX57" fmla="*/ 1091632 w 5295900"/>
                <a:gd name="connsiteY57" fmla="*/ 1277131 h 2886075"/>
                <a:gd name="connsiteX58" fmla="*/ 1091632 w 5295900"/>
                <a:gd name="connsiteY58" fmla="*/ 1223619 h 2886075"/>
                <a:gd name="connsiteX59" fmla="*/ 1041683 w 5295900"/>
                <a:gd name="connsiteY59" fmla="*/ 1223619 h 2886075"/>
                <a:gd name="connsiteX60" fmla="*/ 1041683 w 5295900"/>
                <a:gd name="connsiteY60" fmla="*/ 1138009 h 2886075"/>
                <a:gd name="connsiteX61" fmla="*/ 973903 w 5295900"/>
                <a:gd name="connsiteY61" fmla="*/ 1138009 h 2886075"/>
                <a:gd name="connsiteX62" fmla="*/ 973903 w 5295900"/>
                <a:gd name="connsiteY62" fmla="*/ 1052388 h 2886075"/>
                <a:gd name="connsiteX63" fmla="*/ 923960 w 5295900"/>
                <a:gd name="connsiteY63" fmla="*/ 1052388 h 2886075"/>
                <a:gd name="connsiteX64" fmla="*/ 923960 w 5295900"/>
                <a:gd name="connsiteY64" fmla="*/ 973902 h 2886075"/>
                <a:gd name="connsiteX65" fmla="*/ 884719 w 5295900"/>
                <a:gd name="connsiteY65" fmla="*/ 973902 h 2886075"/>
                <a:gd name="connsiteX66" fmla="*/ 884719 w 5295900"/>
                <a:gd name="connsiteY66" fmla="*/ 906123 h 2886075"/>
                <a:gd name="connsiteX67" fmla="*/ 849045 w 5295900"/>
                <a:gd name="connsiteY67" fmla="*/ 906123 h 2886075"/>
                <a:gd name="connsiteX68" fmla="*/ 849045 w 5295900"/>
                <a:gd name="connsiteY68" fmla="*/ 859747 h 2886075"/>
                <a:gd name="connsiteX69" fmla="*/ 806236 w 5295900"/>
                <a:gd name="connsiteY69" fmla="*/ 859747 h 2886075"/>
                <a:gd name="connsiteX70" fmla="*/ 806236 w 5295900"/>
                <a:gd name="connsiteY70" fmla="*/ 820506 h 2886075"/>
                <a:gd name="connsiteX71" fmla="*/ 766994 w 5295900"/>
                <a:gd name="connsiteY71" fmla="*/ 820506 h 2886075"/>
                <a:gd name="connsiteX72" fmla="*/ 766994 w 5295900"/>
                <a:gd name="connsiteY72" fmla="*/ 738455 h 2886075"/>
                <a:gd name="connsiteX73" fmla="*/ 706348 w 5295900"/>
                <a:gd name="connsiteY73" fmla="*/ 738455 h 2886075"/>
                <a:gd name="connsiteX74" fmla="*/ 706348 w 5295900"/>
                <a:gd name="connsiteY74" fmla="*/ 613595 h 2886075"/>
                <a:gd name="connsiteX75" fmla="*/ 634999 w 5295900"/>
                <a:gd name="connsiteY75" fmla="*/ 613595 h 2886075"/>
                <a:gd name="connsiteX76" fmla="*/ 634999 w 5295900"/>
                <a:gd name="connsiteY76" fmla="*/ 588624 h 2886075"/>
                <a:gd name="connsiteX77" fmla="*/ 567219 w 5295900"/>
                <a:gd name="connsiteY77" fmla="*/ 588624 h 2886075"/>
                <a:gd name="connsiteX78" fmla="*/ 567219 w 5295900"/>
                <a:gd name="connsiteY78" fmla="*/ 524410 h 2886075"/>
                <a:gd name="connsiteX79" fmla="*/ 520842 w 5295900"/>
                <a:gd name="connsiteY79" fmla="*/ 524410 h 2886075"/>
                <a:gd name="connsiteX80" fmla="*/ 520842 w 5295900"/>
                <a:gd name="connsiteY80" fmla="*/ 435224 h 2886075"/>
                <a:gd name="connsiteX81" fmla="*/ 485168 w 5295900"/>
                <a:gd name="connsiteY81" fmla="*/ 435224 h 2886075"/>
                <a:gd name="connsiteX82" fmla="*/ 485168 w 5295900"/>
                <a:gd name="connsiteY82" fmla="*/ 371011 h 2886075"/>
                <a:gd name="connsiteX83" fmla="*/ 445927 w 5295900"/>
                <a:gd name="connsiteY83" fmla="*/ 371011 h 2886075"/>
                <a:gd name="connsiteX84" fmla="*/ 445927 w 5295900"/>
                <a:gd name="connsiteY84" fmla="*/ 310365 h 2886075"/>
                <a:gd name="connsiteX85" fmla="*/ 406685 w 5295900"/>
                <a:gd name="connsiteY85" fmla="*/ 310365 h 2886075"/>
                <a:gd name="connsiteX86" fmla="*/ 406685 w 5295900"/>
                <a:gd name="connsiteY86" fmla="*/ 253287 h 2886075"/>
                <a:gd name="connsiteX87" fmla="*/ 363876 w 5295900"/>
                <a:gd name="connsiteY87" fmla="*/ 253287 h 2886075"/>
                <a:gd name="connsiteX88" fmla="*/ 363876 w 5295900"/>
                <a:gd name="connsiteY88" fmla="*/ 199775 h 2886075"/>
                <a:gd name="connsiteX89" fmla="*/ 285393 w 5295900"/>
                <a:gd name="connsiteY89" fmla="*/ 199775 h 2886075"/>
                <a:gd name="connsiteX90" fmla="*/ 285393 w 5295900"/>
                <a:gd name="connsiteY90" fmla="*/ 135561 h 2886075"/>
                <a:gd name="connsiteX91" fmla="*/ 221180 w 5295900"/>
                <a:gd name="connsiteY91" fmla="*/ 135561 h 2886075"/>
                <a:gd name="connsiteX92" fmla="*/ 221180 w 5295900"/>
                <a:gd name="connsiteY92" fmla="*/ 107023 h 2886075"/>
                <a:gd name="connsiteX93" fmla="*/ 149831 w 5295900"/>
                <a:gd name="connsiteY93" fmla="*/ 107023 h 2886075"/>
                <a:gd name="connsiteX94" fmla="*/ 149831 w 5295900"/>
                <a:gd name="connsiteY94" fmla="*/ 60646 h 2886075"/>
                <a:gd name="connsiteX95" fmla="*/ 117724 w 5295900"/>
                <a:gd name="connsiteY95" fmla="*/ 60646 h 2886075"/>
                <a:gd name="connsiteX96" fmla="*/ 117724 w 5295900"/>
                <a:gd name="connsiteY96" fmla="*/ 0 h 2886075"/>
                <a:gd name="connsiteX97" fmla="*/ 0 w 5295900"/>
                <a:gd name="connsiteY97"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295900" h="2886075">
                  <a:moveTo>
                    <a:pt x="5304749" y="2893171"/>
                  </a:moveTo>
                  <a:lnTo>
                    <a:pt x="3146460" y="2893171"/>
                  </a:lnTo>
                  <a:lnTo>
                    <a:pt x="3146460" y="2839659"/>
                  </a:lnTo>
                  <a:lnTo>
                    <a:pt x="2914574" y="2839659"/>
                  </a:lnTo>
                  <a:lnTo>
                    <a:pt x="2914574" y="2796854"/>
                  </a:lnTo>
                  <a:lnTo>
                    <a:pt x="2843232" y="2796854"/>
                  </a:lnTo>
                  <a:lnTo>
                    <a:pt x="2843232" y="2754049"/>
                  </a:lnTo>
                  <a:lnTo>
                    <a:pt x="2796854" y="2754049"/>
                  </a:lnTo>
                  <a:lnTo>
                    <a:pt x="2796854" y="2693403"/>
                  </a:lnTo>
                  <a:lnTo>
                    <a:pt x="2732637" y="2693403"/>
                  </a:lnTo>
                  <a:lnTo>
                    <a:pt x="2732637" y="2650588"/>
                  </a:lnTo>
                  <a:lnTo>
                    <a:pt x="2636320" y="2650588"/>
                  </a:lnTo>
                  <a:lnTo>
                    <a:pt x="2636320" y="2614917"/>
                  </a:lnTo>
                  <a:lnTo>
                    <a:pt x="2468651" y="2614917"/>
                  </a:lnTo>
                  <a:lnTo>
                    <a:pt x="2468651" y="2547137"/>
                  </a:lnTo>
                  <a:lnTo>
                    <a:pt x="2343788" y="2547137"/>
                  </a:lnTo>
                  <a:lnTo>
                    <a:pt x="2343788" y="2497188"/>
                  </a:lnTo>
                  <a:lnTo>
                    <a:pt x="2226069" y="2497188"/>
                  </a:lnTo>
                  <a:lnTo>
                    <a:pt x="2226069" y="2468651"/>
                  </a:lnTo>
                  <a:lnTo>
                    <a:pt x="2151155" y="2468651"/>
                  </a:lnTo>
                  <a:lnTo>
                    <a:pt x="2151155" y="2422274"/>
                  </a:lnTo>
                  <a:lnTo>
                    <a:pt x="2101206" y="2422274"/>
                  </a:lnTo>
                  <a:lnTo>
                    <a:pt x="2101206" y="2393737"/>
                  </a:lnTo>
                  <a:lnTo>
                    <a:pt x="2036998" y="2393737"/>
                  </a:lnTo>
                  <a:lnTo>
                    <a:pt x="2036998" y="2350922"/>
                  </a:lnTo>
                  <a:lnTo>
                    <a:pt x="2026291" y="2350922"/>
                  </a:lnTo>
                  <a:lnTo>
                    <a:pt x="2026291" y="2286714"/>
                  </a:lnTo>
                  <a:lnTo>
                    <a:pt x="1933537" y="2286714"/>
                  </a:lnTo>
                  <a:lnTo>
                    <a:pt x="1933537" y="2261740"/>
                  </a:lnTo>
                  <a:lnTo>
                    <a:pt x="1894294" y="2261740"/>
                  </a:lnTo>
                  <a:lnTo>
                    <a:pt x="1894294" y="2186825"/>
                  </a:lnTo>
                  <a:lnTo>
                    <a:pt x="1744466" y="2186825"/>
                  </a:lnTo>
                  <a:lnTo>
                    <a:pt x="1744466" y="2076240"/>
                  </a:lnTo>
                  <a:lnTo>
                    <a:pt x="1683820" y="2076240"/>
                  </a:lnTo>
                  <a:lnTo>
                    <a:pt x="1683820" y="2047694"/>
                  </a:lnTo>
                  <a:lnTo>
                    <a:pt x="1633880" y="2047694"/>
                  </a:lnTo>
                  <a:lnTo>
                    <a:pt x="1633880" y="1972780"/>
                  </a:lnTo>
                  <a:lnTo>
                    <a:pt x="1519723" y="1972780"/>
                  </a:lnTo>
                  <a:lnTo>
                    <a:pt x="1519723" y="1887159"/>
                  </a:lnTo>
                  <a:lnTo>
                    <a:pt x="1484043" y="1887159"/>
                  </a:lnTo>
                  <a:lnTo>
                    <a:pt x="1484043" y="1833648"/>
                  </a:lnTo>
                  <a:lnTo>
                    <a:pt x="1441237" y="1833648"/>
                  </a:lnTo>
                  <a:lnTo>
                    <a:pt x="1441237" y="1748037"/>
                  </a:lnTo>
                  <a:lnTo>
                    <a:pt x="1401994" y="1748037"/>
                  </a:lnTo>
                  <a:lnTo>
                    <a:pt x="1401994" y="1648149"/>
                  </a:lnTo>
                  <a:lnTo>
                    <a:pt x="1366323" y="1648149"/>
                  </a:lnTo>
                  <a:lnTo>
                    <a:pt x="1366323" y="1580369"/>
                  </a:lnTo>
                  <a:lnTo>
                    <a:pt x="1319946" y="1580369"/>
                  </a:lnTo>
                  <a:lnTo>
                    <a:pt x="1319946" y="1537554"/>
                  </a:lnTo>
                  <a:lnTo>
                    <a:pt x="1302106" y="1537554"/>
                  </a:lnTo>
                  <a:lnTo>
                    <a:pt x="1302106" y="1444799"/>
                  </a:lnTo>
                  <a:lnTo>
                    <a:pt x="1230754" y="1444799"/>
                  </a:lnTo>
                  <a:lnTo>
                    <a:pt x="1230754" y="1409128"/>
                  </a:lnTo>
                  <a:lnTo>
                    <a:pt x="1202217" y="1409128"/>
                  </a:lnTo>
                  <a:lnTo>
                    <a:pt x="1202217" y="1352054"/>
                  </a:lnTo>
                  <a:lnTo>
                    <a:pt x="1130875" y="1352054"/>
                  </a:lnTo>
                  <a:lnTo>
                    <a:pt x="1130875" y="1277131"/>
                  </a:lnTo>
                  <a:lnTo>
                    <a:pt x="1091632" y="1277131"/>
                  </a:lnTo>
                  <a:lnTo>
                    <a:pt x="1091632" y="1223619"/>
                  </a:lnTo>
                  <a:lnTo>
                    <a:pt x="1041683" y="1223619"/>
                  </a:lnTo>
                  <a:lnTo>
                    <a:pt x="1041683" y="1138009"/>
                  </a:lnTo>
                  <a:lnTo>
                    <a:pt x="973903" y="1138009"/>
                  </a:lnTo>
                  <a:lnTo>
                    <a:pt x="973903" y="1052388"/>
                  </a:lnTo>
                  <a:lnTo>
                    <a:pt x="923960" y="1052388"/>
                  </a:lnTo>
                  <a:lnTo>
                    <a:pt x="923960" y="973902"/>
                  </a:lnTo>
                  <a:lnTo>
                    <a:pt x="884719" y="973902"/>
                  </a:lnTo>
                  <a:lnTo>
                    <a:pt x="884719" y="906123"/>
                  </a:lnTo>
                  <a:lnTo>
                    <a:pt x="849045" y="906123"/>
                  </a:lnTo>
                  <a:lnTo>
                    <a:pt x="849045" y="859747"/>
                  </a:lnTo>
                  <a:lnTo>
                    <a:pt x="806236" y="859747"/>
                  </a:lnTo>
                  <a:lnTo>
                    <a:pt x="806236" y="820506"/>
                  </a:lnTo>
                  <a:lnTo>
                    <a:pt x="766994" y="820506"/>
                  </a:lnTo>
                  <a:lnTo>
                    <a:pt x="766994" y="738455"/>
                  </a:lnTo>
                  <a:lnTo>
                    <a:pt x="706348" y="738455"/>
                  </a:lnTo>
                  <a:lnTo>
                    <a:pt x="706348" y="613595"/>
                  </a:lnTo>
                  <a:lnTo>
                    <a:pt x="634999" y="613595"/>
                  </a:lnTo>
                  <a:lnTo>
                    <a:pt x="634999" y="588624"/>
                  </a:lnTo>
                  <a:lnTo>
                    <a:pt x="567219" y="588624"/>
                  </a:lnTo>
                  <a:lnTo>
                    <a:pt x="567219" y="524410"/>
                  </a:lnTo>
                  <a:lnTo>
                    <a:pt x="520842" y="524410"/>
                  </a:lnTo>
                  <a:lnTo>
                    <a:pt x="520842" y="435224"/>
                  </a:lnTo>
                  <a:lnTo>
                    <a:pt x="485168" y="435224"/>
                  </a:lnTo>
                  <a:lnTo>
                    <a:pt x="485168" y="371011"/>
                  </a:lnTo>
                  <a:lnTo>
                    <a:pt x="445927" y="371011"/>
                  </a:lnTo>
                  <a:lnTo>
                    <a:pt x="445927" y="310365"/>
                  </a:lnTo>
                  <a:lnTo>
                    <a:pt x="406685" y="310365"/>
                  </a:lnTo>
                  <a:lnTo>
                    <a:pt x="406685" y="253287"/>
                  </a:lnTo>
                  <a:lnTo>
                    <a:pt x="363876" y="253287"/>
                  </a:lnTo>
                  <a:lnTo>
                    <a:pt x="363876" y="199775"/>
                  </a:lnTo>
                  <a:lnTo>
                    <a:pt x="285393" y="199775"/>
                  </a:lnTo>
                  <a:lnTo>
                    <a:pt x="285393" y="135561"/>
                  </a:lnTo>
                  <a:lnTo>
                    <a:pt x="221180" y="135561"/>
                  </a:lnTo>
                  <a:lnTo>
                    <a:pt x="221180" y="107023"/>
                  </a:lnTo>
                  <a:lnTo>
                    <a:pt x="149831" y="107023"/>
                  </a:lnTo>
                  <a:lnTo>
                    <a:pt x="149831" y="60646"/>
                  </a:lnTo>
                  <a:lnTo>
                    <a:pt x="117724" y="60646"/>
                  </a:lnTo>
                  <a:lnTo>
                    <a:pt x="117724" y="0"/>
                  </a:lnTo>
                  <a:lnTo>
                    <a:pt x="0" y="0"/>
                  </a:lnTo>
                </a:path>
              </a:pathLst>
            </a:custGeom>
            <a:noFill/>
            <a:ln w="15875" cap="flat">
              <a:solidFill>
                <a:srgbClr val="FFC000"/>
              </a:solidFill>
              <a:prstDash val="solid"/>
              <a:miter/>
            </a:ln>
          </p:spPr>
          <p:txBody>
            <a:bodyPr rtlCol="0" anchor="ctr"/>
            <a:lstStyle/>
            <a:p>
              <a:endParaRPr lang="fr-FR" dirty="0"/>
            </a:p>
          </p:txBody>
        </p:sp>
        <p:sp>
          <p:nvSpPr>
            <p:cNvPr id="237" name="Freeform: Shape 579">
              <a:extLst>
                <a:ext uri="{FF2B5EF4-FFF2-40B4-BE49-F238E27FC236}">
                  <a16:creationId xmlns:a16="http://schemas.microsoft.com/office/drawing/2014/main" xmlns="" id="{8495D95A-2F9F-4463-8D6C-9D8E67484473}"/>
                </a:ext>
              </a:extLst>
            </p:cNvPr>
            <p:cNvSpPr/>
            <p:nvPr/>
          </p:nvSpPr>
          <p:spPr>
            <a:xfrm>
              <a:off x="5219111"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38" name="Freeform: Shape 580">
              <a:extLst>
                <a:ext uri="{FF2B5EF4-FFF2-40B4-BE49-F238E27FC236}">
                  <a16:creationId xmlns:a16="http://schemas.microsoft.com/office/drawing/2014/main" xmlns="" id="{2C5F0B7C-8D17-4ABE-8F21-0F257D0E6723}"/>
                </a:ext>
              </a:extLst>
            </p:cNvPr>
            <p:cNvSpPr/>
            <p:nvPr/>
          </p:nvSpPr>
          <p:spPr>
            <a:xfrm>
              <a:off x="5231333"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39" name="Freeform: Shape 581">
              <a:extLst>
                <a:ext uri="{FF2B5EF4-FFF2-40B4-BE49-F238E27FC236}">
                  <a16:creationId xmlns:a16="http://schemas.microsoft.com/office/drawing/2014/main" xmlns="" id="{2EC4FDF3-3C52-49FE-A71A-76834516456C}"/>
                </a:ext>
              </a:extLst>
            </p:cNvPr>
            <p:cNvSpPr/>
            <p:nvPr/>
          </p:nvSpPr>
          <p:spPr>
            <a:xfrm>
              <a:off x="5243554"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40" name="Freeform: Shape 582">
              <a:extLst>
                <a:ext uri="{FF2B5EF4-FFF2-40B4-BE49-F238E27FC236}">
                  <a16:creationId xmlns:a16="http://schemas.microsoft.com/office/drawing/2014/main" xmlns="" id="{6F309124-37F8-46B0-AB97-BAA91AB1B20C}"/>
                </a:ext>
              </a:extLst>
            </p:cNvPr>
            <p:cNvSpPr/>
            <p:nvPr/>
          </p:nvSpPr>
          <p:spPr>
            <a:xfrm>
              <a:off x="5255776"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41" name="Freeform: Shape 583">
              <a:extLst>
                <a:ext uri="{FF2B5EF4-FFF2-40B4-BE49-F238E27FC236}">
                  <a16:creationId xmlns:a16="http://schemas.microsoft.com/office/drawing/2014/main" xmlns="" id="{63B43D7E-14B2-49E1-9DEB-C37B01561519}"/>
                </a:ext>
              </a:extLst>
            </p:cNvPr>
            <p:cNvSpPr/>
            <p:nvPr/>
          </p:nvSpPr>
          <p:spPr>
            <a:xfrm>
              <a:off x="5255776"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42" name="Freeform: Shape 584">
              <a:extLst>
                <a:ext uri="{FF2B5EF4-FFF2-40B4-BE49-F238E27FC236}">
                  <a16:creationId xmlns:a16="http://schemas.microsoft.com/office/drawing/2014/main" xmlns="" id="{B8322D3D-3618-4A08-885D-B9F427262ED5}"/>
                </a:ext>
              </a:extLst>
            </p:cNvPr>
            <p:cNvSpPr/>
            <p:nvPr/>
          </p:nvSpPr>
          <p:spPr>
            <a:xfrm>
              <a:off x="5280219" y="234005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43" name="Freeform: Shape 585">
              <a:extLst>
                <a:ext uri="{FF2B5EF4-FFF2-40B4-BE49-F238E27FC236}">
                  <a16:creationId xmlns:a16="http://schemas.microsoft.com/office/drawing/2014/main" xmlns="" id="{F5EFA9DB-3CFF-4B7F-B253-DE264D0A650A}"/>
                </a:ext>
              </a:extLst>
            </p:cNvPr>
            <p:cNvSpPr/>
            <p:nvPr/>
          </p:nvSpPr>
          <p:spPr>
            <a:xfrm>
              <a:off x="5292440"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44" name="Freeform: Shape 586">
              <a:extLst>
                <a:ext uri="{FF2B5EF4-FFF2-40B4-BE49-F238E27FC236}">
                  <a16:creationId xmlns:a16="http://schemas.microsoft.com/office/drawing/2014/main" xmlns="" id="{52E4FB2B-E7EA-4FB7-88A7-ED829008BFF7}"/>
                </a:ext>
              </a:extLst>
            </p:cNvPr>
            <p:cNvSpPr/>
            <p:nvPr/>
          </p:nvSpPr>
          <p:spPr>
            <a:xfrm>
              <a:off x="5304662"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45" name="Freeform: Shape 587">
              <a:extLst>
                <a:ext uri="{FF2B5EF4-FFF2-40B4-BE49-F238E27FC236}">
                  <a16:creationId xmlns:a16="http://schemas.microsoft.com/office/drawing/2014/main" xmlns="" id="{A8115EA7-703C-4910-8198-A6F76B396934}"/>
                </a:ext>
              </a:extLst>
            </p:cNvPr>
            <p:cNvSpPr/>
            <p:nvPr/>
          </p:nvSpPr>
          <p:spPr>
            <a:xfrm>
              <a:off x="5316883"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46" name="Freeform: Shape 588">
              <a:extLst>
                <a:ext uri="{FF2B5EF4-FFF2-40B4-BE49-F238E27FC236}">
                  <a16:creationId xmlns:a16="http://schemas.microsoft.com/office/drawing/2014/main" xmlns="" id="{673AF769-60F4-4799-8E09-218F2EF8209D}"/>
                </a:ext>
              </a:extLst>
            </p:cNvPr>
            <p:cNvSpPr/>
            <p:nvPr/>
          </p:nvSpPr>
          <p:spPr>
            <a:xfrm>
              <a:off x="5329104"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47" name="Freeform: Shape 589">
              <a:extLst>
                <a:ext uri="{FF2B5EF4-FFF2-40B4-BE49-F238E27FC236}">
                  <a16:creationId xmlns:a16="http://schemas.microsoft.com/office/drawing/2014/main" xmlns="" id="{A1D52F8D-9558-40AB-9A21-E6F01CA20610}"/>
                </a:ext>
              </a:extLst>
            </p:cNvPr>
            <p:cNvSpPr/>
            <p:nvPr/>
          </p:nvSpPr>
          <p:spPr>
            <a:xfrm>
              <a:off x="5341326"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48" name="Freeform: Shape 590">
              <a:extLst>
                <a:ext uri="{FF2B5EF4-FFF2-40B4-BE49-F238E27FC236}">
                  <a16:creationId xmlns:a16="http://schemas.microsoft.com/office/drawing/2014/main" xmlns="" id="{F7700058-134F-481F-8E21-C4B6A191C540}"/>
                </a:ext>
              </a:extLst>
            </p:cNvPr>
            <p:cNvSpPr/>
            <p:nvPr/>
          </p:nvSpPr>
          <p:spPr>
            <a:xfrm>
              <a:off x="5353547"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49" name="Freeform: Shape 591">
              <a:extLst>
                <a:ext uri="{FF2B5EF4-FFF2-40B4-BE49-F238E27FC236}">
                  <a16:creationId xmlns:a16="http://schemas.microsoft.com/office/drawing/2014/main" xmlns="" id="{C2937B1E-4040-4F6B-9EA9-215A98ADFD9C}"/>
                </a:ext>
              </a:extLst>
            </p:cNvPr>
            <p:cNvSpPr/>
            <p:nvPr/>
          </p:nvSpPr>
          <p:spPr>
            <a:xfrm>
              <a:off x="5365769"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50" name="Freeform: Shape 592">
              <a:extLst>
                <a:ext uri="{FF2B5EF4-FFF2-40B4-BE49-F238E27FC236}">
                  <a16:creationId xmlns:a16="http://schemas.microsoft.com/office/drawing/2014/main" xmlns="" id="{6FC13F3B-CB65-412B-89CF-715F957BEB0B}"/>
                </a:ext>
              </a:extLst>
            </p:cNvPr>
            <p:cNvSpPr/>
            <p:nvPr/>
          </p:nvSpPr>
          <p:spPr>
            <a:xfrm>
              <a:off x="5377991"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51" name="Freeform: Shape 593">
              <a:extLst>
                <a:ext uri="{FF2B5EF4-FFF2-40B4-BE49-F238E27FC236}">
                  <a16:creationId xmlns:a16="http://schemas.microsoft.com/office/drawing/2014/main" xmlns="" id="{BF0B61D6-BAF8-4D70-B075-96E09814DED8}"/>
                </a:ext>
              </a:extLst>
            </p:cNvPr>
            <p:cNvSpPr/>
            <p:nvPr/>
          </p:nvSpPr>
          <p:spPr>
            <a:xfrm>
              <a:off x="5377991"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52" name="Freeform: Shape 594">
              <a:extLst>
                <a:ext uri="{FF2B5EF4-FFF2-40B4-BE49-F238E27FC236}">
                  <a16:creationId xmlns:a16="http://schemas.microsoft.com/office/drawing/2014/main" xmlns="" id="{A6317A7B-B4B4-4439-9782-1E209450250C}"/>
                </a:ext>
              </a:extLst>
            </p:cNvPr>
            <p:cNvSpPr/>
            <p:nvPr/>
          </p:nvSpPr>
          <p:spPr>
            <a:xfrm>
              <a:off x="5390212"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53" name="Freeform: Shape 595">
              <a:extLst>
                <a:ext uri="{FF2B5EF4-FFF2-40B4-BE49-F238E27FC236}">
                  <a16:creationId xmlns:a16="http://schemas.microsoft.com/office/drawing/2014/main" xmlns="" id="{2B0D55ED-C956-493D-AEC3-7E59E035F9F4}"/>
                </a:ext>
              </a:extLst>
            </p:cNvPr>
            <p:cNvSpPr/>
            <p:nvPr/>
          </p:nvSpPr>
          <p:spPr>
            <a:xfrm>
              <a:off x="5402433"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54" name="Freeform: Shape 596">
              <a:extLst>
                <a:ext uri="{FF2B5EF4-FFF2-40B4-BE49-F238E27FC236}">
                  <a16:creationId xmlns:a16="http://schemas.microsoft.com/office/drawing/2014/main" xmlns="" id="{D1DF14FD-ADDE-4ABD-B6D6-C7E7C94768A0}"/>
                </a:ext>
              </a:extLst>
            </p:cNvPr>
            <p:cNvSpPr/>
            <p:nvPr/>
          </p:nvSpPr>
          <p:spPr>
            <a:xfrm>
              <a:off x="5414655"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55" name="Freeform: Shape 597">
              <a:extLst>
                <a:ext uri="{FF2B5EF4-FFF2-40B4-BE49-F238E27FC236}">
                  <a16:creationId xmlns:a16="http://schemas.microsoft.com/office/drawing/2014/main" xmlns="" id="{ABC438BE-4CF1-489E-A6F7-C97EEA93DF18}"/>
                </a:ext>
              </a:extLst>
            </p:cNvPr>
            <p:cNvSpPr/>
            <p:nvPr/>
          </p:nvSpPr>
          <p:spPr>
            <a:xfrm>
              <a:off x="5426876"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56" name="Freeform: Shape 598">
              <a:extLst>
                <a:ext uri="{FF2B5EF4-FFF2-40B4-BE49-F238E27FC236}">
                  <a16:creationId xmlns:a16="http://schemas.microsoft.com/office/drawing/2014/main" xmlns="" id="{003BC642-1F81-4D07-A557-4AA3E02AB29F}"/>
                </a:ext>
              </a:extLst>
            </p:cNvPr>
            <p:cNvSpPr/>
            <p:nvPr/>
          </p:nvSpPr>
          <p:spPr>
            <a:xfrm>
              <a:off x="5426876"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57" name="Freeform: Shape 599">
              <a:extLst>
                <a:ext uri="{FF2B5EF4-FFF2-40B4-BE49-F238E27FC236}">
                  <a16:creationId xmlns:a16="http://schemas.microsoft.com/office/drawing/2014/main" xmlns="" id="{424BD630-A076-48B6-AC69-687056EA82A8}"/>
                </a:ext>
              </a:extLst>
            </p:cNvPr>
            <p:cNvSpPr/>
            <p:nvPr/>
          </p:nvSpPr>
          <p:spPr>
            <a:xfrm>
              <a:off x="5439098" y="246289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58" name="Freeform: Shape 600">
              <a:extLst>
                <a:ext uri="{FF2B5EF4-FFF2-40B4-BE49-F238E27FC236}">
                  <a16:creationId xmlns:a16="http://schemas.microsoft.com/office/drawing/2014/main" xmlns="" id="{80C61A00-903A-4B6E-9B6E-3DA6FB08F1D9}"/>
                </a:ext>
              </a:extLst>
            </p:cNvPr>
            <p:cNvSpPr/>
            <p:nvPr/>
          </p:nvSpPr>
          <p:spPr>
            <a:xfrm>
              <a:off x="5451319" y="246289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59" name="Freeform: Shape 601">
              <a:extLst>
                <a:ext uri="{FF2B5EF4-FFF2-40B4-BE49-F238E27FC236}">
                  <a16:creationId xmlns:a16="http://schemas.microsoft.com/office/drawing/2014/main" xmlns="" id="{BE88196F-07CA-4C9A-9838-AFC89BCE6779}"/>
                </a:ext>
              </a:extLst>
            </p:cNvPr>
            <p:cNvSpPr/>
            <p:nvPr/>
          </p:nvSpPr>
          <p:spPr>
            <a:xfrm>
              <a:off x="5463540" y="249975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60" name="Freeform: Shape 602">
              <a:extLst>
                <a:ext uri="{FF2B5EF4-FFF2-40B4-BE49-F238E27FC236}">
                  <a16:creationId xmlns:a16="http://schemas.microsoft.com/office/drawing/2014/main" xmlns="" id="{CB9CB9F1-F60D-44D0-BA91-A4D6CBF9EB20}"/>
                </a:ext>
              </a:extLst>
            </p:cNvPr>
            <p:cNvSpPr/>
            <p:nvPr/>
          </p:nvSpPr>
          <p:spPr>
            <a:xfrm>
              <a:off x="5475762" y="249975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61" name="Freeform: Shape 603">
              <a:extLst>
                <a:ext uri="{FF2B5EF4-FFF2-40B4-BE49-F238E27FC236}">
                  <a16:creationId xmlns:a16="http://schemas.microsoft.com/office/drawing/2014/main" xmlns="" id="{CCA7EC65-62BC-41AD-A41E-DC0B92FEFF8F}"/>
                </a:ext>
              </a:extLst>
            </p:cNvPr>
            <p:cNvSpPr/>
            <p:nvPr/>
          </p:nvSpPr>
          <p:spPr>
            <a:xfrm>
              <a:off x="5487984" y="2536603"/>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62" name="Freeform: Shape 604">
              <a:extLst>
                <a:ext uri="{FF2B5EF4-FFF2-40B4-BE49-F238E27FC236}">
                  <a16:creationId xmlns:a16="http://schemas.microsoft.com/office/drawing/2014/main" xmlns="" id="{531A0D83-7B87-44BC-9E58-C8A7CC481DB0}"/>
                </a:ext>
              </a:extLst>
            </p:cNvPr>
            <p:cNvSpPr/>
            <p:nvPr/>
          </p:nvSpPr>
          <p:spPr>
            <a:xfrm>
              <a:off x="5500205" y="2536603"/>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63" name="Freeform: Shape 605">
              <a:extLst>
                <a:ext uri="{FF2B5EF4-FFF2-40B4-BE49-F238E27FC236}">
                  <a16:creationId xmlns:a16="http://schemas.microsoft.com/office/drawing/2014/main" xmlns="" id="{1DBA994E-349E-41D0-9ACE-8944EE184AC6}"/>
                </a:ext>
              </a:extLst>
            </p:cNvPr>
            <p:cNvSpPr/>
            <p:nvPr/>
          </p:nvSpPr>
          <p:spPr>
            <a:xfrm>
              <a:off x="5500205" y="25857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64" name="Freeform: Shape 606">
              <a:extLst>
                <a:ext uri="{FF2B5EF4-FFF2-40B4-BE49-F238E27FC236}">
                  <a16:creationId xmlns:a16="http://schemas.microsoft.com/office/drawing/2014/main" xmlns="" id="{0FEFED7E-E204-4588-998E-98C72F2DEF5E}"/>
                </a:ext>
              </a:extLst>
            </p:cNvPr>
            <p:cNvSpPr/>
            <p:nvPr/>
          </p:nvSpPr>
          <p:spPr>
            <a:xfrm>
              <a:off x="5512426" y="25857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65" name="Freeform: Shape 607">
              <a:extLst>
                <a:ext uri="{FF2B5EF4-FFF2-40B4-BE49-F238E27FC236}">
                  <a16:creationId xmlns:a16="http://schemas.microsoft.com/office/drawing/2014/main" xmlns="" id="{35C525B6-4786-49E2-9CF9-65FE30D428DA}"/>
                </a:ext>
              </a:extLst>
            </p:cNvPr>
            <p:cNvSpPr/>
            <p:nvPr/>
          </p:nvSpPr>
          <p:spPr>
            <a:xfrm>
              <a:off x="5524648" y="25857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66" name="Freeform: Shape 608">
              <a:extLst>
                <a:ext uri="{FF2B5EF4-FFF2-40B4-BE49-F238E27FC236}">
                  <a16:creationId xmlns:a16="http://schemas.microsoft.com/office/drawing/2014/main" xmlns="" id="{C082121D-E0E5-49F7-B7F1-BF37F9559BB6}"/>
                </a:ext>
              </a:extLst>
            </p:cNvPr>
            <p:cNvSpPr/>
            <p:nvPr/>
          </p:nvSpPr>
          <p:spPr>
            <a:xfrm>
              <a:off x="5536869" y="263487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67" name="Freeform: Shape 609">
              <a:extLst>
                <a:ext uri="{FF2B5EF4-FFF2-40B4-BE49-F238E27FC236}">
                  <a16:creationId xmlns:a16="http://schemas.microsoft.com/office/drawing/2014/main" xmlns="" id="{BA71A959-7A06-4DB9-AFCC-AACE4257113B}"/>
                </a:ext>
              </a:extLst>
            </p:cNvPr>
            <p:cNvSpPr/>
            <p:nvPr/>
          </p:nvSpPr>
          <p:spPr>
            <a:xfrm>
              <a:off x="5561312" y="268401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68" name="Freeform: Shape 610">
              <a:extLst>
                <a:ext uri="{FF2B5EF4-FFF2-40B4-BE49-F238E27FC236}">
                  <a16:creationId xmlns:a16="http://schemas.microsoft.com/office/drawing/2014/main" xmlns="" id="{EC4C2411-39D3-45C0-8062-1F637FED56F8}"/>
                </a:ext>
              </a:extLst>
            </p:cNvPr>
            <p:cNvSpPr/>
            <p:nvPr/>
          </p:nvSpPr>
          <p:spPr>
            <a:xfrm>
              <a:off x="5585755"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69" name="Freeform: Shape 611">
              <a:extLst>
                <a:ext uri="{FF2B5EF4-FFF2-40B4-BE49-F238E27FC236}">
                  <a16:creationId xmlns:a16="http://schemas.microsoft.com/office/drawing/2014/main" xmlns="" id="{237C5CC8-A635-4693-937A-787E021D6917}"/>
                </a:ext>
              </a:extLst>
            </p:cNvPr>
            <p:cNvSpPr/>
            <p:nvPr/>
          </p:nvSpPr>
          <p:spPr>
            <a:xfrm>
              <a:off x="5610198"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70" name="Freeform: Shape 612">
              <a:extLst>
                <a:ext uri="{FF2B5EF4-FFF2-40B4-BE49-F238E27FC236}">
                  <a16:creationId xmlns:a16="http://schemas.microsoft.com/office/drawing/2014/main" xmlns="" id="{8D1ADEC6-1779-4E3F-AB6B-90090958D79A}"/>
                </a:ext>
              </a:extLst>
            </p:cNvPr>
            <p:cNvSpPr/>
            <p:nvPr/>
          </p:nvSpPr>
          <p:spPr>
            <a:xfrm>
              <a:off x="5622420"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71" name="Freeform: Shape 613">
              <a:extLst>
                <a:ext uri="{FF2B5EF4-FFF2-40B4-BE49-F238E27FC236}">
                  <a16:creationId xmlns:a16="http://schemas.microsoft.com/office/drawing/2014/main" xmlns="" id="{A1D8F932-373C-425A-988C-4726054BEDEC}"/>
                </a:ext>
              </a:extLst>
            </p:cNvPr>
            <p:cNvSpPr/>
            <p:nvPr/>
          </p:nvSpPr>
          <p:spPr>
            <a:xfrm>
              <a:off x="5634641"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72" name="Freeform: Shape 614">
              <a:extLst>
                <a:ext uri="{FF2B5EF4-FFF2-40B4-BE49-F238E27FC236}">
                  <a16:creationId xmlns:a16="http://schemas.microsoft.com/office/drawing/2014/main" xmlns="" id="{26CCB306-C1A1-4B15-9916-AF509438FEC0}"/>
                </a:ext>
              </a:extLst>
            </p:cNvPr>
            <p:cNvSpPr/>
            <p:nvPr/>
          </p:nvSpPr>
          <p:spPr>
            <a:xfrm>
              <a:off x="5646862" y="277000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73" name="Freeform: Shape 615">
              <a:extLst>
                <a:ext uri="{FF2B5EF4-FFF2-40B4-BE49-F238E27FC236}">
                  <a16:creationId xmlns:a16="http://schemas.microsoft.com/office/drawing/2014/main" xmlns="" id="{0D13D358-7E24-4622-B3FF-E6D6B3440F01}"/>
                </a:ext>
              </a:extLst>
            </p:cNvPr>
            <p:cNvSpPr/>
            <p:nvPr/>
          </p:nvSpPr>
          <p:spPr>
            <a:xfrm>
              <a:off x="5659084" y="277000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74" name="Freeform: Shape 616">
              <a:extLst>
                <a:ext uri="{FF2B5EF4-FFF2-40B4-BE49-F238E27FC236}">
                  <a16:creationId xmlns:a16="http://schemas.microsoft.com/office/drawing/2014/main" xmlns="" id="{FE14FAE5-3A39-4FCA-9DA4-954A5C780C5B}"/>
                </a:ext>
              </a:extLst>
            </p:cNvPr>
            <p:cNvSpPr/>
            <p:nvPr/>
          </p:nvSpPr>
          <p:spPr>
            <a:xfrm>
              <a:off x="5671306" y="277000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75" name="Freeform: Shape 617">
              <a:extLst>
                <a:ext uri="{FF2B5EF4-FFF2-40B4-BE49-F238E27FC236}">
                  <a16:creationId xmlns:a16="http://schemas.microsoft.com/office/drawing/2014/main" xmlns="" id="{CEB3177F-948B-4AC9-A861-4D67823F3DA9}"/>
                </a:ext>
              </a:extLst>
            </p:cNvPr>
            <p:cNvSpPr/>
            <p:nvPr/>
          </p:nvSpPr>
          <p:spPr>
            <a:xfrm>
              <a:off x="5683527" y="2831422"/>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76" name="Freeform: Shape 618">
              <a:extLst>
                <a:ext uri="{FF2B5EF4-FFF2-40B4-BE49-F238E27FC236}">
                  <a16:creationId xmlns:a16="http://schemas.microsoft.com/office/drawing/2014/main" xmlns="" id="{E2D1FBE3-9C4F-4F01-ADB6-017AA934F690}"/>
                </a:ext>
              </a:extLst>
            </p:cNvPr>
            <p:cNvSpPr/>
            <p:nvPr/>
          </p:nvSpPr>
          <p:spPr>
            <a:xfrm>
              <a:off x="5695748" y="2831422"/>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77" name="Freeform: Shape 619">
              <a:extLst>
                <a:ext uri="{FF2B5EF4-FFF2-40B4-BE49-F238E27FC236}">
                  <a16:creationId xmlns:a16="http://schemas.microsoft.com/office/drawing/2014/main" xmlns="" id="{6610A134-8507-4116-B74B-86793A922090}"/>
                </a:ext>
              </a:extLst>
            </p:cNvPr>
            <p:cNvSpPr/>
            <p:nvPr/>
          </p:nvSpPr>
          <p:spPr>
            <a:xfrm>
              <a:off x="5707970" y="2831422"/>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278" name="Freeform: Shape 620">
              <a:extLst>
                <a:ext uri="{FF2B5EF4-FFF2-40B4-BE49-F238E27FC236}">
                  <a16:creationId xmlns:a16="http://schemas.microsoft.com/office/drawing/2014/main" xmlns="" id="{151565C1-8E8E-4728-AB27-39BC591FB8A6}"/>
                </a:ext>
              </a:extLst>
            </p:cNvPr>
            <p:cNvSpPr/>
            <p:nvPr/>
          </p:nvSpPr>
          <p:spPr>
            <a:xfrm>
              <a:off x="5720191" y="285599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79" name="Freeform: Shape 621">
              <a:extLst>
                <a:ext uri="{FF2B5EF4-FFF2-40B4-BE49-F238E27FC236}">
                  <a16:creationId xmlns:a16="http://schemas.microsoft.com/office/drawing/2014/main" xmlns="" id="{065D9967-E7E4-4C02-A36A-BE19D189DF2C}"/>
                </a:ext>
              </a:extLst>
            </p:cNvPr>
            <p:cNvSpPr/>
            <p:nvPr/>
          </p:nvSpPr>
          <p:spPr>
            <a:xfrm>
              <a:off x="5732413" y="285599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80" name="Freeform: Shape 622">
              <a:extLst>
                <a:ext uri="{FF2B5EF4-FFF2-40B4-BE49-F238E27FC236}">
                  <a16:creationId xmlns:a16="http://schemas.microsoft.com/office/drawing/2014/main" xmlns="" id="{B029625E-38B2-40EF-973D-26F342B75557}"/>
                </a:ext>
              </a:extLst>
            </p:cNvPr>
            <p:cNvSpPr/>
            <p:nvPr/>
          </p:nvSpPr>
          <p:spPr>
            <a:xfrm>
              <a:off x="5744634" y="2880558"/>
              <a:ext cx="6111" cy="42994"/>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5875" cap="flat">
              <a:solidFill>
                <a:srgbClr val="FFC000"/>
              </a:solidFill>
              <a:prstDash val="solid"/>
              <a:miter/>
            </a:ln>
          </p:spPr>
          <p:txBody>
            <a:bodyPr rtlCol="0" anchor="ctr"/>
            <a:lstStyle/>
            <a:p>
              <a:endParaRPr lang="fr-FR" dirty="0"/>
            </a:p>
          </p:txBody>
        </p:sp>
        <p:sp>
          <p:nvSpPr>
            <p:cNvPr id="281" name="Freeform: Shape 623">
              <a:extLst>
                <a:ext uri="{FF2B5EF4-FFF2-40B4-BE49-F238E27FC236}">
                  <a16:creationId xmlns:a16="http://schemas.microsoft.com/office/drawing/2014/main" xmlns="" id="{93232F9C-9A84-4B52-BE0A-1F52B02BFB41}"/>
                </a:ext>
              </a:extLst>
            </p:cNvPr>
            <p:cNvSpPr/>
            <p:nvPr/>
          </p:nvSpPr>
          <p:spPr>
            <a:xfrm>
              <a:off x="5756856" y="2880558"/>
              <a:ext cx="6111" cy="42994"/>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5875" cap="flat">
              <a:solidFill>
                <a:srgbClr val="FFC000"/>
              </a:solidFill>
              <a:prstDash val="solid"/>
              <a:miter/>
            </a:ln>
          </p:spPr>
          <p:txBody>
            <a:bodyPr rtlCol="0" anchor="ctr"/>
            <a:lstStyle/>
            <a:p>
              <a:endParaRPr lang="fr-FR" dirty="0"/>
            </a:p>
          </p:txBody>
        </p:sp>
        <p:sp>
          <p:nvSpPr>
            <p:cNvPr id="282" name="Freeform: Shape 624">
              <a:extLst>
                <a:ext uri="{FF2B5EF4-FFF2-40B4-BE49-F238E27FC236}">
                  <a16:creationId xmlns:a16="http://schemas.microsoft.com/office/drawing/2014/main" xmlns="" id="{4F0DB35C-D1CA-46DE-AD60-D4859DF491D9}"/>
                </a:ext>
              </a:extLst>
            </p:cNvPr>
            <p:cNvSpPr/>
            <p:nvPr/>
          </p:nvSpPr>
          <p:spPr>
            <a:xfrm>
              <a:off x="5769077" y="292969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83" name="Freeform: Shape 625">
              <a:extLst>
                <a:ext uri="{FF2B5EF4-FFF2-40B4-BE49-F238E27FC236}">
                  <a16:creationId xmlns:a16="http://schemas.microsoft.com/office/drawing/2014/main" xmlns="" id="{D99DDF0D-769E-4E1E-B76F-0B64D6D51EE4}"/>
                </a:ext>
              </a:extLst>
            </p:cNvPr>
            <p:cNvSpPr/>
            <p:nvPr/>
          </p:nvSpPr>
          <p:spPr>
            <a:xfrm>
              <a:off x="5781299" y="292969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84" name="Freeform: Shape 626">
              <a:extLst>
                <a:ext uri="{FF2B5EF4-FFF2-40B4-BE49-F238E27FC236}">
                  <a16:creationId xmlns:a16="http://schemas.microsoft.com/office/drawing/2014/main" xmlns="" id="{38BCADD5-D4B2-4DD6-879B-602F8ACC870B}"/>
                </a:ext>
              </a:extLst>
            </p:cNvPr>
            <p:cNvSpPr/>
            <p:nvPr/>
          </p:nvSpPr>
          <p:spPr>
            <a:xfrm>
              <a:off x="5793520" y="297883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85" name="Freeform: Shape 627">
              <a:extLst>
                <a:ext uri="{FF2B5EF4-FFF2-40B4-BE49-F238E27FC236}">
                  <a16:creationId xmlns:a16="http://schemas.microsoft.com/office/drawing/2014/main" xmlns="" id="{95F20BC2-678B-4595-ADC3-5961C5ED1BA0}"/>
                </a:ext>
              </a:extLst>
            </p:cNvPr>
            <p:cNvSpPr/>
            <p:nvPr/>
          </p:nvSpPr>
          <p:spPr>
            <a:xfrm>
              <a:off x="5805741" y="297883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86" name="Freeform: Shape 628">
              <a:extLst>
                <a:ext uri="{FF2B5EF4-FFF2-40B4-BE49-F238E27FC236}">
                  <a16:creationId xmlns:a16="http://schemas.microsoft.com/office/drawing/2014/main" xmlns="" id="{956DC32E-5A71-44EE-B65D-BEA67856AC9C}"/>
                </a:ext>
              </a:extLst>
            </p:cNvPr>
            <p:cNvSpPr/>
            <p:nvPr/>
          </p:nvSpPr>
          <p:spPr>
            <a:xfrm>
              <a:off x="5817962"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87" name="Freeform: Shape 629">
              <a:extLst>
                <a:ext uri="{FF2B5EF4-FFF2-40B4-BE49-F238E27FC236}">
                  <a16:creationId xmlns:a16="http://schemas.microsoft.com/office/drawing/2014/main" xmlns="" id="{EC5B2D84-63F8-4C9B-990A-71A01797C694}"/>
                </a:ext>
              </a:extLst>
            </p:cNvPr>
            <p:cNvSpPr/>
            <p:nvPr/>
          </p:nvSpPr>
          <p:spPr>
            <a:xfrm>
              <a:off x="5830184"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88" name="Freeform: Shape 630">
              <a:extLst>
                <a:ext uri="{FF2B5EF4-FFF2-40B4-BE49-F238E27FC236}">
                  <a16:creationId xmlns:a16="http://schemas.microsoft.com/office/drawing/2014/main" xmlns="" id="{16A8A1C1-1DC4-4FE1-8FDA-BBCA9AA3FBD1}"/>
                </a:ext>
              </a:extLst>
            </p:cNvPr>
            <p:cNvSpPr/>
            <p:nvPr/>
          </p:nvSpPr>
          <p:spPr>
            <a:xfrm>
              <a:off x="5842405"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89" name="Freeform: Shape 631">
              <a:extLst>
                <a:ext uri="{FF2B5EF4-FFF2-40B4-BE49-F238E27FC236}">
                  <a16:creationId xmlns:a16="http://schemas.microsoft.com/office/drawing/2014/main" xmlns="" id="{64955D3F-4B90-4287-A531-EAC3EFDC1709}"/>
                </a:ext>
              </a:extLst>
            </p:cNvPr>
            <p:cNvSpPr/>
            <p:nvPr/>
          </p:nvSpPr>
          <p:spPr>
            <a:xfrm>
              <a:off x="5854626"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90" name="Freeform: Shape 632">
              <a:extLst>
                <a:ext uri="{FF2B5EF4-FFF2-40B4-BE49-F238E27FC236}">
                  <a16:creationId xmlns:a16="http://schemas.microsoft.com/office/drawing/2014/main" xmlns="" id="{FEE8C89C-A795-405A-B264-0F07456C5176}"/>
                </a:ext>
              </a:extLst>
            </p:cNvPr>
            <p:cNvSpPr/>
            <p:nvPr/>
          </p:nvSpPr>
          <p:spPr>
            <a:xfrm>
              <a:off x="5866848" y="308938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91" name="Freeform: Shape 633">
              <a:extLst>
                <a:ext uri="{FF2B5EF4-FFF2-40B4-BE49-F238E27FC236}">
                  <a16:creationId xmlns:a16="http://schemas.microsoft.com/office/drawing/2014/main" xmlns="" id="{41BB34CF-2E9C-4E8C-A1AE-EAED430F0EDC}"/>
                </a:ext>
              </a:extLst>
            </p:cNvPr>
            <p:cNvSpPr/>
            <p:nvPr/>
          </p:nvSpPr>
          <p:spPr>
            <a:xfrm>
              <a:off x="5879069" y="308938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92" name="Freeform: Shape 634">
              <a:extLst>
                <a:ext uri="{FF2B5EF4-FFF2-40B4-BE49-F238E27FC236}">
                  <a16:creationId xmlns:a16="http://schemas.microsoft.com/office/drawing/2014/main" xmlns="" id="{8C8E7E74-7DDE-47CF-90AB-B5C02D8A9057}"/>
                </a:ext>
              </a:extLst>
            </p:cNvPr>
            <p:cNvSpPr/>
            <p:nvPr/>
          </p:nvSpPr>
          <p:spPr>
            <a:xfrm>
              <a:off x="5891291" y="308938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93" name="Freeform: Shape 635">
              <a:extLst>
                <a:ext uri="{FF2B5EF4-FFF2-40B4-BE49-F238E27FC236}">
                  <a16:creationId xmlns:a16="http://schemas.microsoft.com/office/drawing/2014/main" xmlns="" id="{E36F108F-6559-480E-B107-1E0DE752F51C}"/>
                </a:ext>
              </a:extLst>
            </p:cNvPr>
            <p:cNvSpPr/>
            <p:nvPr/>
          </p:nvSpPr>
          <p:spPr>
            <a:xfrm>
              <a:off x="5903512" y="312624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94" name="Freeform: Shape 636">
              <a:extLst>
                <a:ext uri="{FF2B5EF4-FFF2-40B4-BE49-F238E27FC236}">
                  <a16:creationId xmlns:a16="http://schemas.microsoft.com/office/drawing/2014/main" xmlns="" id="{BC0F5A2A-EC19-46EB-B0A9-0AE4B58B9D0B}"/>
                </a:ext>
              </a:extLst>
            </p:cNvPr>
            <p:cNvSpPr/>
            <p:nvPr/>
          </p:nvSpPr>
          <p:spPr>
            <a:xfrm>
              <a:off x="5915733" y="312624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95" name="Freeform: Shape 637">
              <a:extLst>
                <a:ext uri="{FF2B5EF4-FFF2-40B4-BE49-F238E27FC236}">
                  <a16:creationId xmlns:a16="http://schemas.microsoft.com/office/drawing/2014/main" xmlns="" id="{533F3299-B95D-4A15-8A9F-32A8B5772F64}"/>
                </a:ext>
              </a:extLst>
            </p:cNvPr>
            <p:cNvSpPr/>
            <p:nvPr/>
          </p:nvSpPr>
          <p:spPr>
            <a:xfrm>
              <a:off x="5927955"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96" name="Freeform: Shape 638">
              <a:extLst>
                <a:ext uri="{FF2B5EF4-FFF2-40B4-BE49-F238E27FC236}">
                  <a16:creationId xmlns:a16="http://schemas.microsoft.com/office/drawing/2014/main" xmlns="" id="{158978C0-8CFB-42C3-B118-350393BBC0CB}"/>
                </a:ext>
              </a:extLst>
            </p:cNvPr>
            <p:cNvSpPr/>
            <p:nvPr/>
          </p:nvSpPr>
          <p:spPr>
            <a:xfrm>
              <a:off x="5940176"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97" name="Freeform: Shape 639">
              <a:extLst>
                <a:ext uri="{FF2B5EF4-FFF2-40B4-BE49-F238E27FC236}">
                  <a16:creationId xmlns:a16="http://schemas.microsoft.com/office/drawing/2014/main" xmlns="" id="{FE7F94E5-36A2-4BAB-8A2C-1AE150728505}"/>
                </a:ext>
              </a:extLst>
            </p:cNvPr>
            <p:cNvSpPr/>
            <p:nvPr/>
          </p:nvSpPr>
          <p:spPr>
            <a:xfrm>
              <a:off x="5952397"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98" name="Freeform: Shape 640">
              <a:extLst>
                <a:ext uri="{FF2B5EF4-FFF2-40B4-BE49-F238E27FC236}">
                  <a16:creationId xmlns:a16="http://schemas.microsoft.com/office/drawing/2014/main" xmlns="" id="{67E354AD-3FB0-48D0-B71C-EE31B0F4E1CA}"/>
                </a:ext>
              </a:extLst>
            </p:cNvPr>
            <p:cNvSpPr/>
            <p:nvPr/>
          </p:nvSpPr>
          <p:spPr>
            <a:xfrm>
              <a:off x="5952397"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299" name="Freeform: Shape 641">
              <a:extLst>
                <a:ext uri="{FF2B5EF4-FFF2-40B4-BE49-F238E27FC236}">
                  <a16:creationId xmlns:a16="http://schemas.microsoft.com/office/drawing/2014/main" xmlns="" id="{C18FB0B1-B024-433F-82CE-0D9E4C44BD78}"/>
                </a:ext>
              </a:extLst>
            </p:cNvPr>
            <p:cNvSpPr/>
            <p:nvPr/>
          </p:nvSpPr>
          <p:spPr>
            <a:xfrm>
              <a:off x="5964619" y="321223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00" name="Freeform: Shape 642">
              <a:extLst>
                <a:ext uri="{FF2B5EF4-FFF2-40B4-BE49-F238E27FC236}">
                  <a16:creationId xmlns:a16="http://schemas.microsoft.com/office/drawing/2014/main" xmlns="" id="{78CFB4E5-CD4B-480E-92F8-09E92DBB566A}"/>
                </a:ext>
              </a:extLst>
            </p:cNvPr>
            <p:cNvSpPr/>
            <p:nvPr/>
          </p:nvSpPr>
          <p:spPr>
            <a:xfrm>
              <a:off x="5989062" y="322451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01" name="Freeform: Shape 643">
              <a:extLst>
                <a:ext uri="{FF2B5EF4-FFF2-40B4-BE49-F238E27FC236}">
                  <a16:creationId xmlns:a16="http://schemas.microsoft.com/office/drawing/2014/main" xmlns="" id="{EC230F50-BB10-488D-9780-E8A390F1983F}"/>
                </a:ext>
              </a:extLst>
            </p:cNvPr>
            <p:cNvSpPr/>
            <p:nvPr/>
          </p:nvSpPr>
          <p:spPr>
            <a:xfrm>
              <a:off x="6086833" y="33596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02" name="Freeform: Shape 644">
              <a:extLst>
                <a:ext uri="{FF2B5EF4-FFF2-40B4-BE49-F238E27FC236}">
                  <a16:creationId xmlns:a16="http://schemas.microsoft.com/office/drawing/2014/main" xmlns="" id="{975338DA-816C-418D-A173-618526338EFF}"/>
                </a:ext>
              </a:extLst>
            </p:cNvPr>
            <p:cNvSpPr/>
            <p:nvPr/>
          </p:nvSpPr>
          <p:spPr>
            <a:xfrm>
              <a:off x="6135718" y="34824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03" name="Freeform: Shape 645">
              <a:extLst>
                <a:ext uri="{FF2B5EF4-FFF2-40B4-BE49-F238E27FC236}">
                  <a16:creationId xmlns:a16="http://schemas.microsoft.com/office/drawing/2014/main" xmlns="" id="{47698BE5-1DD6-45B1-A1E4-4C6DB4386FD5}"/>
                </a:ext>
              </a:extLst>
            </p:cNvPr>
            <p:cNvSpPr/>
            <p:nvPr/>
          </p:nvSpPr>
          <p:spPr>
            <a:xfrm>
              <a:off x="6184604" y="356846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04" name="Freeform: Shape 646">
              <a:extLst>
                <a:ext uri="{FF2B5EF4-FFF2-40B4-BE49-F238E27FC236}">
                  <a16:creationId xmlns:a16="http://schemas.microsoft.com/office/drawing/2014/main" xmlns="" id="{2A1BCFB0-D8BE-4EAF-B472-E6BF36B0A565}"/>
                </a:ext>
              </a:extLst>
            </p:cNvPr>
            <p:cNvSpPr/>
            <p:nvPr/>
          </p:nvSpPr>
          <p:spPr>
            <a:xfrm>
              <a:off x="6282381" y="364217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05" name="Freeform: Shape 647">
              <a:extLst>
                <a:ext uri="{FF2B5EF4-FFF2-40B4-BE49-F238E27FC236}">
                  <a16:creationId xmlns:a16="http://schemas.microsoft.com/office/drawing/2014/main" xmlns="" id="{4849FDA8-4644-46AC-A05F-B6636F5C2C55}"/>
                </a:ext>
              </a:extLst>
            </p:cNvPr>
            <p:cNvSpPr/>
            <p:nvPr/>
          </p:nvSpPr>
          <p:spPr>
            <a:xfrm>
              <a:off x="6355709" y="3715875"/>
              <a:ext cx="6111" cy="42994"/>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C000"/>
              </a:solidFill>
              <a:prstDash val="solid"/>
              <a:miter/>
            </a:ln>
          </p:spPr>
          <p:txBody>
            <a:bodyPr rtlCol="0" anchor="ctr"/>
            <a:lstStyle/>
            <a:p>
              <a:endParaRPr lang="fr-FR" dirty="0"/>
            </a:p>
          </p:txBody>
        </p:sp>
        <p:sp>
          <p:nvSpPr>
            <p:cNvPr id="306" name="Freeform: Shape 648">
              <a:extLst>
                <a:ext uri="{FF2B5EF4-FFF2-40B4-BE49-F238E27FC236}">
                  <a16:creationId xmlns:a16="http://schemas.microsoft.com/office/drawing/2014/main" xmlns="" id="{2C8C6A62-51E0-425B-9A3F-E2975B7E52E6}"/>
                </a:ext>
              </a:extLst>
            </p:cNvPr>
            <p:cNvSpPr/>
            <p:nvPr/>
          </p:nvSpPr>
          <p:spPr>
            <a:xfrm>
              <a:off x="6380152" y="3715875"/>
              <a:ext cx="6111" cy="42994"/>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C000"/>
              </a:solidFill>
              <a:prstDash val="solid"/>
              <a:miter/>
            </a:ln>
          </p:spPr>
          <p:txBody>
            <a:bodyPr rtlCol="0" anchor="ctr"/>
            <a:lstStyle/>
            <a:p>
              <a:endParaRPr lang="fr-FR" dirty="0"/>
            </a:p>
          </p:txBody>
        </p:sp>
        <p:sp>
          <p:nvSpPr>
            <p:cNvPr id="307" name="Freeform: Shape 649">
              <a:extLst>
                <a:ext uri="{FF2B5EF4-FFF2-40B4-BE49-F238E27FC236}">
                  <a16:creationId xmlns:a16="http://schemas.microsoft.com/office/drawing/2014/main" xmlns="" id="{0DBAC27F-ED09-4063-A219-4330ABB395F9}"/>
                </a:ext>
              </a:extLst>
            </p:cNvPr>
            <p:cNvSpPr/>
            <p:nvPr/>
          </p:nvSpPr>
          <p:spPr>
            <a:xfrm>
              <a:off x="6416816" y="3752727"/>
              <a:ext cx="6111" cy="42994"/>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C000"/>
              </a:solidFill>
              <a:prstDash val="solid"/>
              <a:miter/>
            </a:ln>
          </p:spPr>
          <p:txBody>
            <a:bodyPr rtlCol="0" anchor="ctr"/>
            <a:lstStyle/>
            <a:p>
              <a:endParaRPr lang="fr-FR" dirty="0"/>
            </a:p>
          </p:txBody>
        </p:sp>
        <p:sp>
          <p:nvSpPr>
            <p:cNvPr id="308" name="Freeform: Shape 650">
              <a:extLst>
                <a:ext uri="{FF2B5EF4-FFF2-40B4-BE49-F238E27FC236}">
                  <a16:creationId xmlns:a16="http://schemas.microsoft.com/office/drawing/2014/main" xmlns="" id="{FB8337F0-3D03-4FF6-94DD-D2E01E904048}"/>
                </a:ext>
              </a:extLst>
            </p:cNvPr>
            <p:cNvSpPr/>
            <p:nvPr/>
          </p:nvSpPr>
          <p:spPr>
            <a:xfrm>
              <a:off x="6441259" y="377730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309" name="Freeform: Shape 651">
              <a:extLst>
                <a:ext uri="{FF2B5EF4-FFF2-40B4-BE49-F238E27FC236}">
                  <a16:creationId xmlns:a16="http://schemas.microsoft.com/office/drawing/2014/main" xmlns="" id="{E223D722-A655-4420-8C9D-1A7C31CB44B6}"/>
                </a:ext>
              </a:extLst>
            </p:cNvPr>
            <p:cNvSpPr/>
            <p:nvPr/>
          </p:nvSpPr>
          <p:spPr>
            <a:xfrm>
              <a:off x="6465701" y="377730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310" name="Freeform: Shape 652">
              <a:extLst>
                <a:ext uri="{FF2B5EF4-FFF2-40B4-BE49-F238E27FC236}">
                  <a16:creationId xmlns:a16="http://schemas.microsoft.com/office/drawing/2014/main" xmlns="" id="{AF1A0F0C-C6B1-4B81-A780-C1AA3E3841C3}"/>
                </a:ext>
              </a:extLst>
            </p:cNvPr>
            <p:cNvSpPr/>
            <p:nvPr/>
          </p:nvSpPr>
          <p:spPr>
            <a:xfrm>
              <a:off x="6526808" y="383872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fr-FR" dirty="0"/>
            </a:p>
          </p:txBody>
        </p:sp>
        <p:sp>
          <p:nvSpPr>
            <p:cNvPr id="311" name="Freeform: Shape 653">
              <a:extLst>
                <a:ext uri="{FF2B5EF4-FFF2-40B4-BE49-F238E27FC236}">
                  <a16:creationId xmlns:a16="http://schemas.microsoft.com/office/drawing/2014/main" xmlns="" id="{08583636-C0AD-42E7-A09A-B54CBF884B6B}"/>
                </a:ext>
              </a:extLst>
            </p:cNvPr>
            <p:cNvSpPr/>
            <p:nvPr/>
          </p:nvSpPr>
          <p:spPr>
            <a:xfrm>
              <a:off x="6575694" y="388785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12" name="Freeform: Shape 654">
              <a:extLst>
                <a:ext uri="{FF2B5EF4-FFF2-40B4-BE49-F238E27FC236}">
                  <a16:creationId xmlns:a16="http://schemas.microsoft.com/office/drawing/2014/main" xmlns="" id="{C1BBEDA7-2EC0-4141-97DE-5C554CDDB810}"/>
                </a:ext>
              </a:extLst>
            </p:cNvPr>
            <p:cNvSpPr/>
            <p:nvPr/>
          </p:nvSpPr>
          <p:spPr>
            <a:xfrm>
              <a:off x="6600136" y="388785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13" name="Freeform: Shape 655">
              <a:extLst>
                <a:ext uri="{FF2B5EF4-FFF2-40B4-BE49-F238E27FC236}">
                  <a16:creationId xmlns:a16="http://schemas.microsoft.com/office/drawing/2014/main" xmlns="" id="{3B620E93-B5E0-41D9-8B80-255A9625E3B9}"/>
                </a:ext>
              </a:extLst>
            </p:cNvPr>
            <p:cNvSpPr/>
            <p:nvPr/>
          </p:nvSpPr>
          <p:spPr>
            <a:xfrm>
              <a:off x="6649022" y="3912425"/>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14" name="Freeform: Shape 656">
              <a:extLst>
                <a:ext uri="{FF2B5EF4-FFF2-40B4-BE49-F238E27FC236}">
                  <a16:creationId xmlns:a16="http://schemas.microsoft.com/office/drawing/2014/main" xmlns="" id="{F725E953-7AB6-4A3E-B590-D96D4F479A86}"/>
                </a:ext>
              </a:extLst>
            </p:cNvPr>
            <p:cNvSpPr/>
            <p:nvPr/>
          </p:nvSpPr>
          <p:spPr>
            <a:xfrm>
              <a:off x="6673465" y="3912425"/>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15" name="Freeform: Shape 657">
              <a:extLst>
                <a:ext uri="{FF2B5EF4-FFF2-40B4-BE49-F238E27FC236}">
                  <a16:creationId xmlns:a16="http://schemas.microsoft.com/office/drawing/2014/main" xmlns="" id="{1DDD5A09-778A-43F5-87B3-6EBB2AEB4D93}"/>
                </a:ext>
              </a:extLst>
            </p:cNvPr>
            <p:cNvSpPr/>
            <p:nvPr/>
          </p:nvSpPr>
          <p:spPr>
            <a:xfrm>
              <a:off x="6734572" y="393699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16" name="Freeform: Shape 658">
              <a:extLst>
                <a:ext uri="{FF2B5EF4-FFF2-40B4-BE49-F238E27FC236}">
                  <a16:creationId xmlns:a16="http://schemas.microsoft.com/office/drawing/2014/main" xmlns="" id="{055C5113-D0D9-4CC9-8508-BF5A90458286}"/>
                </a:ext>
              </a:extLst>
            </p:cNvPr>
            <p:cNvSpPr/>
            <p:nvPr/>
          </p:nvSpPr>
          <p:spPr>
            <a:xfrm>
              <a:off x="6795679"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17" name="Freeform: Shape 659">
              <a:extLst>
                <a:ext uri="{FF2B5EF4-FFF2-40B4-BE49-F238E27FC236}">
                  <a16:creationId xmlns:a16="http://schemas.microsoft.com/office/drawing/2014/main" xmlns="" id="{9959FAF9-7B6C-4485-96C7-6383934AB879}"/>
                </a:ext>
              </a:extLst>
            </p:cNvPr>
            <p:cNvSpPr/>
            <p:nvPr/>
          </p:nvSpPr>
          <p:spPr>
            <a:xfrm>
              <a:off x="6820121"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18" name="Freeform: Shape 660">
              <a:extLst>
                <a:ext uri="{FF2B5EF4-FFF2-40B4-BE49-F238E27FC236}">
                  <a16:creationId xmlns:a16="http://schemas.microsoft.com/office/drawing/2014/main" xmlns="" id="{FE3642F0-9962-41E2-8C14-1DF0567B207F}"/>
                </a:ext>
              </a:extLst>
            </p:cNvPr>
            <p:cNvSpPr/>
            <p:nvPr/>
          </p:nvSpPr>
          <p:spPr>
            <a:xfrm>
              <a:off x="6844564"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19" name="Freeform: Shape 661">
              <a:extLst>
                <a:ext uri="{FF2B5EF4-FFF2-40B4-BE49-F238E27FC236}">
                  <a16:creationId xmlns:a16="http://schemas.microsoft.com/office/drawing/2014/main" xmlns="" id="{CE900A37-A5E6-45A5-A613-F2E7C0C54B38}"/>
                </a:ext>
              </a:extLst>
            </p:cNvPr>
            <p:cNvSpPr/>
            <p:nvPr/>
          </p:nvSpPr>
          <p:spPr>
            <a:xfrm>
              <a:off x="6856785"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20" name="Freeform: Shape 662">
              <a:extLst>
                <a:ext uri="{FF2B5EF4-FFF2-40B4-BE49-F238E27FC236}">
                  <a16:creationId xmlns:a16="http://schemas.microsoft.com/office/drawing/2014/main" xmlns="" id="{AA1C8B8E-E881-4DCC-94AF-99DBF9BC6297}"/>
                </a:ext>
              </a:extLst>
            </p:cNvPr>
            <p:cNvSpPr/>
            <p:nvPr/>
          </p:nvSpPr>
          <p:spPr>
            <a:xfrm>
              <a:off x="6978999" y="403526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21" name="Freeform: Shape 663">
              <a:extLst>
                <a:ext uri="{FF2B5EF4-FFF2-40B4-BE49-F238E27FC236}">
                  <a16:creationId xmlns:a16="http://schemas.microsoft.com/office/drawing/2014/main" xmlns="" id="{D8147843-6CCA-431B-BBE8-75508820A1ED}"/>
                </a:ext>
              </a:extLst>
            </p:cNvPr>
            <p:cNvSpPr/>
            <p:nvPr/>
          </p:nvSpPr>
          <p:spPr>
            <a:xfrm>
              <a:off x="7003442" y="407211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22" name="Freeform: Shape 664">
              <a:extLst>
                <a:ext uri="{FF2B5EF4-FFF2-40B4-BE49-F238E27FC236}">
                  <a16:creationId xmlns:a16="http://schemas.microsoft.com/office/drawing/2014/main" xmlns="" id="{42BD5F78-9E44-47DA-94E6-41EBC4BFCC0D}"/>
                </a:ext>
              </a:extLst>
            </p:cNvPr>
            <p:cNvSpPr/>
            <p:nvPr/>
          </p:nvSpPr>
          <p:spPr>
            <a:xfrm>
              <a:off x="7064549"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23" name="Freeform: Shape 665">
              <a:extLst>
                <a:ext uri="{FF2B5EF4-FFF2-40B4-BE49-F238E27FC236}">
                  <a16:creationId xmlns:a16="http://schemas.microsoft.com/office/drawing/2014/main" xmlns="" id="{CE89B12D-19DC-46C2-AB7E-191CD1173ED6}"/>
                </a:ext>
              </a:extLst>
            </p:cNvPr>
            <p:cNvSpPr/>
            <p:nvPr/>
          </p:nvSpPr>
          <p:spPr>
            <a:xfrm>
              <a:off x="7101213"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24" name="Freeform: Shape 666">
              <a:extLst>
                <a:ext uri="{FF2B5EF4-FFF2-40B4-BE49-F238E27FC236}">
                  <a16:creationId xmlns:a16="http://schemas.microsoft.com/office/drawing/2014/main" xmlns="" id="{9DD5021B-ED0F-406B-B494-5D6A978721ED}"/>
                </a:ext>
              </a:extLst>
            </p:cNvPr>
            <p:cNvSpPr/>
            <p:nvPr/>
          </p:nvSpPr>
          <p:spPr>
            <a:xfrm>
              <a:off x="7137877"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25" name="Freeform: Shape 667">
              <a:extLst>
                <a:ext uri="{FF2B5EF4-FFF2-40B4-BE49-F238E27FC236}">
                  <a16:creationId xmlns:a16="http://schemas.microsoft.com/office/drawing/2014/main" xmlns="" id="{75536A36-28C4-4F42-8DF5-21FEC44D86D4}"/>
                </a:ext>
              </a:extLst>
            </p:cNvPr>
            <p:cNvSpPr/>
            <p:nvPr/>
          </p:nvSpPr>
          <p:spPr>
            <a:xfrm>
              <a:off x="7174548"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26" name="Freeform: Shape 668">
              <a:extLst>
                <a:ext uri="{FF2B5EF4-FFF2-40B4-BE49-F238E27FC236}">
                  <a16:creationId xmlns:a16="http://schemas.microsoft.com/office/drawing/2014/main" xmlns="" id="{06C64752-5CDC-419C-B17D-15F708EB5D8D}"/>
                </a:ext>
              </a:extLst>
            </p:cNvPr>
            <p:cNvSpPr/>
            <p:nvPr/>
          </p:nvSpPr>
          <p:spPr>
            <a:xfrm>
              <a:off x="7198991"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27" name="Freeform: Shape 669">
              <a:extLst>
                <a:ext uri="{FF2B5EF4-FFF2-40B4-BE49-F238E27FC236}">
                  <a16:creationId xmlns:a16="http://schemas.microsoft.com/office/drawing/2014/main" xmlns="" id="{17D4CCA8-4A6B-46B6-A122-D265DF894602}"/>
                </a:ext>
              </a:extLst>
            </p:cNvPr>
            <p:cNvSpPr/>
            <p:nvPr/>
          </p:nvSpPr>
          <p:spPr>
            <a:xfrm>
              <a:off x="7223433"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28" name="Freeform: Shape 670">
              <a:extLst>
                <a:ext uri="{FF2B5EF4-FFF2-40B4-BE49-F238E27FC236}">
                  <a16:creationId xmlns:a16="http://schemas.microsoft.com/office/drawing/2014/main" xmlns="" id="{2279291E-A5CD-4A0A-8CD1-6367CDCCA2C7}"/>
                </a:ext>
              </a:extLst>
            </p:cNvPr>
            <p:cNvSpPr/>
            <p:nvPr/>
          </p:nvSpPr>
          <p:spPr>
            <a:xfrm>
              <a:off x="7284540"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29" name="Freeform: Shape 671">
              <a:extLst>
                <a:ext uri="{FF2B5EF4-FFF2-40B4-BE49-F238E27FC236}">
                  <a16:creationId xmlns:a16="http://schemas.microsoft.com/office/drawing/2014/main" xmlns="" id="{B73E3843-F67D-414D-B028-E84D0B393D8C}"/>
                </a:ext>
              </a:extLst>
            </p:cNvPr>
            <p:cNvSpPr/>
            <p:nvPr/>
          </p:nvSpPr>
          <p:spPr>
            <a:xfrm>
              <a:off x="7370090"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30" name="Freeform: Shape 672">
              <a:extLst>
                <a:ext uri="{FF2B5EF4-FFF2-40B4-BE49-F238E27FC236}">
                  <a16:creationId xmlns:a16="http://schemas.microsoft.com/office/drawing/2014/main" xmlns="" id="{86629CB2-E42D-4704-B45B-DF63538A0529}"/>
                </a:ext>
              </a:extLst>
            </p:cNvPr>
            <p:cNvSpPr/>
            <p:nvPr/>
          </p:nvSpPr>
          <p:spPr>
            <a:xfrm>
              <a:off x="746786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31" name="Freeform: Shape 673">
              <a:extLst>
                <a:ext uri="{FF2B5EF4-FFF2-40B4-BE49-F238E27FC236}">
                  <a16:creationId xmlns:a16="http://schemas.microsoft.com/office/drawing/2014/main" xmlns="" id="{D537A956-8131-42D9-ABBA-B303BDC80FE2}"/>
                </a:ext>
              </a:extLst>
            </p:cNvPr>
            <p:cNvSpPr/>
            <p:nvPr/>
          </p:nvSpPr>
          <p:spPr>
            <a:xfrm>
              <a:off x="7528968"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32" name="Freeform: Shape 674">
              <a:extLst>
                <a:ext uri="{FF2B5EF4-FFF2-40B4-BE49-F238E27FC236}">
                  <a16:creationId xmlns:a16="http://schemas.microsoft.com/office/drawing/2014/main" xmlns="" id="{144CAC9D-3D9F-41D8-8872-C97EEAF8F8AE}"/>
                </a:ext>
              </a:extLst>
            </p:cNvPr>
            <p:cNvSpPr/>
            <p:nvPr/>
          </p:nvSpPr>
          <p:spPr>
            <a:xfrm>
              <a:off x="755341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33" name="Freeform: Shape 675">
              <a:extLst>
                <a:ext uri="{FF2B5EF4-FFF2-40B4-BE49-F238E27FC236}">
                  <a16:creationId xmlns:a16="http://schemas.microsoft.com/office/drawing/2014/main" xmlns="" id="{68BF11B7-4564-44AD-B09A-50A0B7716656}"/>
                </a:ext>
              </a:extLst>
            </p:cNvPr>
            <p:cNvSpPr/>
            <p:nvPr/>
          </p:nvSpPr>
          <p:spPr>
            <a:xfrm>
              <a:off x="7614518"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34" name="Freeform: Shape 676">
              <a:extLst>
                <a:ext uri="{FF2B5EF4-FFF2-40B4-BE49-F238E27FC236}">
                  <a16:creationId xmlns:a16="http://schemas.microsoft.com/office/drawing/2014/main" xmlns="" id="{41A32A7E-2C10-4C75-9F49-B1ABC0C2E093}"/>
                </a:ext>
              </a:extLst>
            </p:cNvPr>
            <p:cNvSpPr/>
            <p:nvPr/>
          </p:nvSpPr>
          <p:spPr>
            <a:xfrm>
              <a:off x="7773395"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35" name="Freeform: Shape 677">
              <a:extLst>
                <a:ext uri="{FF2B5EF4-FFF2-40B4-BE49-F238E27FC236}">
                  <a16:creationId xmlns:a16="http://schemas.microsoft.com/office/drawing/2014/main" xmlns="" id="{71674D5F-3C35-41B2-A2D2-A8ED422181BE}"/>
                </a:ext>
              </a:extLst>
            </p:cNvPr>
            <p:cNvSpPr/>
            <p:nvPr/>
          </p:nvSpPr>
          <p:spPr>
            <a:xfrm>
              <a:off x="782228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36" name="Freeform: Shape 678">
              <a:extLst>
                <a:ext uri="{FF2B5EF4-FFF2-40B4-BE49-F238E27FC236}">
                  <a16:creationId xmlns:a16="http://schemas.microsoft.com/office/drawing/2014/main" xmlns="" id="{FD1ACF3D-EE4D-416D-B784-703FE2D3C0E7}"/>
                </a:ext>
              </a:extLst>
            </p:cNvPr>
            <p:cNvSpPr/>
            <p:nvPr/>
          </p:nvSpPr>
          <p:spPr>
            <a:xfrm>
              <a:off x="7932273"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37" name="Freeform: Shape 679">
              <a:extLst>
                <a:ext uri="{FF2B5EF4-FFF2-40B4-BE49-F238E27FC236}">
                  <a16:creationId xmlns:a16="http://schemas.microsoft.com/office/drawing/2014/main" xmlns="" id="{446854A6-EF1C-46AB-BE81-EFBD7886F062}"/>
                </a:ext>
              </a:extLst>
            </p:cNvPr>
            <p:cNvSpPr/>
            <p:nvPr/>
          </p:nvSpPr>
          <p:spPr>
            <a:xfrm>
              <a:off x="809115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38" name="Freeform: Shape 680">
              <a:extLst>
                <a:ext uri="{FF2B5EF4-FFF2-40B4-BE49-F238E27FC236}">
                  <a16:creationId xmlns:a16="http://schemas.microsoft.com/office/drawing/2014/main" xmlns="" id="{CE1F9D98-F4E7-466B-AF54-DBC326D90803}"/>
                </a:ext>
              </a:extLst>
            </p:cNvPr>
            <p:cNvSpPr/>
            <p:nvPr/>
          </p:nvSpPr>
          <p:spPr>
            <a:xfrm>
              <a:off x="8311143"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39" name="Freeform: Shape 681">
              <a:extLst>
                <a:ext uri="{FF2B5EF4-FFF2-40B4-BE49-F238E27FC236}">
                  <a16:creationId xmlns:a16="http://schemas.microsoft.com/office/drawing/2014/main" xmlns="" id="{76F715DA-5498-4637-B684-CC9DEF159155}"/>
                </a:ext>
              </a:extLst>
            </p:cNvPr>
            <p:cNvSpPr/>
            <p:nvPr/>
          </p:nvSpPr>
          <p:spPr>
            <a:xfrm>
              <a:off x="8384470"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40" name="Freeform: Shape 682">
              <a:extLst>
                <a:ext uri="{FF2B5EF4-FFF2-40B4-BE49-F238E27FC236}">
                  <a16:creationId xmlns:a16="http://schemas.microsoft.com/office/drawing/2014/main" xmlns="" id="{B2254AAD-DBF7-44C1-B5B6-ECBA5067EC91}"/>
                </a:ext>
              </a:extLst>
            </p:cNvPr>
            <p:cNvSpPr/>
            <p:nvPr/>
          </p:nvSpPr>
          <p:spPr>
            <a:xfrm>
              <a:off x="856779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41" name="Freeform: Shape 683">
              <a:extLst>
                <a:ext uri="{FF2B5EF4-FFF2-40B4-BE49-F238E27FC236}">
                  <a16:creationId xmlns:a16="http://schemas.microsoft.com/office/drawing/2014/main" xmlns="" id="{9B268923-9B93-422B-95E2-F0C7728DA0E7}"/>
                </a:ext>
              </a:extLst>
            </p:cNvPr>
            <p:cNvSpPr/>
            <p:nvPr/>
          </p:nvSpPr>
          <p:spPr>
            <a:xfrm>
              <a:off x="8580012"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sp>
          <p:nvSpPr>
            <p:cNvPr id="342" name="Freeform: Shape 684">
              <a:extLst>
                <a:ext uri="{FF2B5EF4-FFF2-40B4-BE49-F238E27FC236}">
                  <a16:creationId xmlns:a16="http://schemas.microsoft.com/office/drawing/2014/main" xmlns="" id="{78BF9CDE-1F5E-4BC8-B6A4-57B2CAA36CE2}"/>
                </a:ext>
              </a:extLst>
            </p:cNvPr>
            <p:cNvSpPr/>
            <p:nvPr/>
          </p:nvSpPr>
          <p:spPr>
            <a:xfrm>
              <a:off x="8580012"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fr-FR" dirty="0"/>
            </a:p>
          </p:txBody>
        </p:sp>
      </p:grpSp>
      <p:sp>
        <p:nvSpPr>
          <p:cNvPr id="343" name="TextBox 342">
            <a:extLst>
              <a:ext uri="{FF2B5EF4-FFF2-40B4-BE49-F238E27FC236}">
                <a16:creationId xmlns:a16="http://schemas.microsoft.com/office/drawing/2014/main" xmlns="" id="{F4A65232-CAA1-4BED-BE90-305EEF9D1497}"/>
              </a:ext>
            </a:extLst>
          </p:cNvPr>
          <p:cNvSpPr txBox="1"/>
          <p:nvPr/>
        </p:nvSpPr>
        <p:spPr>
          <a:xfrm>
            <a:off x="7155104" y="3747879"/>
            <a:ext cx="982705" cy="307777"/>
          </a:xfrm>
          <a:prstGeom prst="rect">
            <a:avLst/>
          </a:prstGeom>
          <a:noFill/>
        </p:spPr>
        <p:txBody>
          <a:bodyPr wrap="none" rtlCol="0">
            <a:spAutoFit/>
          </a:bodyPr>
          <a:lstStyle/>
          <a:p>
            <a:r>
              <a:rPr lang="fr-FR" sz="1400" dirty="0">
                <a:solidFill>
                  <a:srgbClr val="FFC000"/>
                </a:solidFill>
              </a:rPr>
              <a:t>Non ADCI</a:t>
            </a:r>
          </a:p>
        </p:txBody>
      </p:sp>
      <p:grpSp>
        <p:nvGrpSpPr>
          <p:cNvPr id="344" name="Group 343">
            <a:extLst>
              <a:ext uri="{FF2B5EF4-FFF2-40B4-BE49-F238E27FC236}">
                <a16:creationId xmlns:a16="http://schemas.microsoft.com/office/drawing/2014/main" xmlns="" id="{DFA53CBF-3394-49DA-BB52-4B612D4C3C3A}"/>
              </a:ext>
            </a:extLst>
          </p:cNvPr>
          <p:cNvGrpSpPr/>
          <p:nvPr/>
        </p:nvGrpSpPr>
        <p:grpSpPr>
          <a:xfrm>
            <a:off x="5322922" y="2334374"/>
            <a:ext cx="1518429" cy="1947604"/>
            <a:chOff x="3386137" y="1928813"/>
            <a:chExt cx="2362200" cy="3001451"/>
          </a:xfrm>
        </p:grpSpPr>
        <p:sp>
          <p:nvSpPr>
            <p:cNvPr id="345" name="Freeform: Shape 690">
              <a:extLst>
                <a:ext uri="{FF2B5EF4-FFF2-40B4-BE49-F238E27FC236}">
                  <a16:creationId xmlns:a16="http://schemas.microsoft.com/office/drawing/2014/main" xmlns="" id="{D79F7126-862A-4BAD-BD4E-305C9A54025F}"/>
                </a:ext>
              </a:extLst>
            </p:cNvPr>
            <p:cNvSpPr/>
            <p:nvPr/>
          </p:nvSpPr>
          <p:spPr>
            <a:xfrm>
              <a:off x="3386137" y="1928813"/>
              <a:ext cx="2362200" cy="2971800"/>
            </a:xfrm>
            <a:custGeom>
              <a:avLst/>
              <a:gdLst>
                <a:gd name="connsiteX0" fmla="*/ 2368020 w 2362200"/>
                <a:gd name="connsiteY0" fmla="*/ 2972152 h 2971800"/>
                <a:gd name="connsiteX1" fmla="*/ 974550 w 2362200"/>
                <a:gd name="connsiteY1" fmla="*/ 2972152 h 2971800"/>
                <a:gd name="connsiteX2" fmla="*/ 974550 w 2362200"/>
                <a:gd name="connsiteY2" fmla="*/ 2654656 h 2971800"/>
                <a:gd name="connsiteX3" fmla="*/ 926041 w 2362200"/>
                <a:gd name="connsiteY3" fmla="*/ 2654656 h 2971800"/>
                <a:gd name="connsiteX4" fmla="*/ 926041 w 2362200"/>
                <a:gd name="connsiteY4" fmla="*/ 2522363 h 2971800"/>
                <a:gd name="connsiteX5" fmla="*/ 855486 w 2362200"/>
                <a:gd name="connsiteY5" fmla="*/ 2522363 h 2971800"/>
                <a:gd name="connsiteX6" fmla="*/ 855486 w 2362200"/>
                <a:gd name="connsiteY6" fmla="*/ 2332739 h 2971800"/>
                <a:gd name="connsiteX7" fmla="*/ 829027 w 2362200"/>
                <a:gd name="connsiteY7" fmla="*/ 2332739 h 2971800"/>
                <a:gd name="connsiteX8" fmla="*/ 829027 w 2362200"/>
                <a:gd name="connsiteY8" fmla="*/ 2196046 h 2971800"/>
                <a:gd name="connsiteX9" fmla="*/ 723194 w 2362200"/>
                <a:gd name="connsiteY9" fmla="*/ 2196046 h 2971800"/>
                <a:gd name="connsiteX10" fmla="*/ 723194 w 2362200"/>
                <a:gd name="connsiteY10" fmla="*/ 2046113 h 2971800"/>
                <a:gd name="connsiteX11" fmla="*/ 692327 w 2362200"/>
                <a:gd name="connsiteY11" fmla="*/ 2046113 h 2971800"/>
                <a:gd name="connsiteX12" fmla="*/ 692327 w 2362200"/>
                <a:gd name="connsiteY12" fmla="*/ 1852079 h 2971800"/>
                <a:gd name="connsiteX13" fmla="*/ 652639 w 2362200"/>
                <a:gd name="connsiteY13" fmla="*/ 1852079 h 2971800"/>
                <a:gd name="connsiteX14" fmla="*/ 652639 w 2362200"/>
                <a:gd name="connsiteY14" fmla="*/ 1724206 h 2971800"/>
                <a:gd name="connsiteX15" fmla="*/ 568854 w 2362200"/>
                <a:gd name="connsiteY15" fmla="*/ 1724206 h 2971800"/>
                <a:gd name="connsiteX16" fmla="*/ 568854 w 2362200"/>
                <a:gd name="connsiteY16" fmla="*/ 1468441 h 2971800"/>
                <a:gd name="connsiteX17" fmla="*/ 546805 w 2362200"/>
                <a:gd name="connsiteY17" fmla="*/ 1468441 h 2971800"/>
                <a:gd name="connsiteX18" fmla="*/ 546805 w 2362200"/>
                <a:gd name="connsiteY18" fmla="*/ 1331738 h 2971800"/>
                <a:gd name="connsiteX19" fmla="*/ 498298 w 2362200"/>
                <a:gd name="connsiteY19" fmla="*/ 1331738 h 2971800"/>
                <a:gd name="connsiteX20" fmla="*/ 498298 w 2362200"/>
                <a:gd name="connsiteY20" fmla="*/ 1195035 h 2971800"/>
                <a:gd name="connsiteX21" fmla="*/ 471840 w 2362200"/>
                <a:gd name="connsiteY21" fmla="*/ 1195035 h 2971800"/>
                <a:gd name="connsiteX22" fmla="*/ 471840 w 2362200"/>
                <a:gd name="connsiteY22" fmla="*/ 1080383 h 2971800"/>
                <a:gd name="connsiteX23" fmla="*/ 445382 w 2362200"/>
                <a:gd name="connsiteY23" fmla="*/ 1080383 h 2971800"/>
                <a:gd name="connsiteX24" fmla="*/ 445382 w 2362200"/>
                <a:gd name="connsiteY24" fmla="*/ 948090 h 2971800"/>
                <a:gd name="connsiteX25" fmla="*/ 414514 w 2362200"/>
                <a:gd name="connsiteY25" fmla="*/ 948090 h 2971800"/>
                <a:gd name="connsiteX26" fmla="*/ 414514 w 2362200"/>
                <a:gd name="connsiteY26" fmla="*/ 815798 h 2971800"/>
                <a:gd name="connsiteX27" fmla="*/ 392465 w 2362200"/>
                <a:gd name="connsiteY27" fmla="*/ 815798 h 2971800"/>
                <a:gd name="connsiteX28" fmla="*/ 392465 w 2362200"/>
                <a:gd name="connsiteY28" fmla="*/ 577674 h 2971800"/>
                <a:gd name="connsiteX29" fmla="*/ 348368 w 2362200"/>
                <a:gd name="connsiteY29" fmla="*/ 577674 h 2971800"/>
                <a:gd name="connsiteX30" fmla="*/ 348368 w 2362200"/>
                <a:gd name="connsiteY30" fmla="*/ 343958 h 2971800"/>
                <a:gd name="connsiteX31" fmla="*/ 198437 w 2362200"/>
                <a:gd name="connsiteY31" fmla="*/ 343958 h 2971800"/>
                <a:gd name="connsiteX32" fmla="*/ 198437 w 2362200"/>
                <a:gd name="connsiteY32" fmla="*/ 185209 h 2971800"/>
                <a:gd name="connsiteX33" fmla="*/ 163159 w 2362200"/>
                <a:gd name="connsiteY33" fmla="*/ 185209 h 2971800"/>
                <a:gd name="connsiteX34" fmla="*/ 163159 w 2362200"/>
                <a:gd name="connsiteY34" fmla="*/ 110243 h 2971800"/>
                <a:gd name="connsiteX35" fmla="*/ 119063 w 2362200"/>
                <a:gd name="connsiteY35" fmla="*/ 110243 h 2971800"/>
                <a:gd name="connsiteX36" fmla="*/ 119063 w 2362200"/>
                <a:gd name="connsiteY36" fmla="*/ 0 h 2971800"/>
                <a:gd name="connsiteX37" fmla="*/ 0 w 2362200"/>
                <a:gd name="connsiteY37"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62200" h="2971800">
                  <a:moveTo>
                    <a:pt x="2368020" y="2972152"/>
                  </a:moveTo>
                  <a:lnTo>
                    <a:pt x="974550" y="2972152"/>
                  </a:lnTo>
                  <a:lnTo>
                    <a:pt x="974550" y="2654656"/>
                  </a:lnTo>
                  <a:lnTo>
                    <a:pt x="926041" y="2654656"/>
                  </a:lnTo>
                  <a:lnTo>
                    <a:pt x="926041" y="2522363"/>
                  </a:lnTo>
                  <a:lnTo>
                    <a:pt x="855486" y="2522363"/>
                  </a:lnTo>
                  <a:lnTo>
                    <a:pt x="855486" y="2332739"/>
                  </a:lnTo>
                  <a:lnTo>
                    <a:pt x="829027" y="2332739"/>
                  </a:lnTo>
                  <a:lnTo>
                    <a:pt x="829027" y="2196046"/>
                  </a:lnTo>
                  <a:lnTo>
                    <a:pt x="723194" y="2196046"/>
                  </a:lnTo>
                  <a:lnTo>
                    <a:pt x="723194" y="2046113"/>
                  </a:lnTo>
                  <a:lnTo>
                    <a:pt x="692327" y="2046113"/>
                  </a:lnTo>
                  <a:lnTo>
                    <a:pt x="692327" y="1852079"/>
                  </a:lnTo>
                  <a:lnTo>
                    <a:pt x="652639" y="1852079"/>
                  </a:lnTo>
                  <a:lnTo>
                    <a:pt x="652639" y="1724206"/>
                  </a:lnTo>
                  <a:lnTo>
                    <a:pt x="568854" y="1724206"/>
                  </a:lnTo>
                  <a:lnTo>
                    <a:pt x="568854" y="1468441"/>
                  </a:lnTo>
                  <a:lnTo>
                    <a:pt x="546805" y="1468441"/>
                  </a:lnTo>
                  <a:lnTo>
                    <a:pt x="546805" y="1331738"/>
                  </a:lnTo>
                  <a:lnTo>
                    <a:pt x="498298" y="1331738"/>
                  </a:lnTo>
                  <a:lnTo>
                    <a:pt x="498298" y="1195035"/>
                  </a:lnTo>
                  <a:lnTo>
                    <a:pt x="471840" y="1195035"/>
                  </a:lnTo>
                  <a:lnTo>
                    <a:pt x="471840" y="1080383"/>
                  </a:lnTo>
                  <a:lnTo>
                    <a:pt x="445382" y="1080383"/>
                  </a:lnTo>
                  <a:lnTo>
                    <a:pt x="445382" y="948090"/>
                  </a:lnTo>
                  <a:lnTo>
                    <a:pt x="414514" y="948090"/>
                  </a:lnTo>
                  <a:lnTo>
                    <a:pt x="414514" y="815798"/>
                  </a:lnTo>
                  <a:lnTo>
                    <a:pt x="392465" y="815798"/>
                  </a:lnTo>
                  <a:lnTo>
                    <a:pt x="392465" y="577674"/>
                  </a:lnTo>
                  <a:lnTo>
                    <a:pt x="348368" y="577674"/>
                  </a:lnTo>
                  <a:lnTo>
                    <a:pt x="348368" y="343958"/>
                  </a:lnTo>
                  <a:lnTo>
                    <a:pt x="198437" y="343958"/>
                  </a:lnTo>
                  <a:lnTo>
                    <a:pt x="198437" y="185209"/>
                  </a:lnTo>
                  <a:lnTo>
                    <a:pt x="163159" y="185209"/>
                  </a:lnTo>
                  <a:lnTo>
                    <a:pt x="163159" y="110243"/>
                  </a:lnTo>
                  <a:lnTo>
                    <a:pt x="119063" y="110243"/>
                  </a:lnTo>
                  <a:lnTo>
                    <a:pt x="119063" y="0"/>
                  </a:lnTo>
                  <a:lnTo>
                    <a:pt x="0" y="0"/>
                  </a:lnTo>
                </a:path>
              </a:pathLst>
            </a:custGeom>
            <a:noFill/>
            <a:ln w="15875" cap="flat">
              <a:solidFill>
                <a:schemeClr val="accent5"/>
              </a:solidFill>
              <a:prstDash val="solid"/>
              <a:miter/>
            </a:ln>
          </p:spPr>
          <p:txBody>
            <a:bodyPr rtlCol="0" anchor="ctr"/>
            <a:lstStyle/>
            <a:p>
              <a:endParaRPr lang="fr-FR" dirty="0"/>
            </a:p>
          </p:txBody>
        </p:sp>
        <p:sp>
          <p:nvSpPr>
            <p:cNvPr id="346" name="Freeform: Shape 691">
              <a:extLst>
                <a:ext uri="{FF2B5EF4-FFF2-40B4-BE49-F238E27FC236}">
                  <a16:creationId xmlns:a16="http://schemas.microsoft.com/office/drawing/2014/main" xmlns="" id="{D4452A98-2B7C-4290-9B8E-8B1D69F24BCC}"/>
                </a:ext>
              </a:extLst>
            </p:cNvPr>
            <p:cNvSpPr/>
            <p:nvPr/>
          </p:nvSpPr>
          <p:spPr>
            <a:xfrm>
              <a:off x="3677354" y="22346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fr-FR" dirty="0"/>
            </a:p>
          </p:txBody>
        </p:sp>
        <p:sp>
          <p:nvSpPr>
            <p:cNvPr id="347" name="Freeform: Shape 692">
              <a:extLst>
                <a:ext uri="{FF2B5EF4-FFF2-40B4-BE49-F238E27FC236}">
                  <a16:creationId xmlns:a16="http://schemas.microsoft.com/office/drawing/2014/main" xmlns="" id="{2202326C-EC23-4813-8014-7ED04EB53949}"/>
                </a:ext>
              </a:extLst>
            </p:cNvPr>
            <p:cNvSpPr/>
            <p:nvPr/>
          </p:nvSpPr>
          <p:spPr>
            <a:xfrm>
              <a:off x="44584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fr-FR" dirty="0"/>
            </a:p>
          </p:txBody>
        </p:sp>
        <p:sp>
          <p:nvSpPr>
            <p:cNvPr id="348" name="Freeform: Shape 693">
              <a:extLst>
                <a:ext uri="{FF2B5EF4-FFF2-40B4-BE49-F238E27FC236}">
                  <a16:creationId xmlns:a16="http://schemas.microsoft.com/office/drawing/2014/main" xmlns="" id="{DF35D614-F7C0-4F0D-AA50-3EAECAA1F7AC}"/>
                </a:ext>
              </a:extLst>
            </p:cNvPr>
            <p:cNvSpPr/>
            <p:nvPr/>
          </p:nvSpPr>
          <p:spPr>
            <a:xfrm>
              <a:off x="45346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fr-FR" dirty="0"/>
            </a:p>
          </p:txBody>
        </p:sp>
        <p:sp>
          <p:nvSpPr>
            <p:cNvPr id="349" name="Freeform: Shape 694">
              <a:extLst>
                <a:ext uri="{FF2B5EF4-FFF2-40B4-BE49-F238E27FC236}">
                  <a16:creationId xmlns:a16="http://schemas.microsoft.com/office/drawing/2014/main" xmlns="" id="{02EC1476-627A-4F42-B34C-C4BC6DD4B798}"/>
                </a:ext>
              </a:extLst>
            </p:cNvPr>
            <p:cNvSpPr/>
            <p:nvPr/>
          </p:nvSpPr>
          <p:spPr>
            <a:xfrm>
              <a:off x="46108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fr-FR" dirty="0"/>
            </a:p>
          </p:txBody>
        </p:sp>
        <p:sp>
          <p:nvSpPr>
            <p:cNvPr id="350" name="Freeform: Shape 695">
              <a:extLst>
                <a:ext uri="{FF2B5EF4-FFF2-40B4-BE49-F238E27FC236}">
                  <a16:creationId xmlns:a16="http://schemas.microsoft.com/office/drawing/2014/main" xmlns="" id="{556597B1-B797-4047-90A7-5B5B8C83E808}"/>
                </a:ext>
              </a:extLst>
            </p:cNvPr>
            <p:cNvSpPr/>
            <p:nvPr/>
          </p:nvSpPr>
          <p:spPr>
            <a:xfrm>
              <a:off x="48775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fr-FR" dirty="0"/>
            </a:p>
          </p:txBody>
        </p:sp>
        <p:sp>
          <p:nvSpPr>
            <p:cNvPr id="351" name="Freeform: Shape 696">
              <a:extLst>
                <a:ext uri="{FF2B5EF4-FFF2-40B4-BE49-F238E27FC236}">
                  <a16:creationId xmlns:a16="http://schemas.microsoft.com/office/drawing/2014/main" xmlns="" id="{8A86A7D4-F42A-440D-A826-FD79B64892CF}"/>
                </a:ext>
              </a:extLst>
            </p:cNvPr>
            <p:cNvSpPr/>
            <p:nvPr/>
          </p:nvSpPr>
          <p:spPr>
            <a:xfrm>
              <a:off x="542996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fr-FR" dirty="0"/>
            </a:p>
          </p:txBody>
        </p:sp>
        <p:sp>
          <p:nvSpPr>
            <p:cNvPr id="352" name="Freeform: Shape 697">
              <a:extLst>
                <a:ext uri="{FF2B5EF4-FFF2-40B4-BE49-F238E27FC236}">
                  <a16:creationId xmlns:a16="http://schemas.microsoft.com/office/drawing/2014/main" xmlns="" id="{5DBA780B-65A1-4097-B56B-007B3E71A8AE}"/>
                </a:ext>
              </a:extLst>
            </p:cNvPr>
            <p:cNvSpPr/>
            <p:nvPr/>
          </p:nvSpPr>
          <p:spPr>
            <a:xfrm>
              <a:off x="573476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fr-FR" dirty="0"/>
            </a:p>
          </p:txBody>
        </p:sp>
        <p:sp>
          <p:nvSpPr>
            <p:cNvPr id="353" name="Freeform: Shape 698">
              <a:extLst>
                <a:ext uri="{FF2B5EF4-FFF2-40B4-BE49-F238E27FC236}">
                  <a16:creationId xmlns:a16="http://schemas.microsoft.com/office/drawing/2014/main" xmlns="" id="{5A693847-B89F-48DB-98B4-E9A13CB9142D}"/>
                </a:ext>
              </a:extLst>
            </p:cNvPr>
            <p:cNvSpPr/>
            <p:nvPr/>
          </p:nvSpPr>
          <p:spPr>
            <a:xfrm>
              <a:off x="4003307" y="3661334"/>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noFill/>
            <a:ln w="15875" cap="flat">
              <a:solidFill>
                <a:schemeClr val="accent5"/>
              </a:solidFill>
              <a:prstDash val="solid"/>
              <a:miter/>
            </a:ln>
          </p:spPr>
          <p:txBody>
            <a:bodyPr rtlCol="0" anchor="ctr"/>
            <a:lstStyle/>
            <a:p>
              <a:endParaRPr lang="fr-FR" dirty="0"/>
            </a:p>
          </p:txBody>
        </p:sp>
        <p:sp>
          <p:nvSpPr>
            <p:cNvPr id="354" name="Freeform: Shape 699">
              <a:extLst>
                <a:ext uri="{FF2B5EF4-FFF2-40B4-BE49-F238E27FC236}">
                  <a16:creationId xmlns:a16="http://schemas.microsoft.com/office/drawing/2014/main" xmlns="" id="{092EA235-9E24-4391-BDE1-B5CD2DE43E8F}"/>
                </a:ext>
              </a:extLst>
            </p:cNvPr>
            <p:cNvSpPr/>
            <p:nvPr/>
          </p:nvSpPr>
          <p:spPr>
            <a:xfrm>
              <a:off x="3927107" y="3394624"/>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noFill/>
            <a:ln w="15875" cap="flat">
              <a:solidFill>
                <a:schemeClr val="accent5"/>
              </a:solidFill>
              <a:prstDash val="solid"/>
              <a:miter/>
            </a:ln>
          </p:spPr>
          <p:txBody>
            <a:bodyPr rtlCol="0" anchor="ctr"/>
            <a:lstStyle/>
            <a:p>
              <a:endParaRPr lang="fr-FR" dirty="0"/>
            </a:p>
          </p:txBody>
        </p:sp>
        <p:sp>
          <p:nvSpPr>
            <p:cNvPr id="355" name="Freeform: Shape 700">
              <a:extLst>
                <a:ext uri="{FF2B5EF4-FFF2-40B4-BE49-F238E27FC236}">
                  <a16:creationId xmlns:a16="http://schemas.microsoft.com/office/drawing/2014/main" xmlns="" id="{11346404-2FDA-45DF-A487-0296C48F49A1}"/>
                </a:ext>
              </a:extLst>
            </p:cNvPr>
            <p:cNvSpPr/>
            <p:nvPr/>
          </p:nvSpPr>
          <p:spPr>
            <a:xfrm>
              <a:off x="3698505" y="2499272"/>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noFill/>
            <a:ln w="15875" cap="flat">
              <a:solidFill>
                <a:schemeClr val="accent5"/>
              </a:solidFill>
              <a:prstDash val="solid"/>
              <a:miter/>
            </a:ln>
          </p:spPr>
          <p:txBody>
            <a:bodyPr rtlCol="0" anchor="ctr"/>
            <a:lstStyle/>
            <a:p>
              <a:endParaRPr lang="fr-FR" dirty="0"/>
            </a:p>
          </p:txBody>
        </p:sp>
      </p:grpSp>
      <p:sp>
        <p:nvSpPr>
          <p:cNvPr id="356" name="TextBox 355">
            <a:extLst>
              <a:ext uri="{FF2B5EF4-FFF2-40B4-BE49-F238E27FC236}">
                <a16:creationId xmlns:a16="http://schemas.microsoft.com/office/drawing/2014/main" xmlns="" id="{1E256F2E-2121-4EE5-8D02-F58F7483D4E2}"/>
              </a:ext>
            </a:extLst>
          </p:cNvPr>
          <p:cNvSpPr txBox="1"/>
          <p:nvPr/>
        </p:nvSpPr>
        <p:spPr>
          <a:xfrm>
            <a:off x="5690025" y="4240470"/>
            <a:ext cx="614271" cy="307777"/>
          </a:xfrm>
          <a:prstGeom prst="rect">
            <a:avLst/>
          </a:prstGeom>
          <a:noFill/>
        </p:spPr>
        <p:txBody>
          <a:bodyPr wrap="none" rtlCol="0">
            <a:spAutoFit/>
          </a:bodyPr>
          <a:lstStyle/>
          <a:p>
            <a:r>
              <a:rPr lang="fr-FR" sz="1400" dirty="0">
                <a:solidFill>
                  <a:schemeClr val="accent5"/>
                </a:solidFill>
              </a:rPr>
              <a:t>ADCI</a:t>
            </a:r>
          </a:p>
        </p:txBody>
      </p:sp>
      <p:sp>
        <p:nvSpPr>
          <p:cNvPr id="357" name="TextBox 356">
            <a:extLst>
              <a:ext uri="{FF2B5EF4-FFF2-40B4-BE49-F238E27FC236}">
                <a16:creationId xmlns:a16="http://schemas.microsoft.com/office/drawing/2014/main" xmlns="" id="{7786693A-FE74-4651-831F-D324C705DB5F}"/>
              </a:ext>
            </a:extLst>
          </p:cNvPr>
          <p:cNvSpPr txBox="1"/>
          <p:nvPr/>
        </p:nvSpPr>
        <p:spPr>
          <a:xfrm>
            <a:off x="2013211" y="4542405"/>
            <a:ext cx="827406" cy="307777"/>
          </a:xfrm>
          <a:prstGeom prst="rect">
            <a:avLst/>
          </a:prstGeom>
          <a:noFill/>
        </p:spPr>
        <p:txBody>
          <a:bodyPr wrap="none" rtlCol="0">
            <a:spAutoFit/>
          </a:bodyPr>
          <a:lstStyle/>
          <a:p>
            <a:r>
              <a:rPr lang="fr-FR" sz="1400" dirty="0">
                <a:solidFill>
                  <a:schemeClr val="accent3"/>
                </a:solidFill>
              </a:rPr>
              <a:t>ICP </a:t>
            </a:r>
            <a:r>
              <a:rPr lang="fr-FR" sz="1400" dirty="0">
                <a:solidFill>
                  <a:schemeClr val="accent3"/>
                </a:solidFill>
                <a:latin typeface="Arial" panose="020B0604020202020204" pitchFamily="34" charset="0"/>
                <a:cs typeface="Arial" panose="020B0604020202020204" pitchFamily="34" charset="0"/>
              </a:rPr>
              <a:t>≥</a:t>
            </a:r>
            <a:r>
              <a:rPr lang="fr-FR" sz="1400" dirty="0">
                <a:solidFill>
                  <a:schemeClr val="accent3"/>
                </a:solidFill>
              </a:rPr>
              <a:t>20</a:t>
            </a:r>
          </a:p>
        </p:txBody>
      </p:sp>
    </p:spTree>
    <p:extLst>
      <p:ext uri="{BB962C8B-B14F-4D97-AF65-F5344CB8AC3E}">
        <p14:creationId xmlns:p14="http://schemas.microsoft.com/office/powerpoint/2010/main" xmlns="" val="11793960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SO-31: </a:t>
            </a:r>
            <a:r>
              <a:rPr lang="fr-FR" dirty="0"/>
              <a:t>La centralisation des soins permet d’optimiser la sélection et les résultats des patients avec métastases péritonéales de cancer colorectal – l’expérience du programme régional Catalan – Ramos M, et al</a:t>
            </a:r>
            <a:r>
              <a:rPr lang="en-GB" dirty="0"/>
              <a:t> </a:t>
            </a:r>
          </a:p>
        </p:txBody>
      </p:sp>
      <p:sp>
        <p:nvSpPr>
          <p:cNvPr id="3" name="Content Placeholder 2"/>
          <p:cNvSpPr>
            <a:spLocks noGrp="1"/>
          </p:cNvSpPr>
          <p:nvPr>
            <p:ph idx="1"/>
          </p:nvPr>
        </p:nvSpPr>
        <p:spPr>
          <a:xfrm>
            <a:off x="277720" y="1282249"/>
            <a:ext cx="8413751" cy="4746172"/>
          </a:xfrm>
        </p:spPr>
        <p:txBody>
          <a:bodyPr/>
          <a:lstStyle/>
          <a:p>
            <a:pPr marL="0" indent="0">
              <a:buNone/>
            </a:pPr>
            <a:r>
              <a:rPr lang="fr-FR" b="1" dirty="0" smtClean="0"/>
              <a:t>Résultats</a:t>
            </a:r>
            <a:r>
              <a:rPr lang="en-GB" b="1" dirty="0" smtClean="0"/>
              <a:t> </a:t>
            </a:r>
            <a:endParaRPr lang="en-GB" b="1" dirty="0"/>
          </a:p>
        </p:txBody>
      </p:sp>
      <p:graphicFrame>
        <p:nvGraphicFramePr>
          <p:cNvPr id="10" name="Table 9"/>
          <p:cNvGraphicFramePr>
            <a:graphicFrameLocks noGrp="1"/>
          </p:cNvGraphicFramePr>
          <p:nvPr>
            <p:extLst>
              <p:ext uri="{D42A27DB-BD31-4B8C-83A1-F6EECF244321}">
                <p14:modId xmlns:p14="http://schemas.microsoft.com/office/powerpoint/2010/main" xmlns="" val="3915619163"/>
              </p:ext>
            </p:extLst>
          </p:nvPr>
        </p:nvGraphicFramePr>
        <p:xfrm>
          <a:off x="165600" y="1551227"/>
          <a:ext cx="8812800" cy="4857120"/>
        </p:xfrm>
        <a:graphic>
          <a:graphicData uri="http://schemas.openxmlformats.org/drawingml/2006/table">
            <a:tbl>
              <a:tblPr firstRow="1" bandRow="1">
                <a:tableStyleId>{5202B0CA-FC54-4496-8BCA-5EF66A818D29}</a:tableStyleId>
              </a:tblPr>
              <a:tblGrid>
                <a:gridCol w="4392000">
                  <a:extLst>
                    <a:ext uri="{9D8B030D-6E8A-4147-A177-3AD203B41FA5}">
                      <a16:colId xmlns:a16="http://schemas.microsoft.com/office/drawing/2014/main" xmlns="" val="2031185089"/>
                    </a:ext>
                  </a:extLst>
                </a:gridCol>
                <a:gridCol w="2196000">
                  <a:extLst>
                    <a:ext uri="{9D8B030D-6E8A-4147-A177-3AD203B41FA5}">
                      <a16:colId xmlns:a16="http://schemas.microsoft.com/office/drawing/2014/main" xmlns="" val="3438209401"/>
                    </a:ext>
                  </a:extLst>
                </a:gridCol>
                <a:gridCol w="2224800">
                  <a:extLst>
                    <a:ext uri="{9D8B030D-6E8A-4147-A177-3AD203B41FA5}">
                      <a16:colId xmlns:a16="http://schemas.microsoft.com/office/drawing/2014/main" xmlns="" val="3384411492"/>
                    </a:ext>
                  </a:extLst>
                </a:gridCol>
              </a:tblGrid>
              <a:tr h="285367">
                <a:tc>
                  <a:txBody>
                    <a:bodyPr/>
                    <a:lstStyle/>
                    <a:p>
                      <a:r>
                        <a:rPr lang="fr-FR" sz="1600" noProof="0" dirty="0">
                          <a:solidFill>
                            <a:schemeClr val="tx2"/>
                          </a:solidFill>
                        </a:rPr>
                        <a:t>Variables cliniques associées à la survie</a:t>
                      </a:r>
                    </a:p>
                  </a:txBody>
                  <a:tcPr marT="18000" marB="18000"/>
                </a:tc>
                <a:tc>
                  <a:txBody>
                    <a:bodyPr/>
                    <a:lstStyle/>
                    <a:p>
                      <a:pPr algn="ctr"/>
                      <a:r>
                        <a:rPr lang="fr-FR" sz="1600" noProof="0" dirty="0">
                          <a:solidFill>
                            <a:schemeClr val="tx2"/>
                          </a:solidFill>
                        </a:rPr>
                        <a:t>Analyse </a:t>
                      </a:r>
                      <a:r>
                        <a:rPr lang="fr-FR" sz="1600" noProof="0" dirty="0" err="1">
                          <a:solidFill>
                            <a:schemeClr val="tx2"/>
                          </a:solidFill>
                        </a:rPr>
                        <a:t>univariée</a:t>
                      </a:r>
                      <a:endParaRPr lang="fr-FR" sz="1600" noProof="0" dirty="0">
                        <a:solidFill>
                          <a:schemeClr val="tx2"/>
                        </a:solidFill>
                      </a:endParaRPr>
                    </a:p>
                    <a:p>
                      <a:pPr algn="ctr"/>
                      <a:r>
                        <a:rPr lang="fr-FR" sz="1600" noProof="0" dirty="0">
                          <a:solidFill>
                            <a:schemeClr val="tx2"/>
                          </a:solidFill>
                        </a:rPr>
                        <a:t>p</a:t>
                      </a:r>
                    </a:p>
                  </a:txBody>
                  <a:tcPr marT="18000" marB="18000"/>
                </a:tc>
                <a:tc>
                  <a:txBody>
                    <a:bodyPr/>
                    <a:lstStyle/>
                    <a:p>
                      <a:pPr algn="ctr"/>
                      <a:r>
                        <a:rPr lang="fr-FR" sz="1600" noProof="0" dirty="0">
                          <a:solidFill>
                            <a:schemeClr val="tx2"/>
                          </a:solidFill>
                        </a:rPr>
                        <a:t>Analyse multivariée</a:t>
                      </a:r>
                    </a:p>
                    <a:p>
                      <a:pPr algn="ctr"/>
                      <a:r>
                        <a:rPr lang="fr-FR" sz="1600" noProof="0" dirty="0">
                          <a:solidFill>
                            <a:schemeClr val="tx2"/>
                          </a:solidFill>
                        </a:rPr>
                        <a:t>p</a:t>
                      </a:r>
                    </a:p>
                  </a:txBody>
                  <a:tcPr marT="18000" marB="18000"/>
                </a:tc>
                <a:extLst>
                  <a:ext uri="{0D108BD9-81ED-4DB2-BD59-A6C34878D82A}">
                    <a16:rowId xmlns:a16="http://schemas.microsoft.com/office/drawing/2014/main" xmlns="" val="2837058424"/>
                  </a:ext>
                </a:extLst>
              </a:tr>
              <a:tr h="160187">
                <a:tc>
                  <a:txBody>
                    <a:bodyPr/>
                    <a:lstStyle/>
                    <a:p>
                      <a:r>
                        <a:rPr lang="fr-FR" sz="1600" noProof="0" dirty="0">
                          <a:solidFill>
                            <a:schemeClr val="tx1"/>
                          </a:solidFill>
                        </a:rPr>
                        <a:t>Adénocarcinome à cellules indépendantes</a:t>
                      </a:r>
                    </a:p>
                  </a:txBody>
                  <a:tcPr marT="18000" marB="18000">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&lt;0,001</a:t>
                      </a:r>
                    </a:p>
                  </a:txBody>
                  <a:tcPr marT="18000" marB="18000">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&lt;0,001</a:t>
                      </a:r>
                    </a:p>
                  </a:txBody>
                  <a:tcPr marT="18000" marB="18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261004706"/>
                  </a:ext>
                </a:extLst>
              </a:tr>
              <a:tr h="689949">
                <a:tc>
                  <a:txBody>
                    <a:bodyPr/>
                    <a:lstStyle/>
                    <a:p>
                      <a:r>
                        <a:rPr lang="fr-FR" sz="1600" noProof="0" dirty="0">
                          <a:solidFill>
                            <a:schemeClr val="tx1"/>
                          </a:solidFill>
                        </a:rPr>
                        <a:t>Stade AJCC au diagnostic</a:t>
                      </a:r>
                      <a:endParaRPr lang="fr-FR" sz="1600" baseline="0" noProof="0" dirty="0">
                        <a:solidFill>
                          <a:schemeClr val="tx1"/>
                        </a:solidFill>
                      </a:endParaRPr>
                    </a:p>
                    <a:p>
                      <a:pPr marL="177800" indent="0"/>
                      <a:r>
                        <a:rPr lang="fr-FR" sz="1600" baseline="0" noProof="0" dirty="0" err="1">
                          <a:solidFill>
                            <a:schemeClr val="tx1"/>
                          </a:solidFill>
                        </a:rPr>
                        <a:t>T</a:t>
                      </a:r>
                      <a:endParaRPr lang="fr-FR" sz="1600" baseline="0" noProof="0" dirty="0">
                        <a:solidFill>
                          <a:schemeClr val="tx1"/>
                        </a:solidFill>
                      </a:endParaRPr>
                    </a:p>
                    <a:p>
                      <a:pPr marL="177800" indent="0"/>
                      <a:r>
                        <a:rPr lang="fr-FR" sz="1600" baseline="0" noProof="0" dirty="0">
                          <a:solidFill>
                            <a:schemeClr val="tx1"/>
                          </a:solidFill>
                        </a:rPr>
                        <a:t>N</a:t>
                      </a:r>
                    </a:p>
                    <a:p>
                      <a:pPr marL="177800" indent="0"/>
                      <a:r>
                        <a:rPr lang="fr-FR" sz="1600" baseline="0" noProof="0" dirty="0">
                          <a:solidFill>
                            <a:schemeClr val="tx1"/>
                          </a:solidFill>
                        </a:rPr>
                        <a:t>M</a:t>
                      </a:r>
                      <a:endParaRPr lang="fr-FR" sz="1600" noProof="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endParaRPr lang="fr-FR" sz="1600" noProof="0">
                        <a:solidFill>
                          <a:schemeClr val="tx1"/>
                        </a:solidFill>
                      </a:endParaRPr>
                    </a:p>
                    <a:p>
                      <a:pPr algn="ctr"/>
                      <a:r>
                        <a:rPr lang="fr-FR" sz="1600" noProof="0">
                          <a:solidFill>
                            <a:schemeClr val="tx1"/>
                          </a:solidFill>
                        </a:rPr>
                        <a:t>0,038</a:t>
                      </a:r>
                    </a:p>
                    <a:p>
                      <a:pPr algn="ctr"/>
                      <a:r>
                        <a:rPr lang="fr-FR" sz="1600" noProof="0">
                          <a:solidFill>
                            <a:schemeClr val="tx1"/>
                          </a:solidFill>
                        </a:rPr>
                        <a:t>0,001</a:t>
                      </a:r>
                    </a:p>
                    <a:p>
                      <a:pPr algn="ctr"/>
                      <a:r>
                        <a:rPr lang="fr-FR" sz="1600" noProof="0">
                          <a:solidFill>
                            <a:schemeClr val="tx1"/>
                          </a:solidFill>
                        </a:rPr>
                        <a:t>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endParaRPr lang="fr-FR" sz="1600" noProof="0" dirty="0">
                        <a:solidFill>
                          <a:schemeClr val="tx1"/>
                        </a:solidFill>
                      </a:endParaRPr>
                    </a:p>
                    <a:p>
                      <a:pPr algn="ctr"/>
                      <a:r>
                        <a:rPr lang="fr-FR" sz="1600" noProof="0" dirty="0">
                          <a:solidFill>
                            <a:schemeClr val="tx1"/>
                          </a:solidFill>
                        </a:rPr>
                        <a:t>NS</a:t>
                      </a:r>
                    </a:p>
                    <a:p>
                      <a:pPr algn="ctr"/>
                      <a:r>
                        <a:rPr lang="fr-FR" sz="1600" noProof="0" dirty="0">
                          <a:solidFill>
                            <a:schemeClr val="tx1"/>
                          </a:solidFill>
                        </a:rPr>
                        <a:t>0,024</a:t>
                      </a:r>
                    </a:p>
                    <a:p>
                      <a:pPr algn="ctr"/>
                      <a:r>
                        <a:rPr lang="fr-FR" sz="1600" noProof="0" dirty="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03574163"/>
                  </a:ext>
                </a:extLst>
              </a:tr>
              <a:tr h="107172">
                <a:tc>
                  <a:txBody>
                    <a:bodyPr/>
                    <a:lstStyle/>
                    <a:p>
                      <a:r>
                        <a:rPr lang="fr-FR" sz="1600" noProof="0" dirty="0">
                          <a:solidFill>
                            <a:schemeClr val="tx1"/>
                          </a:solidFill>
                        </a:rPr>
                        <a:t>Présence de métastases viscérales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0,003</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401873187"/>
                  </a:ext>
                </a:extLst>
              </a:tr>
              <a:tr h="0">
                <a:tc>
                  <a:txBody>
                    <a:bodyPr/>
                    <a:lstStyle/>
                    <a:p>
                      <a:r>
                        <a:rPr lang="fr-FR" sz="1600" noProof="0" dirty="0">
                          <a:solidFill>
                            <a:schemeClr val="tx1"/>
                          </a:solidFill>
                        </a:rPr>
                        <a:t>Présence</a:t>
                      </a:r>
                      <a:r>
                        <a:rPr lang="fr-FR" sz="1600" baseline="0" noProof="0" dirty="0">
                          <a:solidFill>
                            <a:schemeClr val="tx1"/>
                          </a:solidFill>
                        </a:rPr>
                        <a:t> de métastases intestin grêle</a:t>
                      </a:r>
                      <a:endParaRPr lang="fr-FR" sz="1600" noProof="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dirty="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706418603"/>
                  </a:ext>
                </a:extLst>
              </a:tr>
              <a:tr h="370840">
                <a:tc>
                  <a:txBody>
                    <a:bodyPr/>
                    <a:lstStyle/>
                    <a:p>
                      <a:r>
                        <a:rPr lang="fr-FR" sz="1600" noProof="0" dirty="0">
                          <a:solidFill>
                            <a:schemeClr val="tx1"/>
                          </a:solidFill>
                        </a:rPr>
                        <a:t>Métastases péritonéales synchrones vs. métachrones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0,015</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81812720"/>
                  </a:ext>
                </a:extLst>
              </a:tr>
              <a:tr h="279840">
                <a:tc>
                  <a:txBody>
                    <a:bodyPr/>
                    <a:lstStyle/>
                    <a:p>
                      <a:r>
                        <a:rPr lang="fr-FR" sz="1600" noProof="0" dirty="0">
                          <a:solidFill>
                            <a:schemeClr val="tx1"/>
                          </a:solidFill>
                        </a:rPr>
                        <a:t>Chimiothérapie préopératoire</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0,04</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991303808"/>
                  </a:ext>
                </a:extLst>
              </a:tr>
              <a:tr h="279840">
                <a:tc>
                  <a:txBody>
                    <a:bodyPr/>
                    <a:lstStyle/>
                    <a:p>
                      <a:r>
                        <a:rPr lang="fr-FR" sz="1600" noProof="0" dirty="0" err="1">
                          <a:solidFill>
                            <a:schemeClr val="tx1"/>
                          </a:solidFill>
                        </a:rPr>
                        <a:t>Cytoréduction</a:t>
                      </a:r>
                      <a:r>
                        <a:rPr lang="fr-FR" sz="1600" noProof="0" dirty="0">
                          <a:solidFill>
                            <a:schemeClr val="tx1"/>
                          </a:solidFill>
                        </a:rPr>
                        <a:t> complète</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25198197"/>
                  </a:ext>
                </a:extLst>
              </a:tr>
              <a:tr h="279840">
                <a:tc>
                  <a:txBody>
                    <a:bodyPr/>
                    <a:lstStyle/>
                    <a:p>
                      <a:r>
                        <a:rPr lang="fr-FR" sz="1600" noProof="0" dirty="0">
                          <a:solidFill>
                            <a:schemeClr val="tx1"/>
                          </a:solidFill>
                        </a:rPr>
                        <a:t>Index de carcinose péritonéale</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&lt;0,001</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287709284"/>
                  </a:ext>
                </a:extLst>
              </a:tr>
              <a:tr h="279840">
                <a:tc>
                  <a:txBody>
                    <a:bodyPr/>
                    <a:lstStyle/>
                    <a:p>
                      <a:r>
                        <a:rPr lang="fr-FR" sz="1600" noProof="0" dirty="0">
                          <a:solidFill>
                            <a:schemeClr val="tx1"/>
                          </a:solidFill>
                        </a:rPr>
                        <a:t>Latéralité de la tumeur colique primitive</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642650815"/>
                  </a:ext>
                </a:extLst>
              </a:tr>
              <a:tr h="279840">
                <a:tc>
                  <a:txBody>
                    <a:bodyPr/>
                    <a:lstStyle/>
                    <a:p>
                      <a:r>
                        <a:rPr lang="fr-FR" sz="1600" noProof="0" dirty="0">
                          <a:solidFill>
                            <a:schemeClr val="tx1"/>
                          </a:solidFill>
                        </a:rPr>
                        <a:t>Statut KRAS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546983025"/>
                  </a:ext>
                </a:extLst>
              </a:tr>
              <a:tr h="279840">
                <a:tc>
                  <a:txBody>
                    <a:bodyPr/>
                    <a:lstStyle/>
                    <a:p>
                      <a:r>
                        <a:rPr lang="fr-FR" sz="1600" noProof="0">
                          <a:solidFill>
                            <a:schemeClr val="tx1"/>
                          </a:solidFill>
                        </a:rPr>
                        <a:t>Age</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251451388"/>
                  </a:ext>
                </a:extLst>
              </a:tr>
              <a:tr h="178693">
                <a:tc>
                  <a:txBody>
                    <a:bodyPr/>
                    <a:lstStyle/>
                    <a:p>
                      <a:r>
                        <a:rPr lang="fr-FR" sz="1600" noProof="0" dirty="0">
                          <a:solidFill>
                            <a:schemeClr val="tx1"/>
                          </a:solidFill>
                        </a:rPr>
                        <a:t>Genre</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NS</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dirty="0">
                          <a:solidFill>
                            <a:schemeClr val="tx1"/>
                          </a:solidFill>
                        </a:rPr>
                        <a:t>-</a:t>
                      </a: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796549420"/>
                  </a:ext>
                </a:extLst>
              </a:tr>
            </a:tbl>
          </a:graphicData>
        </a:graphic>
      </p:graphicFrame>
      <p:sp>
        <p:nvSpPr>
          <p:cNvPr id="7" name="Text Placeholder 4"/>
          <p:cNvSpPr>
            <a:spLocks noGrp="1"/>
          </p:cNvSpPr>
          <p:nvPr>
            <p:ph type="body" sz="quarter" idx="11"/>
          </p:nvPr>
        </p:nvSpPr>
        <p:spPr>
          <a:xfrm>
            <a:off x="4648200" y="6096000"/>
            <a:ext cx="4130675" cy="487363"/>
          </a:xfrm>
        </p:spPr>
        <p:txBody>
          <a:bodyPr/>
          <a:lstStyle/>
          <a:p>
            <a:r>
              <a:rPr lang="fr-FR" dirty="0"/>
              <a:t>Ramos M, et al, Ann </a:t>
            </a:r>
            <a:r>
              <a:rPr lang="fr-FR" dirty="0" err="1"/>
              <a:t>Oncol</a:t>
            </a:r>
            <a:r>
              <a:rPr lang="fr-FR" dirty="0"/>
              <a:t> 2020;31(</a:t>
            </a:r>
            <a:r>
              <a:rPr lang="fr-FR" dirty="0" err="1"/>
              <a:t>suppl</a:t>
            </a:r>
            <a:r>
              <a:rPr lang="fr-FR" dirty="0"/>
              <a:t>):</a:t>
            </a:r>
            <a:r>
              <a:rPr lang="fr-FR" dirty="0" err="1"/>
              <a:t>abstr</a:t>
            </a:r>
            <a:r>
              <a:rPr lang="fr-FR" dirty="0"/>
              <a:t> SO-31</a:t>
            </a:r>
          </a:p>
        </p:txBody>
      </p:sp>
    </p:spTree>
    <p:extLst>
      <p:ext uri="{BB962C8B-B14F-4D97-AF65-F5344CB8AC3E}">
        <p14:creationId xmlns:p14="http://schemas.microsoft.com/office/powerpoint/2010/main" xmlns="" val="3499332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SO-31: La centralisation des soins permet d’optimiser la sélection et les résultats des patients avec métastases péritonéales de cancer colorectal – l’expérience du programme régional Catalan – Ramos M, et al </a:t>
            </a:r>
          </a:p>
        </p:txBody>
      </p:sp>
      <p:sp>
        <p:nvSpPr>
          <p:cNvPr id="3" name="Content Placeholder 2"/>
          <p:cNvSpPr>
            <a:spLocks noGrp="1"/>
          </p:cNvSpPr>
          <p:nvPr>
            <p:ph idx="1"/>
          </p:nvPr>
        </p:nvSpPr>
        <p:spPr>
          <a:xfrm>
            <a:off x="365124" y="1254035"/>
            <a:ext cx="8591676" cy="4746172"/>
          </a:xfrm>
        </p:spPr>
        <p:txBody>
          <a:bodyPr/>
          <a:lstStyle/>
          <a:p>
            <a:pPr marL="0" indent="0">
              <a:buNone/>
            </a:pPr>
            <a:r>
              <a:rPr lang="fr-FR" b="1" dirty="0"/>
              <a:t>Résultats</a:t>
            </a:r>
            <a:endParaRPr lang="fr-FR" dirty="0"/>
          </a:p>
          <a:p>
            <a:pPr marL="0" indent="0">
              <a:spcBef>
                <a:spcPts val="20000"/>
              </a:spcBef>
              <a:buNone/>
            </a:pPr>
            <a:r>
              <a:rPr lang="fr-FR" b="1" dirty="0"/>
              <a:t>Conclusions</a:t>
            </a:r>
          </a:p>
          <a:p>
            <a:r>
              <a:rPr lang="fr-FR" b="1" dirty="0"/>
              <a:t>Chez les patients avec métastases péritonéales de cancer colorectal, sélectionnés de façon optimale, la chirurgie radicale + CHIP avec chimiothérapie systémique a largement amélioré la survie et a été associée à une </a:t>
            </a:r>
            <a:r>
              <a:rPr lang="fr-FR" b="1" dirty="0" err="1"/>
              <a:t>morbimortalité</a:t>
            </a:r>
            <a:r>
              <a:rPr lang="fr-FR" b="1" dirty="0"/>
              <a:t> postopératoire faible</a:t>
            </a:r>
          </a:p>
          <a:p>
            <a:r>
              <a:rPr lang="fr-FR" b="1" dirty="0"/>
              <a:t>Une meilleure survie a été démontrée chez les patients avec stade N0, absence d’adénocarcinome à cellules isolées et absence de métastases viscérales ou de l’intestin grêle</a:t>
            </a:r>
          </a:p>
        </p:txBody>
      </p:sp>
      <p:sp>
        <p:nvSpPr>
          <p:cNvPr id="5" name="Text Placeholder 4"/>
          <p:cNvSpPr>
            <a:spLocks noGrp="1"/>
          </p:cNvSpPr>
          <p:nvPr>
            <p:ph type="body" sz="quarter" idx="11"/>
          </p:nvPr>
        </p:nvSpPr>
        <p:spPr/>
        <p:txBody>
          <a:bodyPr/>
          <a:lstStyle/>
          <a:p>
            <a:r>
              <a:rPr lang="fr-FR" dirty="0"/>
              <a:t>Ramos M, et al, Ann </a:t>
            </a:r>
            <a:r>
              <a:rPr lang="fr-FR" dirty="0" err="1"/>
              <a:t>Oncol</a:t>
            </a:r>
            <a:r>
              <a:rPr lang="fr-FR" dirty="0"/>
              <a:t> 2020;31(</a:t>
            </a:r>
            <a:r>
              <a:rPr lang="fr-FR" dirty="0" err="1"/>
              <a:t>suppl</a:t>
            </a:r>
            <a:r>
              <a:rPr lang="fr-FR" dirty="0"/>
              <a:t>):</a:t>
            </a:r>
            <a:r>
              <a:rPr lang="fr-FR" dirty="0" err="1"/>
              <a:t>abstr</a:t>
            </a:r>
            <a:r>
              <a:rPr lang="fr-FR" dirty="0"/>
              <a:t> SO-31</a:t>
            </a:r>
          </a:p>
        </p:txBody>
      </p:sp>
      <p:graphicFrame>
        <p:nvGraphicFramePr>
          <p:cNvPr id="6" name="Table 5"/>
          <p:cNvGraphicFramePr>
            <a:graphicFrameLocks noGrp="1"/>
          </p:cNvGraphicFramePr>
          <p:nvPr>
            <p:extLst>
              <p:ext uri="{D42A27DB-BD31-4B8C-83A1-F6EECF244321}">
                <p14:modId xmlns:p14="http://schemas.microsoft.com/office/powerpoint/2010/main" xmlns="" val="2886811352"/>
              </p:ext>
            </p:extLst>
          </p:nvPr>
        </p:nvGraphicFramePr>
        <p:xfrm>
          <a:off x="1436914" y="1656307"/>
          <a:ext cx="6453175" cy="2225040"/>
        </p:xfrm>
        <a:graphic>
          <a:graphicData uri="http://schemas.openxmlformats.org/drawingml/2006/table">
            <a:tbl>
              <a:tblPr firstRow="1" bandRow="1">
                <a:tableStyleId>{5202B0CA-FC54-4496-8BCA-5EF66A818D29}</a:tableStyleId>
              </a:tblPr>
              <a:tblGrid>
                <a:gridCol w="4859383">
                  <a:extLst>
                    <a:ext uri="{9D8B030D-6E8A-4147-A177-3AD203B41FA5}">
                      <a16:colId xmlns:a16="http://schemas.microsoft.com/office/drawing/2014/main" xmlns="" val="4260932301"/>
                    </a:ext>
                  </a:extLst>
                </a:gridCol>
                <a:gridCol w="1593792">
                  <a:extLst>
                    <a:ext uri="{9D8B030D-6E8A-4147-A177-3AD203B41FA5}">
                      <a16:colId xmlns:a16="http://schemas.microsoft.com/office/drawing/2014/main" xmlns="" val="2939588493"/>
                    </a:ext>
                  </a:extLst>
                </a:gridCol>
              </a:tblGrid>
              <a:tr h="370840">
                <a:tc>
                  <a:txBody>
                    <a:bodyPr/>
                    <a:lstStyle/>
                    <a:p>
                      <a:r>
                        <a:rPr lang="fr-FR" sz="1600" noProof="0" dirty="0">
                          <a:solidFill>
                            <a:schemeClr val="tx2"/>
                          </a:solidFill>
                        </a:rPr>
                        <a:t>EIs grade 3</a:t>
                      </a:r>
                      <a:r>
                        <a:rPr lang="fr-FR" sz="1600" baseline="0" noProof="0" dirty="0">
                          <a:solidFill>
                            <a:schemeClr val="tx2"/>
                          </a:solidFill>
                        </a:rPr>
                        <a:t>–5 survenant chez </a:t>
                      </a:r>
                      <a:r>
                        <a:rPr lang="fr-FR" sz="1600" baseline="0" noProof="0" dirty="0">
                          <a:solidFill>
                            <a:schemeClr val="tx2"/>
                          </a:solidFill>
                          <a:latin typeface="Arial" panose="020B0604020202020204" pitchFamily="34" charset="0"/>
                          <a:cs typeface="Arial" panose="020B0604020202020204" pitchFamily="34" charset="0"/>
                        </a:rPr>
                        <a:t>≥</a:t>
                      </a:r>
                      <a:r>
                        <a:rPr lang="fr-FR" sz="1600" baseline="0" noProof="0" dirty="0">
                          <a:solidFill>
                            <a:schemeClr val="tx2"/>
                          </a:solidFill>
                        </a:rPr>
                        <a:t>2%, n (%)</a:t>
                      </a:r>
                      <a:endParaRPr lang="fr-FR" sz="1600" noProof="0" dirty="0">
                        <a:solidFill>
                          <a:schemeClr val="tx2"/>
                        </a:solidFill>
                      </a:endParaRPr>
                    </a:p>
                  </a:txBody>
                  <a:tcPr anchor="ctr"/>
                </a:tc>
                <a:tc>
                  <a:txBody>
                    <a:bodyPr/>
                    <a:lstStyle/>
                    <a:p>
                      <a:pPr algn="ctr"/>
                      <a:endParaRPr lang="fr-FR" sz="1600" noProof="0">
                        <a:solidFill>
                          <a:schemeClr val="tx2"/>
                        </a:solidFill>
                      </a:endParaRPr>
                    </a:p>
                  </a:txBody>
                  <a:tcPr anchor="ctr"/>
                </a:tc>
                <a:extLst>
                  <a:ext uri="{0D108BD9-81ED-4DB2-BD59-A6C34878D82A}">
                    <a16:rowId xmlns:a16="http://schemas.microsoft.com/office/drawing/2014/main" xmlns="" val="3268133506"/>
                  </a:ext>
                </a:extLst>
              </a:tr>
              <a:tr h="370840">
                <a:tc>
                  <a:txBody>
                    <a:bodyPr/>
                    <a:lstStyle/>
                    <a:p>
                      <a:r>
                        <a:rPr lang="fr-FR" sz="1600" noProof="0" dirty="0" err="1">
                          <a:solidFill>
                            <a:schemeClr val="tx1"/>
                          </a:solidFill>
                        </a:rPr>
                        <a:t>Hémopéritoine</a:t>
                      </a:r>
                      <a:endParaRPr lang="fr-FR" sz="1600" noProof="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30 (5,7)</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861012284"/>
                  </a:ext>
                </a:extLst>
              </a:tr>
              <a:tr h="370840">
                <a:tc>
                  <a:txBody>
                    <a:bodyPr/>
                    <a:lstStyle/>
                    <a:p>
                      <a:r>
                        <a:rPr lang="fr-FR" sz="1600" noProof="0" dirty="0">
                          <a:solidFill>
                            <a:schemeClr val="tx1"/>
                          </a:solidFill>
                        </a:rPr>
                        <a:t>Iléon</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27 (5,1)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348162729"/>
                  </a:ext>
                </a:extLst>
              </a:tr>
              <a:tr h="370840">
                <a:tc>
                  <a:txBody>
                    <a:bodyPr/>
                    <a:lstStyle/>
                    <a:p>
                      <a:r>
                        <a:rPr lang="fr-FR" sz="1600" noProof="0" dirty="0">
                          <a:solidFill>
                            <a:schemeClr val="tx1"/>
                          </a:solidFill>
                        </a:rPr>
                        <a:t>Toxicité chimiothérapie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25 (4,7)</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117609419"/>
                  </a:ext>
                </a:extLst>
              </a:tr>
              <a:tr h="370840">
                <a:tc>
                  <a:txBody>
                    <a:bodyPr/>
                    <a:lstStyle/>
                    <a:p>
                      <a:r>
                        <a:rPr lang="fr-FR" sz="1600" noProof="0" dirty="0">
                          <a:solidFill>
                            <a:schemeClr val="tx1"/>
                          </a:solidFill>
                        </a:rPr>
                        <a:t>Infection urinaire/ sepsis d’origine urinaire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22 (4,2)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67450048"/>
                  </a:ext>
                </a:extLst>
              </a:tr>
              <a:tr h="370840">
                <a:tc>
                  <a:txBody>
                    <a:bodyPr/>
                    <a:lstStyle/>
                    <a:p>
                      <a:r>
                        <a:rPr lang="fr-FR" sz="1600" baseline="0" noProof="0" dirty="0">
                          <a:solidFill>
                            <a:schemeClr val="tx1"/>
                          </a:solidFill>
                        </a:rPr>
                        <a:t>Infection cathéter central</a:t>
                      </a:r>
                      <a:endParaRPr lang="fr-FR" sz="1600" noProof="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fr-FR" sz="1600" noProof="0" dirty="0">
                          <a:solidFill>
                            <a:schemeClr val="tx1"/>
                          </a:solidFill>
                        </a:rPr>
                        <a:t>17 (3,2)</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4207450425"/>
                  </a:ext>
                </a:extLst>
              </a:tr>
            </a:tbl>
          </a:graphicData>
        </a:graphic>
      </p:graphicFrame>
    </p:spTree>
    <p:extLst>
      <p:ext uri="{BB962C8B-B14F-4D97-AF65-F5344CB8AC3E}">
        <p14:creationId xmlns:p14="http://schemas.microsoft.com/office/powerpoint/2010/main" xmlns="" val="38827356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SO-37: Résultats à court terme de VOLTAGE-A: nivolumab monothérapie suivi de chirurgie radicale après radiochimiothérapie chez les patients avec cancer du rectum localement avancé avec microsatellites stables ou instabilité microsatellitaire (EPOC 1504) – </a:t>
            </a:r>
            <a:r>
              <a:rPr lang="fr-FR" dirty="0" err="1"/>
              <a:t>Yuki</a:t>
            </a:r>
            <a:r>
              <a:rPr lang="fr-FR" dirty="0"/>
              <a:t> S,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du nivolumab suivi de chirurgie radicale après radiochimiothérapie préopératoire chez des patients avec cancer du rectum localement avancé MSS ou MSI-H</a:t>
            </a:r>
          </a:p>
        </p:txBody>
      </p:sp>
      <p:sp>
        <p:nvSpPr>
          <p:cNvPr id="4" name="Text Placeholder 3"/>
          <p:cNvSpPr>
            <a:spLocks noGrp="1"/>
          </p:cNvSpPr>
          <p:nvPr>
            <p:ph type="body" sz="quarter" idx="10"/>
          </p:nvPr>
        </p:nvSpPr>
        <p:spPr>
          <a:xfrm>
            <a:off x="254125" y="6133674"/>
            <a:ext cx="4461875" cy="487363"/>
          </a:xfrm>
        </p:spPr>
        <p:txBody>
          <a:bodyPr/>
          <a:lstStyle/>
          <a:p>
            <a:r>
              <a:rPr lang="fr-FR" dirty="0"/>
              <a:t>*capécitabine 1650 mg/m</a:t>
            </a:r>
            <a:r>
              <a:rPr lang="fr-FR" baseline="30000" dirty="0"/>
              <a:t>2</a:t>
            </a:r>
            <a:r>
              <a:rPr lang="fr-FR" dirty="0"/>
              <a:t> + 50,4 Gy; </a:t>
            </a:r>
            <a:r>
              <a:rPr lang="fr-FR" baseline="30000" dirty="0">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excision complète du mésorectum ou excision </a:t>
            </a:r>
            <a:r>
              <a:rPr lang="fr-FR" dirty="0" err="1">
                <a:latin typeface="Arial" panose="020B0604020202020204" pitchFamily="34" charset="0"/>
                <a:cs typeface="Arial" panose="020B0604020202020204" pitchFamily="34" charset="0"/>
              </a:rPr>
              <a:t>mésorectale</a:t>
            </a:r>
            <a:r>
              <a:rPr lang="fr-FR" dirty="0">
                <a:latin typeface="Arial" panose="020B0604020202020204" pitchFamily="34" charset="0"/>
                <a:cs typeface="Arial" panose="020B0604020202020204" pitchFamily="34" charset="0"/>
              </a:rPr>
              <a:t> spécifique de la tumeur + curage ganglionnaire bilatéral si nécessaire; </a:t>
            </a:r>
            <a:r>
              <a:rPr lang="fr-FR" baseline="30000" dirty="0">
                <a:latin typeface="Arial" panose="020B0604020202020204" pitchFamily="34" charset="0"/>
                <a:cs typeface="Arial" panose="020B0604020202020204" pitchFamily="34" charset="0"/>
              </a:rPr>
              <a:t>‡</a:t>
            </a:r>
            <a:r>
              <a:rPr lang="fr-FR" dirty="0"/>
              <a:t>FOLFOX ou CAPOX</a:t>
            </a:r>
          </a:p>
        </p:txBody>
      </p:sp>
      <p:sp>
        <p:nvSpPr>
          <p:cNvPr id="5" name="Text Placeholder 4"/>
          <p:cNvSpPr>
            <a:spLocks noGrp="1"/>
          </p:cNvSpPr>
          <p:nvPr>
            <p:ph type="body" sz="quarter" idx="11"/>
          </p:nvPr>
        </p:nvSpPr>
        <p:spPr/>
        <p:txBody>
          <a:bodyPr/>
          <a:lstStyle/>
          <a:p>
            <a:r>
              <a:rPr lang="fr-FR" dirty="0" err="1"/>
              <a:t>Yuki</a:t>
            </a:r>
            <a:r>
              <a:rPr lang="fr-FR" dirty="0"/>
              <a:t> S, et al, Ann </a:t>
            </a:r>
            <a:r>
              <a:rPr lang="fr-FR" dirty="0" err="1"/>
              <a:t>Oncol</a:t>
            </a:r>
            <a:r>
              <a:rPr lang="fr-FR" dirty="0"/>
              <a:t> 2020;31(</a:t>
            </a:r>
            <a:r>
              <a:rPr lang="fr-FR" dirty="0" err="1"/>
              <a:t>suppl</a:t>
            </a:r>
            <a:r>
              <a:rPr lang="fr-FR" dirty="0"/>
              <a:t>):</a:t>
            </a:r>
            <a:r>
              <a:rPr lang="fr-FR" dirty="0" err="1"/>
              <a:t>abstr</a:t>
            </a:r>
            <a:r>
              <a:rPr lang="fr-FR" dirty="0"/>
              <a:t> SO-37</a:t>
            </a:r>
          </a:p>
        </p:txBody>
      </p:sp>
      <p:sp>
        <p:nvSpPr>
          <p:cNvPr id="7" name="AutoShape 12"/>
          <p:cNvSpPr>
            <a:spLocks noChangeArrowheads="1"/>
          </p:cNvSpPr>
          <p:nvPr/>
        </p:nvSpPr>
        <p:spPr bwMode="auto">
          <a:xfrm>
            <a:off x="4610759" y="3161521"/>
            <a:ext cx="1563962" cy="115757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fr-FR" altLang="zh-CN" sz="1600" dirty="0">
                <a:solidFill>
                  <a:srgbClr val="FFFFFF"/>
                </a:solidFill>
                <a:ea typeface="SimSun" pitchFamily="2" charset="-122"/>
              </a:rPr>
              <a:t>Nivolumab </a:t>
            </a:r>
            <a:br>
              <a:rPr lang="fr-FR" altLang="zh-CN" sz="1600" dirty="0">
                <a:solidFill>
                  <a:srgbClr val="FFFFFF"/>
                </a:solidFill>
                <a:ea typeface="SimSun" pitchFamily="2" charset="-122"/>
              </a:rPr>
            </a:br>
            <a:r>
              <a:rPr lang="fr-FR" altLang="zh-CN" sz="1600" dirty="0">
                <a:solidFill>
                  <a:srgbClr val="FFFFFF"/>
                </a:solidFill>
                <a:ea typeface="SimSun" pitchFamily="2" charset="-122"/>
              </a:rPr>
              <a:t>240 mg/kg /2S (max 5 cycles) </a:t>
            </a:r>
          </a:p>
        </p:txBody>
      </p:sp>
      <p:cxnSp>
        <p:nvCxnSpPr>
          <p:cNvPr id="8" name="AutoShape 19"/>
          <p:cNvCxnSpPr>
            <a:cxnSpLocks noChangeShapeType="1"/>
            <a:stCxn id="17" idx="3"/>
            <a:endCxn id="10" idx="1"/>
          </p:cNvCxnSpPr>
          <p:nvPr/>
        </p:nvCxnSpPr>
        <p:spPr bwMode="auto">
          <a:xfrm>
            <a:off x="2782950" y="3740311"/>
            <a:ext cx="235079"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9" name="AutoShape 21"/>
          <p:cNvCxnSpPr>
            <a:cxnSpLocks noChangeShapeType="1"/>
            <a:stCxn id="10" idx="3"/>
            <a:endCxn id="7" idx="1"/>
          </p:cNvCxnSpPr>
          <p:nvPr/>
        </p:nvCxnSpPr>
        <p:spPr bwMode="auto">
          <a:xfrm>
            <a:off x="4375680" y="3740311"/>
            <a:ext cx="235079" cy="0"/>
          </a:xfrm>
          <a:prstGeom prst="straightConnector1">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3018029" y="3346361"/>
            <a:ext cx="1357651" cy="78789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a:latin typeface="Arial" panose="020B0604020202020204" pitchFamily="34" charset="0"/>
                <a:cs typeface="Arial" panose="020B0604020202020204" pitchFamily="34" charset="0"/>
              </a:rPr>
              <a:t>RCT préopératoire*</a:t>
            </a:r>
          </a:p>
        </p:txBody>
      </p:sp>
      <p:sp>
        <p:nvSpPr>
          <p:cNvPr id="11" name="AutoShape 12"/>
          <p:cNvSpPr>
            <a:spLocks noChangeArrowheads="1"/>
          </p:cNvSpPr>
          <p:nvPr/>
        </p:nvSpPr>
        <p:spPr bwMode="auto">
          <a:xfrm>
            <a:off x="6409800" y="3345734"/>
            <a:ext cx="972723" cy="789153"/>
          </a:xfrm>
          <a:prstGeom prst="rect">
            <a:avLst/>
          </a:prstGeom>
          <a:solidFill>
            <a:schemeClr val="tx1"/>
          </a:solidFill>
          <a:ln w="9525" algn="ctr">
            <a:noFill/>
            <a:round/>
            <a:headEnd/>
            <a:tailEnd/>
          </a:ln>
        </p:spPr>
        <p:txBody>
          <a:bodyPr lIns="90488" tIns="0" rIns="90488" bIns="0" anchor="ctr"/>
          <a:lstStyle/>
          <a:p>
            <a:pPr algn="ctr" defTabSz="892175" eaLnBrk="0" hangingPunct="0"/>
            <a:r>
              <a:rPr lang="fr-FR" altLang="zh-CN" sz="1400" dirty="0">
                <a:solidFill>
                  <a:srgbClr val="FFFFFF"/>
                </a:solidFill>
                <a:ea typeface="SimSun" pitchFamily="2" charset="-122"/>
              </a:rPr>
              <a:t>Chirurgie</a:t>
            </a:r>
            <a:r>
              <a:rPr lang="fr-FR" sz="1400" baseline="30000" dirty="0">
                <a:solidFill>
                  <a:schemeClr val="tx2"/>
                </a:solidFill>
                <a:latin typeface="Arial" panose="020B0604020202020204" pitchFamily="34" charset="0"/>
                <a:cs typeface="Arial" panose="020B0604020202020204" pitchFamily="34" charset="0"/>
              </a:rPr>
              <a:t>†</a:t>
            </a:r>
            <a:endParaRPr lang="fr-FR" altLang="zh-CN" sz="1400" dirty="0">
              <a:solidFill>
                <a:schemeClr val="tx2"/>
              </a:solidFill>
              <a:ea typeface="SimSun" pitchFamily="2" charset="-122"/>
            </a:endParaRPr>
          </a:p>
        </p:txBody>
      </p:sp>
      <p:cxnSp>
        <p:nvCxnSpPr>
          <p:cNvPr id="13" name="AutoShape 21"/>
          <p:cNvCxnSpPr>
            <a:cxnSpLocks noChangeShapeType="1"/>
            <a:stCxn id="7" idx="3"/>
            <a:endCxn id="11" idx="1"/>
          </p:cNvCxnSpPr>
          <p:nvPr/>
        </p:nvCxnSpPr>
        <p:spPr bwMode="auto">
          <a:xfrm>
            <a:off x="6174721" y="3740311"/>
            <a:ext cx="235079" cy="0"/>
          </a:xfrm>
          <a:prstGeom prst="straightConnector1">
            <a:avLst/>
          </a:prstGeom>
          <a:noFill/>
          <a:ln w="57150">
            <a:solidFill>
              <a:schemeClr val="bg2">
                <a:lumMod val="60000"/>
                <a:lumOff val="40000"/>
              </a:schemeClr>
            </a:solidFill>
            <a:round/>
            <a:headEnd/>
            <a:tailEnd type="triangle" w="med" len="med"/>
          </a:ln>
        </p:spPr>
      </p:cxnSp>
      <p:sp>
        <p:nvSpPr>
          <p:cNvPr id="17" name="AutoShape 9"/>
          <p:cNvSpPr>
            <a:spLocks noChangeArrowheads="1"/>
          </p:cNvSpPr>
          <p:nvPr/>
        </p:nvSpPr>
        <p:spPr bwMode="auto">
          <a:xfrm>
            <a:off x="39707" y="2402765"/>
            <a:ext cx="2743243"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ea typeface="SimSun" pitchFamily="2" charset="-122"/>
              </a:rPr>
              <a:t>Cancer du rectum localement avancé, résécable</a:t>
            </a:r>
            <a:endParaRPr kumimoji="0" lang="fr-FR" altLang="zh-CN" sz="1600" b="0" i="0" u="none" strike="noStrike" kern="1200" cap="none" spc="0" normalizeH="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baseline="0" dirty="0">
                <a:solidFill>
                  <a:srgbClr val="FFFFFF"/>
                </a:solidFill>
                <a:ea typeface="SimSun" pitchFamily="2" charset="-122"/>
              </a:rPr>
              <a:t>cT3–4, tout N, M0</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dirty="0">
                <a:ln>
                  <a:noFill/>
                </a:ln>
                <a:solidFill>
                  <a:srgbClr val="FFFFFF"/>
                </a:solidFill>
                <a:effectLst/>
                <a:uLnTx/>
                <a:uFillTx/>
                <a:ea typeface="SimSun" pitchFamily="2" charset="-122"/>
              </a:rPr>
              <a:t>Marge inférieure </a:t>
            </a:r>
            <a:r>
              <a:rPr kumimoji="0" lang="fr-FR" altLang="zh-CN" sz="1600" b="0" i="0" u="none" strike="noStrike" kern="1200" cap="none" spc="0" normalizeH="0" dirty="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fr-FR" altLang="zh-CN" sz="1600" b="0" i="0" u="none" strike="noStrike" kern="1200" cap="none" spc="0" normalizeH="0" dirty="0">
                <a:ln>
                  <a:noFill/>
                </a:ln>
                <a:solidFill>
                  <a:srgbClr val="FFFFFF"/>
                </a:solidFill>
                <a:effectLst/>
                <a:uLnTx/>
                <a:uFillTx/>
                <a:ea typeface="SimSun" pitchFamily="2" charset="-122"/>
              </a:rPr>
              <a:t>12 cm de la marge anale</a:t>
            </a:r>
            <a:endParaRPr kumimoji="0" lang="fr-FR" altLang="zh-CN" sz="1600" b="0" i="0" u="none" strike="noStrike" kern="1200" cap="none" spc="0" normalizeH="0" baseline="0" dirty="0">
              <a:ln>
                <a:noFill/>
              </a:ln>
              <a:solidFill>
                <a:srgbClr val="FFFFFF"/>
              </a:solidFill>
              <a:effectLst/>
              <a:uLnTx/>
              <a:uFillTx/>
              <a:ea typeface="SimSun" pitchFamily="2" charset="-122"/>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panose="020B0604020202020204" pitchFamily="34" charset="0"/>
                <a:ea typeface="SimSun" pitchFamily="2" charset="-122"/>
                <a:cs typeface="Arial" panose="020B0604020202020204" pitchFamily="34" charset="0"/>
              </a:rPr>
              <a:t>Cohorte A1: MSS (n=37)</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panose="020B0604020202020204" pitchFamily="34" charset="0"/>
                <a:ea typeface="SimSun" pitchFamily="2" charset="-122"/>
                <a:cs typeface="Arial" panose="020B0604020202020204" pitchFamily="34" charset="0"/>
              </a:rPr>
              <a:t>Cohorte A2: MSI-H (n=5)</a:t>
            </a:r>
            <a:endParaRPr kumimoji="0" lang="fr-FR" altLang="zh-CN" sz="1600" b="0" i="0" u="none" strike="noStrike" kern="1200" cap="none" spc="0" normalizeH="0" baseline="0" dirty="0">
              <a:ln>
                <a:noFill/>
              </a:ln>
              <a:solidFill>
                <a:srgbClr val="FFFFFF"/>
              </a:solidFill>
              <a:effectLst/>
              <a:uLnTx/>
              <a:uFillTx/>
              <a:ea typeface="SimSun" pitchFamily="2" charset="-122"/>
            </a:endParaRPr>
          </a:p>
        </p:txBody>
      </p:sp>
      <p:sp>
        <p:nvSpPr>
          <p:cNvPr id="45" name="AutoShape 12"/>
          <p:cNvSpPr>
            <a:spLocks noChangeArrowheads="1"/>
          </p:cNvSpPr>
          <p:nvPr/>
        </p:nvSpPr>
        <p:spPr bwMode="auto">
          <a:xfrm>
            <a:off x="7617600" y="3345734"/>
            <a:ext cx="1483200" cy="78915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fr-FR" altLang="zh-CN" sz="1400" dirty="0">
                <a:ea typeface="SimSun" pitchFamily="2" charset="-122"/>
              </a:rPr>
              <a:t>Chimiothérapie adjuvante postopératoire</a:t>
            </a:r>
            <a:r>
              <a:rPr lang="fr-FR" sz="1400" baseline="30000" dirty="0">
                <a:latin typeface="Arial" panose="020B0604020202020204" pitchFamily="34" charset="0"/>
                <a:cs typeface="Arial" panose="020B0604020202020204" pitchFamily="34" charset="0"/>
              </a:rPr>
              <a:t>‡</a:t>
            </a:r>
            <a:endParaRPr lang="fr-FR" altLang="zh-CN" sz="1400" dirty="0">
              <a:ea typeface="SimSun" pitchFamily="2" charset="-122"/>
            </a:endParaRPr>
          </a:p>
        </p:txBody>
      </p:sp>
      <p:cxnSp>
        <p:nvCxnSpPr>
          <p:cNvPr id="47" name="AutoShape 21"/>
          <p:cNvCxnSpPr>
            <a:cxnSpLocks noChangeShapeType="1"/>
            <a:stCxn id="11" idx="3"/>
            <a:endCxn id="45" idx="1"/>
          </p:cNvCxnSpPr>
          <p:nvPr/>
        </p:nvCxnSpPr>
        <p:spPr bwMode="auto">
          <a:xfrm>
            <a:off x="7382523" y="3740311"/>
            <a:ext cx="235077" cy="0"/>
          </a:xfrm>
          <a:prstGeom prst="straightConnector1">
            <a:avLst/>
          </a:prstGeom>
          <a:noFill/>
          <a:ln w="57150">
            <a:solidFill>
              <a:schemeClr val="bg2">
                <a:lumMod val="60000"/>
                <a:lumOff val="40000"/>
              </a:schemeClr>
            </a:solidFill>
            <a:round/>
            <a:headEnd/>
            <a:tailEnd type="triangle" w="med" len="med"/>
          </a:ln>
        </p:spPr>
      </p:cxnSp>
      <p:sp>
        <p:nvSpPr>
          <p:cNvPr id="57" name="Rectangle 9"/>
          <p:cNvSpPr txBox="1">
            <a:spLocks noChangeArrowheads="1"/>
          </p:cNvSpPr>
          <p:nvPr/>
        </p:nvSpPr>
        <p:spPr bwMode="auto">
          <a:xfrm>
            <a:off x="365124" y="5211323"/>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Réponse </a:t>
            </a:r>
            <a:r>
              <a:rPr kumimoji="0" lang="fr-FR" sz="1600" b="0" i="0" u="none" strike="noStrike" kern="1200" cap="none" spc="0" normalizeH="0" baseline="0" dirty="0">
                <a:ln>
                  <a:noFill/>
                </a:ln>
                <a:solidFill>
                  <a:srgbClr val="4D4D4D"/>
                </a:solidFill>
                <a:effectLst/>
                <a:uLnTx/>
                <a:uFillTx/>
                <a:latin typeface="Arial"/>
                <a:ea typeface="+mn-ea"/>
                <a:cs typeface="Arial"/>
              </a:rPr>
              <a:t>pathologique</a:t>
            </a:r>
          </a:p>
        </p:txBody>
      </p:sp>
      <p:sp>
        <p:nvSpPr>
          <p:cNvPr id="58" name="Content Placeholder 26"/>
          <p:cNvSpPr txBox="1">
            <a:spLocks/>
          </p:cNvSpPr>
          <p:nvPr/>
        </p:nvSpPr>
        <p:spPr>
          <a:xfrm>
            <a:off x="4648200" y="521132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lang="fr-FR" b="1" dirty="0" smtClean="0">
                <a:solidFill>
                  <a:srgbClr val="A0A0A0"/>
                </a:solidFill>
                <a:latin typeface="Arial"/>
                <a:cs typeface="Arial"/>
              </a:rPr>
              <a:t>CRITÈRE SECONDAIRE</a:t>
            </a:r>
            <a:endParaRPr kumimoji="0" lang="fr-FR" sz="1600" b="1" i="0" u="none" strike="noStrike" kern="1200" cap="none" spc="0" normalizeH="0" baseline="0" dirty="0" smtClean="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fr-FR" dirty="0" smtClean="0">
                <a:latin typeface="Arial"/>
                <a:cs typeface="Arial"/>
              </a:rPr>
              <a:t>T</a:t>
            </a:r>
            <a:r>
              <a:rPr kumimoji="0" lang="fr-FR" sz="1600" b="0" i="0" u="none" strike="noStrike" kern="1200" cap="none" spc="0" normalizeH="0" baseline="0" dirty="0" smtClean="0">
                <a:ln>
                  <a:noFill/>
                </a:ln>
                <a:solidFill>
                  <a:srgbClr val="4D4D4D"/>
                </a:solidFill>
                <a:effectLst/>
                <a:uLnTx/>
                <a:uFillTx/>
                <a:latin typeface="Arial"/>
                <a:ea typeface="+mn-ea"/>
                <a:cs typeface="Arial"/>
              </a:rPr>
              <a:t>olérance</a:t>
            </a: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18" name="Rectangle 17"/>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4 juillet 2020 à 13H47</a:t>
            </a:r>
          </a:p>
        </p:txBody>
      </p:sp>
    </p:spTree>
    <p:extLst>
      <p:ext uri="{BB962C8B-B14F-4D97-AF65-F5344CB8AC3E}">
        <p14:creationId xmlns:p14="http://schemas.microsoft.com/office/powerpoint/2010/main" xmlns="" val="1684870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O-11: Trastuzumab deruxtécan (T-DXd; DS-8201) chez les patients avec adénocarcinome HER2 positif avancé de l’estomac ou de la jonction œsogastrique (JOG) : étude randomisée de phase 2, multicentrique, en ouvert (DESTINY-Gastric01) – Yamaguchi K, et al</a:t>
            </a:r>
            <a:r>
              <a:rPr lang="fr-FR" dirty="0">
                <a:solidFill>
                  <a:schemeClr val="tx1"/>
                </a:solidFill>
              </a:rPr>
              <a:t> </a:t>
            </a:r>
            <a:endParaRPr lang="fr-FR" dirty="0"/>
          </a:p>
        </p:txBody>
      </p:sp>
      <p:sp>
        <p:nvSpPr>
          <p:cNvPr id="3" name="Content Placeholder 2"/>
          <p:cNvSpPr>
            <a:spLocks noGrp="1"/>
          </p:cNvSpPr>
          <p:nvPr>
            <p:ph idx="1"/>
          </p:nvPr>
        </p:nvSpPr>
        <p:spPr/>
        <p:txBody>
          <a:bodyPr/>
          <a:lstStyle/>
          <a:p>
            <a:pPr marL="0" indent="0">
              <a:buNone/>
            </a:pPr>
            <a:r>
              <a:rPr lang="fr-FR" b="1" dirty="0"/>
              <a:t>Résultats</a:t>
            </a:r>
          </a:p>
          <a:p>
            <a:pPr marL="0" indent="0">
              <a:buNone/>
            </a:pPr>
            <a:endParaRPr lang="fr-FR" dirty="0"/>
          </a:p>
        </p:txBody>
      </p:sp>
      <p:sp>
        <p:nvSpPr>
          <p:cNvPr id="5" name="Text Placeholder 4"/>
          <p:cNvSpPr>
            <a:spLocks noGrp="1"/>
          </p:cNvSpPr>
          <p:nvPr>
            <p:ph type="body" sz="quarter" idx="11"/>
          </p:nvPr>
        </p:nvSpPr>
        <p:spPr/>
        <p:txBody>
          <a:bodyPr/>
          <a:lstStyle/>
          <a:p>
            <a:r>
              <a:rPr lang="fr-FR" dirty="0"/>
              <a:t>Yamaguchi K, et al, Ann </a:t>
            </a:r>
            <a:r>
              <a:rPr lang="fr-FR" dirty="0" err="1"/>
              <a:t>Oncol</a:t>
            </a:r>
            <a:r>
              <a:rPr lang="fr-FR" dirty="0"/>
              <a:t> 2020;31(</a:t>
            </a:r>
            <a:r>
              <a:rPr lang="fr-FR" dirty="0" err="1"/>
              <a:t>suppl</a:t>
            </a:r>
            <a:r>
              <a:rPr lang="fr-FR" dirty="0"/>
              <a:t>):</a:t>
            </a:r>
            <a:r>
              <a:rPr lang="fr-FR" dirty="0" err="1"/>
              <a:t>abstr</a:t>
            </a:r>
            <a:r>
              <a:rPr lang="fr-FR" dirty="0"/>
              <a:t> O-11</a:t>
            </a:r>
          </a:p>
        </p:txBody>
      </p:sp>
      <p:sp>
        <p:nvSpPr>
          <p:cNvPr id="9" name="TextBox 8"/>
          <p:cNvSpPr txBox="1"/>
          <p:nvPr/>
        </p:nvSpPr>
        <p:spPr>
          <a:xfrm>
            <a:off x="3749499" y="1461793"/>
            <a:ext cx="1645002"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1" dirty="0">
                <a:solidFill>
                  <a:srgbClr val="4D4D4D"/>
                </a:solidFill>
                <a:latin typeface="Arial"/>
                <a:cs typeface="Arial"/>
              </a:rPr>
              <a:t>Survie globale</a:t>
            </a:r>
            <a:endParaRPr kumimoji="0" lang="fr-FR" sz="1600" b="1" i="0" u="none" strike="noStrike" kern="1200" cap="none" spc="0" normalizeH="0" baseline="0" dirty="0">
              <a:ln>
                <a:noFill/>
              </a:ln>
              <a:solidFill>
                <a:srgbClr val="4D4D4D"/>
              </a:solidFill>
              <a:effectLst/>
              <a:uLnTx/>
              <a:uFillTx/>
              <a:latin typeface="Arial"/>
              <a:ea typeface="+mn-ea"/>
              <a:cs typeface="Arial"/>
            </a:endParaRPr>
          </a:p>
        </p:txBody>
      </p:sp>
      <p:graphicFrame>
        <p:nvGraphicFramePr>
          <p:cNvPr id="7" name="Table 5">
            <a:extLst>
              <a:ext uri="{FF2B5EF4-FFF2-40B4-BE49-F238E27FC236}">
                <a16:creationId xmlns:a16="http://schemas.microsoft.com/office/drawing/2014/main" xmlns="" id="{57E57B71-1087-4EB3-8780-06C348FD86BA}"/>
              </a:ext>
            </a:extLst>
          </p:cNvPr>
          <p:cNvGraphicFramePr>
            <a:graphicFrameLocks noGrp="1"/>
          </p:cNvGraphicFramePr>
          <p:nvPr>
            <p:extLst>
              <p:ext uri="{D42A27DB-BD31-4B8C-83A1-F6EECF244321}">
                <p14:modId xmlns:p14="http://schemas.microsoft.com/office/powerpoint/2010/main" xmlns="" val="4227052921"/>
              </p:ext>
            </p:extLst>
          </p:nvPr>
        </p:nvGraphicFramePr>
        <p:xfrm>
          <a:off x="4392000" y="1811747"/>
          <a:ext cx="4708800" cy="914400"/>
        </p:xfrm>
        <a:graphic>
          <a:graphicData uri="http://schemas.openxmlformats.org/drawingml/2006/table">
            <a:tbl>
              <a:tblPr firstRow="1" bandRow="1">
                <a:tableStyleId>{5C22544A-7EE6-4342-B048-85BDC9FD1C3A}</a:tableStyleId>
              </a:tblPr>
              <a:tblGrid>
                <a:gridCol w="1821600">
                  <a:extLst>
                    <a:ext uri="{9D8B030D-6E8A-4147-A177-3AD203B41FA5}">
                      <a16:colId xmlns:a16="http://schemas.microsoft.com/office/drawing/2014/main" xmlns="" val="3879601610"/>
                    </a:ext>
                  </a:extLst>
                </a:gridCol>
                <a:gridCol w="756000">
                  <a:extLst>
                    <a:ext uri="{9D8B030D-6E8A-4147-A177-3AD203B41FA5}">
                      <a16:colId xmlns:a16="http://schemas.microsoft.com/office/drawing/2014/main" xmlns="" val="470425148"/>
                    </a:ext>
                  </a:extLst>
                </a:gridCol>
                <a:gridCol w="2131200">
                  <a:extLst>
                    <a:ext uri="{9D8B030D-6E8A-4147-A177-3AD203B41FA5}">
                      <a16:colId xmlns:a16="http://schemas.microsoft.com/office/drawing/2014/main" xmlns="" val="2637568756"/>
                    </a:ext>
                  </a:extLst>
                </a:gridCol>
              </a:tblGrid>
              <a:tr h="177282">
                <a:tc>
                  <a:txBody>
                    <a:bodyPr/>
                    <a:lstStyle/>
                    <a:p>
                      <a:endParaRPr lang="fr-FR" sz="1400" noProof="0">
                        <a:solidFill>
                          <a:schemeClr val="bg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a:solidFill>
                            <a:schemeClr val="tx1"/>
                          </a:solidFill>
                        </a:rPr>
                        <a:t>Evts/n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a:solidFill>
                            <a:schemeClr val="tx1"/>
                          </a:solidFill>
                        </a:rPr>
                        <a:t>Médiane, mois (IC95%)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39621899"/>
                  </a:ext>
                </a:extLst>
              </a:tr>
              <a:tr h="0">
                <a:tc>
                  <a:txBody>
                    <a:bodyPr/>
                    <a:lstStyle/>
                    <a:p>
                      <a:r>
                        <a:rPr lang="fr-FR" sz="1400" noProof="0" dirty="0">
                          <a:solidFill>
                            <a:schemeClr val="accent3"/>
                          </a:solidFill>
                        </a:rPr>
                        <a:t>T-DXd</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400" noProof="0">
                          <a:solidFill>
                            <a:schemeClr val="accent3"/>
                          </a:solidFill>
                        </a:rPr>
                        <a:t>62/125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fr-FR" sz="1400" b="1" noProof="0">
                          <a:solidFill>
                            <a:schemeClr val="accent3"/>
                          </a:solidFill>
                        </a:rPr>
                        <a:t>12,5 </a:t>
                      </a:r>
                      <a:r>
                        <a:rPr lang="fr-FR" sz="1400" noProof="0">
                          <a:solidFill>
                            <a:schemeClr val="accent3"/>
                          </a:solidFill>
                        </a:rPr>
                        <a:t>(9,6 - 14,3)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11160728"/>
                  </a:ext>
                </a:extLst>
              </a:tr>
              <a:tr h="119712">
                <a:tc>
                  <a:txBody>
                    <a:bodyPr/>
                    <a:lstStyle/>
                    <a:p>
                      <a:r>
                        <a:rPr lang="fr-FR" sz="1400" noProof="0">
                          <a:solidFill>
                            <a:schemeClr val="accent2"/>
                          </a:solidFill>
                        </a:rPr>
                        <a:t>Choix investigateur</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noProof="0">
                          <a:solidFill>
                            <a:schemeClr val="accent2"/>
                          </a:solidFill>
                        </a:rPr>
                        <a:t>39/62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400" b="1" noProof="0" dirty="0">
                          <a:solidFill>
                            <a:schemeClr val="accent2"/>
                          </a:solidFill>
                        </a:rPr>
                        <a:t>8,4 </a:t>
                      </a:r>
                      <a:r>
                        <a:rPr lang="fr-FR" sz="1400" noProof="0" dirty="0">
                          <a:solidFill>
                            <a:schemeClr val="accent2"/>
                          </a:solidFill>
                        </a:rPr>
                        <a:t>(6,9 - 10,7)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27154902"/>
                  </a:ext>
                </a:extLst>
              </a:tr>
            </a:tbl>
          </a:graphicData>
        </a:graphic>
      </p:graphicFrame>
      <p:sp>
        <p:nvSpPr>
          <p:cNvPr id="10" name="TextBox 9">
            <a:extLst>
              <a:ext uri="{FF2B5EF4-FFF2-40B4-BE49-F238E27FC236}">
                <a16:creationId xmlns:a16="http://schemas.microsoft.com/office/drawing/2014/main" xmlns="" id="{F99C89E4-4908-4367-BF0D-654AA3A10FB5}"/>
              </a:ext>
            </a:extLst>
          </p:cNvPr>
          <p:cNvSpPr txBox="1"/>
          <p:nvPr/>
        </p:nvSpPr>
        <p:spPr>
          <a:xfrm>
            <a:off x="6405314" y="2759644"/>
            <a:ext cx="2452916" cy="523220"/>
          </a:xfrm>
          <a:prstGeom prst="rect">
            <a:avLst/>
          </a:prstGeom>
          <a:noFill/>
        </p:spPr>
        <p:txBody>
          <a:bodyPr wrap="none" rtlCol="0">
            <a:spAutoFit/>
          </a:bodyPr>
          <a:lstStyle/>
          <a:p>
            <a:pPr algn="ctr"/>
            <a:r>
              <a:rPr lang="fr-FR" sz="1400" dirty="0"/>
              <a:t>HR 0,59 (IC95% </a:t>
            </a:r>
            <a:r>
              <a:rPr lang="fr-FR" sz="1400" dirty="0" smtClean="0"/>
              <a:t>0,39 - 0,88</a:t>
            </a:r>
            <a:r>
              <a:rPr lang="fr-FR" sz="1400" dirty="0"/>
              <a:t>)</a:t>
            </a:r>
            <a:br>
              <a:rPr lang="fr-FR" sz="1400" dirty="0"/>
            </a:br>
            <a:r>
              <a:rPr lang="fr-FR" sz="1400" dirty="0"/>
              <a:t>p=0,0097</a:t>
            </a:r>
          </a:p>
        </p:txBody>
      </p:sp>
      <p:sp>
        <p:nvSpPr>
          <p:cNvPr id="11" name="TextBox 10">
            <a:extLst>
              <a:ext uri="{FF2B5EF4-FFF2-40B4-BE49-F238E27FC236}">
                <a16:creationId xmlns:a16="http://schemas.microsoft.com/office/drawing/2014/main" xmlns="" id="{84D386E4-9C1F-4D05-99DE-F0D6554D01F1}"/>
              </a:ext>
            </a:extLst>
          </p:cNvPr>
          <p:cNvSpPr txBox="1"/>
          <p:nvPr/>
        </p:nvSpPr>
        <p:spPr>
          <a:xfrm>
            <a:off x="6225426" y="3282864"/>
            <a:ext cx="2812693" cy="461665"/>
          </a:xfrm>
          <a:prstGeom prst="rect">
            <a:avLst/>
          </a:prstGeom>
          <a:noFill/>
        </p:spPr>
        <p:txBody>
          <a:bodyPr wrap="none" rtlCol="0">
            <a:spAutoFit/>
          </a:bodyPr>
          <a:lstStyle/>
          <a:p>
            <a:pPr algn="ctr"/>
            <a:r>
              <a:rPr lang="fr-FR" sz="1200" dirty="0"/>
              <a:t>(Seuil préspécifié par O’ </a:t>
            </a:r>
            <a:r>
              <a:rPr lang="fr-FR" sz="1200" dirty="0" err="1"/>
              <a:t>Brien</a:t>
            </a:r>
            <a:r>
              <a:rPr lang="fr-FR" sz="1200" dirty="0"/>
              <a:t>-Fleming</a:t>
            </a:r>
            <a:br>
              <a:rPr lang="fr-FR" sz="1200" dirty="0"/>
            </a:br>
            <a:r>
              <a:rPr lang="fr-FR" sz="1200" dirty="0"/>
              <a:t>p=0,0202)*</a:t>
            </a:r>
          </a:p>
        </p:txBody>
      </p:sp>
      <p:sp>
        <p:nvSpPr>
          <p:cNvPr id="12" name="Freeform 21">
            <a:extLst>
              <a:ext uri="{FF2B5EF4-FFF2-40B4-BE49-F238E27FC236}">
                <a16:creationId xmlns:a16="http://schemas.microsoft.com/office/drawing/2014/main" xmlns="" id="{6D2B6784-FFE8-4C78-8E4E-466F558602D2}"/>
              </a:ext>
            </a:extLst>
          </p:cNvPr>
          <p:cNvSpPr>
            <a:spLocks/>
          </p:cNvSpPr>
          <p:nvPr/>
        </p:nvSpPr>
        <p:spPr bwMode="auto">
          <a:xfrm>
            <a:off x="1548213" y="2056726"/>
            <a:ext cx="6177533" cy="313259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363636"/>
              </a:solidFill>
            </a:endParaRPr>
          </a:p>
        </p:txBody>
      </p:sp>
      <p:grpSp>
        <p:nvGrpSpPr>
          <p:cNvPr id="13" name="Group 12">
            <a:extLst>
              <a:ext uri="{FF2B5EF4-FFF2-40B4-BE49-F238E27FC236}">
                <a16:creationId xmlns:a16="http://schemas.microsoft.com/office/drawing/2014/main" xmlns="" id="{4E2088FD-BF2F-4AEE-B282-8A28AAE6FD69}"/>
              </a:ext>
            </a:extLst>
          </p:cNvPr>
          <p:cNvGrpSpPr/>
          <p:nvPr/>
        </p:nvGrpSpPr>
        <p:grpSpPr>
          <a:xfrm>
            <a:off x="712041" y="1888128"/>
            <a:ext cx="831770" cy="3470600"/>
            <a:chOff x="1152585" y="1281929"/>
            <a:chExt cx="831770" cy="2826195"/>
          </a:xfrm>
        </p:grpSpPr>
        <p:sp>
          <p:nvSpPr>
            <p:cNvPr id="14" name="Line 6">
              <a:extLst>
                <a:ext uri="{FF2B5EF4-FFF2-40B4-BE49-F238E27FC236}">
                  <a16:creationId xmlns:a16="http://schemas.microsoft.com/office/drawing/2014/main" xmlns="" id="{4F7997E3-5B56-446C-967F-6EA16DD98320}"/>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5" name="Line 7">
              <a:extLst>
                <a:ext uri="{FF2B5EF4-FFF2-40B4-BE49-F238E27FC236}">
                  <a16:creationId xmlns:a16="http://schemas.microsoft.com/office/drawing/2014/main" xmlns="" id="{A0A45108-C9C2-44BB-AEAB-BA3DCB0DF7D2}"/>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6" name="Line 8">
              <a:extLst>
                <a:ext uri="{FF2B5EF4-FFF2-40B4-BE49-F238E27FC236}">
                  <a16:creationId xmlns:a16="http://schemas.microsoft.com/office/drawing/2014/main" xmlns="" id="{16D34C56-E7D3-4771-BB81-3FF6492D2678}"/>
                </a:ext>
              </a:extLst>
            </p:cNvPr>
            <p:cNvSpPr>
              <a:spLocks noChangeShapeType="1"/>
            </p:cNvSpPr>
            <p:nvPr/>
          </p:nvSpPr>
          <p:spPr bwMode="auto">
            <a:xfrm>
              <a:off x="1898121" y="244751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7" name="Line 9">
              <a:extLst>
                <a:ext uri="{FF2B5EF4-FFF2-40B4-BE49-F238E27FC236}">
                  <a16:creationId xmlns:a16="http://schemas.microsoft.com/office/drawing/2014/main" xmlns="" id="{2E482A63-82B5-423F-8280-624858EB4864}"/>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8" name="Line 10">
              <a:extLst>
                <a:ext uri="{FF2B5EF4-FFF2-40B4-BE49-F238E27FC236}">
                  <a16:creationId xmlns:a16="http://schemas.microsoft.com/office/drawing/2014/main" xmlns="" id="{AA76DFFA-CE43-4FE0-A062-79D380D3F6F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19" name="Line 11">
              <a:extLst>
                <a:ext uri="{FF2B5EF4-FFF2-40B4-BE49-F238E27FC236}">
                  <a16:creationId xmlns:a16="http://schemas.microsoft.com/office/drawing/2014/main" xmlns="" id="{FE75C3BE-8CE4-4CD4-B8A5-D46DE590C15B}"/>
                </a:ext>
              </a:extLst>
            </p:cNvPr>
            <p:cNvSpPr>
              <a:spLocks noChangeShapeType="1"/>
            </p:cNvSpPr>
            <p:nvPr/>
          </p:nvSpPr>
          <p:spPr bwMode="auto">
            <a:xfrm>
              <a:off x="1898121" y="39689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20" name="TextBox 19">
              <a:extLst>
                <a:ext uri="{FF2B5EF4-FFF2-40B4-BE49-F238E27FC236}">
                  <a16:creationId xmlns:a16="http://schemas.microsoft.com/office/drawing/2014/main" xmlns="" id="{EA0A96B2-E3E7-4E5C-8AE3-232CAD692208}"/>
                </a:ext>
              </a:extLst>
            </p:cNvPr>
            <p:cNvSpPr txBox="1"/>
            <p:nvPr/>
          </p:nvSpPr>
          <p:spPr>
            <a:xfrm rot="16200000">
              <a:off x="1004528" y="2554026"/>
              <a:ext cx="634668" cy="338554"/>
            </a:xfrm>
            <a:prstGeom prst="rect">
              <a:avLst/>
            </a:prstGeom>
            <a:noFill/>
          </p:spPr>
          <p:txBody>
            <a:bodyPr wrap="none" rtlCol="0">
              <a:spAutoFit/>
            </a:bodyPr>
            <a:lstStyle/>
            <a:p>
              <a:pPr algn="ctr" fontAlgn="base">
                <a:spcBef>
                  <a:spcPct val="0"/>
                </a:spcBef>
                <a:spcAft>
                  <a:spcPct val="0"/>
                </a:spcAft>
              </a:pPr>
              <a:r>
                <a:rPr lang="fr-FR" sz="1600" dirty="0">
                  <a:solidFill>
                    <a:srgbClr val="4D4D4D"/>
                  </a:solidFill>
                  <a:cs typeface="Arial" panose="020B0604020202020204" pitchFamily="34" charset="0"/>
                </a:rPr>
                <a:t>SG, %</a:t>
              </a:r>
            </a:p>
          </p:txBody>
        </p:sp>
        <p:sp>
          <p:nvSpPr>
            <p:cNvPr id="21" name="TextBox 20">
              <a:extLst>
                <a:ext uri="{FF2B5EF4-FFF2-40B4-BE49-F238E27FC236}">
                  <a16:creationId xmlns:a16="http://schemas.microsoft.com/office/drawing/2014/main" xmlns="" id="{27A71166-5DBF-4C7D-BA9D-B3A4B9CED3A6}"/>
                </a:ext>
              </a:extLst>
            </p:cNvPr>
            <p:cNvSpPr txBox="1"/>
            <p:nvPr/>
          </p:nvSpPr>
          <p:spPr>
            <a:xfrm>
              <a:off x="1416657" y="1281929"/>
              <a:ext cx="526106"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100</a:t>
              </a:r>
            </a:p>
          </p:txBody>
        </p:sp>
        <p:sp>
          <p:nvSpPr>
            <p:cNvPr id="22" name="TextBox 21">
              <a:extLst>
                <a:ext uri="{FF2B5EF4-FFF2-40B4-BE49-F238E27FC236}">
                  <a16:creationId xmlns:a16="http://schemas.microsoft.com/office/drawing/2014/main" xmlns="" id="{72548E7E-14E7-45E9-855D-EDB3099C91A5}"/>
                </a:ext>
              </a:extLst>
            </p:cNvPr>
            <p:cNvSpPr txBox="1"/>
            <p:nvPr/>
          </p:nvSpPr>
          <p:spPr>
            <a:xfrm>
              <a:off x="1530471" y="1806068"/>
              <a:ext cx="412292"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80</a:t>
              </a:r>
            </a:p>
          </p:txBody>
        </p:sp>
        <p:sp>
          <p:nvSpPr>
            <p:cNvPr id="23" name="TextBox 22">
              <a:extLst>
                <a:ext uri="{FF2B5EF4-FFF2-40B4-BE49-F238E27FC236}">
                  <a16:creationId xmlns:a16="http://schemas.microsoft.com/office/drawing/2014/main" xmlns="" id="{57EAA9E9-AD46-40EF-8626-929B5C7A0547}"/>
                </a:ext>
              </a:extLst>
            </p:cNvPr>
            <p:cNvSpPr txBox="1"/>
            <p:nvPr/>
          </p:nvSpPr>
          <p:spPr>
            <a:xfrm>
              <a:off x="1530471" y="2319796"/>
              <a:ext cx="412292"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60</a:t>
              </a:r>
            </a:p>
          </p:txBody>
        </p:sp>
        <p:sp>
          <p:nvSpPr>
            <p:cNvPr id="24" name="TextBox 23">
              <a:extLst>
                <a:ext uri="{FF2B5EF4-FFF2-40B4-BE49-F238E27FC236}">
                  <a16:creationId xmlns:a16="http://schemas.microsoft.com/office/drawing/2014/main" xmlns="" id="{C4EC4F96-7B04-4D20-AAC4-1636807471BF}"/>
                </a:ext>
              </a:extLst>
            </p:cNvPr>
            <p:cNvSpPr txBox="1"/>
            <p:nvPr/>
          </p:nvSpPr>
          <p:spPr>
            <a:xfrm>
              <a:off x="1530471" y="2819252"/>
              <a:ext cx="412292"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40</a:t>
              </a:r>
            </a:p>
          </p:txBody>
        </p:sp>
        <p:sp>
          <p:nvSpPr>
            <p:cNvPr id="25" name="TextBox 24">
              <a:extLst>
                <a:ext uri="{FF2B5EF4-FFF2-40B4-BE49-F238E27FC236}">
                  <a16:creationId xmlns:a16="http://schemas.microsoft.com/office/drawing/2014/main" xmlns="" id="{94B8113F-E1D3-43ED-B739-69C6A9D2F95B}"/>
                </a:ext>
              </a:extLst>
            </p:cNvPr>
            <p:cNvSpPr txBox="1"/>
            <p:nvPr/>
          </p:nvSpPr>
          <p:spPr>
            <a:xfrm>
              <a:off x="1530471" y="3323156"/>
              <a:ext cx="412292"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20</a:t>
              </a:r>
            </a:p>
          </p:txBody>
        </p:sp>
        <p:sp>
          <p:nvSpPr>
            <p:cNvPr id="26" name="TextBox 25">
              <a:extLst>
                <a:ext uri="{FF2B5EF4-FFF2-40B4-BE49-F238E27FC236}">
                  <a16:creationId xmlns:a16="http://schemas.microsoft.com/office/drawing/2014/main" xmlns="" id="{5C16DC33-C5ED-4188-824D-04AC48DBEDB0}"/>
                </a:ext>
              </a:extLst>
            </p:cNvPr>
            <p:cNvSpPr txBox="1"/>
            <p:nvPr/>
          </p:nvSpPr>
          <p:spPr>
            <a:xfrm>
              <a:off x="1644291" y="3832431"/>
              <a:ext cx="298480" cy="275693"/>
            </a:xfrm>
            <a:prstGeom prst="rect">
              <a:avLst/>
            </a:prstGeom>
            <a:noFill/>
          </p:spPr>
          <p:txBody>
            <a:bodyPr wrap="none" rtlCol="0" anchor="ctr" anchorCtr="0">
              <a:spAutoFit/>
            </a:bodyPr>
            <a:lstStyle/>
            <a:p>
              <a:pPr algn="r"/>
              <a:r>
                <a:rPr lang="fr-FR" sz="1600" dirty="0">
                  <a:solidFill>
                    <a:srgbClr val="4D4D4D"/>
                  </a:solidFill>
                  <a:cs typeface="Arial" panose="020B0604020202020204" pitchFamily="34" charset="0"/>
                </a:rPr>
                <a:t>0</a:t>
              </a:r>
            </a:p>
          </p:txBody>
        </p:sp>
      </p:grpSp>
      <p:grpSp>
        <p:nvGrpSpPr>
          <p:cNvPr id="27" name="Group 26">
            <a:extLst>
              <a:ext uri="{FF2B5EF4-FFF2-40B4-BE49-F238E27FC236}">
                <a16:creationId xmlns:a16="http://schemas.microsoft.com/office/drawing/2014/main" xmlns="" id="{2E2DE383-C03F-4367-96CE-25A1C248270F}"/>
              </a:ext>
            </a:extLst>
          </p:cNvPr>
          <p:cNvGrpSpPr/>
          <p:nvPr/>
        </p:nvGrpSpPr>
        <p:grpSpPr>
          <a:xfrm>
            <a:off x="1452105" y="5175806"/>
            <a:ext cx="6412159" cy="390924"/>
            <a:chOff x="1514519" y="5303149"/>
            <a:chExt cx="3123680" cy="390924"/>
          </a:xfrm>
        </p:grpSpPr>
        <p:sp>
          <p:nvSpPr>
            <p:cNvPr id="28" name="Line 21">
              <a:extLst>
                <a:ext uri="{FF2B5EF4-FFF2-40B4-BE49-F238E27FC236}">
                  <a16:creationId xmlns:a16="http://schemas.microsoft.com/office/drawing/2014/main" xmlns="" id="{F57FFE9F-5685-450E-93C2-6C9699D4AA7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xmlns="" id="{C9384E3E-47AC-49E7-A13B-C9EAF60532EC}"/>
                </a:ext>
              </a:extLst>
            </p:cNvPr>
            <p:cNvSpPr txBox="1"/>
            <p:nvPr/>
          </p:nvSpPr>
          <p:spPr>
            <a:xfrm>
              <a:off x="4491893" y="5375149"/>
              <a:ext cx="146306"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24</a:t>
              </a:r>
            </a:p>
          </p:txBody>
        </p:sp>
        <p:sp>
          <p:nvSpPr>
            <p:cNvPr id="30" name="Line 21">
              <a:extLst>
                <a:ext uri="{FF2B5EF4-FFF2-40B4-BE49-F238E27FC236}">
                  <a16:creationId xmlns:a16="http://schemas.microsoft.com/office/drawing/2014/main" xmlns="" id="{C3B955AE-C768-425E-A9BE-8FA8215F804B}"/>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xmlns="" id="{811CAADB-1BA8-490D-BFBC-DDF918792CB3}"/>
                </a:ext>
              </a:extLst>
            </p:cNvPr>
            <p:cNvSpPr txBox="1"/>
            <p:nvPr/>
          </p:nvSpPr>
          <p:spPr>
            <a:xfrm>
              <a:off x="4116256" y="5375149"/>
              <a:ext cx="146306"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21</a:t>
              </a:r>
            </a:p>
          </p:txBody>
        </p:sp>
        <p:sp>
          <p:nvSpPr>
            <p:cNvPr id="32" name="Line 21">
              <a:extLst>
                <a:ext uri="{FF2B5EF4-FFF2-40B4-BE49-F238E27FC236}">
                  <a16:creationId xmlns:a16="http://schemas.microsoft.com/office/drawing/2014/main" xmlns="" id="{A940C01C-EF6A-4C3A-B8C4-CF21669F5AEF}"/>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xmlns="" id="{595029B3-3AE5-4757-83A6-AEE95C143E31}"/>
                </a:ext>
              </a:extLst>
            </p:cNvPr>
            <p:cNvSpPr txBox="1"/>
            <p:nvPr/>
          </p:nvSpPr>
          <p:spPr>
            <a:xfrm>
              <a:off x="3740618" y="5375149"/>
              <a:ext cx="146306"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18</a:t>
              </a:r>
            </a:p>
          </p:txBody>
        </p:sp>
        <p:sp>
          <p:nvSpPr>
            <p:cNvPr id="34" name="Line 21">
              <a:extLst>
                <a:ext uri="{FF2B5EF4-FFF2-40B4-BE49-F238E27FC236}">
                  <a16:creationId xmlns:a16="http://schemas.microsoft.com/office/drawing/2014/main" xmlns="" id="{AE69E327-C274-4AC1-82F2-E208046082D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xmlns="" id="{6E023CB4-5DD3-4351-9C74-5E174DD8A063}"/>
                </a:ext>
              </a:extLst>
            </p:cNvPr>
            <p:cNvSpPr txBox="1"/>
            <p:nvPr/>
          </p:nvSpPr>
          <p:spPr>
            <a:xfrm>
              <a:off x="3364982" y="5375149"/>
              <a:ext cx="146306"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15</a:t>
              </a:r>
            </a:p>
          </p:txBody>
        </p:sp>
        <p:sp>
          <p:nvSpPr>
            <p:cNvPr id="36" name="Line 21">
              <a:extLst>
                <a:ext uri="{FF2B5EF4-FFF2-40B4-BE49-F238E27FC236}">
                  <a16:creationId xmlns:a16="http://schemas.microsoft.com/office/drawing/2014/main" xmlns="" id="{64B473B3-AACE-4139-8ABF-BE09CF81483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xmlns="" id="{AA2049F8-24AC-4F0B-B811-9C09766E437F}"/>
                </a:ext>
              </a:extLst>
            </p:cNvPr>
            <p:cNvSpPr txBox="1"/>
            <p:nvPr/>
          </p:nvSpPr>
          <p:spPr>
            <a:xfrm>
              <a:off x="2989345" y="5375149"/>
              <a:ext cx="146306"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12</a:t>
              </a:r>
            </a:p>
          </p:txBody>
        </p:sp>
        <p:sp>
          <p:nvSpPr>
            <p:cNvPr id="38" name="Line 21">
              <a:extLst>
                <a:ext uri="{FF2B5EF4-FFF2-40B4-BE49-F238E27FC236}">
                  <a16:creationId xmlns:a16="http://schemas.microsoft.com/office/drawing/2014/main" xmlns="" id="{79F47A53-1AD6-4278-8C33-7B8FEDBB6C1B}"/>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xmlns="" id="{1739E979-5C2B-495E-B505-852032C61BD9}"/>
                </a:ext>
              </a:extLst>
            </p:cNvPr>
            <p:cNvSpPr txBox="1"/>
            <p:nvPr/>
          </p:nvSpPr>
          <p:spPr>
            <a:xfrm>
              <a:off x="2641430" y="5375149"/>
              <a:ext cx="90862"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9</a:t>
              </a:r>
            </a:p>
          </p:txBody>
        </p:sp>
        <p:sp>
          <p:nvSpPr>
            <p:cNvPr id="40" name="Line 21">
              <a:extLst>
                <a:ext uri="{FF2B5EF4-FFF2-40B4-BE49-F238E27FC236}">
                  <a16:creationId xmlns:a16="http://schemas.microsoft.com/office/drawing/2014/main" xmlns="" id="{086D6555-ECB9-415E-8067-A6F28E2D1D74}"/>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xmlns="" id="{A48BFB70-3017-45DF-BC42-4761B52E45ED}"/>
                </a:ext>
              </a:extLst>
            </p:cNvPr>
            <p:cNvSpPr txBox="1"/>
            <p:nvPr/>
          </p:nvSpPr>
          <p:spPr>
            <a:xfrm>
              <a:off x="2265793" y="5375149"/>
              <a:ext cx="90862"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6</a:t>
              </a:r>
            </a:p>
          </p:txBody>
        </p:sp>
        <p:sp>
          <p:nvSpPr>
            <p:cNvPr id="42" name="Line 21">
              <a:extLst>
                <a:ext uri="{FF2B5EF4-FFF2-40B4-BE49-F238E27FC236}">
                  <a16:creationId xmlns:a16="http://schemas.microsoft.com/office/drawing/2014/main" xmlns="" id="{D8275B3C-7D23-428F-AED0-29BEDC44F878}"/>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xmlns="" id="{29F106B9-FB0E-4EF3-BACC-14825BF056CA}"/>
                </a:ext>
              </a:extLst>
            </p:cNvPr>
            <p:cNvSpPr txBox="1"/>
            <p:nvPr/>
          </p:nvSpPr>
          <p:spPr>
            <a:xfrm>
              <a:off x="1890156" y="5375149"/>
              <a:ext cx="90862"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3</a:t>
              </a:r>
            </a:p>
          </p:txBody>
        </p:sp>
        <p:sp>
          <p:nvSpPr>
            <p:cNvPr id="44" name="Line 21">
              <a:extLst>
                <a:ext uri="{FF2B5EF4-FFF2-40B4-BE49-F238E27FC236}">
                  <a16:creationId xmlns:a16="http://schemas.microsoft.com/office/drawing/2014/main" xmlns="" id="{DD5D21AD-53F3-41A7-8FCC-17575BFC178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xmlns="" id="{9CBEE529-180F-4BF8-85F3-05B81DDDC57E}"/>
                </a:ext>
              </a:extLst>
            </p:cNvPr>
            <p:cNvSpPr txBox="1"/>
            <p:nvPr/>
          </p:nvSpPr>
          <p:spPr>
            <a:xfrm>
              <a:off x="1514519" y="5375149"/>
              <a:ext cx="90862" cy="318924"/>
            </a:xfrm>
            <a:prstGeom prst="rect">
              <a:avLst/>
            </a:prstGeom>
            <a:noFill/>
          </p:spPr>
          <p:txBody>
            <a:bodyPr wrap="none" lIns="36000" tIns="36000" rIns="36000" bIns="36000" rtlCol="0" anchor="t" anchorCtr="0">
              <a:spAutoFit/>
            </a:bodyPr>
            <a:lstStyle/>
            <a:p>
              <a:pPr algn="ctr"/>
              <a:r>
                <a:rPr lang="fr-FR" sz="1600" dirty="0">
                  <a:solidFill>
                    <a:srgbClr val="4D4D4D"/>
                  </a:solidFill>
                  <a:cs typeface="Arial" panose="020B0604020202020204" pitchFamily="34" charset="0"/>
                </a:rPr>
                <a:t>0</a:t>
              </a:r>
            </a:p>
          </p:txBody>
        </p:sp>
      </p:grpSp>
      <p:sp>
        <p:nvSpPr>
          <p:cNvPr id="46" name="TextBox 45">
            <a:extLst>
              <a:ext uri="{FF2B5EF4-FFF2-40B4-BE49-F238E27FC236}">
                <a16:creationId xmlns:a16="http://schemas.microsoft.com/office/drawing/2014/main" xmlns="" id="{F09ABE0C-6684-48DA-924D-0BCE41F93420}"/>
              </a:ext>
            </a:extLst>
          </p:cNvPr>
          <p:cNvSpPr txBox="1"/>
          <p:nvPr/>
        </p:nvSpPr>
        <p:spPr>
          <a:xfrm>
            <a:off x="4299420" y="5440547"/>
            <a:ext cx="617477" cy="338554"/>
          </a:xfrm>
          <a:prstGeom prst="rect">
            <a:avLst/>
          </a:prstGeom>
          <a:noFill/>
        </p:spPr>
        <p:txBody>
          <a:bodyPr wrap="none" rtlCol="0">
            <a:spAutoFit/>
          </a:bodyPr>
          <a:lstStyle/>
          <a:p>
            <a:pPr algn="ctr"/>
            <a:r>
              <a:rPr lang="fr-FR" sz="1600" dirty="0">
                <a:solidFill>
                  <a:srgbClr val="4D4D4D"/>
                </a:solidFill>
              </a:rPr>
              <a:t>Mois</a:t>
            </a:r>
          </a:p>
        </p:txBody>
      </p:sp>
      <p:sp>
        <p:nvSpPr>
          <p:cNvPr id="47" name="TextBox 46">
            <a:extLst>
              <a:ext uri="{FF2B5EF4-FFF2-40B4-BE49-F238E27FC236}">
                <a16:creationId xmlns:a16="http://schemas.microsoft.com/office/drawing/2014/main" xmlns="" id="{3EF73850-C797-4854-A947-54C8E45CC1C4}"/>
              </a:ext>
            </a:extLst>
          </p:cNvPr>
          <p:cNvSpPr txBox="1"/>
          <p:nvPr/>
        </p:nvSpPr>
        <p:spPr>
          <a:xfrm>
            <a:off x="56130" y="5436356"/>
            <a:ext cx="1299488" cy="338554"/>
          </a:xfrm>
          <a:prstGeom prst="rect">
            <a:avLst/>
          </a:prstGeom>
          <a:noFill/>
        </p:spPr>
        <p:txBody>
          <a:bodyPr wrap="square" rtlCol="0">
            <a:spAutoFit/>
          </a:bodyPr>
          <a:lstStyle/>
          <a:p>
            <a:pPr algn="r"/>
            <a:r>
              <a:rPr lang="fr-FR" sz="1600" dirty="0"/>
              <a:t>N</a:t>
            </a:r>
          </a:p>
        </p:txBody>
      </p:sp>
      <p:grpSp>
        <p:nvGrpSpPr>
          <p:cNvPr id="48" name="Group 47">
            <a:extLst>
              <a:ext uri="{FF2B5EF4-FFF2-40B4-BE49-F238E27FC236}">
                <a16:creationId xmlns:a16="http://schemas.microsoft.com/office/drawing/2014/main" xmlns="" id="{E40992FF-65D8-428C-A406-6AD30AE23375}"/>
              </a:ext>
            </a:extLst>
          </p:cNvPr>
          <p:cNvGrpSpPr/>
          <p:nvPr/>
        </p:nvGrpSpPr>
        <p:grpSpPr>
          <a:xfrm>
            <a:off x="592367" y="5668537"/>
            <a:ext cx="7214990" cy="338554"/>
            <a:chOff x="592367" y="5536867"/>
            <a:chExt cx="7214990" cy="338554"/>
          </a:xfrm>
        </p:grpSpPr>
        <p:grpSp>
          <p:nvGrpSpPr>
            <p:cNvPr id="49" name="Group 48">
              <a:extLst>
                <a:ext uri="{FF2B5EF4-FFF2-40B4-BE49-F238E27FC236}">
                  <a16:creationId xmlns:a16="http://schemas.microsoft.com/office/drawing/2014/main" xmlns="" id="{A0999F01-1D90-44CF-A2A6-2F1D5096DC95}"/>
                </a:ext>
              </a:extLst>
            </p:cNvPr>
            <p:cNvGrpSpPr/>
            <p:nvPr/>
          </p:nvGrpSpPr>
          <p:grpSpPr>
            <a:xfrm>
              <a:off x="1338293" y="5546682"/>
              <a:ext cx="6469064" cy="318924"/>
              <a:chOff x="1307349" y="5546682"/>
              <a:chExt cx="6469064" cy="318924"/>
            </a:xfrm>
          </p:grpSpPr>
          <p:sp>
            <p:nvSpPr>
              <p:cNvPr id="51" name="TextBox 50">
                <a:extLst>
                  <a:ext uri="{FF2B5EF4-FFF2-40B4-BE49-F238E27FC236}">
                    <a16:creationId xmlns:a16="http://schemas.microsoft.com/office/drawing/2014/main" xmlns="" id="{82C2D63F-627F-4DB8-A783-83268112935F}"/>
                  </a:ext>
                </a:extLst>
              </p:cNvPr>
              <p:cNvSpPr txBox="1"/>
              <p:nvPr/>
            </p:nvSpPr>
            <p:spPr>
              <a:xfrm>
                <a:off x="7589896" y="5546682"/>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0</a:t>
                </a:r>
              </a:p>
            </p:txBody>
          </p:sp>
          <p:sp>
            <p:nvSpPr>
              <p:cNvPr id="52" name="TextBox 51">
                <a:extLst>
                  <a:ext uri="{FF2B5EF4-FFF2-40B4-BE49-F238E27FC236}">
                    <a16:creationId xmlns:a16="http://schemas.microsoft.com/office/drawing/2014/main" xmlns="" id="{900D4755-A400-4240-854E-30ECF299C546}"/>
                  </a:ext>
                </a:extLst>
              </p:cNvPr>
              <p:cNvSpPr txBox="1"/>
              <p:nvPr/>
            </p:nvSpPr>
            <p:spPr>
              <a:xfrm>
                <a:off x="6818805" y="5546682"/>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3</a:t>
                </a:r>
              </a:p>
            </p:txBody>
          </p:sp>
          <p:sp>
            <p:nvSpPr>
              <p:cNvPr id="53" name="TextBox 52">
                <a:extLst>
                  <a:ext uri="{FF2B5EF4-FFF2-40B4-BE49-F238E27FC236}">
                    <a16:creationId xmlns:a16="http://schemas.microsoft.com/office/drawing/2014/main" xmlns="" id="{8BEAF4FA-8E27-4F29-9048-36AA73F9914C}"/>
                  </a:ext>
                </a:extLst>
              </p:cNvPr>
              <p:cNvSpPr txBox="1"/>
              <p:nvPr/>
            </p:nvSpPr>
            <p:spPr>
              <a:xfrm>
                <a:off x="6047713" y="5546682"/>
                <a:ext cx="186517"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7</a:t>
                </a:r>
              </a:p>
            </p:txBody>
          </p:sp>
          <p:sp>
            <p:nvSpPr>
              <p:cNvPr id="54" name="TextBox 53">
                <a:extLst>
                  <a:ext uri="{FF2B5EF4-FFF2-40B4-BE49-F238E27FC236}">
                    <a16:creationId xmlns:a16="http://schemas.microsoft.com/office/drawing/2014/main" xmlns="" id="{38E77D14-EEEB-4878-93AB-AB03FA06A6CB}"/>
                  </a:ext>
                </a:extLst>
              </p:cNvPr>
              <p:cNvSpPr txBox="1"/>
              <p:nvPr/>
            </p:nvSpPr>
            <p:spPr>
              <a:xfrm>
                <a:off x="5219715" y="5546682"/>
                <a:ext cx="300330"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14</a:t>
                </a:r>
              </a:p>
            </p:txBody>
          </p:sp>
          <p:sp>
            <p:nvSpPr>
              <p:cNvPr id="55" name="TextBox 54">
                <a:extLst>
                  <a:ext uri="{FF2B5EF4-FFF2-40B4-BE49-F238E27FC236}">
                    <a16:creationId xmlns:a16="http://schemas.microsoft.com/office/drawing/2014/main" xmlns="" id="{171586D7-0CA1-4BC9-8420-AC807D384194}"/>
                  </a:ext>
                </a:extLst>
              </p:cNvPr>
              <p:cNvSpPr txBox="1"/>
              <p:nvPr/>
            </p:nvSpPr>
            <p:spPr>
              <a:xfrm>
                <a:off x="4448623" y="5546682"/>
                <a:ext cx="300330"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33</a:t>
                </a:r>
              </a:p>
            </p:txBody>
          </p:sp>
          <p:sp>
            <p:nvSpPr>
              <p:cNvPr id="56" name="TextBox 55">
                <a:extLst>
                  <a:ext uri="{FF2B5EF4-FFF2-40B4-BE49-F238E27FC236}">
                    <a16:creationId xmlns:a16="http://schemas.microsoft.com/office/drawing/2014/main" xmlns="" id="{601A8374-41F8-440A-8ECD-86A3B5865584}"/>
                  </a:ext>
                </a:extLst>
              </p:cNvPr>
              <p:cNvSpPr txBox="1"/>
              <p:nvPr/>
            </p:nvSpPr>
            <p:spPr>
              <a:xfrm>
                <a:off x="3677531" y="5546682"/>
                <a:ext cx="300330"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54</a:t>
                </a:r>
              </a:p>
            </p:txBody>
          </p:sp>
          <p:sp>
            <p:nvSpPr>
              <p:cNvPr id="57" name="TextBox 56">
                <a:extLst>
                  <a:ext uri="{FF2B5EF4-FFF2-40B4-BE49-F238E27FC236}">
                    <a16:creationId xmlns:a16="http://schemas.microsoft.com/office/drawing/2014/main" xmlns="" id="{8276EBCB-AB7A-4F81-8540-C4648B202E39}"/>
                  </a:ext>
                </a:extLst>
              </p:cNvPr>
              <p:cNvSpPr txBox="1"/>
              <p:nvPr/>
            </p:nvSpPr>
            <p:spPr>
              <a:xfrm>
                <a:off x="2906439" y="5546682"/>
                <a:ext cx="300330"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88</a:t>
                </a:r>
              </a:p>
            </p:txBody>
          </p:sp>
          <p:sp>
            <p:nvSpPr>
              <p:cNvPr id="58" name="TextBox 57">
                <a:extLst>
                  <a:ext uri="{FF2B5EF4-FFF2-40B4-BE49-F238E27FC236}">
                    <a16:creationId xmlns:a16="http://schemas.microsoft.com/office/drawing/2014/main" xmlns="" id="{05D923B9-7A6A-4DC1-B95C-6452C602C4B7}"/>
                  </a:ext>
                </a:extLst>
              </p:cNvPr>
              <p:cNvSpPr txBox="1"/>
              <p:nvPr/>
            </p:nvSpPr>
            <p:spPr>
              <a:xfrm>
                <a:off x="2086070" y="5546682"/>
                <a:ext cx="398883"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115</a:t>
                </a:r>
              </a:p>
            </p:txBody>
          </p:sp>
          <p:sp>
            <p:nvSpPr>
              <p:cNvPr id="59" name="TextBox 58">
                <a:extLst>
                  <a:ext uri="{FF2B5EF4-FFF2-40B4-BE49-F238E27FC236}">
                    <a16:creationId xmlns:a16="http://schemas.microsoft.com/office/drawing/2014/main" xmlns="" id="{C430370A-D435-46C4-8F24-13AFDB32C3D8}"/>
                  </a:ext>
                </a:extLst>
              </p:cNvPr>
              <p:cNvSpPr txBox="1"/>
              <p:nvPr/>
            </p:nvSpPr>
            <p:spPr>
              <a:xfrm>
                <a:off x="1307349" y="5546682"/>
                <a:ext cx="414143" cy="318924"/>
              </a:xfrm>
              <a:prstGeom prst="rect">
                <a:avLst/>
              </a:prstGeom>
              <a:noFill/>
            </p:spPr>
            <p:txBody>
              <a:bodyPr wrap="none" lIns="36000" tIns="36000" rIns="36000" bIns="36000" rtlCol="0" anchor="t" anchorCtr="0">
                <a:spAutoFit/>
              </a:bodyPr>
              <a:lstStyle/>
              <a:p>
                <a:pPr algn="ctr"/>
                <a:r>
                  <a:rPr lang="fr-FR" sz="1600" dirty="0">
                    <a:solidFill>
                      <a:schemeClr val="accent3"/>
                    </a:solidFill>
                    <a:cs typeface="Arial" panose="020B0604020202020204" pitchFamily="34" charset="0"/>
                  </a:rPr>
                  <a:t>125</a:t>
                </a:r>
              </a:p>
            </p:txBody>
          </p:sp>
        </p:grpSp>
        <p:sp>
          <p:nvSpPr>
            <p:cNvPr id="50" name="TextBox 49">
              <a:extLst>
                <a:ext uri="{FF2B5EF4-FFF2-40B4-BE49-F238E27FC236}">
                  <a16:creationId xmlns:a16="http://schemas.microsoft.com/office/drawing/2014/main" xmlns="" id="{63B5462A-1959-4533-8CFE-E37FA6F1DB2F}"/>
                </a:ext>
              </a:extLst>
            </p:cNvPr>
            <p:cNvSpPr txBox="1"/>
            <p:nvPr/>
          </p:nvSpPr>
          <p:spPr>
            <a:xfrm>
              <a:off x="592367" y="5536867"/>
              <a:ext cx="764826" cy="338554"/>
            </a:xfrm>
            <a:prstGeom prst="rect">
              <a:avLst/>
            </a:prstGeom>
            <a:noFill/>
          </p:spPr>
          <p:txBody>
            <a:bodyPr wrap="none" rtlCol="0">
              <a:spAutoFit/>
            </a:bodyPr>
            <a:lstStyle/>
            <a:p>
              <a:pPr algn="r"/>
              <a:r>
                <a:rPr lang="fr-FR" sz="1600" dirty="0">
                  <a:solidFill>
                    <a:schemeClr val="accent3"/>
                  </a:solidFill>
                </a:rPr>
                <a:t>T-DXd</a:t>
              </a:r>
            </a:p>
          </p:txBody>
        </p:sp>
      </p:grpSp>
      <p:grpSp>
        <p:nvGrpSpPr>
          <p:cNvPr id="60" name="Group 59">
            <a:extLst>
              <a:ext uri="{FF2B5EF4-FFF2-40B4-BE49-F238E27FC236}">
                <a16:creationId xmlns:a16="http://schemas.microsoft.com/office/drawing/2014/main" xmlns="" id="{E99236BE-1ABF-4D06-950E-016BAC9A19AD}"/>
              </a:ext>
            </a:extLst>
          </p:cNvPr>
          <p:cNvGrpSpPr/>
          <p:nvPr/>
        </p:nvGrpSpPr>
        <p:grpSpPr>
          <a:xfrm>
            <a:off x="10350" y="5996845"/>
            <a:ext cx="7797007" cy="584775"/>
            <a:chOff x="10350" y="5938325"/>
            <a:chExt cx="7797007" cy="584775"/>
          </a:xfrm>
        </p:grpSpPr>
        <p:grpSp>
          <p:nvGrpSpPr>
            <p:cNvPr id="61" name="Group 60">
              <a:extLst>
                <a:ext uri="{FF2B5EF4-FFF2-40B4-BE49-F238E27FC236}">
                  <a16:creationId xmlns:a16="http://schemas.microsoft.com/office/drawing/2014/main" xmlns="" id="{FD022946-421A-4388-B0EC-C7E8CF746B14}"/>
                </a:ext>
              </a:extLst>
            </p:cNvPr>
            <p:cNvGrpSpPr/>
            <p:nvPr/>
          </p:nvGrpSpPr>
          <p:grpSpPr>
            <a:xfrm>
              <a:off x="1395199" y="5948140"/>
              <a:ext cx="6412158" cy="318924"/>
              <a:chOff x="1364255" y="5948140"/>
              <a:chExt cx="6412158" cy="318924"/>
            </a:xfrm>
          </p:grpSpPr>
          <p:sp>
            <p:nvSpPr>
              <p:cNvPr id="63" name="TextBox 62">
                <a:extLst>
                  <a:ext uri="{FF2B5EF4-FFF2-40B4-BE49-F238E27FC236}">
                    <a16:creationId xmlns:a16="http://schemas.microsoft.com/office/drawing/2014/main" xmlns="" id="{0303132A-0644-4B14-88BD-C685D5C3F251}"/>
                  </a:ext>
                </a:extLst>
              </p:cNvPr>
              <p:cNvSpPr txBox="1"/>
              <p:nvPr/>
            </p:nvSpPr>
            <p:spPr>
              <a:xfrm>
                <a:off x="7589896" y="5948140"/>
                <a:ext cx="186517"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0</a:t>
                </a:r>
              </a:p>
            </p:txBody>
          </p:sp>
          <p:sp>
            <p:nvSpPr>
              <p:cNvPr id="64" name="TextBox 63">
                <a:extLst>
                  <a:ext uri="{FF2B5EF4-FFF2-40B4-BE49-F238E27FC236}">
                    <a16:creationId xmlns:a16="http://schemas.microsoft.com/office/drawing/2014/main" xmlns="" id="{1318ABF2-8A44-4F5F-8229-B0C32CCD2232}"/>
                  </a:ext>
                </a:extLst>
              </p:cNvPr>
              <p:cNvSpPr txBox="1"/>
              <p:nvPr/>
            </p:nvSpPr>
            <p:spPr>
              <a:xfrm>
                <a:off x="6818805" y="5948140"/>
                <a:ext cx="186517"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0</a:t>
                </a:r>
              </a:p>
            </p:txBody>
          </p:sp>
          <p:sp>
            <p:nvSpPr>
              <p:cNvPr id="65" name="TextBox 64">
                <a:extLst>
                  <a:ext uri="{FF2B5EF4-FFF2-40B4-BE49-F238E27FC236}">
                    <a16:creationId xmlns:a16="http://schemas.microsoft.com/office/drawing/2014/main" xmlns="" id="{7A30910E-AD91-4852-BE86-69C44B5CBBE7}"/>
                  </a:ext>
                </a:extLst>
              </p:cNvPr>
              <p:cNvSpPr txBox="1"/>
              <p:nvPr/>
            </p:nvSpPr>
            <p:spPr>
              <a:xfrm>
                <a:off x="6047713" y="5948140"/>
                <a:ext cx="186517"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2</a:t>
                </a:r>
              </a:p>
            </p:txBody>
          </p:sp>
          <p:sp>
            <p:nvSpPr>
              <p:cNvPr id="66" name="TextBox 65">
                <a:extLst>
                  <a:ext uri="{FF2B5EF4-FFF2-40B4-BE49-F238E27FC236}">
                    <a16:creationId xmlns:a16="http://schemas.microsoft.com/office/drawing/2014/main" xmlns="" id="{3192821C-60AD-4C6B-A22A-707D08C09717}"/>
                  </a:ext>
                </a:extLst>
              </p:cNvPr>
              <p:cNvSpPr txBox="1"/>
              <p:nvPr/>
            </p:nvSpPr>
            <p:spPr>
              <a:xfrm>
                <a:off x="5276621" y="5948140"/>
                <a:ext cx="186517"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2</a:t>
                </a:r>
              </a:p>
            </p:txBody>
          </p:sp>
          <p:sp>
            <p:nvSpPr>
              <p:cNvPr id="67" name="TextBox 66">
                <a:extLst>
                  <a:ext uri="{FF2B5EF4-FFF2-40B4-BE49-F238E27FC236}">
                    <a16:creationId xmlns:a16="http://schemas.microsoft.com/office/drawing/2014/main" xmlns="" id="{682E21F5-93C3-4A30-B3FB-CB85858B465E}"/>
                  </a:ext>
                </a:extLst>
              </p:cNvPr>
              <p:cNvSpPr txBox="1"/>
              <p:nvPr/>
            </p:nvSpPr>
            <p:spPr>
              <a:xfrm>
                <a:off x="4448623" y="5948140"/>
                <a:ext cx="300330"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10</a:t>
                </a:r>
              </a:p>
            </p:txBody>
          </p:sp>
          <p:sp>
            <p:nvSpPr>
              <p:cNvPr id="68" name="TextBox 67">
                <a:extLst>
                  <a:ext uri="{FF2B5EF4-FFF2-40B4-BE49-F238E27FC236}">
                    <a16:creationId xmlns:a16="http://schemas.microsoft.com/office/drawing/2014/main" xmlns="" id="{29D1272A-F721-47CF-8B77-58583FC15A53}"/>
                  </a:ext>
                </a:extLst>
              </p:cNvPr>
              <p:cNvSpPr txBox="1"/>
              <p:nvPr/>
            </p:nvSpPr>
            <p:spPr>
              <a:xfrm>
                <a:off x="3677531" y="5948140"/>
                <a:ext cx="300330"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19</a:t>
                </a:r>
              </a:p>
            </p:txBody>
          </p:sp>
          <p:sp>
            <p:nvSpPr>
              <p:cNvPr id="69" name="TextBox 68">
                <a:extLst>
                  <a:ext uri="{FF2B5EF4-FFF2-40B4-BE49-F238E27FC236}">
                    <a16:creationId xmlns:a16="http://schemas.microsoft.com/office/drawing/2014/main" xmlns="" id="{82A235CD-0FC3-447C-B455-FACD84D07F52}"/>
                  </a:ext>
                </a:extLst>
              </p:cNvPr>
              <p:cNvSpPr txBox="1"/>
              <p:nvPr/>
            </p:nvSpPr>
            <p:spPr>
              <a:xfrm>
                <a:off x="2906439" y="5948140"/>
                <a:ext cx="300330"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37</a:t>
                </a:r>
              </a:p>
            </p:txBody>
          </p:sp>
          <p:sp>
            <p:nvSpPr>
              <p:cNvPr id="70" name="TextBox 69">
                <a:extLst>
                  <a:ext uri="{FF2B5EF4-FFF2-40B4-BE49-F238E27FC236}">
                    <a16:creationId xmlns:a16="http://schemas.microsoft.com/office/drawing/2014/main" xmlns="" id="{718BDA63-99C3-4117-8CE2-147407382947}"/>
                  </a:ext>
                </a:extLst>
              </p:cNvPr>
              <p:cNvSpPr txBox="1"/>
              <p:nvPr/>
            </p:nvSpPr>
            <p:spPr>
              <a:xfrm>
                <a:off x="2135347" y="5948140"/>
                <a:ext cx="300330"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54</a:t>
                </a:r>
              </a:p>
            </p:txBody>
          </p:sp>
          <p:sp>
            <p:nvSpPr>
              <p:cNvPr id="71" name="TextBox 70">
                <a:extLst>
                  <a:ext uri="{FF2B5EF4-FFF2-40B4-BE49-F238E27FC236}">
                    <a16:creationId xmlns:a16="http://schemas.microsoft.com/office/drawing/2014/main" xmlns="" id="{64908A38-BA1A-4608-B65B-298A16E1856E}"/>
                  </a:ext>
                </a:extLst>
              </p:cNvPr>
              <p:cNvSpPr txBox="1"/>
              <p:nvPr/>
            </p:nvSpPr>
            <p:spPr>
              <a:xfrm>
                <a:off x="1364255" y="5948140"/>
                <a:ext cx="300330" cy="318924"/>
              </a:xfrm>
              <a:prstGeom prst="rect">
                <a:avLst/>
              </a:prstGeom>
              <a:noFill/>
            </p:spPr>
            <p:txBody>
              <a:bodyPr wrap="none" lIns="36000" tIns="36000" rIns="36000" bIns="36000" rtlCol="0" anchor="t" anchorCtr="0">
                <a:spAutoFit/>
              </a:bodyPr>
              <a:lstStyle/>
              <a:p>
                <a:pPr algn="ctr"/>
                <a:r>
                  <a:rPr lang="fr-FR" sz="1600" dirty="0">
                    <a:solidFill>
                      <a:schemeClr val="accent2"/>
                    </a:solidFill>
                    <a:cs typeface="Arial" panose="020B0604020202020204" pitchFamily="34" charset="0"/>
                  </a:rPr>
                  <a:t>62</a:t>
                </a:r>
              </a:p>
            </p:txBody>
          </p:sp>
        </p:grpSp>
        <p:sp>
          <p:nvSpPr>
            <p:cNvPr id="62" name="TextBox 61">
              <a:extLst>
                <a:ext uri="{FF2B5EF4-FFF2-40B4-BE49-F238E27FC236}">
                  <a16:creationId xmlns:a16="http://schemas.microsoft.com/office/drawing/2014/main" xmlns="" id="{1F7D7867-ECFE-4CFC-89E5-DC5377F5EAE1}"/>
                </a:ext>
              </a:extLst>
            </p:cNvPr>
            <p:cNvSpPr txBox="1"/>
            <p:nvPr/>
          </p:nvSpPr>
          <p:spPr>
            <a:xfrm>
              <a:off x="10350" y="5938325"/>
              <a:ext cx="1346843" cy="584775"/>
            </a:xfrm>
            <a:prstGeom prst="rect">
              <a:avLst/>
            </a:prstGeom>
            <a:noFill/>
          </p:spPr>
          <p:txBody>
            <a:bodyPr wrap="none" rtlCol="0">
              <a:spAutoFit/>
            </a:bodyPr>
            <a:lstStyle/>
            <a:p>
              <a:pPr algn="r"/>
              <a:r>
                <a:rPr lang="fr-FR" sz="1600" dirty="0">
                  <a:solidFill>
                    <a:schemeClr val="accent2"/>
                  </a:solidFill>
                </a:rPr>
                <a:t>Choix </a:t>
              </a:r>
              <a:br>
                <a:rPr lang="fr-FR" sz="1600" dirty="0">
                  <a:solidFill>
                    <a:schemeClr val="accent2"/>
                  </a:solidFill>
                </a:rPr>
              </a:br>
              <a:r>
                <a:rPr lang="fr-FR" sz="1600" dirty="0">
                  <a:solidFill>
                    <a:schemeClr val="accent2"/>
                  </a:solidFill>
                </a:rPr>
                <a:t>investigateur</a:t>
              </a:r>
            </a:p>
          </p:txBody>
        </p:sp>
      </p:grpSp>
      <p:grpSp>
        <p:nvGrpSpPr>
          <p:cNvPr id="72" name="Group 71">
            <a:extLst>
              <a:ext uri="{FF2B5EF4-FFF2-40B4-BE49-F238E27FC236}">
                <a16:creationId xmlns:a16="http://schemas.microsoft.com/office/drawing/2014/main" xmlns="" id="{BE7870EA-2E9B-4AF9-81ED-49E67C38348F}"/>
              </a:ext>
            </a:extLst>
          </p:cNvPr>
          <p:cNvGrpSpPr/>
          <p:nvPr/>
        </p:nvGrpSpPr>
        <p:grpSpPr>
          <a:xfrm>
            <a:off x="814684" y="2383265"/>
            <a:ext cx="729127" cy="2492277"/>
            <a:chOff x="1255228" y="1422545"/>
            <a:chExt cx="729127" cy="2039984"/>
          </a:xfrm>
        </p:grpSpPr>
        <p:sp>
          <p:nvSpPr>
            <p:cNvPr id="73" name="Line 6">
              <a:extLst>
                <a:ext uri="{FF2B5EF4-FFF2-40B4-BE49-F238E27FC236}">
                  <a16:creationId xmlns:a16="http://schemas.microsoft.com/office/drawing/2014/main" xmlns="" id="{0AB6B7F9-6591-44A6-B6B7-B73D2E23BC3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74" name="Line 7">
              <a:extLst>
                <a:ext uri="{FF2B5EF4-FFF2-40B4-BE49-F238E27FC236}">
                  <a16:creationId xmlns:a16="http://schemas.microsoft.com/office/drawing/2014/main" xmlns="" id="{AB1E071A-1C23-42A6-A19C-0EF2BF601EC5}"/>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75" name="Line 8">
              <a:extLst>
                <a:ext uri="{FF2B5EF4-FFF2-40B4-BE49-F238E27FC236}">
                  <a16:creationId xmlns:a16="http://schemas.microsoft.com/office/drawing/2014/main" xmlns="" id="{1E1B67A4-B3CD-43C7-B70E-9F470EDAAB4A}"/>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76" name="Line 9">
              <a:extLst>
                <a:ext uri="{FF2B5EF4-FFF2-40B4-BE49-F238E27FC236}">
                  <a16:creationId xmlns:a16="http://schemas.microsoft.com/office/drawing/2014/main" xmlns="" id="{076B924C-99E4-4006-BA5C-4898E7BD1A3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77" name="Line 10">
              <a:extLst>
                <a:ext uri="{FF2B5EF4-FFF2-40B4-BE49-F238E27FC236}">
                  <a16:creationId xmlns:a16="http://schemas.microsoft.com/office/drawing/2014/main" xmlns="" id="{DC066113-896F-4511-9226-A2A8CF0957E2}"/>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600" dirty="0">
                <a:solidFill>
                  <a:srgbClr val="4D4D4D"/>
                </a:solidFill>
              </a:endParaRPr>
            </a:p>
          </p:txBody>
        </p:sp>
        <p:sp>
          <p:nvSpPr>
            <p:cNvPr id="78" name="TextBox 77">
              <a:extLst>
                <a:ext uri="{FF2B5EF4-FFF2-40B4-BE49-F238E27FC236}">
                  <a16:creationId xmlns:a16="http://schemas.microsoft.com/office/drawing/2014/main" xmlns="" id="{19AF1165-7C6F-431C-A288-86996667C155}"/>
                </a:ext>
              </a:extLst>
            </p:cNvPr>
            <p:cNvSpPr txBox="1"/>
            <p:nvPr/>
          </p:nvSpPr>
          <p:spPr>
            <a:xfrm rot="16200000">
              <a:off x="1348902" y="2554026"/>
              <a:ext cx="151206" cy="338554"/>
            </a:xfrm>
            <a:prstGeom prst="rect">
              <a:avLst/>
            </a:prstGeom>
            <a:noFill/>
          </p:spPr>
          <p:txBody>
            <a:bodyPr wrap="none" rtlCol="0">
              <a:spAutoFit/>
            </a:bodyPr>
            <a:lstStyle/>
            <a:p>
              <a:pPr algn="ctr" fontAlgn="base">
                <a:spcBef>
                  <a:spcPct val="0"/>
                </a:spcBef>
                <a:spcAft>
                  <a:spcPct val="0"/>
                </a:spcAft>
              </a:pPr>
              <a:endParaRPr lang="fr-FR" sz="1600" dirty="0">
                <a:solidFill>
                  <a:srgbClr val="4D4D4D"/>
                </a:solidFill>
                <a:cs typeface="Arial" panose="020B0604020202020204" pitchFamily="34" charset="0"/>
              </a:endParaRPr>
            </a:p>
          </p:txBody>
        </p:sp>
      </p:grpSp>
      <p:cxnSp>
        <p:nvCxnSpPr>
          <p:cNvPr id="84" name="Straight Connector 83">
            <a:extLst>
              <a:ext uri="{FF2B5EF4-FFF2-40B4-BE49-F238E27FC236}">
                <a16:creationId xmlns:a16="http://schemas.microsoft.com/office/drawing/2014/main" xmlns="" id="{FD01DEC5-0766-47F1-954E-800AD909B86A}"/>
              </a:ext>
            </a:extLst>
          </p:cNvPr>
          <p:cNvCxnSpPr/>
          <p:nvPr/>
        </p:nvCxnSpPr>
        <p:spPr>
          <a:xfrm>
            <a:off x="1521400" y="3630597"/>
            <a:ext cx="3132000"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E3AB01CB-981C-443F-87AA-4D931D0A4AA5}"/>
              </a:ext>
            </a:extLst>
          </p:cNvPr>
          <p:cNvCxnSpPr>
            <a:stCxn id="40" idx="0"/>
          </p:cNvCxnSpPr>
          <p:nvPr/>
        </p:nvCxnSpPr>
        <p:spPr>
          <a:xfrm flipV="1">
            <a:off x="3093934" y="2696784"/>
            <a:ext cx="0" cy="2479022"/>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1465C907-DE42-471E-96AD-40DF5CFBF73D}"/>
              </a:ext>
            </a:extLst>
          </p:cNvPr>
          <p:cNvCxnSpPr>
            <a:stCxn id="36" idx="0"/>
          </p:cNvCxnSpPr>
          <p:nvPr/>
        </p:nvCxnSpPr>
        <p:spPr>
          <a:xfrm flipV="1">
            <a:off x="4636118" y="3623024"/>
            <a:ext cx="12082" cy="1552782"/>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xmlns="" id="{DA6F9C6E-8150-4D1E-920F-049AEC140FFB}"/>
              </a:ext>
            </a:extLst>
          </p:cNvPr>
          <p:cNvSpPr txBox="1"/>
          <p:nvPr/>
        </p:nvSpPr>
        <p:spPr>
          <a:xfrm>
            <a:off x="2782519" y="2228115"/>
            <a:ext cx="766557" cy="338554"/>
          </a:xfrm>
          <a:prstGeom prst="rect">
            <a:avLst/>
          </a:prstGeom>
          <a:noFill/>
        </p:spPr>
        <p:txBody>
          <a:bodyPr wrap="none" rtlCol="0">
            <a:spAutoFit/>
          </a:bodyPr>
          <a:lstStyle/>
          <a:p>
            <a:pPr algn="ctr"/>
            <a:r>
              <a:rPr lang="fr-FR" sz="1600" dirty="0">
                <a:solidFill>
                  <a:schemeClr val="accent3"/>
                </a:solidFill>
              </a:rPr>
              <a:t>80,3%</a:t>
            </a:r>
          </a:p>
        </p:txBody>
      </p:sp>
      <p:sp>
        <p:nvSpPr>
          <p:cNvPr id="88" name="TextBox 87">
            <a:extLst>
              <a:ext uri="{FF2B5EF4-FFF2-40B4-BE49-F238E27FC236}">
                <a16:creationId xmlns:a16="http://schemas.microsoft.com/office/drawing/2014/main" xmlns="" id="{957001A4-2A59-463B-BD33-3376F99DF467}"/>
              </a:ext>
            </a:extLst>
          </p:cNvPr>
          <p:cNvSpPr txBox="1"/>
          <p:nvPr/>
        </p:nvSpPr>
        <p:spPr>
          <a:xfrm>
            <a:off x="4382190" y="3156709"/>
            <a:ext cx="766557" cy="338554"/>
          </a:xfrm>
          <a:prstGeom prst="rect">
            <a:avLst/>
          </a:prstGeom>
          <a:noFill/>
        </p:spPr>
        <p:txBody>
          <a:bodyPr wrap="none" rtlCol="0">
            <a:spAutoFit/>
          </a:bodyPr>
          <a:lstStyle/>
          <a:p>
            <a:pPr algn="ctr"/>
            <a:r>
              <a:rPr lang="fr-FR" sz="1600" dirty="0">
                <a:solidFill>
                  <a:schemeClr val="accent3"/>
                </a:solidFill>
              </a:rPr>
              <a:t>52,1%</a:t>
            </a:r>
          </a:p>
        </p:txBody>
      </p:sp>
      <p:sp>
        <p:nvSpPr>
          <p:cNvPr id="89" name="TextBox 88">
            <a:extLst>
              <a:ext uri="{FF2B5EF4-FFF2-40B4-BE49-F238E27FC236}">
                <a16:creationId xmlns:a16="http://schemas.microsoft.com/office/drawing/2014/main" xmlns="" id="{76FC1180-6B0E-439F-8979-B98217742C83}"/>
              </a:ext>
            </a:extLst>
          </p:cNvPr>
          <p:cNvSpPr txBox="1"/>
          <p:nvPr/>
        </p:nvSpPr>
        <p:spPr>
          <a:xfrm>
            <a:off x="2331534" y="3046900"/>
            <a:ext cx="766557" cy="338554"/>
          </a:xfrm>
          <a:prstGeom prst="rect">
            <a:avLst/>
          </a:prstGeom>
          <a:noFill/>
        </p:spPr>
        <p:txBody>
          <a:bodyPr wrap="none" rtlCol="0">
            <a:spAutoFit/>
          </a:bodyPr>
          <a:lstStyle/>
          <a:p>
            <a:pPr algn="ctr"/>
            <a:r>
              <a:rPr lang="fr-FR" sz="1600" dirty="0">
                <a:solidFill>
                  <a:schemeClr val="accent2"/>
                </a:solidFill>
              </a:rPr>
              <a:t>66,4%</a:t>
            </a:r>
          </a:p>
        </p:txBody>
      </p:sp>
      <p:sp>
        <p:nvSpPr>
          <p:cNvPr id="90" name="TextBox 89">
            <a:extLst>
              <a:ext uri="{FF2B5EF4-FFF2-40B4-BE49-F238E27FC236}">
                <a16:creationId xmlns:a16="http://schemas.microsoft.com/office/drawing/2014/main" xmlns="" id="{229AC755-65D4-4EAA-BD59-4BC04AE18F74}"/>
              </a:ext>
            </a:extLst>
          </p:cNvPr>
          <p:cNvSpPr txBox="1"/>
          <p:nvPr/>
        </p:nvSpPr>
        <p:spPr>
          <a:xfrm>
            <a:off x="3931205" y="4228555"/>
            <a:ext cx="766557" cy="338554"/>
          </a:xfrm>
          <a:prstGeom prst="rect">
            <a:avLst/>
          </a:prstGeom>
          <a:noFill/>
        </p:spPr>
        <p:txBody>
          <a:bodyPr wrap="none" rtlCol="0">
            <a:spAutoFit/>
          </a:bodyPr>
          <a:lstStyle/>
          <a:p>
            <a:pPr algn="ctr"/>
            <a:r>
              <a:rPr lang="fr-FR" sz="1600" dirty="0">
                <a:solidFill>
                  <a:schemeClr val="accent2"/>
                </a:solidFill>
              </a:rPr>
              <a:t>28,9%</a:t>
            </a:r>
          </a:p>
        </p:txBody>
      </p:sp>
      <p:grpSp>
        <p:nvGrpSpPr>
          <p:cNvPr id="91" name="Group 90">
            <a:extLst>
              <a:ext uri="{FF2B5EF4-FFF2-40B4-BE49-F238E27FC236}">
                <a16:creationId xmlns:a16="http://schemas.microsoft.com/office/drawing/2014/main" xmlns="" id="{D1A43D45-C2EF-4C17-9D10-FCF2EF875AAE}"/>
              </a:ext>
            </a:extLst>
          </p:cNvPr>
          <p:cNvGrpSpPr/>
          <p:nvPr/>
        </p:nvGrpSpPr>
        <p:grpSpPr>
          <a:xfrm>
            <a:off x="1538281" y="2014910"/>
            <a:ext cx="5958000" cy="2725200"/>
            <a:chOff x="0" y="1335061"/>
            <a:chExt cx="9144000" cy="4171072"/>
          </a:xfrm>
        </p:grpSpPr>
        <p:sp>
          <p:nvSpPr>
            <p:cNvPr id="92" name="Freeform: Shape 108">
              <a:extLst>
                <a:ext uri="{FF2B5EF4-FFF2-40B4-BE49-F238E27FC236}">
                  <a16:creationId xmlns:a16="http://schemas.microsoft.com/office/drawing/2014/main" xmlns="" id="{9A20DBFB-28F9-4EBB-93EC-FFDA0226DA08}"/>
                </a:ext>
              </a:extLst>
            </p:cNvPr>
            <p:cNvSpPr/>
            <p:nvPr/>
          </p:nvSpPr>
          <p:spPr>
            <a:xfrm>
              <a:off x="0" y="1402576"/>
              <a:ext cx="9144000" cy="4103557"/>
            </a:xfrm>
            <a:custGeom>
              <a:avLst/>
              <a:gdLst>
                <a:gd name="connsiteX0" fmla="*/ 9144309 w 9144000"/>
                <a:gd name="connsiteY0" fmla="*/ 4111452 h 4103557"/>
                <a:gd name="connsiteX1" fmla="*/ 8428098 w 9144000"/>
                <a:gd name="connsiteY1" fmla="*/ 4111452 h 4103557"/>
                <a:gd name="connsiteX2" fmla="*/ 8428098 w 9144000"/>
                <a:gd name="connsiteY2" fmla="*/ 3747538 h 4103557"/>
                <a:gd name="connsiteX3" fmla="*/ 7150524 w 9144000"/>
                <a:gd name="connsiteY3" fmla="*/ 3747538 h 4103557"/>
                <a:gd name="connsiteX4" fmla="*/ 7150524 w 9144000"/>
                <a:gd name="connsiteY4" fmla="*/ 3577203 h 4103557"/>
                <a:gd name="connsiteX5" fmla="*/ 6991797 w 9144000"/>
                <a:gd name="connsiteY5" fmla="*/ 3577203 h 4103557"/>
                <a:gd name="connsiteX6" fmla="*/ 6991797 w 9144000"/>
                <a:gd name="connsiteY6" fmla="*/ 3406858 h 4103557"/>
                <a:gd name="connsiteX7" fmla="*/ 6589171 w 9144000"/>
                <a:gd name="connsiteY7" fmla="*/ 3406858 h 4103557"/>
                <a:gd name="connsiteX8" fmla="*/ 6589171 w 9144000"/>
                <a:gd name="connsiteY8" fmla="*/ 3244252 h 4103557"/>
                <a:gd name="connsiteX9" fmla="*/ 6503998 w 9144000"/>
                <a:gd name="connsiteY9" fmla="*/ 3244252 h 4103557"/>
                <a:gd name="connsiteX10" fmla="*/ 6503998 w 9144000"/>
                <a:gd name="connsiteY10" fmla="*/ 3085525 h 4103557"/>
                <a:gd name="connsiteX11" fmla="*/ 5702614 w 9144000"/>
                <a:gd name="connsiteY11" fmla="*/ 3085525 h 4103557"/>
                <a:gd name="connsiteX12" fmla="*/ 5702614 w 9144000"/>
                <a:gd name="connsiteY12" fmla="*/ 2953902 h 4103557"/>
                <a:gd name="connsiteX13" fmla="*/ 5648416 w 9144000"/>
                <a:gd name="connsiteY13" fmla="*/ 2953902 h 4103557"/>
                <a:gd name="connsiteX14" fmla="*/ 5648416 w 9144000"/>
                <a:gd name="connsiteY14" fmla="*/ 2830009 h 4103557"/>
                <a:gd name="connsiteX15" fmla="*/ 5481941 w 9144000"/>
                <a:gd name="connsiteY15" fmla="*/ 2830009 h 4103557"/>
                <a:gd name="connsiteX16" fmla="*/ 5481941 w 9144000"/>
                <a:gd name="connsiteY16" fmla="*/ 2737098 h 4103557"/>
                <a:gd name="connsiteX17" fmla="*/ 5210937 w 9144000"/>
                <a:gd name="connsiteY17" fmla="*/ 2737098 h 4103557"/>
                <a:gd name="connsiteX18" fmla="*/ 5210937 w 9144000"/>
                <a:gd name="connsiteY18" fmla="*/ 2644187 h 4103557"/>
                <a:gd name="connsiteX19" fmla="*/ 5145131 w 9144000"/>
                <a:gd name="connsiteY19" fmla="*/ 2644187 h 4103557"/>
                <a:gd name="connsiteX20" fmla="*/ 5145131 w 9144000"/>
                <a:gd name="connsiteY20" fmla="*/ 2555145 h 4103557"/>
                <a:gd name="connsiteX21" fmla="*/ 5098671 w 9144000"/>
                <a:gd name="connsiteY21" fmla="*/ 2555145 h 4103557"/>
                <a:gd name="connsiteX22" fmla="*/ 5098671 w 9144000"/>
                <a:gd name="connsiteY22" fmla="*/ 2469973 h 4103557"/>
                <a:gd name="connsiteX23" fmla="*/ 4959299 w 9144000"/>
                <a:gd name="connsiteY23" fmla="*/ 2469973 h 4103557"/>
                <a:gd name="connsiteX24" fmla="*/ 4959299 w 9144000"/>
                <a:gd name="connsiteY24" fmla="*/ 2384801 h 4103557"/>
                <a:gd name="connsiteX25" fmla="*/ 4812180 w 9144000"/>
                <a:gd name="connsiteY25" fmla="*/ 2384801 h 4103557"/>
                <a:gd name="connsiteX26" fmla="*/ 4812180 w 9144000"/>
                <a:gd name="connsiteY26" fmla="*/ 2288011 h 4103557"/>
                <a:gd name="connsiteX27" fmla="*/ 4734756 w 9144000"/>
                <a:gd name="connsiteY27" fmla="*/ 2288011 h 4103557"/>
                <a:gd name="connsiteX28" fmla="*/ 4734756 w 9144000"/>
                <a:gd name="connsiteY28" fmla="*/ 2222195 h 4103557"/>
                <a:gd name="connsiteX29" fmla="*/ 4579898 w 9144000"/>
                <a:gd name="connsiteY29" fmla="*/ 2222195 h 4103557"/>
                <a:gd name="connsiteX30" fmla="*/ 4579898 w 9144000"/>
                <a:gd name="connsiteY30" fmla="*/ 2152509 h 4103557"/>
                <a:gd name="connsiteX31" fmla="*/ 4270183 w 9144000"/>
                <a:gd name="connsiteY31" fmla="*/ 2152509 h 4103557"/>
                <a:gd name="connsiteX32" fmla="*/ 4270183 w 9144000"/>
                <a:gd name="connsiteY32" fmla="*/ 2020886 h 4103557"/>
                <a:gd name="connsiteX33" fmla="*/ 4092099 w 9144000"/>
                <a:gd name="connsiteY33" fmla="*/ 2020886 h 4103557"/>
                <a:gd name="connsiteX34" fmla="*/ 4092099 w 9144000"/>
                <a:gd name="connsiteY34" fmla="*/ 1966687 h 4103557"/>
                <a:gd name="connsiteX35" fmla="*/ 3999179 w 9144000"/>
                <a:gd name="connsiteY35" fmla="*/ 1966687 h 4103557"/>
                <a:gd name="connsiteX36" fmla="*/ 3999179 w 9144000"/>
                <a:gd name="connsiteY36" fmla="*/ 1897002 h 4103557"/>
                <a:gd name="connsiteX37" fmla="*/ 3790123 w 9144000"/>
                <a:gd name="connsiteY37" fmla="*/ 1897002 h 4103557"/>
                <a:gd name="connsiteX38" fmla="*/ 3790123 w 9144000"/>
                <a:gd name="connsiteY38" fmla="*/ 1842803 h 4103557"/>
                <a:gd name="connsiteX39" fmla="*/ 3612039 w 9144000"/>
                <a:gd name="connsiteY39" fmla="*/ 1842803 h 4103557"/>
                <a:gd name="connsiteX40" fmla="*/ 3612039 w 9144000"/>
                <a:gd name="connsiteY40" fmla="*/ 1788595 h 4103557"/>
                <a:gd name="connsiteX41" fmla="*/ 3437825 w 9144000"/>
                <a:gd name="connsiteY41" fmla="*/ 1788595 h 4103557"/>
                <a:gd name="connsiteX42" fmla="*/ 3437825 w 9144000"/>
                <a:gd name="connsiteY42" fmla="*/ 1738275 h 4103557"/>
                <a:gd name="connsiteX43" fmla="*/ 3399113 w 9144000"/>
                <a:gd name="connsiteY43" fmla="*/ 1738275 h 4103557"/>
                <a:gd name="connsiteX44" fmla="*/ 3399113 w 9144000"/>
                <a:gd name="connsiteY44" fmla="*/ 1637616 h 4103557"/>
                <a:gd name="connsiteX45" fmla="*/ 3302324 w 9144000"/>
                <a:gd name="connsiteY45" fmla="*/ 1637616 h 4103557"/>
                <a:gd name="connsiteX46" fmla="*/ 3302324 w 9144000"/>
                <a:gd name="connsiteY46" fmla="*/ 1579538 h 4103557"/>
                <a:gd name="connsiteX47" fmla="*/ 3271360 w 9144000"/>
                <a:gd name="connsiteY47" fmla="*/ 1579538 h 4103557"/>
                <a:gd name="connsiteX48" fmla="*/ 3271360 w 9144000"/>
                <a:gd name="connsiteY48" fmla="*/ 1451785 h 4103557"/>
                <a:gd name="connsiteX49" fmla="*/ 3217152 w 9144000"/>
                <a:gd name="connsiteY49" fmla="*/ 1451785 h 4103557"/>
                <a:gd name="connsiteX50" fmla="*/ 3217152 w 9144000"/>
                <a:gd name="connsiteY50" fmla="*/ 1416942 h 4103557"/>
                <a:gd name="connsiteX51" fmla="*/ 3062294 w 9144000"/>
                <a:gd name="connsiteY51" fmla="*/ 1416942 h 4103557"/>
                <a:gd name="connsiteX52" fmla="*/ 3062294 w 9144000"/>
                <a:gd name="connsiteY52" fmla="*/ 1358874 h 4103557"/>
                <a:gd name="connsiteX53" fmla="*/ 2981000 w 9144000"/>
                <a:gd name="connsiteY53" fmla="*/ 1358874 h 4103557"/>
                <a:gd name="connsiteX54" fmla="*/ 2981000 w 9144000"/>
                <a:gd name="connsiteY54" fmla="*/ 1300796 h 4103557"/>
                <a:gd name="connsiteX55" fmla="*/ 2957766 w 9144000"/>
                <a:gd name="connsiteY55" fmla="*/ 1300796 h 4103557"/>
                <a:gd name="connsiteX56" fmla="*/ 2957766 w 9144000"/>
                <a:gd name="connsiteY56" fmla="*/ 1215624 h 4103557"/>
                <a:gd name="connsiteX57" fmla="*/ 2586112 w 9144000"/>
                <a:gd name="connsiteY57" fmla="*/ 1215624 h 4103557"/>
                <a:gd name="connsiteX58" fmla="*/ 2586112 w 9144000"/>
                <a:gd name="connsiteY58" fmla="*/ 1169173 h 4103557"/>
                <a:gd name="connsiteX59" fmla="*/ 2555139 w 9144000"/>
                <a:gd name="connsiteY59" fmla="*/ 1169173 h 4103557"/>
                <a:gd name="connsiteX60" fmla="*/ 2555139 w 9144000"/>
                <a:gd name="connsiteY60" fmla="*/ 994959 h 4103557"/>
                <a:gd name="connsiteX61" fmla="*/ 2512558 w 9144000"/>
                <a:gd name="connsiteY61" fmla="*/ 994959 h 4103557"/>
                <a:gd name="connsiteX62" fmla="*/ 2512558 w 9144000"/>
                <a:gd name="connsiteY62" fmla="*/ 933013 h 4103557"/>
                <a:gd name="connsiteX63" fmla="*/ 2334475 w 9144000"/>
                <a:gd name="connsiteY63" fmla="*/ 933013 h 4103557"/>
                <a:gd name="connsiteX64" fmla="*/ 2334475 w 9144000"/>
                <a:gd name="connsiteY64" fmla="*/ 913657 h 4103557"/>
                <a:gd name="connsiteX65" fmla="*/ 2299632 w 9144000"/>
                <a:gd name="connsiteY65" fmla="*/ 913657 h 4103557"/>
                <a:gd name="connsiteX66" fmla="*/ 2299632 w 9144000"/>
                <a:gd name="connsiteY66" fmla="*/ 867199 h 4103557"/>
                <a:gd name="connsiteX67" fmla="*/ 2257041 w 9144000"/>
                <a:gd name="connsiteY67" fmla="*/ 867199 h 4103557"/>
                <a:gd name="connsiteX68" fmla="*/ 2257041 w 9144000"/>
                <a:gd name="connsiteY68" fmla="*/ 809128 h 4103557"/>
                <a:gd name="connsiteX69" fmla="*/ 2125418 w 9144000"/>
                <a:gd name="connsiteY69" fmla="*/ 809128 h 4103557"/>
                <a:gd name="connsiteX70" fmla="*/ 2125418 w 9144000"/>
                <a:gd name="connsiteY70" fmla="*/ 731699 h 4103557"/>
                <a:gd name="connsiteX71" fmla="*/ 1877640 w 9144000"/>
                <a:gd name="connsiteY71" fmla="*/ 731699 h 4103557"/>
                <a:gd name="connsiteX72" fmla="*/ 1877640 w 9144000"/>
                <a:gd name="connsiteY72" fmla="*/ 646528 h 4103557"/>
                <a:gd name="connsiteX73" fmla="*/ 1715043 w 9144000"/>
                <a:gd name="connsiteY73" fmla="*/ 646528 h 4103557"/>
                <a:gd name="connsiteX74" fmla="*/ 1715043 w 9144000"/>
                <a:gd name="connsiteY74" fmla="*/ 627171 h 4103557"/>
                <a:gd name="connsiteX75" fmla="*/ 1660845 w 9144000"/>
                <a:gd name="connsiteY75" fmla="*/ 627171 h 4103557"/>
                <a:gd name="connsiteX76" fmla="*/ 1660845 w 9144000"/>
                <a:gd name="connsiteY76" fmla="*/ 576843 h 4103557"/>
                <a:gd name="connsiteX77" fmla="*/ 1622133 w 9144000"/>
                <a:gd name="connsiteY77" fmla="*/ 576843 h 4103557"/>
                <a:gd name="connsiteX78" fmla="*/ 1622133 w 9144000"/>
                <a:gd name="connsiteY78" fmla="*/ 526514 h 4103557"/>
                <a:gd name="connsiteX79" fmla="*/ 1505987 w 9144000"/>
                <a:gd name="connsiteY79" fmla="*/ 526514 h 4103557"/>
                <a:gd name="connsiteX80" fmla="*/ 1505987 w 9144000"/>
                <a:gd name="connsiteY80" fmla="*/ 452957 h 4103557"/>
                <a:gd name="connsiteX81" fmla="*/ 1444040 w 9144000"/>
                <a:gd name="connsiteY81" fmla="*/ 452957 h 4103557"/>
                <a:gd name="connsiteX82" fmla="*/ 1444040 w 9144000"/>
                <a:gd name="connsiteY82" fmla="*/ 391014 h 4103557"/>
                <a:gd name="connsiteX83" fmla="*/ 1265957 w 9144000"/>
                <a:gd name="connsiteY83" fmla="*/ 391014 h 4103557"/>
                <a:gd name="connsiteX84" fmla="*/ 1265957 w 9144000"/>
                <a:gd name="connsiteY84" fmla="*/ 344557 h 4103557"/>
                <a:gd name="connsiteX85" fmla="*/ 1103360 w 9144000"/>
                <a:gd name="connsiteY85" fmla="*/ 344557 h 4103557"/>
                <a:gd name="connsiteX86" fmla="*/ 1103360 w 9144000"/>
                <a:gd name="connsiteY86" fmla="*/ 298100 h 4103557"/>
                <a:gd name="connsiteX87" fmla="*/ 1045283 w 9144000"/>
                <a:gd name="connsiteY87" fmla="*/ 298100 h 4103557"/>
                <a:gd name="connsiteX88" fmla="*/ 1045283 w 9144000"/>
                <a:gd name="connsiteY88" fmla="*/ 263257 h 4103557"/>
                <a:gd name="connsiteX89" fmla="*/ 1006571 w 9144000"/>
                <a:gd name="connsiteY89" fmla="*/ 263257 h 4103557"/>
                <a:gd name="connsiteX90" fmla="*/ 1006571 w 9144000"/>
                <a:gd name="connsiteY90" fmla="*/ 232285 h 4103557"/>
                <a:gd name="connsiteX91" fmla="*/ 944624 w 9144000"/>
                <a:gd name="connsiteY91" fmla="*/ 232285 h 4103557"/>
                <a:gd name="connsiteX92" fmla="*/ 944624 w 9144000"/>
                <a:gd name="connsiteY92" fmla="*/ 178085 h 4103557"/>
                <a:gd name="connsiteX93" fmla="*/ 882686 w 9144000"/>
                <a:gd name="connsiteY93" fmla="*/ 178085 h 4103557"/>
                <a:gd name="connsiteX94" fmla="*/ 882686 w 9144000"/>
                <a:gd name="connsiteY94" fmla="*/ 143243 h 4103557"/>
                <a:gd name="connsiteX95" fmla="*/ 847843 w 9144000"/>
                <a:gd name="connsiteY95" fmla="*/ 143243 h 4103557"/>
                <a:gd name="connsiteX96" fmla="*/ 847843 w 9144000"/>
                <a:gd name="connsiteY96" fmla="*/ 112271 h 4103557"/>
                <a:gd name="connsiteX97" fmla="*/ 813000 w 9144000"/>
                <a:gd name="connsiteY97" fmla="*/ 112271 h 4103557"/>
                <a:gd name="connsiteX98" fmla="*/ 813000 w 9144000"/>
                <a:gd name="connsiteY98" fmla="*/ 65815 h 4103557"/>
                <a:gd name="connsiteX99" fmla="*/ 685243 w 9144000"/>
                <a:gd name="connsiteY99" fmla="*/ 65815 h 4103557"/>
                <a:gd name="connsiteX100" fmla="*/ 685243 w 9144000"/>
                <a:gd name="connsiteY100" fmla="*/ 38714 h 4103557"/>
                <a:gd name="connsiteX101" fmla="*/ 371657 w 9144000"/>
                <a:gd name="connsiteY101" fmla="*/ 38714 h 4103557"/>
                <a:gd name="connsiteX102" fmla="*/ 371657 w 9144000"/>
                <a:gd name="connsiteY102" fmla="*/ 0 h 4103557"/>
                <a:gd name="connsiteX103" fmla="*/ 0 w 9144000"/>
                <a:gd name="connsiteY103" fmla="*/ 0 h 410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144000" h="4103557">
                  <a:moveTo>
                    <a:pt x="9144309" y="4111452"/>
                  </a:moveTo>
                  <a:lnTo>
                    <a:pt x="8428098" y="4111452"/>
                  </a:lnTo>
                  <a:lnTo>
                    <a:pt x="8428098" y="3747538"/>
                  </a:lnTo>
                  <a:lnTo>
                    <a:pt x="7150524" y="3747538"/>
                  </a:lnTo>
                  <a:lnTo>
                    <a:pt x="7150524" y="3577203"/>
                  </a:lnTo>
                  <a:lnTo>
                    <a:pt x="6991797" y="3577203"/>
                  </a:lnTo>
                  <a:lnTo>
                    <a:pt x="6991797" y="3406858"/>
                  </a:lnTo>
                  <a:lnTo>
                    <a:pt x="6589171" y="3406858"/>
                  </a:lnTo>
                  <a:lnTo>
                    <a:pt x="6589171" y="3244252"/>
                  </a:lnTo>
                  <a:lnTo>
                    <a:pt x="6503998" y="3244252"/>
                  </a:lnTo>
                  <a:lnTo>
                    <a:pt x="6503998" y="3085525"/>
                  </a:lnTo>
                  <a:lnTo>
                    <a:pt x="5702614" y="3085525"/>
                  </a:lnTo>
                  <a:lnTo>
                    <a:pt x="5702614" y="2953902"/>
                  </a:lnTo>
                  <a:lnTo>
                    <a:pt x="5648416" y="2953902"/>
                  </a:lnTo>
                  <a:lnTo>
                    <a:pt x="5648416" y="2830009"/>
                  </a:lnTo>
                  <a:lnTo>
                    <a:pt x="5481941" y="2830009"/>
                  </a:lnTo>
                  <a:lnTo>
                    <a:pt x="5481941" y="2737098"/>
                  </a:lnTo>
                  <a:lnTo>
                    <a:pt x="5210937" y="2737098"/>
                  </a:lnTo>
                  <a:lnTo>
                    <a:pt x="5210937" y="2644187"/>
                  </a:lnTo>
                  <a:lnTo>
                    <a:pt x="5145131" y="2644187"/>
                  </a:lnTo>
                  <a:lnTo>
                    <a:pt x="5145131" y="2555145"/>
                  </a:lnTo>
                  <a:lnTo>
                    <a:pt x="5098671" y="2555145"/>
                  </a:lnTo>
                  <a:lnTo>
                    <a:pt x="5098671" y="2469973"/>
                  </a:lnTo>
                  <a:lnTo>
                    <a:pt x="4959299" y="2469973"/>
                  </a:lnTo>
                  <a:lnTo>
                    <a:pt x="4959299" y="2384801"/>
                  </a:lnTo>
                  <a:lnTo>
                    <a:pt x="4812180" y="2384801"/>
                  </a:lnTo>
                  <a:lnTo>
                    <a:pt x="4812180" y="2288011"/>
                  </a:lnTo>
                  <a:lnTo>
                    <a:pt x="4734756" y="2288011"/>
                  </a:lnTo>
                  <a:lnTo>
                    <a:pt x="4734756" y="2222195"/>
                  </a:lnTo>
                  <a:lnTo>
                    <a:pt x="4579898" y="2222195"/>
                  </a:lnTo>
                  <a:lnTo>
                    <a:pt x="4579898" y="2152509"/>
                  </a:lnTo>
                  <a:lnTo>
                    <a:pt x="4270183" y="2152509"/>
                  </a:lnTo>
                  <a:lnTo>
                    <a:pt x="4270183" y="2020886"/>
                  </a:lnTo>
                  <a:lnTo>
                    <a:pt x="4092099" y="2020886"/>
                  </a:lnTo>
                  <a:lnTo>
                    <a:pt x="4092099" y="1966687"/>
                  </a:lnTo>
                  <a:lnTo>
                    <a:pt x="3999179" y="1966687"/>
                  </a:lnTo>
                  <a:lnTo>
                    <a:pt x="3999179" y="1897002"/>
                  </a:lnTo>
                  <a:lnTo>
                    <a:pt x="3790123" y="1897002"/>
                  </a:lnTo>
                  <a:lnTo>
                    <a:pt x="3790123" y="1842803"/>
                  </a:lnTo>
                  <a:lnTo>
                    <a:pt x="3612039" y="1842803"/>
                  </a:lnTo>
                  <a:lnTo>
                    <a:pt x="3612039" y="1788595"/>
                  </a:lnTo>
                  <a:lnTo>
                    <a:pt x="3437825" y="1788595"/>
                  </a:lnTo>
                  <a:lnTo>
                    <a:pt x="3437825" y="1738275"/>
                  </a:lnTo>
                  <a:lnTo>
                    <a:pt x="3399113" y="1738275"/>
                  </a:lnTo>
                  <a:lnTo>
                    <a:pt x="3399113" y="1637616"/>
                  </a:lnTo>
                  <a:lnTo>
                    <a:pt x="3302324" y="1637616"/>
                  </a:lnTo>
                  <a:lnTo>
                    <a:pt x="3302324" y="1579538"/>
                  </a:lnTo>
                  <a:lnTo>
                    <a:pt x="3271360" y="1579538"/>
                  </a:lnTo>
                  <a:lnTo>
                    <a:pt x="3271360" y="1451785"/>
                  </a:lnTo>
                  <a:lnTo>
                    <a:pt x="3217152" y="1451785"/>
                  </a:lnTo>
                  <a:lnTo>
                    <a:pt x="3217152" y="1416942"/>
                  </a:lnTo>
                  <a:lnTo>
                    <a:pt x="3062294" y="1416942"/>
                  </a:lnTo>
                  <a:lnTo>
                    <a:pt x="3062294" y="1358874"/>
                  </a:lnTo>
                  <a:lnTo>
                    <a:pt x="2981000" y="1358874"/>
                  </a:lnTo>
                  <a:lnTo>
                    <a:pt x="2981000" y="1300796"/>
                  </a:lnTo>
                  <a:lnTo>
                    <a:pt x="2957766" y="1300796"/>
                  </a:lnTo>
                  <a:lnTo>
                    <a:pt x="2957766" y="1215624"/>
                  </a:lnTo>
                  <a:lnTo>
                    <a:pt x="2586112" y="1215624"/>
                  </a:lnTo>
                  <a:lnTo>
                    <a:pt x="2586112" y="1169173"/>
                  </a:lnTo>
                  <a:lnTo>
                    <a:pt x="2555139" y="1169173"/>
                  </a:lnTo>
                  <a:lnTo>
                    <a:pt x="2555139" y="994959"/>
                  </a:lnTo>
                  <a:lnTo>
                    <a:pt x="2512558" y="994959"/>
                  </a:lnTo>
                  <a:lnTo>
                    <a:pt x="2512558" y="933013"/>
                  </a:lnTo>
                  <a:lnTo>
                    <a:pt x="2334475" y="933013"/>
                  </a:lnTo>
                  <a:lnTo>
                    <a:pt x="2334475" y="913657"/>
                  </a:lnTo>
                  <a:lnTo>
                    <a:pt x="2299632" y="913657"/>
                  </a:lnTo>
                  <a:lnTo>
                    <a:pt x="2299632" y="867199"/>
                  </a:lnTo>
                  <a:lnTo>
                    <a:pt x="2257041" y="867199"/>
                  </a:lnTo>
                  <a:lnTo>
                    <a:pt x="2257041" y="809128"/>
                  </a:lnTo>
                  <a:lnTo>
                    <a:pt x="2125418" y="809128"/>
                  </a:lnTo>
                  <a:lnTo>
                    <a:pt x="2125418" y="731699"/>
                  </a:lnTo>
                  <a:lnTo>
                    <a:pt x="1877640" y="731699"/>
                  </a:lnTo>
                  <a:lnTo>
                    <a:pt x="1877640" y="646528"/>
                  </a:lnTo>
                  <a:lnTo>
                    <a:pt x="1715043" y="646528"/>
                  </a:lnTo>
                  <a:lnTo>
                    <a:pt x="1715043" y="627171"/>
                  </a:lnTo>
                  <a:lnTo>
                    <a:pt x="1660845" y="627171"/>
                  </a:lnTo>
                  <a:lnTo>
                    <a:pt x="1660845" y="576843"/>
                  </a:lnTo>
                  <a:lnTo>
                    <a:pt x="1622133" y="576843"/>
                  </a:lnTo>
                  <a:lnTo>
                    <a:pt x="1622133" y="526514"/>
                  </a:lnTo>
                  <a:lnTo>
                    <a:pt x="1505987" y="526514"/>
                  </a:lnTo>
                  <a:lnTo>
                    <a:pt x="1505987" y="452957"/>
                  </a:lnTo>
                  <a:lnTo>
                    <a:pt x="1444040" y="452957"/>
                  </a:lnTo>
                  <a:lnTo>
                    <a:pt x="1444040" y="391014"/>
                  </a:lnTo>
                  <a:lnTo>
                    <a:pt x="1265957" y="391014"/>
                  </a:lnTo>
                  <a:lnTo>
                    <a:pt x="1265957" y="344557"/>
                  </a:lnTo>
                  <a:lnTo>
                    <a:pt x="1103360" y="344557"/>
                  </a:lnTo>
                  <a:lnTo>
                    <a:pt x="1103360" y="298100"/>
                  </a:lnTo>
                  <a:lnTo>
                    <a:pt x="1045283" y="298100"/>
                  </a:lnTo>
                  <a:lnTo>
                    <a:pt x="1045283" y="263257"/>
                  </a:lnTo>
                  <a:lnTo>
                    <a:pt x="1006571" y="263257"/>
                  </a:lnTo>
                  <a:lnTo>
                    <a:pt x="1006571" y="232285"/>
                  </a:lnTo>
                  <a:lnTo>
                    <a:pt x="944624" y="232285"/>
                  </a:lnTo>
                  <a:lnTo>
                    <a:pt x="944624" y="178085"/>
                  </a:lnTo>
                  <a:lnTo>
                    <a:pt x="882686" y="178085"/>
                  </a:lnTo>
                  <a:lnTo>
                    <a:pt x="882686" y="143243"/>
                  </a:lnTo>
                  <a:lnTo>
                    <a:pt x="847843" y="143243"/>
                  </a:lnTo>
                  <a:lnTo>
                    <a:pt x="847843" y="112271"/>
                  </a:lnTo>
                  <a:lnTo>
                    <a:pt x="813000" y="112271"/>
                  </a:lnTo>
                  <a:lnTo>
                    <a:pt x="813000" y="65815"/>
                  </a:lnTo>
                  <a:lnTo>
                    <a:pt x="685243" y="65815"/>
                  </a:lnTo>
                  <a:lnTo>
                    <a:pt x="685243" y="38714"/>
                  </a:lnTo>
                  <a:lnTo>
                    <a:pt x="371657" y="38714"/>
                  </a:lnTo>
                  <a:lnTo>
                    <a:pt x="371657" y="0"/>
                  </a:lnTo>
                  <a:lnTo>
                    <a:pt x="0" y="0"/>
                  </a:lnTo>
                </a:path>
              </a:pathLst>
            </a:custGeom>
            <a:noFill/>
            <a:ln w="25400" cap="flat">
              <a:solidFill>
                <a:schemeClr val="accent3"/>
              </a:solidFill>
              <a:prstDash val="solid"/>
              <a:miter/>
            </a:ln>
          </p:spPr>
          <p:txBody>
            <a:bodyPr rtlCol="0" anchor="ctr"/>
            <a:lstStyle/>
            <a:p>
              <a:endParaRPr lang="fr-FR" sz="1600" dirty="0"/>
            </a:p>
          </p:txBody>
        </p:sp>
        <p:sp>
          <p:nvSpPr>
            <p:cNvPr id="93" name="Freeform: Shape 109">
              <a:extLst>
                <a:ext uri="{FF2B5EF4-FFF2-40B4-BE49-F238E27FC236}">
                  <a16:creationId xmlns:a16="http://schemas.microsoft.com/office/drawing/2014/main" xmlns="" id="{B92FE3BF-0EB8-498C-872A-C6B066BD6246}"/>
                </a:ext>
              </a:extLst>
            </p:cNvPr>
            <p:cNvSpPr/>
            <p:nvPr/>
          </p:nvSpPr>
          <p:spPr>
            <a:xfrm>
              <a:off x="514900" y="1335061"/>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3"/>
              </a:solidFill>
              <a:prstDash val="solid"/>
              <a:miter/>
            </a:ln>
          </p:spPr>
          <p:txBody>
            <a:bodyPr rtlCol="0" anchor="ctr"/>
            <a:lstStyle/>
            <a:p>
              <a:endParaRPr lang="fr-FR" sz="1600" dirty="0"/>
            </a:p>
          </p:txBody>
        </p:sp>
        <p:sp>
          <p:nvSpPr>
            <p:cNvPr id="94" name="Freeform: Shape 110">
              <a:extLst>
                <a:ext uri="{FF2B5EF4-FFF2-40B4-BE49-F238E27FC236}">
                  <a16:creationId xmlns:a16="http://schemas.microsoft.com/office/drawing/2014/main" xmlns="" id="{EB8B7786-05B5-4EA0-86CA-42ECB2FDE746}"/>
                </a:ext>
              </a:extLst>
            </p:cNvPr>
            <p:cNvSpPr/>
            <p:nvPr/>
          </p:nvSpPr>
          <p:spPr>
            <a:xfrm>
              <a:off x="1920231" y="2028356"/>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3"/>
              </a:solidFill>
              <a:prstDash val="solid"/>
              <a:miter/>
            </a:ln>
          </p:spPr>
          <p:txBody>
            <a:bodyPr rtlCol="0" anchor="ctr"/>
            <a:lstStyle/>
            <a:p>
              <a:endParaRPr lang="fr-FR" sz="1600" dirty="0"/>
            </a:p>
          </p:txBody>
        </p:sp>
        <p:sp>
          <p:nvSpPr>
            <p:cNvPr id="95" name="Freeform: Shape 111">
              <a:extLst>
                <a:ext uri="{FF2B5EF4-FFF2-40B4-BE49-F238E27FC236}">
                  <a16:creationId xmlns:a16="http://schemas.microsoft.com/office/drawing/2014/main" xmlns="" id="{9989BADC-3AE5-4EB1-9B81-E0E06F3FE97E}"/>
                </a:ext>
              </a:extLst>
            </p:cNvPr>
            <p:cNvSpPr/>
            <p:nvPr/>
          </p:nvSpPr>
          <p:spPr>
            <a:xfrm>
              <a:off x="1976444" y="2028356"/>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3"/>
              </a:solidFill>
              <a:prstDash val="solid"/>
              <a:miter/>
            </a:ln>
          </p:spPr>
          <p:txBody>
            <a:bodyPr rtlCol="0" anchor="ctr"/>
            <a:lstStyle/>
            <a:p>
              <a:endParaRPr lang="fr-FR" sz="1600" dirty="0"/>
            </a:p>
          </p:txBody>
        </p:sp>
        <p:sp>
          <p:nvSpPr>
            <p:cNvPr id="96" name="Freeform: Shape 112">
              <a:extLst>
                <a:ext uri="{FF2B5EF4-FFF2-40B4-BE49-F238E27FC236}">
                  <a16:creationId xmlns:a16="http://schemas.microsoft.com/office/drawing/2014/main" xmlns="" id="{C500A44A-EC15-42EB-B888-57C9DD6F42B8}"/>
                </a:ext>
              </a:extLst>
            </p:cNvPr>
            <p:cNvSpPr/>
            <p:nvPr/>
          </p:nvSpPr>
          <p:spPr>
            <a:xfrm>
              <a:off x="2220034" y="2084570"/>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3"/>
              </a:solidFill>
              <a:prstDash val="solid"/>
              <a:miter/>
            </a:ln>
          </p:spPr>
          <p:txBody>
            <a:bodyPr rtlCol="0" anchor="ctr"/>
            <a:lstStyle/>
            <a:p>
              <a:endParaRPr lang="fr-FR" sz="1600" dirty="0"/>
            </a:p>
          </p:txBody>
        </p:sp>
        <p:sp>
          <p:nvSpPr>
            <p:cNvPr id="97" name="Freeform: Shape 113">
              <a:extLst>
                <a:ext uri="{FF2B5EF4-FFF2-40B4-BE49-F238E27FC236}">
                  <a16:creationId xmlns:a16="http://schemas.microsoft.com/office/drawing/2014/main" xmlns="" id="{9702B8F2-D923-40EC-81C9-DE07ACCC200A}"/>
                </a:ext>
              </a:extLst>
            </p:cNvPr>
            <p:cNvSpPr/>
            <p:nvPr/>
          </p:nvSpPr>
          <p:spPr>
            <a:xfrm>
              <a:off x="2369936" y="2215734"/>
              <a:ext cx="9369" cy="103057"/>
            </a:xfrm>
            <a:custGeom>
              <a:avLst/>
              <a:gdLst>
                <a:gd name="connsiteX0" fmla="*/ 0 w 0"/>
                <a:gd name="connsiteY0" fmla="*/ 0 h 103057"/>
                <a:gd name="connsiteX1" fmla="*/ 0 w 0"/>
                <a:gd name="connsiteY1" fmla="*/ 106232 h 103057"/>
              </a:gdLst>
              <a:ahLst/>
              <a:cxnLst>
                <a:cxn ang="0">
                  <a:pos x="connsiteX0" y="connsiteY0"/>
                </a:cxn>
                <a:cxn ang="0">
                  <a:pos x="connsiteX1" y="connsiteY1"/>
                </a:cxn>
              </a:cxnLst>
              <a:rect l="l" t="t" r="r" b="b"/>
              <a:pathLst>
                <a:path h="103057">
                  <a:moveTo>
                    <a:pt x="0" y="0"/>
                  </a:moveTo>
                  <a:lnTo>
                    <a:pt x="0" y="106232"/>
                  </a:lnTo>
                </a:path>
              </a:pathLst>
            </a:custGeom>
            <a:noFill/>
            <a:ln w="25400" cap="flat">
              <a:solidFill>
                <a:schemeClr val="accent3"/>
              </a:solidFill>
              <a:prstDash val="solid"/>
              <a:miter/>
            </a:ln>
          </p:spPr>
          <p:txBody>
            <a:bodyPr rtlCol="0" anchor="ctr"/>
            <a:lstStyle/>
            <a:p>
              <a:endParaRPr lang="fr-FR" sz="1600" dirty="0"/>
            </a:p>
          </p:txBody>
        </p:sp>
        <p:sp>
          <p:nvSpPr>
            <p:cNvPr id="98" name="Freeform: Shape 114">
              <a:extLst>
                <a:ext uri="{FF2B5EF4-FFF2-40B4-BE49-F238E27FC236}">
                  <a16:creationId xmlns:a16="http://schemas.microsoft.com/office/drawing/2014/main" xmlns="" id="{E715BB4A-5022-4DA1-A3D7-38E6CCAB78A6}"/>
                </a:ext>
              </a:extLst>
            </p:cNvPr>
            <p:cNvSpPr/>
            <p:nvPr/>
          </p:nvSpPr>
          <p:spPr>
            <a:xfrm>
              <a:off x="2482362" y="2215734"/>
              <a:ext cx="9369" cy="103057"/>
            </a:xfrm>
            <a:custGeom>
              <a:avLst/>
              <a:gdLst>
                <a:gd name="connsiteX0" fmla="*/ 0 w 0"/>
                <a:gd name="connsiteY0" fmla="*/ 0 h 103057"/>
                <a:gd name="connsiteX1" fmla="*/ 0 w 0"/>
                <a:gd name="connsiteY1" fmla="*/ 106232 h 103057"/>
              </a:gdLst>
              <a:ahLst/>
              <a:cxnLst>
                <a:cxn ang="0">
                  <a:pos x="connsiteX0" y="connsiteY0"/>
                </a:cxn>
                <a:cxn ang="0">
                  <a:pos x="connsiteX1" y="connsiteY1"/>
                </a:cxn>
              </a:cxnLst>
              <a:rect l="l" t="t" r="r" b="b"/>
              <a:pathLst>
                <a:path h="103057">
                  <a:moveTo>
                    <a:pt x="0" y="0"/>
                  </a:moveTo>
                  <a:lnTo>
                    <a:pt x="0" y="106232"/>
                  </a:lnTo>
                </a:path>
              </a:pathLst>
            </a:custGeom>
            <a:noFill/>
            <a:ln w="25400" cap="flat">
              <a:solidFill>
                <a:schemeClr val="accent3"/>
              </a:solidFill>
              <a:prstDash val="solid"/>
              <a:miter/>
            </a:ln>
          </p:spPr>
          <p:txBody>
            <a:bodyPr rtlCol="0" anchor="ctr"/>
            <a:lstStyle/>
            <a:p>
              <a:endParaRPr lang="fr-FR" sz="1600" dirty="0"/>
            </a:p>
          </p:txBody>
        </p:sp>
        <p:sp>
          <p:nvSpPr>
            <p:cNvPr id="99" name="Freeform: Shape 115">
              <a:extLst>
                <a:ext uri="{FF2B5EF4-FFF2-40B4-BE49-F238E27FC236}">
                  <a16:creationId xmlns:a16="http://schemas.microsoft.com/office/drawing/2014/main" xmlns="" id="{89959D8D-AD1B-4F03-9A8F-D621071092A2}"/>
                </a:ext>
              </a:extLst>
            </p:cNvPr>
            <p:cNvSpPr/>
            <p:nvPr/>
          </p:nvSpPr>
          <p:spPr>
            <a:xfrm>
              <a:off x="2594788"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00" name="Freeform: Shape 116">
              <a:extLst>
                <a:ext uri="{FF2B5EF4-FFF2-40B4-BE49-F238E27FC236}">
                  <a16:creationId xmlns:a16="http://schemas.microsoft.com/office/drawing/2014/main" xmlns="" id="{BA19F958-2854-4977-B062-4905BFD37F2F}"/>
                </a:ext>
              </a:extLst>
            </p:cNvPr>
            <p:cNvSpPr/>
            <p:nvPr/>
          </p:nvSpPr>
          <p:spPr>
            <a:xfrm>
              <a:off x="2651001"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01" name="Freeform: Shape 117">
              <a:extLst>
                <a:ext uri="{FF2B5EF4-FFF2-40B4-BE49-F238E27FC236}">
                  <a16:creationId xmlns:a16="http://schemas.microsoft.com/office/drawing/2014/main" xmlns="" id="{590EF05A-FED1-45BF-9EC9-B8EB76060C82}"/>
                </a:ext>
              </a:extLst>
            </p:cNvPr>
            <p:cNvSpPr/>
            <p:nvPr/>
          </p:nvSpPr>
          <p:spPr>
            <a:xfrm>
              <a:off x="2725952"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02" name="Freeform: Shape 118">
              <a:extLst>
                <a:ext uri="{FF2B5EF4-FFF2-40B4-BE49-F238E27FC236}">
                  <a16:creationId xmlns:a16="http://schemas.microsoft.com/office/drawing/2014/main" xmlns="" id="{55DC3841-83F9-4075-ADA1-3B8D30C8B003}"/>
                </a:ext>
              </a:extLst>
            </p:cNvPr>
            <p:cNvSpPr/>
            <p:nvPr/>
          </p:nvSpPr>
          <p:spPr>
            <a:xfrm>
              <a:off x="2744690"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03" name="Freeform: Shape 119">
              <a:extLst>
                <a:ext uri="{FF2B5EF4-FFF2-40B4-BE49-F238E27FC236}">
                  <a16:creationId xmlns:a16="http://schemas.microsoft.com/office/drawing/2014/main" xmlns="" id="{2A230713-0F9A-4FD5-8C43-409E4377313E}"/>
                </a:ext>
              </a:extLst>
            </p:cNvPr>
            <p:cNvSpPr/>
            <p:nvPr/>
          </p:nvSpPr>
          <p:spPr>
            <a:xfrm>
              <a:off x="2763427"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04" name="Freeform: Shape 120">
              <a:extLst>
                <a:ext uri="{FF2B5EF4-FFF2-40B4-BE49-F238E27FC236}">
                  <a16:creationId xmlns:a16="http://schemas.microsoft.com/office/drawing/2014/main" xmlns="" id="{BD8CBCB5-3D7A-45B8-A44A-06CB4AA9F76E}"/>
                </a:ext>
              </a:extLst>
            </p:cNvPr>
            <p:cNvSpPr/>
            <p:nvPr/>
          </p:nvSpPr>
          <p:spPr>
            <a:xfrm>
              <a:off x="3025755" y="266543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05" name="Freeform: Shape 121">
              <a:extLst>
                <a:ext uri="{FF2B5EF4-FFF2-40B4-BE49-F238E27FC236}">
                  <a16:creationId xmlns:a16="http://schemas.microsoft.com/office/drawing/2014/main" xmlns="" id="{53FB2679-1E08-4D5B-BE32-508509578E6A}"/>
                </a:ext>
              </a:extLst>
            </p:cNvPr>
            <p:cNvSpPr/>
            <p:nvPr/>
          </p:nvSpPr>
          <p:spPr>
            <a:xfrm>
              <a:off x="3119444" y="2702913"/>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06" name="Freeform: Shape 122">
              <a:extLst>
                <a:ext uri="{FF2B5EF4-FFF2-40B4-BE49-F238E27FC236}">
                  <a16:creationId xmlns:a16="http://schemas.microsoft.com/office/drawing/2014/main" xmlns="" id="{E2FA6905-2E82-4FF0-883A-CD93FBD32A10}"/>
                </a:ext>
              </a:extLst>
            </p:cNvPr>
            <p:cNvSpPr/>
            <p:nvPr/>
          </p:nvSpPr>
          <p:spPr>
            <a:xfrm>
              <a:off x="4187493" y="3321267"/>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fr-FR" sz="1600" dirty="0"/>
            </a:p>
          </p:txBody>
        </p:sp>
        <p:sp>
          <p:nvSpPr>
            <p:cNvPr id="107" name="Freeform: Shape 123">
              <a:extLst>
                <a:ext uri="{FF2B5EF4-FFF2-40B4-BE49-F238E27FC236}">
                  <a16:creationId xmlns:a16="http://schemas.microsoft.com/office/drawing/2014/main" xmlns="" id="{10C18F73-AE70-4EC6-B112-9C5082DC09DD}"/>
                </a:ext>
              </a:extLst>
            </p:cNvPr>
            <p:cNvSpPr/>
            <p:nvPr/>
          </p:nvSpPr>
          <p:spPr>
            <a:xfrm>
              <a:off x="4412346" y="3433693"/>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fr-FR" sz="1600" dirty="0"/>
            </a:p>
          </p:txBody>
        </p:sp>
        <p:sp>
          <p:nvSpPr>
            <p:cNvPr id="108" name="Freeform: Shape 124">
              <a:extLst>
                <a:ext uri="{FF2B5EF4-FFF2-40B4-BE49-F238E27FC236}">
                  <a16:creationId xmlns:a16="http://schemas.microsoft.com/office/drawing/2014/main" xmlns="" id="{3AF3331E-895A-4C26-9AE4-7D1F995A90ED}"/>
                </a:ext>
              </a:extLst>
            </p:cNvPr>
            <p:cNvSpPr/>
            <p:nvPr/>
          </p:nvSpPr>
          <p:spPr>
            <a:xfrm>
              <a:off x="4449821" y="3433693"/>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fr-FR" sz="1600" dirty="0"/>
            </a:p>
          </p:txBody>
        </p:sp>
        <p:sp>
          <p:nvSpPr>
            <p:cNvPr id="109" name="Freeform: Shape 125">
              <a:extLst>
                <a:ext uri="{FF2B5EF4-FFF2-40B4-BE49-F238E27FC236}">
                  <a16:creationId xmlns:a16="http://schemas.microsoft.com/office/drawing/2014/main" xmlns="" id="{5A481AAB-59D1-4E1A-9CF0-E90CD06E65A5}"/>
                </a:ext>
              </a:extLst>
            </p:cNvPr>
            <p:cNvSpPr/>
            <p:nvPr/>
          </p:nvSpPr>
          <p:spPr>
            <a:xfrm>
              <a:off x="4487296" y="3433693"/>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fr-FR" sz="1600" dirty="0"/>
            </a:p>
          </p:txBody>
        </p:sp>
        <p:sp>
          <p:nvSpPr>
            <p:cNvPr id="110" name="Freeform: Shape 126">
              <a:extLst>
                <a:ext uri="{FF2B5EF4-FFF2-40B4-BE49-F238E27FC236}">
                  <a16:creationId xmlns:a16="http://schemas.microsoft.com/office/drawing/2014/main" xmlns="" id="{F86F3E26-2FE6-43C5-936A-939EB7A29DCD}"/>
                </a:ext>
              </a:extLst>
            </p:cNvPr>
            <p:cNvSpPr/>
            <p:nvPr/>
          </p:nvSpPr>
          <p:spPr>
            <a:xfrm>
              <a:off x="4674673" y="3508644"/>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11" name="Freeform: Shape 127">
              <a:extLst>
                <a:ext uri="{FF2B5EF4-FFF2-40B4-BE49-F238E27FC236}">
                  <a16:creationId xmlns:a16="http://schemas.microsoft.com/office/drawing/2014/main" xmlns="" id="{7439BC7A-97AD-4AEE-9989-A4D55DB29A1A}"/>
                </a:ext>
              </a:extLst>
            </p:cNvPr>
            <p:cNvSpPr/>
            <p:nvPr/>
          </p:nvSpPr>
          <p:spPr>
            <a:xfrm>
              <a:off x="4749624" y="358359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12" name="Freeform: Shape 128">
              <a:extLst>
                <a:ext uri="{FF2B5EF4-FFF2-40B4-BE49-F238E27FC236}">
                  <a16:creationId xmlns:a16="http://schemas.microsoft.com/office/drawing/2014/main" xmlns="" id="{B9CE890C-67BD-45AB-9DDC-3F73CA580994}"/>
                </a:ext>
              </a:extLst>
            </p:cNvPr>
            <p:cNvSpPr/>
            <p:nvPr/>
          </p:nvSpPr>
          <p:spPr>
            <a:xfrm>
              <a:off x="4862050" y="3677284"/>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13" name="Freeform: Shape 129">
              <a:extLst>
                <a:ext uri="{FF2B5EF4-FFF2-40B4-BE49-F238E27FC236}">
                  <a16:creationId xmlns:a16="http://schemas.microsoft.com/office/drawing/2014/main" xmlns="" id="{C393B10C-6EC0-48F7-BCB3-CB48235F265A}"/>
                </a:ext>
              </a:extLst>
            </p:cNvPr>
            <p:cNvSpPr/>
            <p:nvPr/>
          </p:nvSpPr>
          <p:spPr>
            <a:xfrm>
              <a:off x="4974476" y="3752234"/>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14" name="Freeform: Shape 130">
              <a:extLst>
                <a:ext uri="{FF2B5EF4-FFF2-40B4-BE49-F238E27FC236}">
                  <a16:creationId xmlns:a16="http://schemas.microsoft.com/office/drawing/2014/main" xmlns="" id="{0C053B90-7DF8-4420-9C09-A0F346C23F54}"/>
                </a:ext>
              </a:extLst>
            </p:cNvPr>
            <p:cNvSpPr/>
            <p:nvPr/>
          </p:nvSpPr>
          <p:spPr>
            <a:xfrm>
              <a:off x="5555345" y="412698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15" name="Freeform: Shape 131">
              <a:extLst>
                <a:ext uri="{FF2B5EF4-FFF2-40B4-BE49-F238E27FC236}">
                  <a16:creationId xmlns:a16="http://schemas.microsoft.com/office/drawing/2014/main" xmlns="" id="{34455E53-224C-4CE9-9177-E1CA77B6E8E3}"/>
                </a:ext>
              </a:extLst>
            </p:cNvPr>
            <p:cNvSpPr/>
            <p:nvPr/>
          </p:nvSpPr>
          <p:spPr>
            <a:xfrm>
              <a:off x="5592821" y="412698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16" name="Freeform: Shape 132">
              <a:extLst>
                <a:ext uri="{FF2B5EF4-FFF2-40B4-BE49-F238E27FC236}">
                  <a16:creationId xmlns:a16="http://schemas.microsoft.com/office/drawing/2014/main" xmlns="" id="{0FFEB47E-DF66-45A5-A767-35AB6DD18AB7}"/>
                </a:ext>
              </a:extLst>
            </p:cNvPr>
            <p:cNvSpPr/>
            <p:nvPr/>
          </p:nvSpPr>
          <p:spPr>
            <a:xfrm>
              <a:off x="5630296" y="412698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17" name="Freeform: Shape 133">
              <a:extLst>
                <a:ext uri="{FF2B5EF4-FFF2-40B4-BE49-F238E27FC236}">
                  <a16:creationId xmlns:a16="http://schemas.microsoft.com/office/drawing/2014/main" xmlns="" id="{FAAF2A69-18D7-4A5F-BB4A-232A5171F73C}"/>
                </a:ext>
              </a:extLst>
            </p:cNvPr>
            <p:cNvSpPr/>
            <p:nvPr/>
          </p:nvSpPr>
          <p:spPr>
            <a:xfrm>
              <a:off x="6005050" y="437057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18" name="Freeform: Shape 134">
              <a:extLst>
                <a:ext uri="{FF2B5EF4-FFF2-40B4-BE49-F238E27FC236}">
                  <a16:creationId xmlns:a16="http://schemas.microsoft.com/office/drawing/2014/main" xmlns="" id="{8DB3CBDB-3497-4FAA-BF84-73B59AA16D7D}"/>
                </a:ext>
              </a:extLst>
            </p:cNvPr>
            <p:cNvSpPr/>
            <p:nvPr/>
          </p:nvSpPr>
          <p:spPr>
            <a:xfrm>
              <a:off x="6061263" y="437057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19" name="Freeform: Shape 135">
              <a:extLst>
                <a:ext uri="{FF2B5EF4-FFF2-40B4-BE49-F238E27FC236}">
                  <a16:creationId xmlns:a16="http://schemas.microsoft.com/office/drawing/2014/main" xmlns="" id="{F15E0ADA-863C-4438-B6A3-50C2A937D9EA}"/>
                </a:ext>
              </a:extLst>
            </p:cNvPr>
            <p:cNvSpPr/>
            <p:nvPr/>
          </p:nvSpPr>
          <p:spPr>
            <a:xfrm>
              <a:off x="6323591" y="437057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20" name="Freeform: Shape 136">
              <a:extLst>
                <a:ext uri="{FF2B5EF4-FFF2-40B4-BE49-F238E27FC236}">
                  <a16:creationId xmlns:a16="http://schemas.microsoft.com/office/drawing/2014/main" xmlns="" id="{7DBD9AA0-FC21-43B1-83B2-8BFCD0B1E559}"/>
                </a:ext>
              </a:extLst>
            </p:cNvPr>
            <p:cNvSpPr/>
            <p:nvPr/>
          </p:nvSpPr>
          <p:spPr>
            <a:xfrm>
              <a:off x="7185535" y="504514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21" name="Freeform: Shape 137">
              <a:extLst>
                <a:ext uri="{FF2B5EF4-FFF2-40B4-BE49-F238E27FC236}">
                  <a16:creationId xmlns:a16="http://schemas.microsoft.com/office/drawing/2014/main" xmlns="" id="{192D5644-6689-472F-8BEF-F6E83B419564}"/>
                </a:ext>
              </a:extLst>
            </p:cNvPr>
            <p:cNvSpPr/>
            <p:nvPr/>
          </p:nvSpPr>
          <p:spPr>
            <a:xfrm>
              <a:off x="7260486" y="504514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22" name="Freeform: Shape 138">
              <a:extLst>
                <a:ext uri="{FF2B5EF4-FFF2-40B4-BE49-F238E27FC236}">
                  <a16:creationId xmlns:a16="http://schemas.microsoft.com/office/drawing/2014/main" xmlns="" id="{45565A66-69F8-4DDB-813E-7F902206A997}"/>
                </a:ext>
              </a:extLst>
            </p:cNvPr>
            <p:cNvSpPr/>
            <p:nvPr/>
          </p:nvSpPr>
          <p:spPr>
            <a:xfrm>
              <a:off x="7410388" y="504514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23" name="Freeform: Shape 139">
              <a:extLst>
                <a:ext uri="{FF2B5EF4-FFF2-40B4-BE49-F238E27FC236}">
                  <a16:creationId xmlns:a16="http://schemas.microsoft.com/office/drawing/2014/main" xmlns="" id="{68A3A232-74C6-449B-8D25-81610BB26D79}"/>
                </a:ext>
              </a:extLst>
            </p:cNvPr>
            <p:cNvSpPr/>
            <p:nvPr/>
          </p:nvSpPr>
          <p:spPr>
            <a:xfrm>
              <a:off x="8928151" y="5394087"/>
              <a:ext cx="9370"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sp>
          <p:nvSpPr>
            <p:cNvPr id="124" name="Freeform: Shape 140">
              <a:extLst>
                <a:ext uri="{FF2B5EF4-FFF2-40B4-BE49-F238E27FC236}">
                  <a16:creationId xmlns:a16="http://schemas.microsoft.com/office/drawing/2014/main" xmlns="" id="{8FBC755D-B5FD-4640-92B1-8F03C3C28524}"/>
                </a:ext>
              </a:extLst>
            </p:cNvPr>
            <p:cNvSpPr/>
            <p:nvPr/>
          </p:nvSpPr>
          <p:spPr>
            <a:xfrm>
              <a:off x="9122572" y="5394087"/>
              <a:ext cx="9370"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fr-FR" sz="1600" dirty="0"/>
            </a:p>
          </p:txBody>
        </p:sp>
      </p:grpSp>
      <p:grpSp>
        <p:nvGrpSpPr>
          <p:cNvPr id="125" name="Group 124">
            <a:extLst>
              <a:ext uri="{FF2B5EF4-FFF2-40B4-BE49-F238E27FC236}">
                <a16:creationId xmlns:a16="http://schemas.microsoft.com/office/drawing/2014/main" xmlns="" id="{664F8E0F-5A53-4778-B0F8-3C33133EE24C}"/>
              </a:ext>
            </a:extLst>
          </p:cNvPr>
          <p:cNvGrpSpPr/>
          <p:nvPr/>
        </p:nvGrpSpPr>
        <p:grpSpPr>
          <a:xfrm>
            <a:off x="1538281" y="1977524"/>
            <a:ext cx="5268986" cy="2995438"/>
            <a:chOff x="476250" y="1114425"/>
            <a:chExt cx="8191500" cy="4631144"/>
          </a:xfrm>
        </p:grpSpPr>
        <p:sp>
          <p:nvSpPr>
            <p:cNvPr id="126" name="Freeform: Shape 144">
              <a:extLst>
                <a:ext uri="{FF2B5EF4-FFF2-40B4-BE49-F238E27FC236}">
                  <a16:creationId xmlns:a16="http://schemas.microsoft.com/office/drawing/2014/main" xmlns="" id="{45A2F507-A358-42D4-AE0E-4F6597EC749F}"/>
                </a:ext>
              </a:extLst>
            </p:cNvPr>
            <p:cNvSpPr/>
            <p:nvPr/>
          </p:nvSpPr>
          <p:spPr>
            <a:xfrm>
              <a:off x="476250" y="1230719"/>
              <a:ext cx="8191500" cy="4514850"/>
            </a:xfrm>
            <a:custGeom>
              <a:avLst/>
              <a:gdLst>
                <a:gd name="connsiteX0" fmla="*/ 8191815 w 8191500"/>
                <a:gd name="connsiteY0" fmla="*/ 4519190 h 4514850"/>
                <a:gd name="connsiteX1" fmla="*/ 8064208 w 8191500"/>
                <a:gd name="connsiteY1" fmla="*/ 4519190 h 4514850"/>
                <a:gd name="connsiteX2" fmla="*/ 8064208 w 8191500"/>
                <a:gd name="connsiteY2" fmla="*/ 4155039 h 4514850"/>
                <a:gd name="connsiteX3" fmla="*/ 5767264 w 8191500"/>
                <a:gd name="connsiteY3" fmla="*/ 4155039 h 4514850"/>
                <a:gd name="connsiteX4" fmla="*/ 5767264 w 8191500"/>
                <a:gd name="connsiteY4" fmla="*/ 3794004 h 4514850"/>
                <a:gd name="connsiteX5" fmla="*/ 5474694 w 8191500"/>
                <a:gd name="connsiteY5" fmla="*/ 3794004 h 4514850"/>
                <a:gd name="connsiteX6" fmla="*/ 5474694 w 8191500"/>
                <a:gd name="connsiteY6" fmla="*/ 3442303 h 4514850"/>
                <a:gd name="connsiteX7" fmla="*/ 4681033 w 8191500"/>
                <a:gd name="connsiteY7" fmla="*/ 3442303 h 4514850"/>
                <a:gd name="connsiteX8" fmla="*/ 4681033 w 8191500"/>
                <a:gd name="connsiteY8" fmla="*/ 3324031 h 4514850"/>
                <a:gd name="connsiteX9" fmla="*/ 4341781 w 8191500"/>
                <a:gd name="connsiteY9" fmla="*/ 3324031 h 4514850"/>
                <a:gd name="connsiteX10" fmla="*/ 4341781 w 8191500"/>
                <a:gd name="connsiteY10" fmla="*/ 3190205 h 4514850"/>
                <a:gd name="connsiteX11" fmla="*/ 4291984 w 8191500"/>
                <a:gd name="connsiteY11" fmla="*/ 3190205 h 4514850"/>
                <a:gd name="connsiteX12" fmla="*/ 4291984 w 8191500"/>
                <a:gd name="connsiteY12" fmla="*/ 3068818 h 4514850"/>
                <a:gd name="connsiteX13" fmla="*/ 4217289 w 8191500"/>
                <a:gd name="connsiteY13" fmla="*/ 3068818 h 4514850"/>
                <a:gd name="connsiteX14" fmla="*/ 4217289 w 8191500"/>
                <a:gd name="connsiteY14" fmla="*/ 2941211 h 4514850"/>
                <a:gd name="connsiteX15" fmla="*/ 4186161 w 8191500"/>
                <a:gd name="connsiteY15" fmla="*/ 2941211 h 4514850"/>
                <a:gd name="connsiteX16" fmla="*/ 4186161 w 8191500"/>
                <a:gd name="connsiteY16" fmla="*/ 2816710 h 4514850"/>
                <a:gd name="connsiteX17" fmla="*/ 3753545 w 8191500"/>
                <a:gd name="connsiteY17" fmla="*/ 2816710 h 4514850"/>
                <a:gd name="connsiteX18" fmla="*/ 3753545 w 8191500"/>
                <a:gd name="connsiteY18" fmla="*/ 2685989 h 4514850"/>
                <a:gd name="connsiteX19" fmla="*/ 3688185 w 8191500"/>
                <a:gd name="connsiteY19" fmla="*/ 2685989 h 4514850"/>
                <a:gd name="connsiteX20" fmla="*/ 3688185 w 8191500"/>
                <a:gd name="connsiteY20" fmla="*/ 2561497 h 4514850"/>
                <a:gd name="connsiteX21" fmla="*/ 3467205 w 8191500"/>
                <a:gd name="connsiteY21" fmla="*/ 2561497 h 4514850"/>
                <a:gd name="connsiteX22" fmla="*/ 3467205 w 8191500"/>
                <a:gd name="connsiteY22" fmla="*/ 2465009 h 4514850"/>
                <a:gd name="connsiteX23" fmla="*/ 3383166 w 8191500"/>
                <a:gd name="connsiteY23" fmla="*/ 2465009 h 4514850"/>
                <a:gd name="connsiteX24" fmla="*/ 3383166 w 8191500"/>
                <a:gd name="connsiteY24" fmla="*/ 2334298 h 4514850"/>
                <a:gd name="connsiteX25" fmla="*/ 3258674 w 8191500"/>
                <a:gd name="connsiteY25" fmla="*/ 2334298 h 4514850"/>
                <a:gd name="connsiteX26" fmla="*/ 3258674 w 8191500"/>
                <a:gd name="connsiteY26" fmla="*/ 2228475 h 4514850"/>
                <a:gd name="connsiteX27" fmla="*/ 3180864 w 8191500"/>
                <a:gd name="connsiteY27" fmla="*/ 2228475 h 4514850"/>
                <a:gd name="connsiteX28" fmla="*/ 3180864 w 8191500"/>
                <a:gd name="connsiteY28" fmla="*/ 2116423 h 4514850"/>
                <a:gd name="connsiteX29" fmla="*/ 2938101 w 8191500"/>
                <a:gd name="connsiteY29" fmla="*/ 2116423 h 4514850"/>
                <a:gd name="connsiteX30" fmla="*/ 2938101 w 8191500"/>
                <a:gd name="connsiteY30" fmla="*/ 2010600 h 4514850"/>
                <a:gd name="connsiteX31" fmla="*/ 2860291 w 8191500"/>
                <a:gd name="connsiteY31" fmla="*/ 2010600 h 4514850"/>
                <a:gd name="connsiteX32" fmla="*/ 2860291 w 8191500"/>
                <a:gd name="connsiteY32" fmla="*/ 1917236 h 4514850"/>
                <a:gd name="connsiteX33" fmla="*/ 2822934 w 8191500"/>
                <a:gd name="connsiteY33" fmla="*/ 1917236 h 4514850"/>
                <a:gd name="connsiteX34" fmla="*/ 2822934 w 8191500"/>
                <a:gd name="connsiteY34" fmla="*/ 1823862 h 4514850"/>
                <a:gd name="connsiteX35" fmla="*/ 2757583 w 8191500"/>
                <a:gd name="connsiteY35" fmla="*/ 1823862 h 4514850"/>
                <a:gd name="connsiteX36" fmla="*/ 2757583 w 8191500"/>
                <a:gd name="connsiteY36" fmla="*/ 1714925 h 4514850"/>
                <a:gd name="connsiteX37" fmla="*/ 2605068 w 8191500"/>
                <a:gd name="connsiteY37" fmla="*/ 1714925 h 4514850"/>
                <a:gd name="connsiteX38" fmla="*/ 2605068 w 8191500"/>
                <a:gd name="connsiteY38" fmla="*/ 1621551 h 4514850"/>
                <a:gd name="connsiteX39" fmla="*/ 2346741 w 8191500"/>
                <a:gd name="connsiteY39" fmla="*/ 1621551 h 4514850"/>
                <a:gd name="connsiteX40" fmla="*/ 2346741 w 8191500"/>
                <a:gd name="connsiteY40" fmla="*/ 1528187 h 4514850"/>
                <a:gd name="connsiteX41" fmla="*/ 2293830 w 8191500"/>
                <a:gd name="connsiteY41" fmla="*/ 1528187 h 4514850"/>
                <a:gd name="connsiteX42" fmla="*/ 2293830 w 8191500"/>
                <a:gd name="connsiteY42" fmla="*/ 1366338 h 4514850"/>
                <a:gd name="connsiteX43" fmla="*/ 1963922 w 8191500"/>
                <a:gd name="connsiteY43" fmla="*/ 1366338 h 4514850"/>
                <a:gd name="connsiteX44" fmla="*/ 1963922 w 8191500"/>
                <a:gd name="connsiteY44" fmla="*/ 1294758 h 4514850"/>
                <a:gd name="connsiteX45" fmla="*/ 1842535 w 8191500"/>
                <a:gd name="connsiteY45" fmla="*/ 1294758 h 4514850"/>
                <a:gd name="connsiteX46" fmla="*/ 1842535 w 8191500"/>
                <a:gd name="connsiteY46" fmla="*/ 1207604 h 4514850"/>
                <a:gd name="connsiteX47" fmla="*/ 1686916 w 8191500"/>
                <a:gd name="connsiteY47" fmla="*/ 1207604 h 4514850"/>
                <a:gd name="connsiteX48" fmla="*/ 1686916 w 8191500"/>
                <a:gd name="connsiteY48" fmla="*/ 1058214 h 4514850"/>
                <a:gd name="connsiteX49" fmla="*/ 1646453 w 8191500"/>
                <a:gd name="connsiteY49" fmla="*/ 1058214 h 4514850"/>
                <a:gd name="connsiteX50" fmla="*/ 1646453 w 8191500"/>
                <a:gd name="connsiteY50" fmla="*/ 949277 h 4514850"/>
                <a:gd name="connsiteX51" fmla="*/ 1587322 w 8191500"/>
                <a:gd name="connsiteY51" fmla="*/ 949277 h 4514850"/>
                <a:gd name="connsiteX52" fmla="*/ 1587322 w 8191500"/>
                <a:gd name="connsiteY52" fmla="*/ 883916 h 4514850"/>
                <a:gd name="connsiteX53" fmla="*/ 1546860 w 8191500"/>
                <a:gd name="connsiteY53" fmla="*/ 883916 h 4514850"/>
                <a:gd name="connsiteX54" fmla="*/ 1546860 w 8191500"/>
                <a:gd name="connsiteY54" fmla="*/ 802997 h 4514850"/>
                <a:gd name="connsiteX55" fmla="*/ 1450372 w 8191500"/>
                <a:gd name="connsiteY55" fmla="*/ 802997 h 4514850"/>
                <a:gd name="connsiteX56" fmla="*/ 1450372 w 8191500"/>
                <a:gd name="connsiteY56" fmla="*/ 722075 h 4514850"/>
                <a:gd name="connsiteX57" fmla="*/ 1347664 w 8191500"/>
                <a:gd name="connsiteY57" fmla="*/ 722075 h 4514850"/>
                <a:gd name="connsiteX58" fmla="*/ 1347664 w 8191500"/>
                <a:gd name="connsiteY58" fmla="*/ 638040 h 4514850"/>
                <a:gd name="connsiteX59" fmla="*/ 1307202 w 8191500"/>
                <a:gd name="connsiteY59" fmla="*/ 638040 h 4514850"/>
                <a:gd name="connsiteX60" fmla="*/ 1307202 w 8191500"/>
                <a:gd name="connsiteY60" fmla="*/ 550893 h 4514850"/>
                <a:gd name="connsiteX61" fmla="*/ 1220057 w 8191500"/>
                <a:gd name="connsiteY61" fmla="*/ 550893 h 4514850"/>
                <a:gd name="connsiteX62" fmla="*/ 1220057 w 8191500"/>
                <a:gd name="connsiteY62" fmla="*/ 460634 h 4514850"/>
                <a:gd name="connsiteX63" fmla="*/ 1173375 w 8191500"/>
                <a:gd name="connsiteY63" fmla="*/ 460634 h 4514850"/>
                <a:gd name="connsiteX64" fmla="*/ 1173375 w 8191500"/>
                <a:gd name="connsiteY64" fmla="*/ 382824 h 4514850"/>
                <a:gd name="connsiteX65" fmla="*/ 1136018 w 8191500"/>
                <a:gd name="connsiteY65" fmla="*/ 382824 h 4514850"/>
                <a:gd name="connsiteX66" fmla="*/ 1136018 w 8191500"/>
                <a:gd name="connsiteY66" fmla="*/ 317463 h 4514850"/>
                <a:gd name="connsiteX67" fmla="*/ 943054 w 8191500"/>
                <a:gd name="connsiteY67" fmla="*/ 317463 h 4514850"/>
                <a:gd name="connsiteX68" fmla="*/ 943054 w 8191500"/>
                <a:gd name="connsiteY68" fmla="*/ 233429 h 4514850"/>
                <a:gd name="connsiteX69" fmla="*/ 821671 w 8191500"/>
                <a:gd name="connsiteY69" fmla="*/ 233429 h 4514850"/>
                <a:gd name="connsiteX70" fmla="*/ 821671 w 8191500"/>
                <a:gd name="connsiteY70" fmla="*/ 161844 h 4514850"/>
                <a:gd name="connsiteX71" fmla="*/ 778097 w 8191500"/>
                <a:gd name="connsiteY71" fmla="*/ 161844 h 4514850"/>
                <a:gd name="connsiteX72" fmla="*/ 778097 w 8191500"/>
                <a:gd name="connsiteY72" fmla="*/ 68472 h 4514850"/>
                <a:gd name="connsiteX73" fmla="*/ 647377 w 8191500"/>
                <a:gd name="connsiteY73" fmla="*/ 68472 h 4514850"/>
                <a:gd name="connsiteX74" fmla="*/ 647377 w 8191500"/>
                <a:gd name="connsiteY74" fmla="*/ 0 h 4514850"/>
                <a:gd name="connsiteX75" fmla="*/ 0 w 8191500"/>
                <a:gd name="connsiteY75" fmla="*/ 0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191500" h="4514850">
                  <a:moveTo>
                    <a:pt x="8191815" y="4519190"/>
                  </a:moveTo>
                  <a:lnTo>
                    <a:pt x="8064208" y="4519190"/>
                  </a:lnTo>
                  <a:lnTo>
                    <a:pt x="8064208" y="4155039"/>
                  </a:lnTo>
                  <a:lnTo>
                    <a:pt x="5767264" y="4155039"/>
                  </a:lnTo>
                  <a:lnTo>
                    <a:pt x="5767264" y="3794004"/>
                  </a:lnTo>
                  <a:lnTo>
                    <a:pt x="5474694" y="3794004"/>
                  </a:lnTo>
                  <a:lnTo>
                    <a:pt x="5474694" y="3442303"/>
                  </a:lnTo>
                  <a:lnTo>
                    <a:pt x="4681033" y="3442303"/>
                  </a:lnTo>
                  <a:lnTo>
                    <a:pt x="4681033" y="3324031"/>
                  </a:lnTo>
                  <a:lnTo>
                    <a:pt x="4341781" y="3324031"/>
                  </a:lnTo>
                  <a:lnTo>
                    <a:pt x="4341781" y="3190205"/>
                  </a:lnTo>
                  <a:lnTo>
                    <a:pt x="4291984" y="3190205"/>
                  </a:lnTo>
                  <a:lnTo>
                    <a:pt x="4291984" y="3068818"/>
                  </a:lnTo>
                  <a:lnTo>
                    <a:pt x="4217289" y="3068818"/>
                  </a:lnTo>
                  <a:lnTo>
                    <a:pt x="4217289" y="2941211"/>
                  </a:lnTo>
                  <a:lnTo>
                    <a:pt x="4186161" y="2941211"/>
                  </a:lnTo>
                  <a:lnTo>
                    <a:pt x="4186161" y="2816710"/>
                  </a:lnTo>
                  <a:lnTo>
                    <a:pt x="3753545" y="2816710"/>
                  </a:lnTo>
                  <a:lnTo>
                    <a:pt x="3753545" y="2685989"/>
                  </a:lnTo>
                  <a:lnTo>
                    <a:pt x="3688185" y="2685989"/>
                  </a:lnTo>
                  <a:lnTo>
                    <a:pt x="3688185" y="2561497"/>
                  </a:lnTo>
                  <a:lnTo>
                    <a:pt x="3467205" y="2561497"/>
                  </a:lnTo>
                  <a:lnTo>
                    <a:pt x="3467205" y="2465009"/>
                  </a:lnTo>
                  <a:lnTo>
                    <a:pt x="3383166" y="2465009"/>
                  </a:lnTo>
                  <a:lnTo>
                    <a:pt x="3383166" y="2334298"/>
                  </a:lnTo>
                  <a:lnTo>
                    <a:pt x="3258674" y="2334298"/>
                  </a:lnTo>
                  <a:lnTo>
                    <a:pt x="3258674" y="2228475"/>
                  </a:lnTo>
                  <a:lnTo>
                    <a:pt x="3180864" y="2228475"/>
                  </a:lnTo>
                  <a:lnTo>
                    <a:pt x="3180864" y="2116423"/>
                  </a:lnTo>
                  <a:lnTo>
                    <a:pt x="2938101" y="2116423"/>
                  </a:lnTo>
                  <a:lnTo>
                    <a:pt x="2938101" y="2010600"/>
                  </a:lnTo>
                  <a:lnTo>
                    <a:pt x="2860291" y="2010600"/>
                  </a:lnTo>
                  <a:lnTo>
                    <a:pt x="2860291" y="1917236"/>
                  </a:lnTo>
                  <a:lnTo>
                    <a:pt x="2822934" y="1917236"/>
                  </a:lnTo>
                  <a:lnTo>
                    <a:pt x="2822934" y="1823862"/>
                  </a:lnTo>
                  <a:lnTo>
                    <a:pt x="2757583" y="1823862"/>
                  </a:lnTo>
                  <a:lnTo>
                    <a:pt x="2757583" y="1714925"/>
                  </a:lnTo>
                  <a:lnTo>
                    <a:pt x="2605068" y="1714925"/>
                  </a:lnTo>
                  <a:lnTo>
                    <a:pt x="2605068" y="1621551"/>
                  </a:lnTo>
                  <a:lnTo>
                    <a:pt x="2346741" y="1621551"/>
                  </a:lnTo>
                  <a:lnTo>
                    <a:pt x="2346741" y="1528187"/>
                  </a:lnTo>
                  <a:lnTo>
                    <a:pt x="2293830" y="1528187"/>
                  </a:lnTo>
                  <a:lnTo>
                    <a:pt x="2293830" y="1366338"/>
                  </a:lnTo>
                  <a:lnTo>
                    <a:pt x="1963922" y="1366338"/>
                  </a:lnTo>
                  <a:lnTo>
                    <a:pt x="1963922" y="1294758"/>
                  </a:lnTo>
                  <a:lnTo>
                    <a:pt x="1842535" y="1294758"/>
                  </a:lnTo>
                  <a:lnTo>
                    <a:pt x="1842535" y="1207604"/>
                  </a:lnTo>
                  <a:lnTo>
                    <a:pt x="1686916" y="1207604"/>
                  </a:lnTo>
                  <a:lnTo>
                    <a:pt x="1686916" y="1058214"/>
                  </a:lnTo>
                  <a:lnTo>
                    <a:pt x="1646453" y="1058214"/>
                  </a:lnTo>
                  <a:lnTo>
                    <a:pt x="1646453" y="949277"/>
                  </a:lnTo>
                  <a:lnTo>
                    <a:pt x="1587322" y="949277"/>
                  </a:lnTo>
                  <a:lnTo>
                    <a:pt x="1587322" y="883916"/>
                  </a:lnTo>
                  <a:lnTo>
                    <a:pt x="1546860" y="883916"/>
                  </a:lnTo>
                  <a:lnTo>
                    <a:pt x="1546860" y="802997"/>
                  </a:lnTo>
                  <a:lnTo>
                    <a:pt x="1450372" y="802997"/>
                  </a:lnTo>
                  <a:lnTo>
                    <a:pt x="1450372" y="722075"/>
                  </a:lnTo>
                  <a:lnTo>
                    <a:pt x="1347664" y="722075"/>
                  </a:lnTo>
                  <a:lnTo>
                    <a:pt x="1347664" y="638040"/>
                  </a:lnTo>
                  <a:lnTo>
                    <a:pt x="1307202" y="638040"/>
                  </a:lnTo>
                  <a:lnTo>
                    <a:pt x="1307202" y="550893"/>
                  </a:lnTo>
                  <a:lnTo>
                    <a:pt x="1220057" y="550893"/>
                  </a:lnTo>
                  <a:lnTo>
                    <a:pt x="1220057" y="460634"/>
                  </a:lnTo>
                  <a:lnTo>
                    <a:pt x="1173375" y="460634"/>
                  </a:lnTo>
                  <a:lnTo>
                    <a:pt x="1173375" y="382824"/>
                  </a:lnTo>
                  <a:lnTo>
                    <a:pt x="1136018" y="382824"/>
                  </a:lnTo>
                  <a:lnTo>
                    <a:pt x="1136018" y="317463"/>
                  </a:lnTo>
                  <a:lnTo>
                    <a:pt x="943054" y="317463"/>
                  </a:lnTo>
                  <a:lnTo>
                    <a:pt x="943054" y="233429"/>
                  </a:lnTo>
                  <a:lnTo>
                    <a:pt x="821671" y="233429"/>
                  </a:lnTo>
                  <a:lnTo>
                    <a:pt x="821671" y="161844"/>
                  </a:lnTo>
                  <a:lnTo>
                    <a:pt x="778097" y="161844"/>
                  </a:lnTo>
                  <a:lnTo>
                    <a:pt x="778097" y="68472"/>
                  </a:lnTo>
                  <a:lnTo>
                    <a:pt x="647377" y="68472"/>
                  </a:lnTo>
                  <a:lnTo>
                    <a:pt x="647377" y="0"/>
                  </a:lnTo>
                  <a:lnTo>
                    <a:pt x="0" y="0"/>
                  </a:lnTo>
                </a:path>
              </a:pathLst>
            </a:custGeom>
            <a:noFill/>
            <a:ln w="25400" cap="flat">
              <a:solidFill>
                <a:schemeClr val="accent2"/>
              </a:solidFill>
              <a:prstDash val="solid"/>
              <a:miter/>
            </a:ln>
          </p:spPr>
          <p:txBody>
            <a:bodyPr rtlCol="0" anchor="ctr"/>
            <a:lstStyle/>
            <a:p>
              <a:endParaRPr lang="fr-FR" sz="1600" dirty="0"/>
            </a:p>
          </p:txBody>
        </p:sp>
        <p:sp>
          <p:nvSpPr>
            <p:cNvPr id="127" name="Freeform: Shape 145">
              <a:extLst>
                <a:ext uri="{FF2B5EF4-FFF2-40B4-BE49-F238E27FC236}">
                  <a16:creationId xmlns:a16="http://schemas.microsoft.com/office/drawing/2014/main" xmlns="" id="{034D5DBF-5FC8-466E-9952-572375685E6F}"/>
                </a:ext>
              </a:extLst>
            </p:cNvPr>
            <p:cNvSpPr/>
            <p:nvPr/>
          </p:nvSpPr>
          <p:spPr>
            <a:xfrm>
              <a:off x="578959" y="11144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fr-FR" sz="1600" dirty="0"/>
            </a:p>
          </p:txBody>
        </p:sp>
        <p:sp>
          <p:nvSpPr>
            <p:cNvPr id="128" name="Freeform: Shape 146">
              <a:extLst>
                <a:ext uri="{FF2B5EF4-FFF2-40B4-BE49-F238E27FC236}">
                  <a16:creationId xmlns:a16="http://schemas.microsoft.com/office/drawing/2014/main" xmlns="" id="{7DD2B66B-5C08-4C0F-B10E-9BE1123F1295}"/>
                </a:ext>
              </a:extLst>
            </p:cNvPr>
            <p:cNvSpPr/>
            <p:nvPr/>
          </p:nvSpPr>
          <p:spPr>
            <a:xfrm>
              <a:off x="750409" y="11144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fr-FR" sz="1600" dirty="0"/>
            </a:p>
          </p:txBody>
        </p:sp>
        <p:sp>
          <p:nvSpPr>
            <p:cNvPr id="129" name="Freeform: Shape 147">
              <a:extLst>
                <a:ext uri="{FF2B5EF4-FFF2-40B4-BE49-F238E27FC236}">
                  <a16:creationId xmlns:a16="http://schemas.microsoft.com/office/drawing/2014/main" xmlns="" id="{524F972E-C7CA-4ADD-8270-0CD96C558DB8}"/>
                </a:ext>
              </a:extLst>
            </p:cNvPr>
            <p:cNvSpPr/>
            <p:nvPr/>
          </p:nvSpPr>
          <p:spPr>
            <a:xfrm>
              <a:off x="1017109" y="11144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fr-FR" sz="1600" dirty="0"/>
            </a:p>
          </p:txBody>
        </p:sp>
        <p:sp>
          <p:nvSpPr>
            <p:cNvPr id="130" name="Freeform: Shape 148">
              <a:extLst>
                <a:ext uri="{FF2B5EF4-FFF2-40B4-BE49-F238E27FC236}">
                  <a16:creationId xmlns:a16="http://schemas.microsoft.com/office/drawing/2014/main" xmlns="" id="{4B465A1D-C947-41F0-8174-17F420C6D2A5}"/>
                </a:ext>
              </a:extLst>
            </p:cNvPr>
            <p:cNvSpPr/>
            <p:nvPr/>
          </p:nvSpPr>
          <p:spPr>
            <a:xfrm>
              <a:off x="2579208" y="246697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31" name="Freeform: Shape 149">
              <a:extLst>
                <a:ext uri="{FF2B5EF4-FFF2-40B4-BE49-F238E27FC236}">
                  <a16:creationId xmlns:a16="http://schemas.microsoft.com/office/drawing/2014/main" xmlns="" id="{2CFD8577-8660-4B3E-988D-90B66B31ED2D}"/>
                </a:ext>
              </a:extLst>
            </p:cNvPr>
            <p:cNvSpPr/>
            <p:nvPr/>
          </p:nvSpPr>
          <p:spPr>
            <a:xfrm>
              <a:off x="2693508" y="246697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32" name="Freeform: Shape 150">
              <a:extLst>
                <a:ext uri="{FF2B5EF4-FFF2-40B4-BE49-F238E27FC236}">
                  <a16:creationId xmlns:a16="http://schemas.microsoft.com/office/drawing/2014/main" xmlns="" id="{B5ED04B1-EC65-4345-B811-D3CE3ED0AD27}"/>
                </a:ext>
              </a:extLst>
            </p:cNvPr>
            <p:cNvSpPr/>
            <p:nvPr/>
          </p:nvSpPr>
          <p:spPr>
            <a:xfrm>
              <a:off x="2922108" y="271462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33" name="Freeform: Shape 151">
              <a:extLst>
                <a:ext uri="{FF2B5EF4-FFF2-40B4-BE49-F238E27FC236}">
                  <a16:creationId xmlns:a16="http://schemas.microsoft.com/office/drawing/2014/main" xmlns="" id="{F92843F6-31B0-4299-960D-E0995D809E7F}"/>
                </a:ext>
              </a:extLst>
            </p:cNvPr>
            <p:cNvSpPr/>
            <p:nvPr/>
          </p:nvSpPr>
          <p:spPr>
            <a:xfrm>
              <a:off x="3017358" y="271462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34" name="Freeform: Shape 152">
              <a:extLst>
                <a:ext uri="{FF2B5EF4-FFF2-40B4-BE49-F238E27FC236}">
                  <a16:creationId xmlns:a16="http://schemas.microsoft.com/office/drawing/2014/main" xmlns="" id="{12F531C1-6BFC-4A30-A659-6C3229BEF603}"/>
                </a:ext>
              </a:extLst>
            </p:cNvPr>
            <p:cNvSpPr/>
            <p:nvPr/>
          </p:nvSpPr>
          <p:spPr>
            <a:xfrm>
              <a:off x="3188808" y="280987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35" name="Freeform: Shape 153">
              <a:extLst>
                <a:ext uri="{FF2B5EF4-FFF2-40B4-BE49-F238E27FC236}">
                  <a16:creationId xmlns:a16="http://schemas.microsoft.com/office/drawing/2014/main" xmlns="" id="{2C46970B-A4E9-4FB9-960C-4160640FBF1B}"/>
                </a:ext>
              </a:extLst>
            </p:cNvPr>
            <p:cNvSpPr/>
            <p:nvPr/>
          </p:nvSpPr>
          <p:spPr>
            <a:xfrm>
              <a:off x="3493608" y="32099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fr-FR" sz="1600" dirty="0"/>
            </a:p>
          </p:txBody>
        </p:sp>
        <p:sp>
          <p:nvSpPr>
            <p:cNvPr id="136" name="Freeform: Shape 154">
              <a:extLst>
                <a:ext uri="{FF2B5EF4-FFF2-40B4-BE49-F238E27FC236}">
                  <a16:creationId xmlns:a16="http://schemas.microsoft.com/office/drawing/2014/main" xmlns="" id="{ECA6942D-12C9-4F61-9089-4D1E7C8BEED9}"/>
                </a:ext>
              </a:extLst>
            </p:cNvPr>
            <p:cNvSpPr/>
            <p:nvPr/>
          </p:nvSpPr>
          <p:spPr>
            <a:xfrm>
              <a:off x="3684108" y="33242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fr-FR" sz="1600" dirty="0"/>
            </a:p>
          </p:txBody>
        </p:sp>
        <p:sp>
          <p:nvSpPr>
            <p:cNvPr id="137" name="Freeform: Shape 155">
              <a:extLst>
                <a:ext uri="{FF2B5EF4-FFF2-40B4-BE49-F238E27FC236}">
                  <a16:creationId xmlns:a16="http://schemas.microsoft.com/office/drawing/2014/main" xmlns="" id="{D98B38C0-90DE-4EE8-B05E-102EAC90BB9C}"/>
                </a:ext>
              </a:extLst>
            </p:cNvPr>
            <p:cNvSpPr/>
            <p:nvPr/>
          </p:nvSpPr>
          <p:spPr>
            <a:xfrm>
              <a:off x="3684108" y="33242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fr-FR" sz="1600" dirty="0"/>
            </a:p>
          </p:txBody>
        </p:sp>
        <p:sp>
          <p:nvSpPr>
            <p:cNvPr id="138" name="Freeform: Shape 156">
              <a:extLst>
                <a:ext uri="{FF2B5EF4-FFF2-40B4-BE49-F238E27FC236}">
                  <a16:creationId xmlns:a16="http://schemas.microsoft.com/office/drawing/2014/main" xmlns="" id="{BBBA8DA6-6B48-4F7A-A597-945C6E904378}"/>
                </a:ext>
              </a:extLst>
            </p:cNvPr>
            <p:cNvSpPr/>
            <p:nvPr/>
          </p:nvSpPr>
          <p:spPr>
            <a:xfrm>
              <a:off x="4312758" y="39147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sp>
          <p:nvSpPr>
            <p:cNvPr id="139" name="Freeform: Shape 157">
              <a:extLst>
                <a:ext uri="{FF2B5EF4-FFF2-40B4-BE49-F238E27FC236}">
                  <a16:creationId xmlns:a16="http://schemas.microsoft.com/office/drawing/2014/main" xmlns="" id="{777C8CDB-4C22-46AE-B1C1-F1CACA471FD3}"/>
                </a:ext>
              </a:extLst>
            </p:cNvPr>
            <p:cNvSpPr/>
            <p:nvPr/>
          </p:nvSpPr>
          <p:spPr>
            <a:xfrm>
              <a:off x="52462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fr-FR" sz="1600" dirty="0"/>
            </a:p>
          </p:txBody>
        </p:sp>
        <p:sp>
          <p:nvSpPr>
            <p:cNvPr id="140" name="Freeform: Shape 158">
              <a:extLst>
                <a:ext uri="{FF2B5EF4-FFF2-40B4-BE49-F238E27FC236}">
                  <a16:creationId xmlns:a16="http://schemas.microsoft.com/office/drawing/2014/main" xmlns="" id="{5168CDA2-7EB0-4692-BC48-C26EE0318CC6}"/>
                </a:ext>
              </a:extLst>
            </p:cNvPr>
            <p:cNvSpPr/>
            <p:nvPr/>
          </p:nvSpPr>
          <p:spPr>
            <a:xfrm>
              <a:off x="53986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fr-FR" sz="1600" dirty="0"/>
            </a:p>
          </p:txBody>
        </p:sp>
        <p:sp>
          <p:nvSpPr>
            <p:cNvPr id="141" name="Freeform: Shape 159">
              <a:extLst>
                <a:ext uri="{FF2B5EF4-FFF2-40B4-BE49-F238E27FC236}">
                  <a16:creationId xmlns:a16="http://schemas.microsoft.com/office/drawing/2014/main" xmlns="" id="{87F3506A-7321-4BFC-8FAF-8103D2C7DFF9}"/>
                </a:ext>
              </a:extLst>
            </p:cNvPr>
            <p:cNvSpPr/>
            <p:nvPr/>
          </p:nvSpPr>
          <p:spPr>
            <a:xfrm>
              <a:off x="541765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fr-FR" sz="1600" dirty="0"/>
            </a:p>
          </p:txBody>
        </p:sp>
        <p:sp>
          <p:nvSpPr>
            <p:cNvPr id="142" name="Freeform: Shape 160">
              <a:extLst>
                <a:ext uri="{FF2B5EF4-FFF2-40B4-BE49-F238E27FC236}">
                  <a16:creationId xmlns:a16="http://schemas.microsoft.com/office/drawing/2014/main" xmlns="" id="{47F15212-0A19-4DA7-8277-851F9148A916}"/>
                </a:ext>
              </a:extLst>
            </p:cNvPr>
            <p:cNvSpPr/>
            <p:nvPr/>
          </p:nvSpPr>
          <p:spPr>
            <a:xfrm>
              <a:off x="54367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fr-FR" sz="1600" dirty="0"/>
            </a:p>
          </p:txBody>
        </p:sp>
        <p:sp>
          <p:nvSpPr>
            <p:cNvPr id="143" name="Freeform: Shape 161">
              <a:extLst>
                <a:ext uri="{FF2B5EF4-FFF2-40B4-BE49-F238E27FC236}">
                  <a16:creationId xmlns:a16="http://schemas.microsoft.com/office/drawing/2014/main" xmlns="" id="{11FB2CE0-8FFF-4396-9AA1-83ECC7F64B33}"/>
                </a:ext>
              </a:extLst>
            </p:cNvPr>
            <p:cNvSpPr/>
            <p:nvPr/>
          </p:nvSpPr>
          <p:spPr>
            <a:xfrm>
              <a:off x="55129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fr-FR" sz="1600" dirty="0"/>
            </a:p>
          </p:txBody>
        </p:sp>
        <p:sp>
          <p:nvSpPr>
            <p:cNvPr id="144" name="Freeform: Shape 162">
              <a:extLst>
                <a:ext uri="{FF2B5EF4-FFF2-40B4-BE49-F238E27FC236}">
                  <a16:creationId xmlns:a16="http://schemas.microsoft.com/office/drawing/2014/main" xmlns="" id="{0ED2DD44-D766-4642-A6B6-EBB9DAB578A0}"/>
                </a:ext>
              </a:extLst>
            </p:cNvPr>
            <p:cNvSpPr/>
            <p:nvPr/>
          </p:nvSpPr>
          <p:spPr>
            <a:xfrm>
              <a:off x="56272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fr-FR" sz="1600" dirty="0"/>
            </a:p>
          </p:txBody>
        </p:sp>
        <p:sp>
          <p:nvSpPr>
            <p:cNvPr id="145" name="Freeform: Shape 163">
              <a:extLst>
                <a:ext uri="{FF2B5EF4-FFF2-40B4-BE49-F238E27FC236}">
                  <a16:creationId xmlns:a16="http://schemas.microsoft.com/office/drawing/2014/main" xmlns="" id="{D2CF9972-4FC7-4673-B2CF-D366B939FB20}"/>
                </a:ext>
              </a:extLst>
            </p:cNvPr>
            <p:cNvSpPr/>
            <p:nvPr/>
          </p:nvSpPr>
          <p:spPr>
            <a:xfrm>
              <a:off x="589391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fr-FR" sz="1600" dirty="0"/>
            </a:p>
          </p:txBody>
        </p:sp>
        <p:sp>
          <p:nvSpPr>
            <p:cNvPr id="146" name="Freeform: Shape 164">
              <a:extLst>
                <a:ext uri="{FF2B5EF4-FFF2-40B4-BE49-F238E27FC236}">
                  <a16:creationId xmlns:a16="http://schemas.microsoft.com/office/drawing/2014/main" xmlns="" id="{E61E15EF-5244-4DDB-B81F-A603D54019DC}"/>
                </a:ext>
              </a:extLst>
            </p:cNvPr>
            <p:cNvSpPr/>
            <p:nvPr/>
          </p:nvSpPr>
          <p:spPr>
            <a:xfrm>
              <a:off x="8656177" y="562929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fr-FR" sz="1600" dirty="0"/>
            </a:p>
          </p:txBody>
        </p:sp>
      </p:grpSp>
      <p:cxnSp>
        <p:nvCxnSpPr>
          <p:cNvPr id="147" name="Straight Connector 146">
            <a:extLst>
              <a:ext uri="{FF2B5EF4-FFF2-40B4-BE49-F238E27FC236}">
                <a16:creationId xmlns:a16="http://schemas.microsoft.com/office/drawing/2014/main" xmlns="" id="{05E44F0F-72B8-46B5-844C-63FACF1E2D7B}"/>
              </a:ext>
            </a:extLst>
          </p:cNvPr>
          <p:cNvCxnSpPr/>
          <p:nvPr/>
        </p:nvCxnSpPr>
        <p:spPr>
          <a:xfrm flipV="1">
            <a:off x="4022190" y="2268947"/>
            <a:ext cx="360000" cy="0"/>
          </a:xfrm>
          <a:prstGeom prst="line">
            <a:avLst/>
          </a:prstGeom>
          <a:noFill/>
          <a:ln w="25400" cap="flat">
            <a:solidFill>
              <a:schemeClr val="accent3"/>
            </a:solidFill>
            <a:prstDash val="solid"/>
            <a:miter/>
          </a:ln>
        </p:spPr>
      </p:cxnSp>
      <p:cxnSp>
        <p:nvCxnSpPr>
          <p:cNvPr id="148" name="Straight Connector 147">
            <a:extLst>
              <a:ext uri="{FF2B5EF4-FFF2-40B4-BE49-F238E27FC236}">
                <a16:creationId xmlns:a16="http://schemas.microsoft.com/office/drawing/2014/main" xmlns="" id="{5ADF6E89-52D9-4479-92E8-4B8E86ACE090}"/>
              </a:ext>
            </a:extLst>
          </p:cNvPr>
          <p:cNvCxnSpPr/>
          <p:nvPr/>
        </p:nvCxnSpPr>
        <p:spPr>
          <a:xfrm flipV="1">
            <a:off x="4022190" y="2590304"/>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16637853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SO-37: Résultats à court terme de VOLTAGE-A: nivolumab monothérapie suivi de chirurgie radicale après radiochimiothérapie chez les patients avec cancer du rectum localement avancé avec microsatellites stables ou instabilité microsatellitaire (EPOC 1504) – </a:t>
            </a:r>
            <a:r>
              <a:rPr lang="fr-FR" dirty="0" err="1"/>
              <a:t>Yuki</a:t>
            </a:r>
            <a:r>
              <a:rPr lang="fr-FR" dirty="0"/>
              <a:t> S,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err="1"/>
              <a:t>Yuki</a:t>
            </a:r>
            <a:r>
              <a:rPr lang="fr-FR" dirty="0"/>
              <a:t> S, et al, Ann </a:t>
            </a:r>
            <a:r>
              <a:rPr lang="fr-FR" dirty="0" err="1"/>
              <a:t>Oncol</a:t>
            </a:r>
            <a:r>
              <a:rPr lang="fr-FR" dirty="0"/>
              <a:t> 2020;31(</a:t>
            </a:r>
            <a:r>
              <a:rPr lang="fr-FR" dirty="0" err="1"/>
              <a:t>suppl</a:t>
            </a:r>
            <a:r>
              <a:rPr lang="fr-FR" dirty="0"/>
              <a:t>):</a:t>
            </a:r>
            <a:r>
              <a:rPr lang="fr-FR" dirty="0" err="1"/>
              <a:t>abstr</a:t>
            </a:r>
            <a:r>
              <a:rPr lang="fr-FR" dirty="0"/>
              <a:t> SO-37</a:t>
            </a:r>
          </a:p>
        </p:txBody>
      </p:sp>
      <p:graphicFrame>
        <p:nvGraphicFramePr>
          <p:cNvPr id="7" name="Table 6"/>
          <p:cNvGraphicFramePr>
            <a:graphicFrameLocks noGrp="1"/>
          </p:cNvGraphicFramePr>
          <p:nvPr>
            <p:extLst>
              <p:ext uri="{D42A27DB-BD31-4B8C-83A1-F6EECF244321}">
                <p14:modId xmlns:p14="http://schemas.microsoft.com/office/powerpoint/2010/main" xmlns="" val="1557974210"/>
              </p:ext>
            </p:extLst>
          </p:nvPr>
        </p:nvGraphicFramePr>
        <p:xfrm>
          <a:off x="134400" y="1958600"/>
          <a:ext cx="4243200" cy="2890520"/>
        </p:xfrm>
        <a:graphic>
          <a:graphicData uri="http://schemas.openxmlformats.org/drawingml/2006/table">
            <a:tbl>
              <a:tblPr firstRow="1" bandRow="1">
                <a:tableStyleId>{5202B0CA-FC54-4496-8BCA-5EF66A818D29}</a:tableStyleId>
              </a:tblPr>
              <a:tblGrid>
                <a:gridCol w="1348800">
                  <a:extLst>
                    <a:ext uri="{9D8B030D-6E8A-4147-A177-3AD203B41FA5}">
                      <a16:colId xmlns:a16="http://schemas.microsoft.com/office/drawing/2014/main" xmlns="" val="3318672080"/>
                    </a:ext>
                  </a:extLst>
                </a:gridCol>
                <a:gridCol w="1447200">
                  <a:extLst>
                    <a:ext uri="{9D8B030D-6E8A-4147-A177-3AD203B41FA5}">
                      <a16:colId xmlns:a16="http://schemas.microsoft.com/office/drawing/2014/main" xmlns="" val="1020024829"/>
                    </a:ext>
                  </a:extLst>
                </a:gridCol>
                <a:gridCol w="1447200">
                  <a:extLst>
                    <a:ext uri="{9D8B030D-6E8A-4147-A177-3AD203B41FA5}">
                      <a16:colId xmlns:a16="http://schemas.microsoft.com/office/drawing/2014/main" xmlns="" val="456207341"/>
                    </a:ext>
                  </a:extLst>
                </a:gridCol>
              </a:tblGrid>
              <a:tr h="370840">
                <a:tc>
                  <a:txBody>
                    <a:bodyPr/>
                    <a:lstStyle/>
                    <a:p>
                      <a:r>
                        <a:rPr lang="fr-FR" sz="1400" noProof="0" dirty="0">
                          <a:solidFill>
                            <a:schemeClr val="tx2"/>
                          </a:solidFill>
                        </a:rPr>
                        <a:t>Grade AJCC, n (%)</a:t>
                      </a:r>
                    </a:p>
                  </a:txBody>
                  <a:tcPr anchor="ctr"/>
                </a:tc>
                <a:tc>
                  <a:txBody>
                    <a:bodyPr/>
                    <a:lstStyle/>
                    <a:p>
                      <a:pPr algn="ctr"/>
                      <a:r>
                        <a:rPr lang="fr-FR" sz="1400" noProof="0">
                          <a:solidFill>
                            <a:schemeClr val="tx2"/>
                          </a:solidFill>
                        </a:rPr>
                        <a:t>Cohorte A1 </a:t>
                      </a:r>
                      <a:br>
                        <a:rPr lang="fr-FR" sz="1400" noProof="0">
                          <a:solidFill>
                            <a:schemeClr val="tx2"/>
                          </a:solidFill>
                        </a:rPr>
                      </a:br>
                      <a:r>
                        <a:rPr lang="fr-FR" sz="1400" noProof="0">
                          <a:solidFill>
                            <a:schemeClr val="tx2"/>
                          </a:solidFill>
                        </a:rPr>
                        <a:t>(MSS,</a:t>
                      </a:r>
                      <a:r>
                        <a:rPr lang="fr-FR" sz="1400" baseline="0" noProof="0">
                          <a:solidFill>
                            <a:schemeClr val="tx2"/>
                          </a:solidFill>
                        </a:rPr>
                        <a:t> n=37)</a:t>
                      </a:r>
                      <a:endParaRPr lang="fr-FR" sz="1400" noProof="0">
                        <a:solidFill>
                          <a:schemeClr val="tx2"/>
                        </a:solidFill>
                      </a:endParaRPr>
                    </a:p>
                  </a:txBody>
                  <a:tcPr anchor="ctr"/>
                </a:tc>
                <a:tc>
                  <a:txBody>
                    <a:bodyPr/>
                    <a:lstStyle/>
                    <a:p>
                      <a:pPr algn="ctr"/>
                      <a:r>
                        <a:rPr lang="fr-FR" sz="1400" noProof="0">
                          <a:solidFill>
                            <a:schemeClr val="tx2"/>
                          </a:solidFill>
                        </a:rPr>
                        <a:t>Cohorte A2</a:t>
                      </a:r>
                      <a:br>
                        <a:rPr lang="fr-FR" sz="1400" noProof="0">
                          <a:solidFill>
                            <a:schemeClr val="tx2"/>
                          </a:solidFill>
                        </a:rPr>
                      </a:br>
                      <a:r>
                        <a:rPr lang="fr-FR" sz="1400" noProof="0">
                          <a:solidFill>
                            <a:schemeClr val="tx2"/>
                          </a:solidFill>
                        </a:rPr>
                        <a:t>(MSI-H, n=5)</a:t>
                      </a:r>
                    </a:p>
                  </a:txBody>
                  <a:tcPr anchor="ctr"/>
                </a:tc>
                <a:extLst>
                  <a:ext uri="{0D108BD9-81ED-4DB2-BD59-A6C34878D82A}">
                    <a16:rowId xmlns:a16="http://schemas.microsoft.com/office/drawing/2014/main" xmlns="" val="616777942"/>
                  </a:ext>
                </a:extLst>
              </a:tr>
              <a:tr h="370840">
                <a:tc>
                  <a:txBody>
                    <a:bodyPr/>
                    <a:lstStyle/>
                    <a:p>
                      <a:r>
                        <a:rPr lang="fr-FR" sz="1400" noProof="0">
                          <a:solidFill>
                            <a:schemeClr val="tx1"/>
                          </a:solidFill>
                        </a:rPr>
                        <a:t>0 (pCR)</a:t>
                      </a:r>
                    </a:p>
                  </a:txBody>
                  <a:tcPr anchor="ctr">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11 (30)</a:t>
                      </a:r>
                    </a:p>
                  </a:txBody>
                  <a:tcPr anchor="ctr">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3 (60)</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905963964"/>
                  </a:ext>
                </a:extLst>
              </a:tr>
              <a:tr h="370840">
                <a:tc>
                  <a:txBody>
                    <a:bodyPr/>
                    <a:lstStyle/>
                    <a:p>
                      <a:r>
                        <a:rPr lang="fr-FR" sz="1400" noProof="0">
                          <a:solidFill>
                            <a:schemeClr val="tx1"/>
                          </a:solidFill>
                        </a:rPr>
                        <a:t>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3 (8)</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176070800"/>
                  </a:ext>
                </a:extLst>
              </a:tr>
              <a:tr h="370840">
                <a:tc>
                  <a:txBody>
                    <a:bodyPr/>
                    <a:lstStyle/>
                    <a:p>
                      <a:r>
                        <a:rPr lang="fr-FR" sz="1400" noProof="0">
                          <a:solidFill>
                            <a:schemeClr val="tx1"/>
                          </a:solidFill>
                        </a:rPr>
                        <a:t>2</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15 (41)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2 (40)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251057740"/>
                  </a:ext>
                </a:extLst>
              </a:tr>
              <a:tr h="370840">
                <a:tc>
                  <a:txBody>
                    <a:bodyPr/>
                    <a:lstStyle/>
                    <a:p>
                      <a:r>
                        <a:rPr lang="fr-FR" sz="1400" noProof="0">
                          <a:solidFill>
                            <a:schemeClr val="tx1"/>
                          </a:solidFill>
                        </a:rPr>
                        <a:t>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7 (19)</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679806377"/>
                  </a:ext>
                </a:extLst>
              </a:tr>
              <a:tr h="370840">
                <a:tc>
                  <a:txBody>
                    <a:bodyPr/>
                    <a:lstStyle/>
                    <a:p>
                      <a:r>
                        <a:rPr lang="fr-FR" sz="1400" noProof="0">
                          <a:solidFill>
                            <a:schemeClr val="tx1"/>
                          </a:solidFill>
                        </a:rPr>
                        <a:t>NE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1 (3)</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4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566318220"/>
                  </a:ext>
                </a:extLst>
              </a:tr>
              <a:tr h="370840">
                <a:tc>
                  <a:txBody>
                    <a:bodyPr/>
                    <a:lstStyle/>
                    <a:p>
                      <a:r>
                        <a:rPr lang="fr-FR" sz="1400" noProof="0" dirty="0">
                          <a:solidFill>
                            <a:schemeClr val="tx1"/>
                          </a:solidFill>
                        </a:rPr>
                        <a:t>Score rectal néoadjuvant</a:t>
                      </a:r>
                    </a:p>
                  </a:txBody>
                  <a:tcPr>
                    <a:lnT w="9525" cap="flat" cmpd="sng" algn="ctr">
                      <a:solidFill>
                        <a:schemeClr val="tx2"/>
                      </a:solidFill>
                      <a:prstDash val="solid"/>
                      <a:round/>
                      <a:headEnd type="none" w="med" len="med"/>
                      <a:tailEnd type="none" w="med" len="med"/>
                    </a:lnT>
                  </a:tcPr>
                </a:tc>
                <a:tc>
                  <a:txBody>
                    <a:bodyPr/>
                    <a:lstStyle/>
                    <a:p>
                      <a:pPr algn="ctr"/>
                      <a:r>
                        <a:rPr lang="fr-FR" sz="1400" noProof="0" dirty="0">
                          <a:solidFill>
                            <a:schemeClr val="tx1"/>
                          </a:solidFill>
                        </a:rPr>
                        <a:t>8,4 (0 - 50,4)</a:t>
                      </a:r>
                    </a:p>
                  </a:txBody>
                  <a:tcPr>
                    <a:lnT w="9525" cap="flat" cmpd="sng" algn="ctr">
                      <a:solidFill>
                        <a:schemeClr val="tx2"/>
                      </a:solidFill>
                      <a:prstDash val="solid"/>
                      <a:round/>
                      <a:headEnd type="none" w="med" len="med"/>
                      <a:tailEnd type="none" w="med" len="med"/>
                    </a:lnT>
                  </a:tcPr>
                </a:tc>
                <a:tc>
                  <a:txBody>
                    <a:bodyPr/>
                    <a:lstStyle/>
                    <a:p>
                      <a:pPr algn="ctr"/>
                      <a:r>
                        <a:rPr lang="fr-FR" sz="1400" noProof="0" dirty="0">
                          <a:solidFill>
                            <a:schemeClr val="tx1"/>
                          </a:solidFill>
                        </a:rPr>
                        <a:t>0,9 (0,9 - 20,4)</a:t>
                      </a: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3418799142"/>
                  </a:ext>
                </a:extLst>
              </a:tr>
            </a:tbl>
          </a:graphicData>
        </a:graphic>
      </p:graphicFrame>
      <p:sp>
        <p:nvSpPr>
          <p:cNvPr id="8" name="Rectangle 7">
            <a:extLst>
              <a:ext uri="{FF2B5EF4-FFF2-40B4-BE49-F238E27FC236}">
                <a16:creationId xmlns:a16="http://schemas.microsoft.com/office/drawing/2014/main" xmlns="" id="{E604E940-E605-4D08-B729-5E29C39CE1DD}"/>
              </a:ext>
            </a:extLst>
          </p:cNvPr>
          <p:cNvSpPr/>
          <p:nvPr/>
        </p:nvSpPr>
        <p:spPr>
          <a:xfrm>
            <a:off x="4903440" y="4108565"/>
            <a:ext cx="172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xmlns="" id="{FC983389-7257-44DB-BF7B-501A82DF2F84}"/>
              </a:ext>
            </a:extLst>
          </p:cNvPr>
          <p:cNvSpPr/>
          <p:nvPr/>
        </p:nvSpPr>
        <p:spPr>
          <a:xfrm>
            <a:off x="4903440" y="4041237"/>
            <a:ext cx="190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xmlns="" id="{04813AA7-3017-47BD-803F-899F5898A8C2}"/>
              </a:ext>
            </a:extLst>
          </p:cNvPr>
          <p:cNvSpPr/>
          <p:nvPr/>
        </p:nvSpPr>
        <p:spPr>
          <a:xfrm>
            <a:off x="4903440" y="3980440"/>
            <a:ext cx="194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xmlns="" id="{DB2D8F0C-A335-4949-9301-59E2EA8A4320}"/>
              </a:ext>
            </a:extLst>
          </p:cNvPr>
          <p:cNvSpPr/>
          <p:nvPr/>
        </p:nvSpPr>
        <p:spPr>
          <a:xfrm>
            <a:off x="4903440" y="3921070"/>
            <a:ext cx="201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xmlns="" id="{5E8B0545-DA56-45EF-B321-205105A3FD32}"/>
              </a:ext>
            </a:extLst>
          </p:cNvPr>
          <p:cNvSpPr/>
          <p:nvPr/>
        </p:nvSpPr>
        <p:spPr>
          <a:xfrm>
            <a:off x="4903440" y="3861700"/>
            <a:ext cx="208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xmlns="" id="{8EA5F99B-454A-4F0E-8CA6-AB0083914ECC}"/>
              </a:ext>
            </a:extLst>
          </p:cNvPr>
          <p:cNvSpPr/>
          <p:nvPr/>
        </p:nvSpPr>
        <p:spPr>
          <a:xfrm>
            <a:off x="4903440" y="3804507"/>
            <a:ext cx="210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a:extLst>
              <a:ext uri="{FF2B5EF4-FFF2-40B4-BE49-F238E27FC236}">
                <a16:creationId xmlns:a16="http://schemas.microsoft.com/office/drawing/2014/main" xmlns="" id="{27B0F99E-2C54-4BB2-A584-A96D29E5D825}"/>
              </a:ext>
            </a:extLst>
          </p:cNvPr>
          <p:cNvSpPr/>
          <p:nvPr/>
        </p:nvSpPr>
        <p:spPr>
          <a:xfrm>
            <a:off x="4903440" y="3747314"/>
            <a:ext cx="210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xmlns="" id="{EA8781FB-90E2-4074-9628-BC2D5B86897A}"/>
              </a:ext>
            </a:extLst>
          </p:cNvPr>
          <p:cNvSpPr/>
          <p:nvPr/>
        </p:nvSpPr>
        <p:spPr>
          <a:xfrm>
            <a:off x="4903440" y="3690121"/>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xmlns="" id="{213656E7-F455-43C1-AA8A-EA838D737A5E}"/>
              </a:ext>
            </a:extLst>
          </p:cNvPr>
          <p:cNvSpPr/>
          <p:nvPr/>
        </p:nvSpPr>
        <p:spPr>
          <a:xfrm>
            <a:off x="4903440" y="3632928"/>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xmlns="" id="{62E84AE5-BC0B-4547-A1B7-954AA5327780}"/>
              </a:ext>
            </a:extLst>
          </p:cNvPr>
          <p:cNvSpPr/>
          <p:nvPr/>
        </p:nvSpPr>
        <p:spPr>
          <a:xfrm>
            <a:off x="4903440" y="3575735"/>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xmlns="" id="{E89A8EE6-01BA-4543-9964-4D39710F87E1}"/>
              </a:ext>
            </a:extLst>
          </p:cNvPr>
          <p:cNvSpPr/>
          <p:nvPr/>
        </p:nvSpPr>
        <p:spPr>
          <a:xfrm>
            <a:off x="4903440" y="3518542"/>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xmlns="" id="{13B86F47-7425-4FE1-B9B1-DB6928CA7D76}"/>
              </a:ext>
            </a:extLst>
          </p:cNvPr>
          <p:cNvSpPr/>
          <p:nvPr/>
        </p:nvSpPr>
        <p:spPr>
          <a:xfrm>
            <a:off x="4903440" y="3461349"/>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xmlns="" id="{D8DBE7CE-D8E4-4ACD-A5B0-DD1138BED6C0}"/>
              </a:ext>
            </a:extLst>
          </p:cNvPr>
          <p:cNvSpPr/>
          <p:nvPr/>
        </p:nvSpPr>
        <p:spPr>
          <a:xfrm>
            <a:off x="4903440" y="3401979"/>
            <a:ext cx="214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xmlns="" id="{13E09978-9CA2-443D-9B8D-A2EBCFCA7D59}"/>
              </a:ext>
            </a:extLst>
          </p:cNvPr>
          <p:cNvSpPr/>
          <p:nvPr/>
        </p:nvSpPr>
        <p:spPr>
          <a:xfrm>
            <a:off x="4903440" y="3342609"/>
            <a:ext cx="214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xmlns="" id="{2386E562-4194-4312-A6EE-D95CD7102C0F}"/>
              </a:ext>
            </a:extLst>
          </p:cNvPr>
          <p:cNvSpPr/>
          <p:nvPr/>
        </p:nvSpPr>
        <p:spPr>
          <a:xfrm>
            <a:off x="4903440" y="3283239"/>
            <a:ext cx="223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xmlns="" id="{C9CFE034-0DE4-4934-A6ED-5AF68D2CD1E8}"/>
              </a:ext>
            </a:extLst>
          </p:cNvPr>
          <p:cNvSpPr/>
          <p:nvPr/>
        </p:nvSpPr>
        <p:spPr>
          <a:xfrm>
            <a:off x="4903440" y="3223869"/>
            <a:ext cx="226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xmlns="" id="{F6BF2C22-DE6E-4D37-8110-60E5AB516C8E}"/>
              </a:ext>
            </a:extLst>
          </p:cNvPr>
          <p:cNvSpPr/>
          <p:nvPr/>
        </p:nvSpPr>
        <p:spPr>
          <a:xfrm>
            <a:off x="4903440" y="3164499"/>
            <a:ext cx="226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a:extLst>
              <a:ext uri="{FF2B5EF4-FFF2-40B4-BE49-F238E27FC236}">
                <a16:creationId xmlns:a16="http://schemas.microsoft.com/office/drawing/2014/main" xmlns="" id="{0D172D79-F4EA-43F1-A816-8E17D806DFF8}"/>
              </a:ext>
            </a:extLst>
          </p:cNvPr>
          <p:cNvSpPr/>
          <p:nvPr/>
        </p:nvSpPr>
        <p:spPr>
          <a:xfrm>
            <a:off x="4903440" y="3105129"/>
            <a:ext cx="234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a:extLst>
              <a:ext uri="{FF2B5EF4-FFF2-40B4-BE49-F238E27FC236}">
                <a16:creationId xmlns:a16="http://schemas.microsoft.com/office/drawing/2014/main" xmlns="" id="{ADA1DAFB-A37C-4F19-8208-D0983CF861D7}"/>
              </a:ext>
            </a:extLst>
          </p:cNvPr>
          <p:cNvSpPr/>
          <p:nvPr/>
        </p:nvSpPr>
        <p:spPr>
          <a:xfrm>
            <a:off x="4903440" y="3045759"/>
            <a:ext cx="237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xmlns="" id="{D744A759-9E51-4660-A027-442487116DC5}"/>
              </a:ext>
            </a:extLst>
          </p:cNvPr>
          <p:cNvSpPr/>
          <p:nvPr/>
        </p:nvSpPr>
        <p:spPr>
          <a:xfrm>
            <a:off x="4903440" y="2986389"/>
            <a:ext cx="248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xmlns="" id="{2FAD7CD7-B0EB-4DB4-8B49-015A955A81BE}"/>
              </a:ext>
            </a:extLst>
          </p:cNvPr>
          <p:cNvSpPr/>
          <p:nvPr/>
        </p:nvSpPr>
        <p:spPr>
          <a:xfrm>
            <a:off x="4903440" y="2927019"/>
            <a:ext cx="252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xmlns="" id="{5D1AC620-0A68-49D3-AD93-658205D59B68}"/>
              </a:ext>
            </a:extLst>
          </p:cNvPr>
          <p:cNvSpPr/>
          <p:nvPr/>
        </p:nvSpPr>
        <p:spPr>
          <a:xfrm>
            <a:off x="4903440" y="2867649"/>
            <a:ext cx="253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xmlns="" id="{13E47253-8D71-4FBA-9E6C-258D15764D05}"/>
              </a:ext>
            </a:extLst>
          </p:cNvPr>
          <p:cNvSpPr/>
          <p:nvPr/>
        </p:nvSpPr>
        <p:spPr>
          <a:xfrm>
            <a:off x="4903440" y="280827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xmlns="" id="{79F554ED-9671-40A5-A43E-58F86EDA1518}"/>
              </a:ext>
            </a:extLst>
          </p:cNvPr>
          <p:cNvSpPr/>
          <p:nvPr/>
        </p:nvSpPr>
        <p:spPr>
          <a:xfrm>
            <a:off x="4903440" y="274890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a:extLst>
              <a:ext uri="{FF2B5EF4-FFF2-40B4-BE49-F238E27FC236}">
                <a16:creationId xmlns:a16="http://schemas.microsoft.com/office/drawing/2014/main" xmlns="" id="{94F8A203-C560-4A66-8478-A56F154EA96A}"/>
              </a:ext>
            </a:extLst>
          </p:cNvPr>
          <p:cNvSpPr/>
          <p:nvPr/>
        </p:nvSpPr>
        <p:spPr>
          <a:xfrm>
            <a:off x="4903440" y="268953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Rectangle 32">
            <a:extLst>
              <a:ext uri="{FF2B5EF4-FFF2-40B4-BE49-F238E27FC236}">
                <a16:creationId xmlns:a16="http://schemas.microsoft.com/office/drawing/2014/main" xmlns="" id="{1D71781C-D216-4757-8D73-67F07471CDC4}"/>
              </a:ext>
            </a:extLst>
          </p:cNvPr>
          <p:cNvSpPr/>
          <p:nvPr/>
        </p:nvSpPr>
        <p:spPr>
          <a:xfrm>
            <a:off x="4903440" y="263016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33">
            <a:extLst>
              <a:ext uri="{FF2B5EF4-FFF2-40B4-BE49-F238E27FC236}">
                <a16:creationId xmlns:a16="http://schemas.microsoft.com/office/drawing/2014/main" xmlns="" id="{81BF5853-EAF1-40F9-96E5-938E616B813F}"/>
              </a:ext>
            </a:extLst>
          </p:cNvPr>
          <p:cNvSpPr/>
          <p:nvPr/>
        </p:nvSpPr>
        <p:spPr>
          <a:xfrm>
            <a:off x="4903440" y="2570799"/>
            <a:ext cx="257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xmlns="" id="{3B7334B0-E0BA-4589-9603-024FC39E14AF}"/>
              </a:ext>
            </a:extLst>
          </p:cNvPr>
          <p:cNvSpPr/>
          <p:nvPr/>
        </p:nvSpPr>
        <p:spPr>
          <a:xfrm>
            <a:off x="4903440" y="2511429"/>
            <a:ext cx="257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Rectangle 35">
            <a:extLst>
              <a:ext uri="{FF2B5EF4-FFF2-40B4-BE49-F238E27FC236}">
                <a16:creationId xmlns:a16="http://schemas.microsoft.com/office/drawing/2014/main" xmlns="" id="{49C1D1BF-7B7B-4FF1-B20D-08C3C1A9EDFF}"/>
              </a:ext>
            </a:extLst>
          </p:cNvPr>
          <p:cNvSpPr/>
          <p:nvPr/>
        </p:nvSpPr>
        <p:spPr>
          <a:xfrm>
            <a:off x="4903440" y="2452059"/>
            <a:ext cx="262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a:extLst>
              <a:ext uri="{FF2B5EF4-FFF2-40B4-BE49-F238E27FC236}">
                <a16:creationId xmlns:a16="http://schemas.microsoft.com/office/drawing/2014/main" xmlns="" id="{31C2A48D-DBAB-4B65-ACB8-8BF8530C6572}"/>
              </a:ext>
            </a:extLst>
          </p:cNvPr>
          <p:cNvSpPr/>
          <p:nvPr/>
        </p:nvSpPr>
        <p:spPr>
          <a:xfrm>
            <a:off x="4903440" y="2392689"/>
            <a:ext cx="266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Rectangle 37">
            <a:extLst>
              <a:ext uri="{FF2B5EF4-FFF2-40B4-BE49-F238E27FC236}">
                <a16:creationId xmlns:a16="http://schemas.microsoft.com/office/drawing/2014/main" xmlns="" id="{77194066-A60A-4C88-9EA7-D7CD9908AF4F}"/>
              </a:ext>
            </a:extLst>
          </p:cNvPr>
          <p:cNvSpPr/>
          <p:nvPr/>
        </p:nvSpPr>
        <p:spPr>
          <a:xfrm>
            <a:off x="4903440" y="2333319"/>
            <a:ext cx="280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Rectangle 38">
            <a:extLst>
              <a:ext uri="{FF2B5EF4-FFF2-40B4-BE49-F238E27FC236}">
                <a16:creationId xmlns:a16="http://schemas.microsoft.com/office/drawing/2014/main" xmlns="" id="{00DC04B1-5D30-48F2-BF96-DE53E1228642}"/>
              </a:ext>
            </a:extLst>
          </p:cNvPr>
          <p:cNvSpPr/>
          <p:nvPr/>
        </p:nvSpPr>
        <p:spPr>
          <a:xfrm>
            <a:off x="4903440" y="2273949"/>
            <a:ext cx="288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xmlns="" id="{9F38B5D0-F293-4964-8E8E-292ABBFDE372}"/>
              </a:ext>
            </a:extLst>
          </p:cNvPr>
          <p:cNvSpPr/>
          <p:nvPr/>
        </p:nvSpPr>
        <p:spPr>
          <a:xfrm>
            <a:off x="4903440" y="2214579"/>
            <a:ext cx="295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a:extLst>
              <a:ext uri="{FF2B5EF4-FFF2-40B4-BE49-F238E27FC236}">
                <a16:creationId xmlns:a16="http://schemas.microsoft.com/office/drawing/2014/main" xmlns="" id="{4A008919-9918-4984-BD26-12B35485EE99}"/>
              </a:ext>
            </a:extLst>
          </p:cNvPr>
          <p:cNvSpPr/>
          <p:nvPr/>
        </p:nvSpPr>
        <p:spPr>
          <a:xfrm>
            <a:off x="4903440" y="2155209"/>
            <a:ext cx="298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41">
            <a:extLst>
              <a:ext uri="{FF2B5EF4-FFF2-40B4-BE49-F238E27FC236}">
                <a16:creationId xmlns:a16="http://schemas.microsoft.com/office/drawing/2014/main" xmlns="" id="{6E5E2437-3B58-4F1B-B0CB-2A961CD0DC27}"/>
              </a:ext>
            </a:extLst>
          </p:cNvPr>
          <p:cNvSpPr/>
          <p:nvPr/>
        </p:nvSpPr>
        <p:spPr>
          <a:xfrm>
            <a:off x="4903440" y="2095839"/>
            <a:ext cx="306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Rectangle 42">
            <a:extLst>
              <a:ext uri="{FF2B5EF4-FFF2-40B4-BE49-F238E27FC236}">
                <a16:creationId xmlns:a16="http://schemas.microsoft.com/office/drawing/2014/main" xmlns="" id="{45DE0454-A313-4304-BF2D-86178349A264}"/>
              </a:ext>
            </a:extLst>
          </p:cNvPr>
          <p:cNvSpPr/>
          <p:nvPr/>
        </p:nvSpPr>
        <p:spPr>
          <a:xfrm>
            <a:off x="4903440" y="2040823"/>
            <a:ext cx="316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xmlns="" id="{7CA53D36-7A62-4179-AB89-499798F0EEF0}"/>
              </a:ext>
            </a:extLst>
          </p:cNvPr>
          <p:cNvSpPr/>
          <p:nvPr/>
        </p:nvSpPr>
        <p:spPr>
          <a:xfrm>
            <a:off x="4903440" y="1985807"/>
            <a:ext cx="363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xmlns="" id="{4055DFBD-7083-42BF-8BD4-CE15AB1FD369}"/>
              </a:ext>
            </a:extLst>
          </p:cNvPr>
          <p:cNvSpPr/>
          <p:nvPr/>
        </p:nvSpPr>
        <p:spPr>
          <a:xfrm>
            <a:off x="4903440" y="1930791"/>
            <a:ext cx="367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45">
            <a:extLst>
              <a:ext uri="{FF2B5EF4-FFF2-40B4-BE49-F238E27FC236}">
                <a16:creationId xmlns:a16="http://schemas.microsoft.com/office/drawing/2014/main" xmlns="" id="{0912E879-A63F-4695-A2EF-B53A7425771D}"/>
              </a:ext>
            </a:extLst>
          </p:cNvPr>
          <p:cNvSpPr/>
          <p:nvPr/>
        </p:nvSpPr>
        <p:spPr>
          <a:xfrm>
            <a:off x="4903440" y="1869244"/>
            <a:ext cx="370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7" name="Group 46">
            <a:extLst>
              <a:ext uri="{FF2B5EF4-FFF2-40B4-BE49-F238E27FC236}">
                <a16:creationId xmlns:a16="http://schemas.microsoft.com/office/drawing/2014/main" xmlns="" id="{D3667241-ABCD-4747-A6BD-CA40C626ECE2}"/>
              </a:ext>
            </a:extLst>
          </p:cNvPr>
          <p:cNvGrpSpPr/>
          <p:nvPr/>
        </p:nvGrpSpPr>
        <p:grpSpPr>
          <a:xfrm>
            <a:off x="4812787" y="4568733"/>
            <a:ext cx="4236266" cy="360147"/>
            <a:chOff x="1463335" y="5303149"/>
            <a:chExt cx="4756672" cy="360147"/>
          </a:xfrm>
        </p:grpSpPr>
        <p:sp>
          <p:nvSpPr>
            <p:cNvPr id="48" name="Line 21">
              <a:extLst>
                <a:ext uri="{FF2B5EF4-FFF2-40B4-BE49-F238E27FC236}">
                  <a16:creationId xmlns:a16="http://schemas.microsoft.com/office/drawing/2014/main" xmlns="" id="{3F67E978-8791-4E96-9A0B-A9505488FA5F}"/>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xmlns="" id="{65862E9C-FFB4-419D-8C71-D8FD9D594BFA}"/>
                </a:ext>
              </a:extLst>
            </p:cNvPr>
            <p:cNvSpPr txBox="1"/>
            <p:nvPr/>
          </p:nvSpPr>
          <p:spPr>
            <a:xfrm>
              <a:off x="5915181" y="5375149"/>
              <a:ext cx="30482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36</a:t>
              </a:r>
            </a:p>
          </p:txBody>
        </p:sp>
        <p:sp>
          <p:nvSpPr>
            <p:cNvPr id="50" name="Line 21">
              <a:extLst>
                <a:ext uri="{FF2B5EF4-FFF2-40B4-BE49-F238E27FC236}">
                  <a16:creationId xmlns:a16="http://schemas.microsoft.com/office/drawing/2014/main" xmlns="" id="{91B0AAE4-9E82-471F-A6C5-9851159F1DED}"/>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xmlns="" id="{60BBC351-091F-47B7-ADB9-D1A875457AED}"/>
                </a:ext>
              </a:extLst>
            </p:cNvPr>
            <p:cNvSpPr txBox="1"/>
            <p:nvPr/>
          </p:nvSpPr>
          <p:spPr>
            <a:xfrm>
              <a:off x="5539544" y="5375149"/>
              <a:ext cx="30482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33</a:t>
              </a:r>
            </a:p>
          </p:txBody>
        </p:sp>
        <p:sp>
          <p:nvSpPr>
            <p:cNvPr id="52" name="Line 21">
              <a:extLst>
                <a:ext uri="{FF2B5EF4-FFF2-40B4-BE49-F238E27FC236}">
                  <a16:creationId xmlns:a16="http://schemas.microsoft.com/office/drawing/2014/main" xmlns="" id="{CA334ECC-1F3E-4DB0-A4B9-7F00DD18FC7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xmlns="" id="{6743CEDA-CDCD-4B2E-8ED7-F53414654323}"/>
                </a:ext>
              </a:extLst>
            </p:cNvPr>
            <p:cNvSpPr txBox="1"/>
            <p:nvPr/>
          </p:nvSpPr>
          <p:spPr>
            <a:xfrm>
              <a:off x="5163907" y="5375149"/>
              <a:ext cx="30482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30</a:t>
              </a:r>
            </a:p>
          </p:txBody>
        </p:sp>
        <p:sp>
          <p:nvSpPr>
            <p:cNvPr id="54" name="Line 21">
              <a:extLst>
                <a:ext uri="{FF2B5EF4-FFF2-40B4-BE49-F238E27FC236}">
                  <a16:creationId xmlns:a16="http://schemas.microsoft.com/office/drawing/2014/main" xmlns="" id="{83B41849-57BA-4838-8740-4BFAB653C44A}"/>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xmlns="" id="{B3FA6410-80B6-456B-8F63-592095A07586}"/>
                </a:ext>
              </a:extLst>
            </p:cNvPr>
            <p:cNvSpPr txBox="1"/>
            <p:nvPr/>
          </p:nvSpPr>
          <p:spPr>
            <a:xfrm>
              <a:off x="4788270" y="5375149"/>
              <a:ext cx="30482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27</a:t>
              </a:r>
            </a:p>
          </p:txBody>
        </p:sp>
        <p:sp>
          <p:nvSpPr>
            <p:cNvPr id="56" name="Line 21">
              <a:extLst>
                <a:ext uri="{FF2B5EF4-FFF2-40B4-BE49-F238E27FC236}">
                  <a16:creationId xmlns:a16="http://schemas.microsoft.com/office/drawing/2014/main" xmlns="" id="{08F77B2D-F7C5-4B25-8067-E1B16AC5AD8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xmlns="" id="{20CDBF6E-5F41-4B31-8D46-BC1A2E6ED9B8}"/>
                </a:ext>
              </a:extLst>
            </p:cNvPr>
            <p:cNvSpPr txBox="1"/>
            <p:nvPr/>
          </p:nvSpPr>
          <p:spPr>
            <a:xfrm>
              <a:off x="4412632" y="5375149"/>
              <a:ext cx="30482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24</a:t>
              </a:r>
            </a:p>
          </p:txBody>
        </p:sp>
        <p:sp>
          <p:nvSpPr>
            <p:cNvPr id="58" name="Line 21">
              <a:extLst>
                <a:ext uri="{FF2B5EF4-FFF2-40B4-BE49-F238E27FC236}">
                  <a16:creationId xmlns:a16="http://schemas.microsoft.com/office/drawing/2014/main" xmlns="" id="{1D20879B-5CA3-4CF1-84B6-793871BD6DDF}"/>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xmlns="" id="{F9FBB673-49AF-4452-826D-CEAA12C1501E}"/>
                </a:ext>
              </a:extLst>
            </p:cNvPr>
            <p:cNvSpPr txBox="1"/>
            <p:nvPr/>
          </p:nvSpPr>
          <p:spPr>
            <a:xfrm>
              <a:off x="4036995" y="5375149"/>
              <a:ext cx="30482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21</a:t>
              </a:r>
            </a:p>
          </p:txBody>
        </p:sp>
        <p:sp>
          <p:nvSpPr>
            <p:cNvPr id="60" name="Line 21">
              <a:extLst>
                <a:ext uri="{FF2B5EF4-FFF2-40B4-BE49-F238E27FC236}">
                  <a16:creationId xmlns:a16="http://schemas.microsoft.com/office/drawing/2014/main" xmlns="" id="{50E5AFB5-F1E0-4133-B7FF-C0EDC2B016A1}"/>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xmlns="" id="{5D108C15-8ABD-44ED-92F6-E9EB427BB1C4}"/>
                </a:ext>
              </a:extLst>
            </p:cNvPr>
            <p:cNvSpPr txBox="1"/>
            <p:nvPr/>
          </p:nvSpPr>
          <p:spPr>
            <a:xfrm>
              <a:off x="3661359" y="5375149"/>
              <a:ext cx="30482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18</a:t>
              </a:r>
            </a:p>
          </p:txBody>
        </p:sp>
        <p:sp>
          <p:nvSpPr>
            <p:cNvPr id="62" name="Line 21">
              <a:extLst>
                <a:ext uri="{FF2B5EF4-FFF2-40B4-BE49-F238E27FC236}">
                  <a16:creationId xmlns:a16="http://schemas.microsoft.com/office/drawing/2014/main" xmlns="" id="{4CA23410-E67B-40E2-8591-B16648F91ED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xmlns="" id="{B12DBAA0-3176-4F01-9622-D102D90F0560}"/>
                </a:ext>
              </a:extLst>
            </p:cNvPr>
            <p:cNvSpPr txBox="1"/>
            <p:nvPr/>
          </p:nvSpPr>
          <p:spPr>
            <a:xfrm>
              <a:off x="3285722" y="5375149"/>
              <a:ext cx="30482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15</a:t>
              </a:r>
            </a:p>
          </p:txBody>
        </p:sp>
        <p:sp>
          <p:nvSpPr>
            <p:cNvPr id="64" name="Line 21">
              <a:extLst>
                <a:ext uri="{FF2B5EF4-FFF2-40B4-BE49-F238E27FC236}">
                  <a16:creationId xmlns:a16="http://schemas.microsoft.com/office/drawing/2014/main" xmlns="" id="{23468045-9562-4252-B31E-26C47AD3B8A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xmlns="" id="{02A88416-7065-4C53-B7DB-5C383CAC00C4}"/>
                </a:ext>
              </a:extLst>
            </p:cNvPr>
            <p:cNvSpPr txBox="1"/>
            <p:nvPr/>
          </p:nvSpPr>
          <p:spPr>
            <a:xfrm>
              <a:off x="2910085" y="5375149"/>
              <a:ext cx="304826"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12</a:t>
              </a:r>
            </a:p>
          </p:txBody>
        </p:sp>
        <p:sp>
          <p:nvSpPr>
            <p:cNvPr id="66" name="Line 21">
              <a:extLst>
                <a:ext uri="{FF2B5EF4-FFF2-40B4-BE49-F238E27FC236}">
                  <a16:creationId xmlns:a16="http://schemas.microsoft.com/office/drawing/2014/main" xmlns="" id="{09944934-7D6A-4B38-87AE-7E1A53EC01CA}"/>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xmlns="" id="{BCA09087-B4E6-458A-BB54-C36A698180A5}"/>
                </a:ext>
              </a:extLst>
            </p:cNvPr>
            <p:cNvSpPr txBox="1"/>
            <p:nvPr/>
          </p:nvSpPr>
          <p:spPr>
            <a:xfrm>
              <a:off x="2590246" y="5375149"/>
              <a:ext cx="193230"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9</a:t>
              </a:r>
            </a:p>
          </p:txBody>
        </p:sp>
        <p:sp>
          <p:nvSpPr>
            <p:cNvPr id="68" name="Line 21">
              <a:extLst>
                <a:ext uri="{FF2B5EF4-FFF2-40B4-BE49-F238E27FC236}">
                  <a16:creationId xmlns:a16="http://schemas.microsoft.com/office/drawing/2014/main" xmlns="" id="{FCD3D52D-DE84-4C03-A299-C3BB9C94621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xmlns="" id="{DD67DB85-A05C-4F5A-AD8E-730620D6AAF1}"/>
                </a:ext>
              </a:extLst>
            </p:cNvPr>
            <p:cNvSpPr txBox="1"/>
            <p:nvPr/>
          </p:nvSpPr>
          <p:spPr>
            <a:xfrm>
              <a:off x="2214608" y="5375149"/>
              <a:ext cx="193230"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6</a:t>
              </a:r>
            </a:p>
          </p:txBody>
        </p:sp>
        <p:sp>
          <p:nvSpPr>
            <p:cNvPr id="70" name="Line 21">
              <a:extLst>
                <a:ext uri="{FF2B5EF4-FFF2-40B4-BE49-F238E27FC236}">
                  <a16:creationId xmlns:a16="http://schemas.microsoft.com/office/drawing/2014/main" xmlns="" id="{3B77F87F-0060-4C67-81AD-8D69AB682C81}"/>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xmlns="" id="{B54234F7-4ACC-4729-A2C1-1E2C22DBA061}"/>
                </a:ext>
              </a:extLst>
            </p:cNvPr>
            <p:cNvSpPr txBox="1"/>
            <p:nvPr/>
          </p:nvSpPr>
          <p:spPr>
            <a:xfrm>
              <a:off x="1838971" y="5375149"/>
              <a:ext cx="193230"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3</a:t>
              </a:r>
            </a:p>
          </p:txBody>
        </p:sp>
        <p:sp>
          <p:nvSpPr>
            <p:cNvPr id="72" name="Line 21">
              <a:extLst>
                <a:ext uri="{FF2B5EF4-FFF2-40B4-BE49-F238E27FC236}">
                  <a16:creationId xmlns:a16="http://schemas.microsoft.com/office/drawing/2014/main" xmlns="" id="{0B7E864B-BDCC-4CA2-BC9A-EEAE2E7C002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xmlns="" id="{50FF68ED-F830-46E5-8ADE-440D3B837EE0}"/>
                </a:ext>
              </a:extLst>
            </p:cNvPr>
            <p:cNvSpPr txBox="1"/>
            <p:nvPr/>
          </p:nvSpPr>
          <p:spPr>
            <a:xfrm>
              <a:off x="1463335" y="5375149"/>
              <a:ext cx="193230" cy="288147"/>
            </a:xfrm>
            <a:prstGeom prst="rect">
              <a:avLst/>
            </a:prstGeom>
            <a:noFill/>
          </p:spPr>
          <p:txBody>
            <a:bodyPr wrap="none" lIns="36000" tIns="36000" rIns="36000" bIns="36000" rtlCol="0" anchor="t" anchorCtr="0">
              <a:spAutoFit/>
            </a:bodyPr>
            <a:lstStyle/>
            <a:p>
              <a:pPr algn="ctr"/>
              <a:r>
                <a:rPr lang="fr-FR" sz="1400" dirty="0">
                  <a:solidFill>
                    <a:srgbClr val="4D4D4D"/>
                  </a:solidFill>
                  <a:latin typeface="Arial" panose="020B0604020202020204" pitchFamily="34" charset="0"/>
                  <a:cs typeface="Arial" panose="020B0604020202020204" pitchFamily="34" charset="0"/>
                </a:rPr>
                <a:t>0</a:t>
              </a:r>
            </a:p>
          </p:txBody>
        </p:sp>
      </p:grpSp>
      <p:cxnSp>
        <p:nvCxnSpPr>
          <p:cNvPr id="74" name="Straight Connector 73">
            <a:extLst>
              <a:ext uri="{FF2B5EF4-FFF2-40B4-BE49-F238E27FC236}">
                <a16:creationId xmlns:a16="http://schemas.microsoft.com/office/drawing/2014/main" xmlns="" id="{83D9CB3B-E5B4-4BD1-8F9B-8731649436E6}"/>
              </a:ext>
            </a:extLst>
          </p:cNvPr>
          <p:cNvCxnSpPr>
            <a:cxnSpLocks/>
          </p:cNvCxnSpPr>
          <p:nvPr/>
        </p:nvCxnSpPr>
        <p:spPr>
          <a:xfrm>
            <a:off x="4894459" y="4568733"/>
            <a:ext cx="403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grpSp>
        <p:nvGrpSpPr>
          <p:cNvPr id="75" name="Group 74">
            <a:extLst>
              <a:ext uri="{FF2B5EF4-FFF2-40B4-BE49-F238E27FC236}">
                <a16:creationId xmlns:a16="http://schemas.microsoft.com/office/drawing/2014/main" xmlns="" id="{7F5E13E5-FF68-48EF-8FBB-B97D491E4F4F}"/>
              </a:ext>
            </a:extLst>
          </p:cNvPr>
          <p:cNvGrpSpPr/>
          <p:nvPr/>
        </p:nvGrpSpPr>
        <p:grpSpPr>
          <a:xfrm>
            <a:off x="4665674" y="1875696"/>
            <a:ext cx="213619" cy="2262558"/>
            <a:chOff x="4659812" y="1875696"/>
            <a:chExt cx="213619" cy="2262558"/>
          </a:xfrm>
        </p:grpSpPr>
        <p:cxnSp>
          <p:nvCxnSpPr>
            <p:cNvPr id="76" name="Straight Connector 75">
              <a:extLst>
                <a:ext uri="{FF2B5EF4-FFF2-40B4-BE49-F238E27FC236}">
                  <a16:creationId xmlns:a16="http://schemas.microsoft.com/office/drawing/2014/main" xmlns="" id="{02D8310A-BF0C-4D51-A496-B45A741C86A4}"/>
                </a:ext>
              </a:extLst>
            </p:cNvPr>
            <p:cNvCxnSpPr/>
            <p:nvPr/>
          </p:nvCxnSpPr>
          <p:spPr>
            <a:xfrm>
              <a:off x="4767812" y="1875696"/>
              <a:ext cx="0" cy="22625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77" name="Straight Connector 76">
              <a:extLst>
                <a:ext uri="{FF2B5EF4-FFF2-40B4-BE49-F238E27FC236}">
                  <a16:creationId xmlns:a16="http://schemas.microsoft.com/office/drawing/2014/main" xmlns="" id="{82FEC60D-62CB-426B-849B-3B1BE48170A5}"/>
                </a:ext>
              </a:extLst>
            </p:cNvPr>
            <p:cNvCxnSpPr/>
            <p:nvPr/>
          </p:nvCxnSpPr>
          <p:spPr>
            <a:xfrm>
              <a:off x="4765431" y="187569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78" name="Straight Connector 77">
              <a:extLst>
                <a:ext uri="{FF2B5EF4-FFF2-40B4-BE49-F238E27FC236}">
                  <a16:creationId xmlns:a16="http://schemas.microsoft.com/office/drawing/2014/main" xmlns="" id="{C3FDE7F8-A833-4FE9-8C69-19583933F3D4}"/>
                </a:ext>
              </a:extLst>
            </p:cNvPr>
            <p:cNvCxnSpPr/>
            <p:nvPr/>
          </p:nvCxnSpPr>
          <p:spPr>
            <a:xfrm>
              <a:off x="4765431" y="413825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79" name="Straight Connector 78">
              <a:extLst>
                <a:ext uri="{FF2B5EF4-FFF2-40B4-BE49-F238E27FC236}">
                  <a16:creationId xmlns:a16="http://schemas.microsoft.com/office/drawing/2014/main" xmlns="" id="{D6C5212A-F646-4850-8E42-D03B037A3D83}"/>
                </a:ext>
              </a:extLst>
            </p:cNvPr>
            <p:cNvCxnSpPr/>
            <p:nvPr/>
          </p:nvCxnSpPr>
          <p:spPr>
            <a:xfrm>
              <a:off x="4659812" y="3006973"/>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grpSp>
      <p:sp>
        <p:nvSpPr>
          <p:cNvPr id="80" name="TextBox 79">
            <a:extLst>
              <a:ext uri="{FF2B5EF4-FFF2-40B4-BE49-F238E27FC236}">
                <a16:creationId xmlns:a16="http://schemas.microsoft.com/office/drawing/2014/main" xmlns="" id="{98AAE64F-0B28-4147-A989-0C55565508DB}"/>
              </a:ext>
            </a:extLst>
          </p:cNvPr>
          <p:cNvSpPr txBox="1"/>
          <p:nvPr/>
        </p:nvSpPr>
        <p:spPr>
          <a:xfrm rot="16200000">
            <a:off x="4017299" y="2854564"/>
            <a:ext cx="1080489" cy="307777"/>
          </a:xfrm>
          <a:prstGeom prst="rect">
            <a:avLst/>
          </a:prstGeom>
          <a:noFill/>
        </p:spPr>
        <p:txBody>
          <a:bodyPr wrap="none" rtlCol="0">
            <a:spAutoFit/>
          </a:bodyPr>
          <a:lstStyle/>
          <a:p>
            <a:r>
              <a:rPr lang="fr-FR" sz="1400" dirty="0">
                <a:solidFill>
                  <a:srgbClr val="4D4D4D"/>
                </a:solidFill>
              </a:rPr>
              <a:t>Cohorte A1</a:t>
            </a:r>
          </a:p>
        </p:txBody>
      </p:sp>
      <p:sp>
        <p:nvSpPr>
          <p:cNvPr id="81" name="TextBox 80">
            <a:extLst>
              <a:ext uri="{FF2B5EF4-FFF2-40B4-BE49-F238E27FC236}">
                <a16:creationId xmlns:a16="http://schemas.microsoft.com/office/drawing/2014/main" xmlns="" id="{FCBB6CA0-A9BD-4244-9EE1-D9B827235349}"/>
              </a:ext>
            </a:extLst>
          </p:cNvPr>
          <p:cNvSpPr txBox="1"/>
          <p:nvPr/>
        </p:nvSpPr>
        <p:spPr>
          <a:xfrm rot="16200000">
            <a:off x="4017299" y="4268391"/>
            <a:ext cx="1080489" cy="307777"/>
          </a:xfrm>
          <a:prstGeom prst="rect">
            <a:avLst/>
          </a:prstGeom>
          <a:noFill/>
        </p:spPr>
        <p:txBody>
          <a:bodyPr wrap="none" rtlCol="0">
            <a:spAutoFit/>
          </a:bodyPr>
          <a:lstStyle/>
          <a:p>
            <a:r>
              <a:rPr lang="fr-FR" sz="1400" dirty="0">
                <a:solidFill>
                  <a:srgbClr val="4D4D4D"/>
                </a:solidFill>
              </a:rPr>
              <a:t>Cohorte A2</a:t>
            </a:r>
          </a:p>
        </p:txBody>
      </p:sp>
      <p:grpSp>
        <p:nvGrpSpPr>
          <p:cNvPr id="82" name="Group 81">
            <a:extLst>
              <a:ext uri="{FF2B5EF4-FFF2-40B4-BE49-F238E27FC236}">
                <a16:creationId xmlns:a16="http://schemas.microsoft.com/office/drawing/2014/main" xmlns="" id="{B9A32993-8811-4A1A-B978-809A2348C157}"/>
              </a:ext>
            </a:extLst>
          </p:cNvPr>
          <p:cNvGrpSpPr/>
          <p:nvPr/>
        </p:nvGrpSpPr>
        <p:grpSpPr>
          <a:xfrm>
            <a:off x="4665674" y="4260279"/>
            <a:ext cx="213619" cy="324000"/>
            <a:chOff x="4659812" y="1875696"/>
            <a:chExt cx="213619" cy="2262558"/>
          </a:xfrm>
        </p:grpSpPr>
        <p:cxnSp>
          <p:nvCxnSpPr>
            <p:cNvPr id="83" name="Straight Connector 82">
              <a:extLst>
                <a:ext uri="{FF2B5EF4-FFF2-40B4-BE49-F238E27FC236}">
                  <a16:creationId xmlns:a16="http://schemas.microsoft.com/office/drawing/2014/main" xmlns="" id="{723109C8-E49D-4D6F-A931-9C47326C6DB7}"/>
                </a:ext>
              </a:extLst>
            </p:cNvPr>
            <p:cNvCxnSpPr/>
            <p:nvPr/>
          </p:nvCxnSpPr>
          <p:spPr>
            <a:xfrm>
              <a:off x="4767812" y="1875696"/>
              <a:ext cx="0" cy="22625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84" name="Straight Connector 83">
              <a:extLst>
                <a:ext uri="{FF2B5EF4-FFF2-40B4-BE49-F238E27FC236}">
                  <a16:creationId xmlns:a16="http://schemas.microsoft.com/office/drawing/2014/main" xmlns="" id="{1CD6FCD8-3DA9-472C-AE23-8A9D271CDF0D}"/>
                </a:ext>
              </a:extLst>
            </p:cNvPr>
            <p:cNvCxnSpPr/>
            <p:nvPr/>
          </p:nvCxnSpPr>
          <p:spPr>
            <a:xfrm>
              <a:off x="4765431" y="187569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85" name="Straight Connector 84">
              <a:extLst>
                <a:ext uri="{FF2B5EF4-FFF2-40B4-BE49-F238E27FC236}">
                  <a16:creationId xmlns:a16="http://schemas.microsoft.com/office/drawing/2014/main" xmlns="" id="{16E3FBF5-87E8-4880-B8F9-8F1735E50693}"/>
                </a:ext>
              </a:extLst>
            </p:cNvPr>
            <p:cNvCxnSpPr/>
            <p:nvPr/>
          </p:nvCxnSpPr>
          <p:spPr>
            <a:xfrm>
              <a:off x="4765431" y="413825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86" name="Straight Connector 85">
              <a:extLst>
                <a:ext uri="{FF2B5EF4-FFF2-40B4-BE49-F238E27FC236}">
                  <a16:creationId xmlns:a16="http://schemas.microsoft.com/office/drawing/2014/main" xmlns="" id="{599F4D35-C9D4-4516-837F-E31F6902EA06}"/>
                </a:ext>
              </a:extLst>
            </p:cNvPr>
            <p:cNvCxnSpPr/>
            <p:nvPr/>
          </p:nvCxnSpPr>
          <p:spPr>
            <a:xfrm>
              <a:off x="4659812" y="3006975"/>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grpSp>
      <p:sp>
        <p:nvSpPr>
          <p:cNvPr id="87" name="Rectangle 86">
            <a:extLst>
              <a:ext uri="{FF2B5EF4-FFF2-40B4-BE49-F238E27FC236}">
                <a16:creationId xmlns:a16="http://schemas.microsoft.com/office/drawing/2014/main" xmlns="" id="{EB7A73B9-CDEA-46F6-B64C-F61FF208A881}"/>
              </a:ext>
            </a:extLst>
          </p:cNvPr>
          <p:cNvSpPr/>
          <p:nvPr/>
        </p:nvSpPr>
        <p:spPr>
          <a:xfrm>
            <a:off x="4908746" y="4284267"/>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88" name="Straight Connector 87">
            <a:extLst>
              <a:ext uri="{FF2B5EF4-FFF2-40B4-BE49-F238E27FC236}">
                <a16:creationId xmlns:a16="http://schemas.microsoft.com/office/drawing/2014/main" xmlns="" id="{06D700ED-A6C7-4F8E-97FA-A2410921ADFC}"/>
              </a:ext>
            </a:extLst>
          </p:cNvPr>
          <p:cNvCxnSpPr/>
          <p:nvPr/>
        </p:nvCxnSpPr>
        <p:spPr>
          <a:xfrm>
            <a:off x="4901602" y="1859821"/>
            <a:ext cx="0" cy="2304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35EE7CA3-89F3-4D65-963C-EF86F589B0D7}"/>
              </a:ext>
            </a:extLst>
          </p:cNvPr>
          <p:cNvCxnSpPr>
            <a:cxnSpLocks/>
          </p:cNvCxnSpPr>
          <p:nvPr/>
        </p:nvCxnSpPr>
        <p:spPr>
          <a:xfrm>
            <a:off x="4901602" y="4250754"/>
            <a:ext cx="0" cy="324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xmlns="" id="{92CABD6F-7A4E-4316-82BF-C52304966334}"/>
              </a:ext>
            </a:extLst>
          </p:cNvPr>
          <p:cNvSpPr/>
          <p:nvPr/>
        </p:nvSpPr>
        <p:spPr>
          <a:xfrm>
            <a:off x="4908746" y="4343896"/>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xmlns="" id="{56AB7E73-492F-4544-8E54-69C1A2345081}"/>
              </a:ext>
            </a:extLst>
          </p:cNvPr>
          <p:cNvSpPr/>
          <p:nvPr/>
        </p:nvSpPr>
        <p:spPr>
          <a:xfrm>
            <a:off x="4908746" y="440352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xmlns="" id="{7E03BDCD-42AF-4124-8669-1B459C65F95A}"/>
              </a:ext>
            </a:extLst>
          </p:cNvPr>
          <p:cNvSpPr/>
          <p:nvPr/>
        </p:nvSpPr>
        <p:spPr>
          <a:xfrm>
            <a:off x="4908746" y="4459979"/>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Rectangle 92">
            <a:extLst>
              <a:ext uri="{FF2B5EF4-FFF2-40B4-BE49-F238E27FC236}">
                <a16:creationId xmlns:a16="http://schemas.microsoft.com/office/drawing/2014/main" xmlns="" id="{C2E4524F-3710-4780-931C-7176F55A1081}"/>
              </a:ext>
            </a:extLst>
          </p:cNvPr>
          <p:cNvSpPr/>
          <p:nvPr/>
        </p:nvSpPr>
        <p:spPr>
          <a:xfrm>
            <a:off x="4908746" y="4522783"/>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 name="Rectangle 93">
            <a:extLst>
              <a:ext uri="{FF2B5EF4-FFF2-40B4-BE49-F238E27FC236}">
                <a16:creationId xmlns:a16="http://schemas.microsoft.com/office/drawing/2014/main" xmlns="" id="{617E34C8-6542-4C23-8F89-EFA281007505}"/>
              </a:ext>
            </a:extLst>
          </p:cNvPr>
          <p:cNvSpPr/>
          <p:nvPr/>
        </p:nvSpPr>
        <p:spPr>
          <a:xfrm>
            <a:off x="5106411" y="4284036"/>
            <a:ext cx="169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5" name="Rectangle 94">
            <a:extLst>
              <a:ext uri="{FF2B5EF4-FFF2-40B4-BE49-F238E27FC236}">
                <a16:creationId xmlns:a16="http://schemas.microsoft.com/office/drawing/2014/main" xmlns="" id="{621388FF-85E1-483E-B272-0E2809517045}"/>
              </a:ext>
            </a:extLst>
          </p:cNvPr>
          <p:cNvSpPr/>
          <p:nvPr/>
        </p:nvSpPr>
        <p:spPr>
          <a:xfrm>
            <a:off x="5106411" y="4343665"/>
            <a:ext cx="154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Rectangle 95">
            <a:extLst>
              <a:ext uri="{FF2B5EF4-FFF2-40B4-BE49-F238E27FC236}">
                <a16:creationId xmlns:a16="http://schemas.microsoft.com/office/drawing/2014/main" xmlns="" id="{73500A8D-B40F-4B40-8985-F5C6751CE17B}"/>
              </a:ext>
            </a:extLst>
          </p:cNvPr>
          <p:cNvSpPr/>
          <p:nvPr/>
        </p:nvSpPr>
        <p:spPr>
          <a:xfrm>
            <a:off x="5106411" y="4403294"/>
            <a:ext cx="54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7" name="Rectangle 96">
            <a:extLst>
              <a:ext uri="{FF2B5EF4-FFF2-40B4-BE49-F238E27FC236}">
                <a16:creationId xmlns:a16="http://schemas.microsoft.com/office/drawing/2014/main" xmlns="" id="{6B4979F5-8AF8-435F-9EF5-92515325D9EE}"/>
              </a:ext>
            </a:extLst>
          </p:cNvPr>
          <p:cNvSpPr/>
          <p:nvPr/>
        </p:nvSpPr>
        <p:spPr>
          <a:xfrm>
            <a:off x="5106411" y="4459748"/>
            <a:ext cx="28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8" name="Rectangle 97">
            <a:extLst>
              <a:ext uri="{FF2B5EF4-FFF2-40B4-BE49-F238E27FC236}">
                <a16:creationId xmlns:a16="http://schemas.microsoft.com/office/drawing/2014/main" xmlns="" id="{F7ABE17F-2819-4409-B812-26CC662ED1BD}"/>
              </a:ext>
            </a:extLst>
          </p:cNvPr>
          <p:cNvSpPr/>
          <p:nvPr/>
        </p:nvSpPr>
        <p:spPr>
          <a:xfrm>
            <a:off x="5106411" y="4522552"/>
            <a:ext cx="19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9" name="Oval 98">
            <a:extLst>
              <a:ext uri="{FF2B5EF4-FFF2-40B4-BE49-F238E27FC236}">
                <a16:creationId xmlns:a16="http://schemas.microsoft.com/office/drawing/2014/main" xmlns="" id="{9E83D68D-C9E8-4221-A4EF-7B8972F866FD}"/>
              </a:ext>
            </a:extLst>
          </p:cNvPr>
          <p:cNvSpPr>
            <a:spLocks noChangeAspect="1"/>
          </p:cNvSpPr>
          <p:nvPr/>
        </p:nvSpPr>
        <p:spPr>
          <a:xfrm>
            <a:off x="5142831" y="4524290"/>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Oval 99">
            <a:extLst>
              <a:ext uri="{FF2B5EF4-FFF2-40B4-BE49-F238E27FC236}">
                <a16:creationId xmlns:a16="http://schemas.microsoft.com/office/drawing/2014/main" xmlns="" id="{E18089E8-B31F-40F2-9A99-1FD37283BDAA}"/>
              </a:ext>
            </a:extLst>
          </p:cNvPr>
          <p:cNvSpPr>
            <a:spLocks noChangeAspect="1"/>
          </p:cNvSpPr>
          <p:nvPr/>
        </p:nvSpPr>
        <p:spPr>
          <a:xfrm>
            <a:off x="5178201" y="4457460"/>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1" name="Oval 100">
            <a:extLst>
              <a:ext uri="{FF2B5EF4-FFF2-40B4-BE49-F238E27FC236}">
                <a16:creationId xmlns:a16="http://schemas.microsoft.com/office/drawing/2014/main" xmlns="" id="{D4390C2E-6A17-4C78-B28F-310F965922CE}"/>
              </a:ext>
            </a:extLst>
          </p:cNvPr>
          <p:cNvSpPr>
            <a:spLocks noChangeAspect="1"/>
          </p:cNvSpPr>
          <p:nvPr/>
        </p:nvSpPr>
        <p:spPr>
          <a:xfrm>
            <a:off x="5142831" y="4398250"/>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2" name="Oval 101">
            <a:extLst>
              <a:ext uri="{FF2B5EF4-FFF2-40B4-BE49-F238E27FC236}">
                <a16:creationId xmlns:a16="http://schemas.microsoft.com/office/drawing/2014/main" xmlns="" id="{BE850A8A-5CC1-4812-8E41-8AFDD949CF23}"/>
              </a:ext>
            </a:extLst>
          </p:cNvPr>
          <p:cNvSpPr>
            <a:spLocks noChangeAspect="1"/>
          </p:cNvSpPr>
          <p:nvPr/>
        </p:nvSpPr>
        <p:spPr>
          <a:xfrm>
            <a:off x="5179574" y="434333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 name="Oval 102">
            <a:extLst>
              <a:ext uri="{FF2B5EF4-FFF2-40B4-BE49-F238E27FC236}">
                <a16:creationId xmlns:a16="http://schemas.microsoft.com/office/drawing/2014/main" xmlns="" id="{BB5B5922-BA3A-4BEE-A11B-AD24B6CB232D}"/>
              </a:ext>
            </a:extLst>
          </p:cNvPr>
          <p:cNvSpPr>
            <a:spLocks noChangeAspect="1"/>
          </p:cNvSpPr>
          <p:nvPr/>
        </p:nvSpPr>
        <p:spPr>
          <a:xfrm>
            <a:off x="5162007" y="428073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 name="Oval 103">
            <a:extLst>
              <a:ext uri="{FF2B5EF4-FFF2-40B4-BE49-F238E27FC236}">
                <a16:creationId xmlns:a16="http://schemas.microsoft.com/office/drawing/2014/main" xmlns="" id="{2E3F5112-2F17-40B4-ABCC-48240C65E4EE}"/>
              </a:ext>
            </a:extLst>
          </p:cNvPr>
          <p:cNvSpPr>
            <a:spLocks noChangeAspect="1"/>
          </p:cNvSpPr>
          <p:nvPr/>
        </p:nvSpPr>
        <p:spPr>
          <a:xfrm>
            <a:off x="5178201" y="410230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Oval 104">
            <a:extLst>
              <a:ext uri="{FF2B5EF4-FFF2-40B4-BE49-F238E27FC236}">
                <a16:creationId xmlns:a16="http://schemas.microsoft.com/office/drawing/2014/main" xmlns="" id="{A898B36B-CF2A-482B-9EAF-5BC74E07E15E}"/>
              </a:ext>
            </a:extLst>
          </p:cNvPr>
          <p:cNvSpPr>
            <a:spLocks noChangeAspect="1"/>
          </p:cNvSpPr>
          <p:nvPr/>
        </p:nvSpPr>
        <p:spPr>
          <a:xfrm>
            <a:off x="5157613" y="404193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Oval 105">
            <a:extLst>
              <a:ext uri="{FF2B5EF4-FFF2-40B4-BE49-F238E27FC236}">
                <a16:creationId xmlns:a16="http://schemas.microsoft.com/office/drawing/2014/main" xmlns="" id="{4569935D-2678-4C1F-AEFD-BFD0DC72A02F}"/>
              </a:ext>
            </a:extLst>
          </p:cNvPr>
          <p:cNvSpPr>
            <a:spLocks noChangeAspect="1"/>
          </p:cNvSpPr>
          <p:nvPr/>
        </p:nvSpPr>
        <p:spPr>
          <a:xfrm>
            <a:off x="5194175" y="398155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7" name="Oval 106">
            <a:extLst>
              <a:ext uri="{FF2B5EF4-FFF2-40B4-BE49-F238E27FC236}">
                <a16:creationId xmlns:a16="http://schemas.microsoft.com/office/drawing/2014/main" xmlns="" id="{F0105F8F-71EC-4AAB-B19C-9E38B67A4634}"/>
              </a:ext>
            </a:extLst>
          </p:cNvPr>
          <p:cNvSpPr>
            <a:spLocks noChangeAspect="1"/>
          </p:cNvSpPr>
          <p:nvPr/>
        </p:nvSpPr>
        <p:spPr>
          <a:xfrm>
            <a:off x="5169777" y="392308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8" name="Oval 107">
            <a:extLst>
              <a:ext uri="{FF2B5EF4-FFF2-40B4-BE49-F238E27FC236}">
                <a16:creationId xmlns:a16="http://schemas.microsoft.com/office/drawing/2014/main" xmlns="" id="{289D83BD-D389-4FE6-A412-566F3082BA43}"/>
              </a:ext>
            </a:extLst>
          </p:cNvPr>
          <p:cNvSpPr>
            <a:spLocks noChangeAspect="1"/>
          </p:cNvSpPr>
          <p:nvPr/>
        </p:nvSpPr>
        <p:spPr>
          <a:xfrm>
            <a:off x="5151094" y="386461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9" name="Oval 108">
            <a:extLst>
              <a:ext uri="{FF2B5EF4-FFF2-40B4-BE49-F238E27FC236}">
                <a16:creationId xmlns:a16="http://schemas.microsoft.com/office/drawing/2014/main" xmlns="" id="{28A754A5-381C-43D5-81C8-6317045FCEAF}"/>
              </a:ext>
            </a:extLst>
          </p:cNvPr>
          <p:cNvSpPr>
            <a:spLocks noChangeAspect="1"/>
          </p:cNvSpPr>
          <p:nvPr/>
        </p:nvSpPr>
        <p:spPr>
          <a:xfrm>
            <a:off x="5162891" y="380424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0" name="Oval 109">
            <a:extLst>
              <a:ext uri="{FF2B5EF4-FFF2-40B4-BE49-F238E27FC236}">
                <a16:creationId xmlns:a16="http://schemas.microsoft.com/office/drawing/2014/main" xmlns="" id="{002D50D3-1E5B-4F2E-A862-807B065ABE4E}"/>
              </a:ext>
            </a:extLst>
          </p:cNvPr>
          <p:cNvSpPr>
            <a:spLocks noChangeAspect="1"/>
          </p:cNvSpPr>
          <p:nvPr/>
        </p:nvSpPr>
        <p:spPr>
          <a:xfrm>
            <a:off x="5163258" y="374386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1" name="Oval 110">
            <a:extLst>
              <a:ext uri="{FF2B5EF4-FFF2-40B4-BE49-F238E27FC236}">
                <a16:creationId xmlns:a16="http://schemas.microsoft.com/office/drawing/2014/main" xmlns="" id="{4F344B61-F639-4009-8B85-11C3CC1D6DA4}"/>
              </a:ext>
            </a:extLst>
          </p:cNvPr>
          <p:cNvSpPr>
            <a:spLocks noChangeAspect="1"/>
          </p:cNvSpPr>
          <p:nvPr/>
        </p:nvSpPr>
        <p:spPr>
          <a:xfrm>
            <a:off x="5152195" y="368539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2" name="Oval 111">
            <a:extLst>
              <a:ext uri="{FF2B5EF4-FFF2-40B4-BE49-F238E27FC236}">
                <a16:creationId xmlns:a16="http://schemas.microsoft.com/office/drawing/2014/main" xmlns="" id="{60AB6484-45CF-41C7-AE3B-99591460440F}"/>
              </a:ext>
            </a:extLst>
          </p:cNvPr>
          <p:cNvSpPr>
            <a:spLocks noChangeAspect="1"/>
          </p:cNvSpPr>
          <p:nvPr/>
        </p:nvSpPr>
        <p:spPr>
          <a:xfrm>
            <a:off x="5186852" y="362883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3" name="Oval 112">
            <a:extLst>
              <a:ext uri="{FF2B5EF4-FFF2-40B4-BE49-F238E27FC236}">
                <a16:creationId xmlns:a16="http://schemas.microsoft.com/office/drawing/2014/main" xmlns="" id="{CCC62D83-A4C9-4E67-989F-C773F6BAD801}"/>
              </a:ext>
            </a:extLst>
          </p:cNvPr>
          <p:cNvSpPr>
            <a:spLocks noChangeAspect="1"/>
          </p:cNvSpPr>
          <p:nvPr/>
        </p:nvSpPr>
        <p:spPr>
          <a:xfrm>
            <a:off x="5187219" y="357036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4" name="Oval 113">
            <a:extLst>
              <a:ext uri="{FF2B5EF4-FFF2-40B4-BE49-F238E27FC236}">
                <a16:creationId xmlns:a16="http://schemas.microsoft.com/office/drawing/2014/main" xmlns="" id="{107CC7F2-60D4-431C-BC2C-B7327D419032}"/>
              </a:ext>
            </a:extLst>
          </p:cNvPr>
          <p:cNvSpPr>
            <a:spLocks noChangeAspect="1"/>
          </p:cNvSpPr>
          <p:nvPr/>
        </p:nvSpPr>
        <p:spPr>
          <a:xfrm>
            <a:off x="5187586" y="350998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5" name="Oval 114">
            <a:extLst>
              <a:ext uri="{FF2B5EF4-FFF2-40B4-BE49-F238E27FC236}">
                <a16:creationId xmlns:a16="http://schemas.microsoft.com/office/drawing/2014/main" xmlns="" id="{1FE971DC-1085-4EDE-AED7-7AC3BA06E971}"/>
              </a:ext>
            </a:extLst>
          </p:cNvPr>
          <p:cNvSpPr>
            <a:spLocks noChangeAspect="1"/>
          </p:cNvSpPr>
          <p:nvPr/>
        </p:nvSpPr>
        <p:spPr>
          <a:xfrm>
            <a:off x="5253090" y="338923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6" name="Oval 115">
            <a:extLst>
              <a:ext uri="{FF2B5EF4-FFF2-40B4-BE49-F238E27FC236}">
                <a16:creationId xmlns:a16="http://schemas.microsoft.com/office/drawing/2014/main" xmlns="" id="{107B1601-AE1C-407B-A724-AD31431AC601}"/>
              </a:ext>
            </a:extLst>
          </p:cNvPr>
          <p:cNvSpPr>
            <a:spLocks noChangeAspect="1"/>
          </p:cNvSpPr>
          <p:nvPr/>
        </p:nvSpPr>
        <p:spPr>
          <a:xfrm>
            <a:off x="5211785" y="333420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7" name="Oval 116">
            <a:extLst>
              <a:ext uri="{FF2B5EF4-FFF2-40B4-BE49-F238E27FC236}">
                <a16:creationId xmlns:a16="http://schemas.microsoft.com/office/drawing/2014/main" xmlns="" id="{8BD1C559-0CA2-434F-9E58-D5899DC6EC81}"/>
              </a:ext>
            </a:extLst>
          </p:cNvPr>
          <p:cNvSpPr>
            <a:spLocks noChangeAspect="1"/>
          </p:cNvSpPr>
          <p:nvPr/>
        </p:nvSpPr>
        <p:spPr>
          <a:xfrm>
            <a:off x="5153335" y="3277266"/>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8" name="Oval 117">
            <a:extLst>
              <a:ext uri="{FF2B5EF4-FFF2-40B4-BE49-F238E27FC236}">
                <a16:creationId xmlns:a16="http://schemas.microsoft.com/office/drawing/2014/main" xmlns="" id="{F76E36BB-C4C3-4861-A2A3-4B92A54A5D2D}"/>
              </a:ext>
            </a:extLst>
          </p:cNvPr>
          <p:cNvSpPr>
            <a:spLocks noChangeAspect="1"/>
          </p:cNvSpPr>
          <p:nvPr/>
        </p:nvSpPr>
        <p:spPr>
          <a:xfrm>
            <a:off x="5222520" y="321651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9" name="Oval 118">
            <a:extLst>
              <a:ext uri="{FF2B5EF4-FFF2-40B4-BE49-F238E27FC236}">
                <a16:creationId xmlns:a16="http://schemas.microsoft.com/office/drawing/2014/main" xmlns="" id="{987FAE21-AA83-4656-AA22-E4F337099616}"/>
              </a:ext>
            </a:extLst>
          </p:cNvPr>
          <p:cNvSpPr>
            <a:spLocks noChangeAspect="1"/>
          </p:cNvSpPr>
          <p:nvPr/>
        </p:nvSpPr>
        <p:spPr>
          <a:xfrm>
            <a:off x="5185025" y="315767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0" name="Oval 119">
            <a:extLst>
              <a:ext uri="{FF2B5EF4-FFF2-40B4-BE49-F238E27FC236}">
                <a16:creationId xmlns:a16="http://schemas.microsoft.com/office/drawing/2014/main" xmlns="" id="{1D3B6235-2083-4689-A3DE-870EFAEAAEAE}"/>
              </a:ext>
            </a:extLst>
          </p:cNvPr>
          <p:cNvSpPr>
            <a:spLocks noChangeAspect="1"/>
          </p:cNvSpPr>
          <p:nvPr/>
        </p:nvSpPr>
        <p:spPr>
          <a:xfrm>
            <a:off x="5157055" y="309883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1" name="Oval 120">
            <a:extLst>
              <a:ext uri="{FF2B5EF4-FFF2-40B4-BE49-F238E27FC236}">
                <a16:creationId xmlns:a16="http://schemas.microsoft.com/office/drawing/2014/main" xmlns="" id="{34A6006B-F65E-41F1-BB84-41C0E2596682}"/>
              </a:ext>
            </a:extLst>
          </p:cNvPr>
          <p:cNvSpPr>
            <a:spLocks noChangeAspect="1"/>
          </p:cNvSpPr>
          <p:nvPr/>
        </p:nvSpPr>
        <p:spPr>
          <a:xfrm>
            <a:off x="5174805" y="304189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2" name="Oval 121">
            <a:extLst>
              <a:ext uri="{FF2B5EF4-FFF2-40B4-BE49-F238E27FC236}">
                <a16:creationId xmlns:a16="http://schemas.microsoft.com/office/drawing/2014/main" xmlns="" id="{B2EBECC2-EDB1-43A2-84FA-01718C92A872}"/>
              </a:ext>
            </a:extLst>
          </p:cNvPr>
          <p:cNvSpPr>
            <a:spLocks noChangeAspect="1"/>
          </p:cNvSpPr>
          <p:nvPr/>
        </p:nvSpPr>
        <p:spPr>
          <a:xfrm>
            <a:off x="5183030" y="2981146"/>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3" name="Oval 122">
            <a:extLst>
              <a:ext uri="{FF2B5EF4-FFF2-40B4-BE49-F238E27FC236}">
                <a16:creationId xmlns:a16="http://schemas.microsoft.com/office/drawing/2014/main" xmlns="" id="{0F9D63BE-AC07-40BF-94A3-318C4F871299}"/>
              </a:ext>
            </a:extLst>
          </p:cNvPr>
          <p:cNvSpPr>
            <a:spLocks noChangeAspect="1"/>
          </p:cNvSpPr>
          <p:nvPr/>
        </p:nvSpPr>
        <p:spPr>
          <a:xfrm>
            <a:off x="5191255" y="292039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Oval 123">
            <a:extLst>
              <a:ext uri="{FF2B5EF4-FFF2-40B4-BE49-F238E27FC236}">
                <a16:creationId xmlns:a16="http://schemas.microsoft.com/office/drawing/2014/main" xmlns="" id="{444A5E8A-8F06-4695-8904-8B82B6E2ED6A}"/>
              </a:ext>
            </a:extLst>
          </p:cNvPr>
          <p:cNvSpPr>
            <a:spLocks noChangeAspect="1"/>
          </p:cNvSpPr>
          <p:nvPr/>
        </p:nvSpPr>
        <p:spPr>
          <a:xfrm>
            <a:off x="5159475" y="286155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5" name="Oval 124">
            <a:extLst>
              <a:ext uri="{FF2B5EF4-FFF2-40B4-BE49-F238E27FC236}">
                <a16:creationId xmlns:a16="http://schemas.microsoft.com/office/drawing/2014/main" xmlns="" id="{71F6FA79-A069-4B9A-8884-4F3B25878F49}"/>
              </a:ext>
            </a:extLst>
          </p:cNvPr>
          <p:cNvSpPr>
            <a:spLocks noChangeAspect="1"/>
          </p:cNvSpPr>
          <p:nvPr/>
        </p:nvSpPr>
        <p:spPr>
          <a:xfrm>
            <a:off x="5181035" y="280271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6" name="Oval 125">
            <a:extLst>
              <a:ext uri="{FF2B5EF4-FFF2-40B4-BE49-F238E27FC236}">
                <a16:creationId xmlns:a16="http://schemas.microsoft.com/office/drawing/2014/main" xmlns="" id="{4EEF211C-F6CD-42F5-B7C0-525965F03A7D}"/>
              </a:ext>
            </a:extLst>
          </p:cNvPr>
          <p:cNvSpPr>
            <a:spLocks noChangeAspect="1"/>
          </p:cNvSpPr>
          <p:nvPr/>
        </p:nvSpPr>
        <p:spPr>
          <a:xfrm>
            <a:off x="5160685" y="274577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7" name="Oval 126">
            <a:extLst>
              <a:ext uri="{FF2B5EF4-FFF2-40B4-BE49-F238E27FC236}">
                <a16:creationId xmlns:a16="http://schemas.microsoft.com/office/drawing/2014/main" xmlns="" id="{91464BDC-9AB2-4851-938A-85ED48727FF8}"/>
              </a:ext>
            </a:extLst>
          </p:cNvPr>
          <p:cNvSpPr>
            <a:spLocks noChangeAspect="1"/>
          </p:cNvSpPr>
          <p:nvPr/>
        </p:nvSpPr>
        <p:spPr>
          <a:xfrm>
            <a:off x="5161290" y="2686931"/>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8" name="Oval 127">
            <a:extLst>
              <a:ext uri="{FF2B5EF4-FFF2-40B4-BE49-F238E27FC236}">
                <a16:creationId xmlns:a16="http://schemas.microsoft.com/office/drawing/2014/main" xmlns="" id="{E2B363C0-873B-49BC-BC1C-877B2B8E4243}"/>
              </a:ext>
            </a:extLst>
          </p:cNvPr>
          <p:cNvSpPr>
            <a:spLocks noChangeAspect="1"/>
          </p:cNvSpPr>
          <p:nvPr/>
        </p:nvSpPr>
        <p:spPr>
          <a:xfrm>
            <a:off x="5150465" y="262808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9" name="Oval 128">
            <a:extLst>
              <a:ext uri="{FF2B5EF4-FFF2-40B4-BE49-F238E27FC236}">
                <a16:creationId xmlns:a16="http://schemas.microsoft.com/office/drawing/2014/main" xmlns="" id="{287E19E0-9EF7-48C1-A0BE-37D5739E16CC}"/>
              </a:ext>
            </a:extLst>
          </p:cNvPr>
          <p:cNvSpPr>
            <a:spLocks noChangeAspect="1"/>
          </p:cNvSpPr>
          <p:nvPr/>
        </p:nvSpPr>
        <p:spPr>
          <a:xfrm>
            <a:off x="5168215" y="256924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0" name="Oval 129">
            <a:extLst>
              <a:ext uri="{FF2B5EF4-FFF2-40B4-BE49-F238E27FC236}">
                <a16:creationId xmlns:a16="http://schemas.microsoft.com/office/drawing/2014/main" xmlns="" id="{6C38970D-4A21-4989-9364-34F820F03F95}"/>
              </a:ext>
            </a:extLst>
          </p:cNvPr>
          <p:cNvSpPr>
            <a:spLocks noChangeAspect="1"/>
          </p:cNvSpPr>
          <p:nvPr/>
        </p:nvSpPr>
        <p:spPr>
          <a:xfrm>
            <a:off x="5180250" y="251040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1" name="Oval 130">
            <a:extLst>
              <a:ext uri="{FF2B5EF4-FFF2-40B4-BE49-F238E27FC236}">
                <a16:creationId xmlns:a16="http://schemas.microsoft.com/office/drawing/2014/main" xmlns="" id="{018388BD-D809-4D38-B88D-7F83F76FF7FD}"/>
              </a:ext>
            </a:extLst>
          </p:cNvPr>
          <p:cNvSpPr>
            <a:spLocks noChangeAspect="1"/>
          </p:cNvSpPr>
          <p:nvPr/>
        </p:nvSpPr>
        <p:spPr>
          <a:xfrm>
            <a:off x="5226575" y="245346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2" name="Oval 131">
            <a:extLst>
              <a:ext uri="{FF2B5EF4-FFF2-40B4-BE49-F238E27FC236}">
                <a16:creationId xmlns:a16="http://schemas.microsoft.com/office/drawing/2014/main" xmlns="" id="{89B8E0C1-33C7-4BDF-9BB9-C42F4137D10A}"/>
              </a:ext>
            </a:extLst>
          </p:cNvPr>
          <p:cNvSpPr>
            <a:spLocks noChangeAspect="1"/>
          </p:cNvSpPr>
          <p:nvPr/>
        </p:nvSpPr>
        <p:spPr>
          <a:xfrm>
            <a:off x="5183365" y="2394621"/>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3" name="Oval 132">
            <a:extLst>
              <a:ext uri="{FF2B5EF4-FFF2-40B4-BE49-F238E27FC236}">
                <a16:creationId xmlns:a16="http://schemas.microsoft.com/office/drawing/2014/main" xmlns="" id="{81EDEAEC-49E6-4794-9520-2830E2A00FA6}"/>
              </a:ext>
            </a:extLst>
          </p:cNvPr>
          <p:cNvSpPr>
            <a:spLocks noChangeAspect="1"/>
          </p:cNvSpPr>
          <p:nvPr/>
        </p:nvSpPr>
        <p:spPr>
          <a:xfrm>
            <a:off x="5208735" y="233577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4" name="Oval 133">
            <a:extLst>
              <a:ext uri="{FF2B5EF4-FFF2-40B4-BE49-F238E27FC236}">
                <a16:creationId xmlns:a16="http://schemas.microsoft.com/office/drawing/2014/main" xmlns="" id="{0DB26CB5-C13C-4174-BE67-F54B628B262F}"/>
              </a:ext>
            </a:extLst>
          </p:cNvPr>
          <p:cNvSpPr>
            <a:spLocks noChangeAspect="1"/>
          </p:cNvSpPr>
          <p:nvPr/>
        </p:nvSpPr>
        <p:spPr>
          <a:xfrm>
            <a:off x="5184575" y="227693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5" name="Oval 134">
            <a:extLst>
              <a:ext uri="{FF2B5EF4-FFF2-40B4-BE49-F238E27FC236}">
                <a16:creationId xmlns:a16="http://schemas.microsoft.com/office/drawing/2014/main" xmlns="" id="{445A7851-4402-4AD2-B961-000268A81EB9}"/>
              </a:ext>
            </a:extLst>
          </p:cNvPr>
          <p:cNvSpPr>
            <a:spLocks noChangeAspect="1"/>
          </p:cNvSpPr>
          <p:nvPr/>
        </p:nvSpPr>
        <p:spPr>
          <a:xfrm>
            <a:off x="5188990" y="221618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6" name="Oval 135">
            <a:extLst>
              <a:ext uri="{FF2B5EF4-FFF2-40B4-BE49-F238E27FC236}">
                <a16:creationId xmlns:a16="http://schemas.microsoft.com/office/drawing/2014/main" xmlns="" id="{5B18E47A-06DF-419A-A16C-171807990E29}"/>
              </a:ext>
            </a:extLst>
          </p:cNvPr>
          <p:cNvSpPr>
            <a:spLocks noChangeAspect="1"/>
          </p:cNvSpPr>
          <p:nvPr/>
        </p:nvSpPr>
        <p:spPr>
          <a:xfrm>
            <a:off x="5153400" y="2155439"/>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7" name="Oval 136">
            <a:extLst>
              <a:ext uri="{FF2B5EF4-FFF2-40B4-BE49-F238E27FC236}">
                <a16:creationId xmlns:a16="http://schemas.microsoft.com/office/drawing/2014/main" xmlns="" id="{B912D3CD-15DA-45D7-901A-F375BA1CF106}"/>
              </a:ext>
            </a:extLst>
          </p:cNvPr>
          <p:cNvSpPr>
            <a:spLocks noChangeAspect="1"/>
          </p:cNvSpPr>
          <p:nvPr/>
        </p:nvSpPr>
        <p:spPr>
          <a:xfrm>
            <a:off x="5209250" y="2094691"/>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8" name="Oval 137">
            <a:extLst>
              <a:ext uri="{FF2B5EF4-FFF2-40B4-BE49-F238E27FC236}">
                <a16:creationId xmlns:a16="http://schemas.microsoft.com/office/drawing/2014/main" xmlns="" id="{BD173BC8-C581-4C0A-9A08-EDDB12091572}"/>
              </a:ext>
            </a:extLst>
          </p:cNvPr>
          <p:cNvSpPr>
            <a:spLocks noChangeAspect="1"/>
          </p:cNvSpPr>
          <p:nvPr/>
        </p:nvSpPr>
        <p:spPr>
          <a:xfrm>
            <a:off x="5160325" y="2037753"/>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9" name="Oval 138">
            <a:extLst>
              <a:ext uri="{FF2B5EF4-FFF2-40B4-BE49-F238E27FC236}">
                <a16:creationId xmlns:a16="http://schemas.microsoft.com/office/drawing/2014/main" xmlns="" id="{19D583BE-3CF1-405D-ABC2-28229C24EC12}"/>
              </a:ext>
            </a:extLst>
          </p:cNvPr>
          <p:cNvSpPr>
            <a:spLocks noChangeAspect="1"/>
          </p:cNvSpPr>
          <p:nvPr/>
        </p:nvSpPr>
        <p:spPr>
          <a:xfrm>
            <a:off x="5157120" y="198081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0" name="Oval 139">
            <a:extLst>
              <a:ext uri="{FF2B5EF4-FFF2-40B4-BE49-F238E27FC236}">
                <a16:creationId xmlns:a16="http://schemas.microsoft.com/office/drawing/2014/main" xmlns="" id="{F0888645-A4AF-4BCB-81A4-1BCA065B9060}"/>
              </a:ext>
            </a:extLst>
          </p:cNvPr>
          <p:cNvSpPr>
            <a:spLocks noChangeAspect="1"/>
          </p:cNvSpPr>
          <p:nvPr/>
        </p:nvSpPr>
        <p:spPr>
          <a:xfrm>
            <a:off x="5159630" y="192197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1" name="Oval 140">
            <a:extLst>
              <a:ext uri="{FF2B5EF4-FFF2-40B4-BE49-F238E27FC236}">
                <a16:creationId xmlns:a16="http://schemas.microsoft.com/office/drawing/2014/main" xmlns="" id="{F3676709-1575-49A0-958D-F201D24C6FC9}"/>
              </a:ext>
            </a:extLst>
          </p:cNvPr>
          <p:cNvSpPr>
            <a:spLocks noChangeAspect="1"/>
          </p:cNvSpPr>
          <p:nvPr/>
        </p:nvSpPr>
        <p:spPr>
          <a:xfrm>
            <a:off x="5162140" y="1863129"/>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2" name="Isosceles Triangle 141">
            <a:extLst>
              <a:ext uri="{FF2B5EF4-FFF2-40B4-BE49-F238E27FC236}">
                <a16:creationId xmlns:a16="http://schemas.microsoft.com/office/drawing/2014/main" xmlns="" id="{0F502937-097B-470C-9DF9-B50A8D27C333}"/>
              </a:ext>
            </a:extLst>
          </p:cNvPr>
          <p:cNvSpPr/>
          <p:nvPr/>
        </p:nvSpPr>
        <p:spPr>
          <a:xfrm>
            <a:off x="6982604" y="1981255"/>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43" name="Isosceles Triangle 142">
            <a:extLst>
              <a:ext uri="{FF2B5EF4-FFF2-40B4-BE49-F238E27FC236}">
                <a16:creationId xmlns:a16="http://schemas.microsoft.com/office/drawing/2014/main" xmlns="" id="{CA1D3EB9-5B94-4FE6-AF34-2EDE61EEAAD4}"/>
              </a:ext>
            </a:extLst>
          </p:cNvPr>
          <p:cNvSpPr/>
          <p:nvPr/>
        </p:nvSpPr>
        <p:spPr>
          <a:xfrm>
            <a:off x="6723145" y="2037345"/>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44" name="Isosceles Triangle 143">
            <a:extLst>
              <a:ext uri="{FF2B5EF4-FFF2-40B4-BE49-F238E27FC236}">
                <a16:creationId xmlns:a16="http://schemas.microsoft.com/office/drawing/2014/main" xmlns="" id="{B68F2B2F-CF20-4F55-B42A-220227D60D4A}"/>
              </a:ext>
            </a:extLst>
          </p:cNvPr>
          <p:cNvSpPr/>
          <p:nvPr/>
        </p:nvSpPr>
        <p:spPr>
          <a:xfrm>
            <a:off x="7188622" y="3096669"/>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45" name="Isosceles Triangle 144">
            <a:extLst>
              <a:ext uri="{FF2B5EF4-FFF2-40B4-BE49-F238E27FC236}">
                <a16:creationId xmlns:a16="http://schemas.microsoft.com/office/drawing/2014/main" xmlns="" id="{912958A5-5D53-4E4F-A80A-C2218724A8CA}"/>
              </a:ext>
            </a:extLst>
          </p:cNvPr>
          <p:cNvSpPr/>
          <p:nvPr/>
        </p:nvSpPr>
        <p:spPr>
          <a:xfrm>
            <a:off x="5742174" y="3216518"/>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46" name="Isosceles Triangle 145">
            <a:extLst>
              <a:ext uri="{FF2B5EF4-FFF2-40B4-BE49-F238E27FC236}">
                <a16:creationId xmlns:a16="http://schemas.microsoft.com/office/drawing/2014/main" xmlns="" id="{823EBAD2-A632-4C2A-A8FB-31FF9588BD1B}"/>
              </a:ext>
            </a:extLst>
          </p:cNvPr>
          <p:cNvSpPr/>
          <p:nvPr/>
        </p:nvSpPr>
        <p:spPr>
          <a:xfrm>
            <a:off x="6918539" y="3448795"/>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47" name="Rectangle 146">
            <a:extLst>
              <a:ext uri="{FF2B5EF4-FFF2-40B4-BE49-F238E27FC236}">
                <a16:creationId xmlns:a16="http://schemas.microsoft.com/office/drawing/2014/main" xmlns="" id="{1854010F-1019-4A8B-AA67-C58F00294D38}"/>
              </a:ext>
            </a:extLst>
          </p:cNvPr>
          <p:cNvSpPr/>
          <p:nvPr/>
        </p:nvSpPr>
        <p:spPr>
          <a:xfrm>
            <a:off x="4904044" y="4107787"/>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8" name="Rectangle 147">
            <a:extLst>
              <a:ext uri="{FF2B5EF4-FFF2-40B4-BE49-F238E27FC236}">
                <a16:creationId xmlns:a16="http://schemas.microsoft.com/office/drawing/2014/main" xmlns="" id="{968B3A07-2D89-4A5F-A3C6-275F57BFD318}"/>
              </a:ext>
            </a:extLst>
          </p:cNvPr>
          <p:cNvSpPr/>
          <p:nvPr/>
        </p:nvSpPr>
        <p:spPr>
          <a:xfrm>
            <a:off x="4904044" y="4041673"/>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9" name="Rectangle 148">
            <a:extLst>
              <a:ext uri="{FF2B5EF4-FFF2-40B4-BE49-F238E27FC236}">
                <a16:creationId xmlns:a16="http://schemas.microsoft.com/office/drawing/2014/main" xmlns="" id="{62C66D75-6120-4FF4-A69C-C4254DADEA38}"/>
              </a:ext>
            </a:extLst>
          </p:cNvPr>
          <p:cNvSpPr/>
          <p:nvPr/>
        </p:nvSpPr>
        <p:spPr>
          <a:xfrm>
            <a:off x="4904044" y="398081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0" name="Rectangle 149">
            <a:extLst>
              <a:ext uri="{FF2B5EF4-FFF2-40B4-BE49-F238E27FC236}">
                <a16:creationId xmlns:a16="http://schemas.microsoft.com/office/drawing/2014/main" xmlns="" id="{6775E52F-C8F7-46C1-A3E7-B231C8C2C907}"/>
              </a:ext>
            </a:extLst>
          </p:cNvPr>
          <p:cNvSpPr/>
          <p:nvPr/>
        </p:nvSpPr>
        <p:spPr>
          <a:xfrm>
            <a:off x="4904044" y="392258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1" name="Rectangle 150">
            <a:extLst>
              <a:ext uri="{FF2B5EF4-FFF2-40B4-BE49-F238E27FC236}">
                <a16:creationId xmlns:a16="http://schemas.microsoft.com/office/drawing/2014/main" xmlns="" id="{4981A7ED-20BB-4619-AB40-4B6D3A983991}"/>
              </a:ext>
            </a:extLst>
          </p:cNvPr>
          <p:cNvSpPr/>
          <p:nvPr/>
        </p:nvSpPr>
        <p:spPr>
          <a:xfrm>
            <a:off x="4936639" y="386435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2" name="Rectangle 151">
            <a:extLst>
              <a:ext uri="{FF2B5EF4-FFF2-40B4-BE49-F238E27FC236}">
                <a16:creationId xmlns:a16="http://schemas.microsoft.com/office/drawing/2014/main" xmlns="" id="{738DC7F7-9D0B-4DCA-AC27-57E3A0AD0E24}"/>
              </a:ext>
            </a:extLst>
          </p:cNvPr>
          <p:cNvSpPr/>
          <p:nvPr/>
        </p:nvSpPr>
        <p:spPr>
          <a:xfrm>
            <a:off x="4943788" y="380612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3" name="Rectangle 152">
            <a:extLst>
              <a:ext uri="{FF2B5EF4-FFF2-40B4-BE49-F238E27FC236}">
                <a16:creationId xmlns:a16="http://schemas.microsoft.com/office/drawing/2014/main" xmlns="" id="{D3EF764B-5B97-495E-AF64-225ED4B7D572}"/>
              </a:ext>
            </a:extLst>
          </p:cNvPr>
          <p:cNvSpPr/>
          <p:nvPr/>
        </p:nvSpPr>
        <p:spPr>
          <a:xfrm>
            <a:off x="4904044" y="374789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4" name="Rectangle 153">
            <a:extLst>
              <a:ext uri="{FF2B5EF4-FFF2-40B4-BE49-F238E27FC236}">
                <a16:creationId xmlns:a16="http://schemas.microsoft.com/office/drawing/2014/main" xmlns="" id="{B4198F9B-F025-4D06-9574-D1024C055C5A}"/>
              </a:ext>
            </a:extLst>
          </p:cNvPr>
          <p:cNvSpPr/>
          <p:nvPr/>
        </p:nvSpPr>
        <p:spPr>
          <a:xfrm>
            <a:off x="4904044" y="368966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5" name="Rectangle 154">
            <a:extLst>
              <a:ext uri="{FF2B5EF4-FFF2-40B4-BE49-F238E27FC236}">
                <a16:creationId xmlns:a16="http://schemas.microsoft.com/office/drawing/2014/main" xmlns="" id="{189708AC-7DDD-4494-9C9F-B4F00B756465}"/>
              </a:ext>
            </a:extLst>
          </p:cNvPr>
          <p:cNvSpPr/>
          <p:nvPr/>
        </p:nvSpPr>
        <p:spPr>
          <a:xfrm>
            <a:off x="4904044" y="363143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6" name="Rectangle 155">
            <a:extLst>
              <a:ext uri="{FF2B5EF4-FFF2-40B4-BE49-F238E27FC236}">
                <a16:creationId xmlns:a16="http://schemas.microsoft.com/office/drawing/2014/main" xmlns="" id="{98B5D3F3-88A7-4A2C-9C9F-8C39E4A46970}"/>
              </a:ext>
            </a:extLst>
          </p:cNvPr>
          <p:cNvSpPr/>
          <p:nvPr/>
        </p:nvSpPr>
        <p:spPr>
          <a:xfrm>
            <a:off x="4904044" y="3573205"/>
            <a:ext cx="252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7" name="Rectangle 156">
            <a:extLst>
              <a:ext uri="{FF2B5EF4-FFF2-40B4-BE49-F238E27FC236}">
                <a16:creationId xmlns:a16="http://schemas.microsoft.com/office/drawing/2014/main" xmlns="" id="{F1935A0F-1D6A-40BB-AB67-0D4090707E59}"/>
              </a:ext>
            </a:extLst>
          </p:cNvPr>
          <p:cNvSpPr/>
          <p:nvPr/>
        </p:nvSpPr>
        <p:spPr>
          <a:xfrm>
            <a:off x="4937481" y="351497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8" name="Rectangle 157">
            <a:extLst>
              <a:ext uri="{FF2B5EF4-FFF2-40B4-BE49-F238E27FC236}">
                <a16:creationId xmlns:a16="http://schemas.microsoft.com/office/drawing/2014/main" xmlns="" id="{B36877E6-D1C5-4920-AF17-4EF8F83487E0}"/>
              </a:ext>
            </a:extLst>
          </p:cNvPr>
          <p:cNvSpPr/>
          <p:nvPr/>
        </p:nvSpPr>
        <p:spPr>
          <a:xfrm>
            <a:off x="4904044" y="345674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9" name="Rectangle 158">
            <a:extLst>
              <a:ext uri="{FF2B5EF4-FFF2-40B4-BE49-F238E27FC236}">
                <a16:creationId xmlns:a16="http://schemas.microsoft.com/office/drawing/2014/main" xmlns="" id="{7D0571DC-0AC9-431B-BC6E-5063892F6FC0}"/>
              </a:ext>
            </a:extLst>
          </p:cNvPr>
          <p:cNvSpPr/>
          <p:nvPr/>
        </p:nvSpPr>
        <p:spPr>
          <a:xfrm>
            <a:off x="4928127" y="339851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0" name="Rectangle 159">
            <a:extLst>
              <a:ext uri="{FF2B5EF4-FFF2-40B4-BE49-F238E27FC236}">
                <a16:creationId xmlns:a16="http://schemas.microsoft.com/office/drawing/2014/main" xmlns="" id="{4DED989D-E8FD-4EFF-87BB-C90450E95E07}"/>
              </a:ext>
            </a:extLst>
          </p:cNvPr>
          <p:cNvSpPr/>
          <p:nvPr/>
        </p:nvSpPr>
        <p:spPr>
          <a:xfrm>
            <a:off x="4945785" y="334028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1" name="Rectangle 160">
            <a:extLst>
              <a:ext uri="{FF2B5EF4-FFF2-40B4-BE49-F238E27FC236}">
                <a16:creationId xmlns:a16="http://schemas.microsoft.com/office/drawing/2014/main" xmlns="" id="{8764EE59-06A2-4D90-8C85-E559F40B60EE}"/>
              </a:ext>
            </a:extLst>
          </p:cNvPr>
          <p:cNvSpPr/>
          <p:nvPr/>
        </p:nvSpPr>
        <p:spPr>
          <a:xfrm>
            <a:off x="4903001" y="328205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2" name="Rectangle 161">
            <a:extLst>
              <a:ext uri="{FF2B5EF4-FFF2-40B4-BE49-F238E27FC236}">
                <a16:creationId xmlns:a16="http://schemas.microsoft.com/office/drawing/2014/main" xmlns="" id="{50C4F9D2-533F-4CDE-B68D-97972954DA3A}"/>
              </a:ext>
            </a:extLst>
          </p:cNvPr>
          <p:cNvSpPr/>
          <p:nvPr/>
        </p:nvSpPr>
        <p:spPr>
          <a:xfrm>
            <a:off x="4931170" y="322382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3" name="Rectangle 162">
            <a:extLst>
              <a:ext uri="{FF2B5EF4-FFF2-40B4-BE49-F238E27FC236}">
                <a16:creationId xmlns:a16="http://schemas.microsoft.com/office/drawing/2014/main" xmlns="" id="{65A2B9AC-B818-448E-BFDD-9C746017FA9F}"/>
              </a:ext>
            </a:extLst>
          </p:cNvPr>
          <p:cNvSpPr/>
          <p:nvPr/>
        </p:nvSpPr>
        <p:spPr>
          <a:xfrm>
            <a:off x="4927803" y="316559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4" name="Rectangle 163">
            <a:extLst>
              <a:ext uri="{FF2B5EF4-FFF2-40B4-BE49-F238E27FC236}">
                <a16:creationId xmlns:a16="http://schemas.microsoft.com/office/drawing/2014/main" xmlns="" id="{16AFB648-A245-4D06-B47B-B9531B6438EB}"/>
              </a:ext>
            </a:extLst>
          </p:cNvPr>
          <p:cNvSpPr/>
          <p:nvPr/>
        </p:nvSpPr>
        <p:spPr>
          <a:xfrm>
            <a:off x="4904044" y="310736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5" name="Rectangle 164">
            <a:extLst>
              <a:ext uri="{FF2B5EF4-FFF2-40B4-BE49-F238E27FC236}">
                <a16:creationId xmlns:a16="http://schemas.microsoft.com/office/drawing/2014/main" xmlns="" id="{AEB7E6F7-0F98-4CD0-9561-BC9320AFAC04}"/>
              </a:ext>
            </a:extLst>
          </p:cNvPr>
          <p:cNvSpPr/>
          <p:nvPr/>
        </p:nvSpPr>
        <p:spPr>
          <a:xfrm>
            <a:off x="4906672" y="304913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6" name="Rectangle 165">
            <a:extLst>
              <a:ext uri="{FF2B5EF4-FFF2-40B4-BE49-F238E27FC236}">
                <a16:creationId xmlns:a16="http://schemas.microsoft.com/office/drawing/2014/main" xmlns="" id="{FB8D5AA9-3941-4F8F-BF92-6796CF9E8480}"/>
              </a:ext>
            </a:extLst>
          </p:cNvPr>
          <p:cNvSpPr/>
          <p:nvPr/>
        </p:nvSpPr>
        <p:spPr>
          <a:xfrm>
            <a:off x="4933467" y="299090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7" name="Rectangle 166">
            <a:extLst>
              <a:ext uri="{FF2B5EF4-FFF2-40B4-BE49-F238E27FC236}">
                <a16:creationId xmlns:a16="http://schemas.microsoft.com/office/drawing/2014/main" xmlns="" id="{B59CF0D5-7327-4E2E-AE8C-B2162F7E123A}"/>
              </a:ext>
            </a:extLst>
          </p:cNvPr>
          <p:cNvSpPr/>
          <p:nvPr/>
        </p:nvSpPr>
        <p:spPr>
          <a:xfrm>
            <a:off x="4904044" y="2927419"/>
            <a:ext cx="252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8" name="Rectangle 167">
            <a:extLst>
              <a:ext uri="{FF2B5EF4-FFF2-40B4-BE49-F238E27FC236}">
                <a16:creationId xmlns:a16="http://schemas.microsoft.com/office/drawing/2014/main" xmlns="" id="{0A7B21DD-9243-4887-8E32-5ED5BEEA1886}"/>
              </a:ext>
            </a:extLst>
          </p:cNvPr>
          <p:cNvSpPr/>
          <p:nvPr/>
        </p:nvSpPr>
        <p:spPr>
          <a:xfrm>
            <a:off x="4904044" y="2863933"/>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9" name="Rectangle 168">
            <a:extLst>
              <a:ext uri="{FF2B5EF4-FFF2-40B4-BE49-F238E27FC236}">
                <a16:creationId xmlns:a16="http://schemas.microsoft.com/office/drawing/2014/main" xmlns="" id="{2790E94F-3291-4A1E-8F63-C089FB0F80D9}"/>
              </a:ext>
            </a:extLst>
          </p:cNvPr>
          <p:cNvSpPr/>
          <p:nvPr/>
        </p:nvSpPr>
        <p:spPr>
          <a:xfrm>
            <a:off x="4931232" y="2800447"/>
            <a:ext cx="10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0" name="Rectangle 169">
            <a:extLst>
              <a:ext uri="{FF2B5EF4-FFF2-40B4-BE49-F238E27FC236}">
                <a16:creationId xmlns:a16="http://schemas.microsoft.com/office/drawing/2014/main" xmlns="" id="{00B33495-BDDF-44A1-8916-93E1D06BCD06}"/>
              </a:ext>
            </a:extLst>
          </p:cNvPr>
          <p:cNvSpPr/>
          <p:nvPr/>
        </p:nvSpPr>
        <p:spPr>
          <a:xfrm>
            <a:off x="4904044" y="2747773"/>
            <a:ext cx="72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1" name="Rectangle 170">
            <a:extLst>
              <a:ext uri="{FF2B5EF4-FFF2-40B4-BE49-F238E27FC236}">
                <a16:creationId xmlns:a16="http://schemas.microsoft.com/office/drawing/2014/main" xmlns="" id="{34503E48-B317-4D45-AA2C-47CADC3C801D}"/>
              </a:ext>
            </a:extLst>
          </p:cNvPr>
          <p:cNvSpPr/>
          <p:nvPr/>
        </p:nvSpPr>
        <p:spPr>
          <a:xfrm>
            <a:off x="4904044" y="268984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2" name="Rectangle 171">
            <a:extLst>
              <a:ext uri="{FF2B5EF4-FFF2-40B4-BE49-F238E27FC236}">
                <a16:creationId xmlns:a16="http://schemas.microsoft.com/office/drawing/2014/main" xmlns="" id="{7076D0C5-1BF0-4105-A0F5-F47A56C6FE17}"/>
              </a:ext>
            </a:extLst>
          </p:cNvPr>
          <p:cNvSpPr/>
          <p:nvPr/>
        </p:nvSpPr>
        <p:spPr>
          <a:xfrm>
            <a:off x="4904044" y="262928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3" name="Rectangle 172">
            <a:extLst>
              <a:ext uri="{FF2B5EF4-FFF2-40B4-BE49-F238E27FC236}">
                <a16:creationId xmlns:a16="http://schemas.microsoft.com/office/drawing/2014/main" xmlns="" id="{EE7E0AFC-772D-4FA1-93D5-BF789AFD4939}"/>
              </a:ext>
            </a:extLst>
          </p:cNvPr>
          <p:cNvSpPr/>
          <p:nvPr/>
        </p:nvSpPr>
        <p:spPr>
          <a:xfrm>
            <a:off x="4904044" y="2568727"/>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4" name="Rectangle 173">
            <a:extLst>
              <a:ext uri="{FF2B5EF4-FFF2-40B4-BE49-F238E27FC236}">
                <a16:creationId xmlns:a16="http://schemas.microsoft.com/office/drawing/2014/main" xmlns="" id="{3265AE00-C5F3-4D29-8AC7-1E71B2679A6A}"/>
              </a:ext>
            </a:extLst>
          </p:cNvPr>
          <p:cNvSpPr/>
          <p:nvPr/>
        </p:nvSpPr>
        <p:spPr>
          <a:xfrm>
            <a:off x="4904044" y="2508169"/>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5" name="Rectangle 174">
            <a:extLst>
              <a:ext uri="{FF2B5EF4-FFF2-40B4-BE49-F238E27FC236}">
                <a16:creationId xmlns:a16="http://schemas.microsoft.com/office/drawing/2014/main" xmlns="" id="{F7B535D5-0F44-4BB4-9CD6-1C1E821B1920}"/>
              </a:ext>
            </a:extLst>
          </p:cNvPr>
          <p:cNvSpPr/>
          <p:nvPr/>
        </p:nvSpPr>
        <p:spPr>
          <a:xfrm>
            <a:off x="4918044" y="2447611"/>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6" name="Rectangle 175">
            <a:extLst>
              <a:ext uri="{FF2B5EF4-FFF2-40B4-BE49-F238E27FC236}">
                <a16:creationId xmlns:a16="http://schemas.microsoft.com/office/drawing/2014/main" xmlns="" id="{960B5205-ADE0-4DC8-B279-49C46768A573}"/>
              </a:ext>
            </a:extLst>
          </p:cNvPr>
          <p:cNvSpPr/>
          <p:nvPr/>
        </p:nvSpPr>
        <p:spPr>
          <a:xfrm>
            <a:off x="4904044" y="238705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7" name="Rectangle 176">
            <a:extLst>
              <a:ext uri="{FF2B5EF4-FFF2-40B4-BE49-F238E27FC236}">
                <a16:creationId xmlns:a16="http://schemas.microsoft.com/office/drawing/2014/main" xmlns="" id="{E8FA8C31-B2F8-461C-B1E1-3E73F3942903}"/>
              </a:ext>
            </a:extLst>
          </p:cNvPr>
          <p:cNvSpPr/>
          <p:nvPr/>
        </p:nvSpPr>
        <p:spPr>
          <a:xfrm>
            <a:off x="4937296" y="232649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8" name="Rectangle 177">
            <a:extLst>
              <a:ext uri="{FF2B5EF4-FFF2-40B4-BE49-F238E27FC236}">
                <a16:creationId xmlns:a16="http://schemas.microsoft.com/office/drawing/2014/main" xmlns="" id="{2394459F-CD91-48D8-B5C4-AB363AE944D6}"/>
              </a:ext>
            </a:extLst>
          </p:cNvPr>
          <p:cNvSpPr/>
          <p:nvPr/>
        </p:nvSpPr>
        <p:spPr>
          <a:xfrm>
            <a:off x="4945606" y="226856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9" name="Rectangle 178">
            <a:extLst>
              <a:ext uri="{FF2B5EF4-FFF2-40B4-BE49-F238E27FC236}">
                <a16:creationId xmlns:a16="http://schemas.microsoft.com/office/drawing/2014/main" xmlns="" id="{26A80A4A-5D9D-4829-835A-4925145C24B6}"/>
              </a:ext>
            </a:extLst>
          </p:cNvPr>
          <p:cNvSpPr/>
          <p:nvPr/>
        </p:nvSpPr>
        <p:spPr>
          <a:xfrm>
            <a:off x="4904044" y="221326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0" name="Rectangle 179">
            <a:extLst>
              <a:ext uri="{FF2B5EF4-FFF2-40B4-BE49-F238E27FC236}">
                <a16:creationId xmlns:a16="http://schemas.microsoft.com/office/drawing/2014/main" xmlns="" id="{D0E3D204-98FA-4BA2-9D3E-7FABEF4C101C}"/>
              </a:ext>
            </a:extLst>
          </p:cNvPr>
          <p:cNvSpPr/>
          <p:nvPr/>
        </p:nvSpPr>
        <p:spPr>
          <a:xfrm>
            <a:off x="4925429" y="2157961"/>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1" name="Rectangle 180">
            <a:extLst>
              <a:ext uri="{FF2B5EF4-FFF2-40B4-BE49-F238E27FC236}">
                <a16:creationId xmlns:a16="http://schemas.microsoft.com/office/drawing/2014/main" xmlns="" id="{E56076E9-D51B-4B1B-920B-5A6EB45A8C78}"/>
              </a:ext>
            </a:extLst>
          </p:cNvPr>
          <p:cNvSpPr/>
          <p:nvPr/>
        </p:nvSpPr>
        <p:spPr>
          <a:xfrm>
            <a:off x="4928477" y="2102659"/>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2" name="Rectangle 181">
            <a:extLst>
              <a:ext uri="{FF2B5EF4-FFF2-40B4-BE49-F238E27FC236}">
                <a16:creationId xmlns:a16="http://schemas.microsoft.com/office/drawing/2014/main" xmlns="" id="{23B586D3-E9CC-4DC5-B6F3-3C129360D0EF}"/>
              </a:ext>
            </a:extLst>
          </p:cNvPr>
          <p:cNvSpPr/>
          <p:nvPr/>
        </p:nvSpPr>
        <p:spPr>
          <a:xfrm>
            <a:off x="4904044" y="2047357"/>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3" name="Rectangle 182">
            <a:extLst>
              <a:ext uri="{FF2B5EF4-FFF2-40B4-BE49-F238E27FC236}">
                <a16:creationId xmlns:a16="http://schemas.microsoft.com/office/drawing/2014/main" xmlns="" id="{8CB5C15C-5EA5-4738-B595-280BDBC0CBCB}"/>
              </a:ext>
            </a:extLst>
          </p:cNvPr>
          <p:cNvSpPr/>
          <p:nvPr/>
        </p:nvSpPr>
        <p:spPr>
          <a:xfrm>
            <a:off x="4904044" y="1986799"/>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4" name="Rectangle 183">
            <a:extLst>
              <a:ext uri="{FF2B5EF4-FFF2-40B4-BE49-F238E27FC236}">
                <a16:creationId xmlns:a16="http://schemas.microsoft.com/office/drawing/2014/main" xmlns="" id="{0714CC35-AEA7-4334-A006-EC8CCCD5AC84}"/>
              </a:ext>
            </a:extLst>
          </p:cNvPr>
          <p:cNvSpPr/>
          <p:nvPr/>
        </p:nvSpPr>
        <p:spPr>
          <a:xfrm>
            <a:off x="4904044" y="1926241"/>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5" name="Rectangle 184">
            <a:extLst>
              <a:ext uri="{FF2B5EF4-FFF2-40B4-BE49-F238E27FC236}">
                <a16:creationId xmlns:a16="http://schemas.microsoft.com/office/drawing/2014/main" xmlns="" id="{96986D84-3616-490A-86DE-12B720C204CA}"/>
              </a:ext>
            </a:extLst>
          </p:cNvPr>
          <p:cNvSpPr/>
          <p:nvPr/>
        </p:nvSpPr>
        <p:spPr>
          <a:xfrm>
            <a:off x="4904044" y="186568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6" name="Rectangle 185">
            <a:extLst>
              <a:ext uri="{FF2B5EF4-FFF2-40B4-BE49-F238E27FC236}">
                <a16:creationId xmlns:a16="http://schemas.microsoft.com/office/drawing/2014/main" xmlns="" id="{12028FAA-1229-444B-A59B-0D317F5BBB2D}"/>
              </a:ext>
            </a:extLst>
          </p:cNvPr>
          <p:cNvSpPr>
            <a:spLocks noChangeAspect="1"/>
          </p:cNvSpPr>
          <p:nvPr/>
        </p:nvSpPr>
        <p:spPr>
          <a:xfrm>
            <a:off x="7858108" y="2390788"/>
            <a:ext cx="90000" cy="9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87" name="Rectangle 186">
            <a:extLst>
              <a:ext uri="{FF2B5EF4-FFF2-40B4-BE49-F238E27FC236}">
                <a16:creationId xmlns:a16="http://schemas.microsoft.com/office/drawing/2014/main" xmlns="" id="{A4F497DC-B673-4133-AF05-4E87CEAFFDDB}"/>
              </a:ext>
            </a:extLst>
          </p:cNvPr>
          <p:cNvSpPr>
            <a:spLocks noChangeAspect="1"/>
          </p:cNvSpPr>
          <p:nvPr/>
        </p:nvSpPr>
        <p:spPr>
          <a:xfrm>
            <a:off x="7858108" y="2790897"/>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188" name="Oval 187">
            <a:extLst>
              <a:ext uri="{FF2B5EF4-FFF2-40B4-BE49-F238E27FC236}">
                <a16:creationId xmlns:a16="http://schemas.microsoft.com/office/drawing/2014/main" xmlns="" id="{31670971-6260-491F-B615-18D9BCD69DA1}"/>
              </a:ext>
            </a:extLst>
          </p:cNvPr>
          <p:cNvSpPr>
            <a:spLocks noChangeAspect="1"/>
          </p:cNvSpPr>
          <p:nvPr/>
        </p:nvSpPr>
        <p:spPr>
          <a:xfrm>
            <a:off x="7879708" y="3212606"/>
            <a:ext cx="46800" cy="46800"/>
          </a:xfrm>
          <a:prstGeom prst="ellipse">
            <a:avLst/>
          </a:prstGeom>
          <a:solidFill>
            <a:srgbClr val="B2C0EC"/>
          </a:solidFill>
          <a:ln w="317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0" name="TextBox 189">
            <a:extLst>
              <a:ext uri="{FF2B5EF4-FFF2-40B4-BE49-F238E27FC236}">
                <a16:creationId xmlns:a16="http://schemas.microsoft.com/office/drawing/2014/main" xmlns="" id="{8CA662A4-A9B3-41F0-A099-51A8663168F5}"/>
              </a:ext>
            </a:extLst>
          </p:cNvPr>
          <p:cNvSpPr txBox="1"/>
          <p:nvPr/>
        </p:nvSpPr>
        <p:spPr>
          <a:xfrm>
            <a:off x="7930885" y="2298346"/>
            <a:ext cx="444352" cy="264688"/>
          </a:xfrm>
          <a:prstGeom prst="rect">
            <a:avLst/>
          </a:prstGeom>
          <a:noFill/>
        </p:spPr>
        <p:txBody>
          <a:bodyPr wrap="none" rtlCol="0">
            <a:spAutoFit/>
          </a:bodyPr>
          <a:lstStyle/>
          <a:p>
            <a:pPr>
              <a:lnSpc>
                <a:spcPct val="80000"/>
              </a:lnSpc>
            </a:pPr>
            <a:r>
              <a:rPr lang="fr-FR" sz="1400" dirty="0"/>
              <a:t>SG</a:t>
            </a:r>
          </a:p>
        </p:txBody>
      </p:sp>
      <p:sp>
        <p:nvSpPr>
          <p:cNvPr id="191" name="TextBox 190">
            <a:extLst>
              <a:ext uri="{FF2B5EF4-FFF2-40B4-BE49-F238E27FC236}">
                <a16:creationId xmlns:a16="http://schemas.microsoft.com/office/drawing/2014/main" xmlns="" id="{A8C50FBA-B324-49ED-8E47-F81C59A4C10C}"/>
              </a:ext>
            </a:extLst>
          </p:cNvPr>
          <p:cNvSpPr txBox="1"/>
          <p:nvPr/>
        </p:nvSpPr>
        <p:spPr>
          <a:xfrm>
            <a:off x="7930885" y="2617376"/>
            <a:ext cx="1277914" cy="437043"/>
          </a:xfrm>
          <a:prstGeom prst="rect">
            <a:avLst/>
          </a:prstGeom>
          <a:noFill/>
        </p:spPr>
        <p:txBody>
          <a:bodyPr wrap="none" rtlCol="0">
            <a:spAutoFit/>
          </a:bodyPr>
          <a:lstStyle/>
          <a:p>
            <a:pPr>
              <a:lnSpc>
                <a:spcPct val="80000"/>
              </a:lnSpc>
            </a:pPr>
            <a:r>
              <a:rPr lang="fr-FR" sz="1400" dirty="0"/>
              <a:t>Nivolumab </a:t>
            </a:r>
            <a:br>
              <a:rPr lang="fr-FR" sz="1400" dirty="0"/>
            </a:br>
            <a:r>
              <a:rPr lang="fr-FR" sz="1400" dirty="0"/>
              <a:t>monothérapie</a:t>
            </a:r>
          </a:p>
        </p:txBody>
      </p:sp>
      <p:sp>
        <p:nvSpPr>
          <p:cNvPr id="192" name="TextBox 191">
            <a:extLst>
              <a:ext uri="{FF2B5EF4-FFF2-40B4-BE49-F238E27FC236}">
                <a16:creationId xmlns:a16="http://schemas.microsoft.com/office/drawing/2014/main" xmlns="" id="{9E257033-7EE5-4233-AA69-A735BB9B9B01}"/>
              </a:ext>
            </a:extLst>
          </p:cNvPr>
          <p:cNvSpPr txBox="1"/>
          <p:nvPr/>
        </p:nvSpPr>
        <p:spPr>
          <a:xfrm>
            <a:off x="7930885" y="3017485"/>
            <a:ext cx="960519" cy="437043"/>
          </a:xfrm>
          <a:prstGeom prst="rect">
            <a:avLst/>
          </a:prstGeom>
          <a:noFill/>
        </p:spPr>
        <p:txBody>
          <a:bodyPr wrap="none" rtlCol="0">
            <a:spAutoFit/>
          </a:bodyPr>
          <a:lstStyle/>
          <a:p>
            <a:pPr>
              <a:lnSpc>
                <a:spcPct val="80000"/>
              </a:lnSpc>
            </a:pPr>
            <a:r>
              <a:rPr lang="fr-FR" sz="1400" dirty="0"/>
              <a:t>Chirurgie </a:t>
            </a:r>
            <a:br>
              <a:rPr lang="fr-FR" sz="1400" dirty="0"/>
            </a:br>
            <a:r>
              <a:rPr lang="fr-FR" sz="1400" dirty="0"/>
              <a:t>radicale</a:t>
            </a:r>
          </a:p>
        </p:txBody>
      </p:sp>
      <p:sp>
        <p:nvSpPr>
          <p:cNvPr id="193" name="TextBox 192">
            <a:extLst>
              <a:ext uri="{FF2B5EF4-FFF2-40B4-BE49-F238E27FC236}">
                <a16:creationId xmlns:a16="http://schemas.microsoft.com/office/drawing/2014/main" xmlns="" id="{5BA3B9C5-F91F-4B31-8298-E496323ACA56}"/>
              </a:ext>
            </a:extLst>
          </p:cNvPr>
          <p:cNvSpPr txBox="1"/>
          <p:nvPr/>
        </p:nvSpPr>
        <p:spPr>
          <a:xfrm>
            <a:off x="7930885" y="3430846"/>
            <a:ext cx="872355" cy="307777"/>
          </a:xfrm>
          <a:prstGeom prst="rect">
            <a:avLst/>
          </a:prstGeom>
          <a:noFill/>
        </p:spPr>
        <p:txBody>
          <a:bodyPr wrap="none" rtlCol="0">
            <a:spAutoFit/>
          </a:bodyPr>
          <a:lstStyle/>
          <a:p>
            <a:r>
              <a:rPr lang="fr-FR" sz="1400" dirty="0"/>
              <a:t>Récidive</a:t>
            </a:r>
          </a:p>
        </p:txBody>
      </p:sp>
      <p:sp>
        <p:nvSpPr>
          <p:cNvPr id="194" name="TextBox 193">
            <a:extLst>
              <a:ext uri="{FF2B5EF4-FFF2-40B4-BE49-F238E27FC236}">
                <a16:creationId xmlns:a16="http://schemas.microsoft.com/office/drawing/2014/main" xmlns="" id="{281D6B23-031B-4171-A5C2-F49A793D36D5}"/>
              </a:ext>
            </a:extLst>
          </p:cNvPr>
          <p:cNvSpPr txBox="1"/>
          <p:nvPr/>
        </p:nvSpPr>
        <p:spPr>
          <a:xfrm>
            <a:off x="7118848" y="3866968"/>
            <a:ext cx="1915909" cy="523220"/>
          </a:xfrm>
          <a:prstGeom prst="rect">
            <a:avLst/>
          </a:prstGeom>
          <a:noFill/>
        </p:spPr>
        <p:txBody>
          <a:bodyPr wrap="none" rtlCol="0">
            <a:spAutoFit/>
          </a:bodyPr>
          <a:lstStyle/>
          <a:p>
            <a:r>
              <a:rPr lang="fr-FR" sz="1400" dirty="0"/>
              <a:t>Patient avec réponse </a:t>
            </a:r>
            <a:br>
              <a:rPr lang="fr-FR" sz="1400" dirty="0"/>
            </a:br>
            <a:r>
              <a:rPr lang="fr-FR" sz="1400" dirty="0"/>
              <a:t>complète </a:t>
            </a:r>
          </a:p>
        </p:txBody>
      </p:sp>
      <p:cxnSp>
        <p:nvCxnSpPr>
          <p:cNvPr id="195" name="Straight Arrow Connector 194">
            <a:extLst>
              <a:ext uri="{FF2B5EF4-FFF2-40B4-BE49-F238E27FC236}">
                <a16:creationId xmlns:a16="http://schemas.microsoft.com/office/drawing/2014/main" xmlns="" id="{0D8E58B4-5DF9-4DC6-B01E-6A755C2EE3F3}"/>
              </a:ext>
            </a:extLst>
          </p:cNvPr>
          <p:cNvCxnSpPr/>
          <p:nvPr/>
        </p:nvCxnSpPr>
        <p:spPr>
          <a:xfrm flipH="1" flipV="1">
            <a:off x="6991440" y="3495595"/>
            <a:ext cx="288000" cy="411824"/>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xmlns="" id="{C4ECB304-0DE4-49B3-9815-77E9E7750F1F}"/>
              </a:ext>
            </a:extLst>
          </p:cNvPr>
          <p:cNvSpPr txBox="1"/>
          <p:nvPr/>
        </p:nvSpPr>
        <p:spPr>
          <a:xfrm>
            <a:off x="6648850" y="4928880"/>
            <a:ext cx="562975" cy="307777"/>
          </a:xfrm>
          <a:prstGeom prst="rect">
            <a:avLst/>
          </a:prstGeom>
          <a:noFill/>
        </p:spPr>
        <p:txBody>
          <a:bodyPr wrap="none" rtlCol="0">
            <a:spAutoFit/>
          </a:bodyPr>
          <a:lstStyle/>
          <a:p>
            <a:pPr algn="ctr"/>
            <a:r>
              <a:rPr lang="fr-FR" sz="1400" dirty="0"/>
              <a:t>Mois</a:t>
            </a:r>
          </a:p>
        </p:txBody>
      </p:sp>
      <p:sp>
        <p:nvSpPr>
          <p:cNvPr id="197" name="Isosceles Triangle 196">
            <a:extLst>
              <a:ext uri="{FF2B5EF4-FFF2-40B4-BE49-F238E27FC236}">
                <a16:creationId xmlns:a16="http://schemas.microsoft.com/office/drawing/2014/main" xmlns="" id="{B68F2B2F-CF20-4F55-B42A-220227D60D4A}"/>
              </a:ext>
            </a:extLst>
          </p:cNvPr>
          <p:cNvSpPr/>
          <p:nvPr/>
        </p:nvSpPr>
        <p:spPr>
          <a:xfrm>
            <a:off x="7879775" y="3556787"/>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Tree>
    <p:extLst>
      <p:ext uri="{BB962C8B-B14F-4D97-AF65-F5344CB8AC3E}">
        <p14:creationId xmlns:p14="http://schemas.microsoft.com/office/powerpoint/2010/main" xmlns="" val="26254889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SO-37: Résultats à court terme de VOLTAGE-A: nivolumab monothérapie suivi de chirurgie radicale après radiochimiothérapie chez les patients avec cancer du rectum localement avancé avec microsatellites stables ou instabilité microsatellitaire (EPOC 1504) – </a:t>
            </a:r>
            <a:r>
              <a:rPr lang="fr-FR" dirty="0" err="1"/>
              <a:t>Yuki</a:t>
            </a:r>
            <a:r>
              <a:rPr lang="fr-FR" dirty="0"/>
              <a:t> S, et al</a:t>
            </a:r>
          </a:p>
        </p:txBody>
      </p:sp>
      <p:sp>
        <p:nvSpPr>
          <p:cNvPr id="3" name="Content Placeholder 2"/>
          <p:cNvSpPr>
            <a:spLocks noGrp="1"/>
          </p:cNvSpPr>
          <p:nvPr>
            <p:ph idx="1"/>
          </p:nvPr>
        </p:nvSpPr>
        <p:spPr/>
        <p:txBody>
          <a:bodyPr/>
          <a:lstStyle/>
          <a:p>
            <a:pPr marL="0" indent="0">
              <a:buNone/>
            </a:pPr>
            <a:r>
              <a:rPr lang="fr-FR" b="1" dirty="0"/>
              <a:t>Résultats </a:t>
            </a:r>
            <a:endParaRPr lang="fr-FR" dirty="0"/>
          </a:p>
          <a:p>
            <a:pPr marL="0" indent="0">
              <a:spcBef>
                <a:spcPts val="16800"/>
              </a:spcBef>
              <a:buNone/>
            </a:pPr>
            <a:r>
              <a:rPr lang="fr-FR" b="1" dirty="0"/>
              <a:t>Conclusions</a:t>
            </a:r>
          </a:p>
          <a:p>
            <a:r>
              <a:rPr lang="fr-FR" b="1" dirty="0"/>
              <a:t>Chez ces patients avec cancer du rectum localement avancé MSS ou MSI-H, le nivolumab suivi de chirurgie radicale après radiochimiothérapie préopératoire a démontré des taux de réponse pathologique complète encourageants et a été généralement bien toléré</a:t>
            </a:r>
          </a:p>
        </p:txBody>
      </p:sp>
      <p:sp>
        <p:nvSpPr>
          <p:cNvPr id="5" name="Text Placeholder 4"/>
          <p:cNvSpPr>
            <a:spLocks noGrp="1"/>
          </p:cNvSpPr>
          <p:nvPr>
            <p:ph type="body" sz="quarter" idx="11"/>
          </p:nvPr>
        </p:nvSpPr>
        <p:spPr/>
        <p:txBody>
          <a:bodyPr/>
          <a:lstStyle/>
          <a:p>
            <a:r>
              <a:rPr lang="fr-FR" dirty="0" err="1"/>
              <a:t>Yuki</a:t>
            </a:r>
            <a:r>
              <a:rPr lang="fr-FR" dirty="0"/>
              <a:t> S, et al, Ann </a:t>
            </a:r>
            <a:r>
              <a:rPr lang="fr-FR" dirty="0" err="1"/>
              <a:t>Oncol</a:t>
            </a:r>
            <a:r>
              <a:rPr lang="fr-FR" dirty="0"/>
              <a:t> 2020;31(</a:t>
            </a:r>
            <a:r>
              <a:rPr lang="fr-FR" dirty="0" err="1"/>
              <a:t>suppl</a:t>
            </a:r>
            <a:r>
              <a:rPr lang="fr-FR" dirty="0"/>
              <a:t>):</a:t>
            </a:r>
            <a:r>
              <a:rPr lang="fr-FR" dirty="0" err="1"/>
              <a:t>abstr</a:t>
            </a:r>
            <a:r>
              <a:rPr lang="fr-FR" dirty="0"/>
              <a:t> SO-37</a:t>
            </a:r>
          </a:p>
        </p:txBody>
      </p:sp>
      <p:graphicFrame>
        <p:nvGraphicFramePr>
          <p:cNvPr id="6" name="Table 5"/>
          <p:cNvGraphicFramePr>
            <a:graphicFrameLocks noGrp="1"/>
          </p:cNvGraphicFramePr>
          <p:nvPr>
            <p:extLst>
              <p:ext uri="{D42A27DB-BD31-4B8C-83A1-F6EECF244321}">
                <p14:modId xmlns:p14="http://schemas.microsoft.com/office/powerpoint/2010/main" xmlns="" val="2198084569"/>
              </p:ext>
            </p:extLst>
          </p:nvPr>
        </p:nvGraphicFramePr>
        <p:xfrm>
          <a:off x="365124" y="1677800"/>
          <a:ext cx="8267676" cy="1854200"/>
        </p:xfrm>
        <a:graphic>
          <a:graphicData uri="http://schemas.openxmlformats.org/drawingml/2006/table">
            <a:tbl>
              <a:tblPr firstRow="1" bandRow="1">
                <a:tableStyleId>{5202B0CA-FC54-4496-8BCA-5EF66A818D29}</a:tableStyleId>
              </a:tblPr>
              <a:tblGrid>
                <a:gridCol w="2755892">
                  <a:extLst>
                    <a:ext uri="{9D8B030D-6E8A-4147-A177-3AD203B41FA5}">
                      <a16:colId xmlns:a16="http://schemas.microsoft.com/office/drawing/2014/main" xmlns="" val="3979445389"/>
                    </a:ext>
                  </a:extLst>
                </a:gridCol>
                <a:gridCol w="2755892">
                  <a:extLst>
                    <a:ext uri="{9D8B030D-6E8A-4147-A177-3AD203B41FA5}">
                      <a16:colId xmlns:a16="http://schemas.microsoft.com/office/drawing/2014/main" xmlns="" val="2535368922"/>
                    </a:ext>
                  </a:extLst>
                </a:gridCol>
                <a:gridCol w="2755892">
                  <a:extLst>
                    <a:ext uri="{9D8B030D-6E8A-4147-A177-3AD203B41FA5}">
                      <a16:colId xmlns:a16="http://schemas.microsoft.com/office/drawing/2014/main" xmlns="" val="1757481699"/>
                    </a:ext>
                  </a:extLst>
                </a:gridCol>
              </a:tblGrid>
              <a:tr h="370840">
                <a:tc>
                  <a:txBody>
                    <a:bodyPr/>
                    <a:lstStyle/>
                    <a:p>
                      <a:r>
                        <a:rPr lang="fr-FR" sz="1600" noProof="0" dirty="0">
                          <a:solidFill>
                            <a:schemeClr val="tx2"/>
                          </a:solidFill>
                        </a:rPr>
                        <a:t>EIS Grade 3/4, n (%)</a:t>
                      </a:r>
                    </a:p>
                  </a:txBody>
                  <a:tcPr anchor="ctr"/>
                </a:tc>
                <a:tc>
                  <a:txBody>
                    <a:bodyPr/>
                    <a:lstStyle/>
                    <a:p>
                      <a:pPr algn="ctr"/>
                      <a:r>
                        <a:rPr lang="fr-FR" sz="1600" noProof="0">
                          <a:solidFill>
                            <a:schemeClr val="tx2"/>
                          </a:solidFill>
                        </a:rPr>
                        <a:t>Cohorte</a:t>
                      </a:r>
                      <a:r>
                        <a:rPr lang="fr-FR" sz="1600" baseline="0" noProof="0">
                          <a:solidFill>
                            <a:schemeClr val="tx2"/>
                          </a:solidFill>
                        </a:rPr>
                        <a:t> A1 (MSS, n=39)</a:t>
                      </a:r>
                      <a:endParaRPr lang="fr-FR" sz="1600" noProof="0">
                        <a:solidFill>
                          <a:schemeClr val="tx2"/>
                        </a:solidFill>
                      </a:endParaRPr>
                    </a:p>
                  </a:txBody>
                  <a:tcPr anchor="ctr"/>
                </a:tc>
                <a:tc>
                  <a:txBody>
                    <a:bodyPr/>
                    <a:lstStyle/>
                    <a:p>
                      <a:pPr algn="ctr"/>
                      <a:r>
                        <a:rPr lang="fr-FR" sz="1600" noProof="0">
                          <a:solidFill>
                            <a:schemeClr val="tx2"/>
                          </a:solidFill>
                        </a:rPr>
                        <a:t>Cohorte A2 (MSI-H,</a:t>
                      </a:r>
                      <a:r>
                        <a:rPr lang="fr-FR" sz="1600" baseline="0" noProof="0">
                          <a:solidFill>
                            <a:schemeClr val="tx2"/>
                          </a:solidFill>
                        </a:rPr>
                        <a:t> n=5)</a:t>
                      </a:r>
                      <a:endParaRPr lang="fr-FR" sz="1600" noProof="0">
                        <a:solidFill>
                          <a:schemeClr val="tx2"/>
                        </a:solidFill>
                      </a:endParaRPr>
                    </a:p>
                  </a:txBody>
                  <a:tcPr anchor="ctr"/>
                </a:tc>
                <a:extLst>
                  <a:ext uri="{0D108BD9-81ED-4DB2-BD59-A6C34878D82A}">
                    <a16:rowId xmlns:a16="http://schemas.microsoft.com/office/drawing/2014/main" xmlns="" val="4052179624"/>
                  </a:ext>
                </a:extLst>
              </a:tr>
              <a:tr h="370840">
                <a:tc>
                  <a:txBody>
                    <a:bodyPr/>
                    <a:lstStyle/>
                    <a:p>
                      <a:r>
                        <a:rPr lang="fr-FR" sz="1600" baseline="0" noProof="0" dirty="0">
                          <a:solidFill>
                            <a:schemeClr val="tx1"/>
                          </a:solidFill>
                        </a:rPr>
                        <a:t>Tous EIs liés au nivolumab</a:t>
                      </a:r>
                      <a:endParaRPr lang="fr-FR" sz="1600" noProof="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4 (10,3)</a:t>
                      </a:r>
                    </a:p>
                  </a:txBody>
                  <a:tcPr anchor="ctr">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0</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914797136"/>
                  </a:ext>
                </a:extLst>
              </a:tr>
              <a:tr h="370840">
                <a:tc>
                  <a:txBody>
                    <a:bodyPr/>
                    <a:lstStyle/>
                    <a:p>
                      <a:pPr marL="85725" indent="0"/>
                      <a:r>
                        <a:rPr lang="fr-FR" sz="1600" noProof="0" dirty="0">
                          <a:solidFill>
                            <a:schemeClr val="tx1"/>
                          </a:solidFill>
                        </a:rPr>
                        <a:t>Elévation AST</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2 (5,1)</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060741112"/>
                  </a:ext>
                </a:extLst>
              </a:tr>
              <a:tr h="370840">
                <a:tc>
                  <a:txBody>
                    <a:bodyPr/>
                    <a:lstStyle/>
                    <a:p>
                      <a:r>
                        <a:rPr lang="fr-FR" sz="1600" noProof="0" dirty="0">
                          <a:solidFill>
                            <a:schemeClr val="tx1"/>
                          </a:solidFill>
                        </a:rPr>
                        <a:t>Tous EIs liés à la chirurgie</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4 (10,5)</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3 (60)</a:t>
                      </a: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83575973"/>
                  </a:ext>
                </a:extLst>
              </a:tr>
              <a:tr h="370840">
                <a:tc>
                  <a:txBody>
                    <a:bodyPr/>
                    <a:lstStyle/>
                    <a:p>
                      <a:pPr marL="85725" indent="0"/>
                      <a:r>
                        <a:rPr lang="fr-FR" sz="1600" noProof="0" dirty="0">
                          <a:solidFill>
                            <a:schemeClr val="tx1"/>
                          </a:solidFill>
                        </a:rPr>
                        <a:t>Abcès pelvien</a:t>
                      </a:r>
                    </a:p>
                  </a:txBody>
                  <a:tcPr anchor="ctr">
                    <a:lnT w="9525" cap="flat" cmpd="sng" algn="ctr">
                      <a:solidFill>
                        <a:schemeClr val="tx2"/>
                      </a:solidFill>
                      <a:prstDash val="solid"/>
                      <a:round/>
                      <a:headEnd type="none" w="med" len="med"/>
                      <a:tailEnd type="none" w="med" len="med"/>
                    </a:lnT>
                  </a:tcPr>
                </a:tc>
                <a:tc>
                  <a:txBody>
                    <a:bodyPr/>
                    <a:lstStyle/>
                    <a:p>
                      <a:pPr algn="ctr"/>
                      <a:r>
                        <a:rPr lang="fr-FR" sz="1600" noProof="0">
                          <a:solidFill>
                            <a:schemeClr val="tx1"/>
                          </a:solidFill>
                        </a:rPr>
                        <a:t>4 (10,5)</a:t>
                      </a:r>
                    </a:p>
                  </a:txBody>
                  <a:tcPr anchor="ctr">
                    <a:lnT w="9525" cap="flat" cmpd="sng" algn="ctr">
                      <a:solidFill>
                        <a:schemeClr val="tx2"/>
                      </a:solidFill>
                      <a:prstDash val="solid"/>
                      <a:round/>
                      <a:headEnd type="none" w="med" len="med"/>
                      <a:tailEnd type="none" w="med" len="med"/>
                    </a:lnT>
                  </a:tcPr>
                </a:tc>
                <a:tc>
                  <a:txBody>
                    <a:bodyPr/>
                    <a:lstStyle/>
                    <a:p>
                      <a:pPr algn="ctr"/>
                      <a:r>
                        <a:rPr lang="fr-FR" sz="1600" noProof="0" dirty="0">
                          <a:solidFill>
                            <a:schemeClr val="tx1"/>
                          </a:solidFill>
                        </a:rPr>
                        <a:t>1 (20)</a:t>
                      </a: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832336126"/>
                  </a:ext>
                </a:extLst>
              </a:tr>
            </a:tbl>
          </a:graphicData>
        </a:graphic>
      </p:graphicFrame>
    </p:spTree>
    <p:extLst>
      <p:ext uri="{BB962C8B-B14F-4D97-AF65-F5344CB8AC3E}">
        <p14:creationId xmlns:p14="http://schemas.microsoft.com/office/powerpoint/2010/main" xmlns="" val="41497912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a:t>
            </a:r>
            <a:br>
              <a:rPr lang="en-GB" dirty="0"/>
            </a:br>
            <a:r>
              <a:rPr lang="en-GB" dirty="0"/>
              <a:t>GASTRO-</a:t>
            </a:r>
            <a:r>
              <a:rPr lang="en-GB" dirty="0" err="1"/>
              <a:t>INTESTINAux</a:t>
            </a:r>
            <a:endParaRPr lang="en-GB" dirty="0"/>
          </a:p>
        </p:txBody>
      </p:sp>
    </p:spTree>
    <p:extLst>
      <p:ext uri="{BB962C8B-B14F-4D97-AF65-F5344CB8AC3E}">
        <p14:creationId xmlns:p14="http://schemas.microsoft.com/office/powerpoint/2010/main" xmlns="" val="7020477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3676" cy="807720"/>
          </a:xfrm>
        </p:spPr>
        <p:txBody>
          <a:bodyPr/>
          <a:lstStyle/>
          <a:p>
            <a:r>
              <a:rPr lang="fr-FR" dirty="0" smtClean="0"/>
              <a:t>O-3: Efficacité et tolérance de l’entrectinib dans les cancers gastro-intestinaux avec fusion du gène NTRK : analyse intégrée actualisée de trois études cliniques (STARTRK-2, STARTRK-1 et ALKA-372-001) – Patel M, et al</a:t>
            </a:r>
            <a:endParaRPr lang="fr-FR" dirty="0"/>
          </a:p>
        </p:txBody>
      </p:sp>
      <p:sp>
        <p:nvSpPr>
          <p:cNvPr id="17" name="Content Placeholder 2"/>
          <p:cNvSpPr>
            <a:spLocks noGrp="1"/>
          </p:cNvSpPr>
          <p:nvPr>
            <p:ph idx="1"/>
          </p:nvPr>
        </p:nvSpPr>
        <p:spPr>
          <a:xfrm>
            <a:off x="365124" y="1254035"/>
            <a:ext cx="8413751" cy="4746172"/>
          </a:xfrm>
        </p:spPr>
        <p:txBody>
          <a:bodyPr/>
          <a:lstStyle/>
          <a:p>
            <a:pPr marL="0" indent="0">
              <a:buNone/>
            </a:pPr>
            <a:r>
              <a:rPr lang="fr-FR" b="1" dirty="0"/>
              <a:t>Objectif</a:t>
            </a:r>
          </a:p>
          <a:p>
            <a:r>
              <a:rPr lang="fr-FR" dirty="0"/>
              <a:t>Evaluer l'efficacité et la tolérance de l’</a:t>
            </a:r>
            <a:r>
              <a:rPr lang="fr-FR" dirty="0" err="1"/>
              <a:t>entrectinib</a:t>
            </a:r>
            <a:r>
              <a:rPr lang="fr-FR" dirty="0"/>
              <a:t> chez les patients atteints de cancers gastro-intestinaux avec fusion du gène NTRK</a:t>
            </a:r>
          </a:p>
        </p:txBody>
      </p:sp>
      <p:sp>
        <p:nvSpPr>
          <p:cNvPr id="18" name="Text Placeholder 4"/>
          <p:cNvSpPr>
            <a:spLocks noGrp="1"/>
          </p:cNvSpPr>
          <p:nvPr>
            <p:ph type="body" sz="quarter" idx="11"/>
          </p:nvPr>
        </p:nvSpPr>
        <p:spPr>
          <a:xfrm>
            <a:off x="4648200" y="6096000"/>
            <a:ext cx="4130675" cy="487363"/>
          </a:xfrm>
        </p:spPr>
        <p:txBody>
          <a:bodyPr/>
          <a:lstStyle/>
          <a:p>
            <a:r>
              <a:rPr lang="fr-FR" dirty="0"/>
              <a:t>Patel M, et al, Ann </a:t>
            </a:r>
            <a:r>
              <a:rPr lang="fr-FR" dirty="0" err="1"/>
              <a:t>Oncol</a:t>
            </a:r>
            <a:r>
              <a:rPr lang="fr-FR" dirty="0"/>
              <a:t> 2020;31(</a:t>
            </a:r>
            <a:r>
              <a:rPr lang="fr-FR" dirty="0" err="1"/>
              <a:t>suppl</a:t>
            </a:r>
            <a:r>
              <a:rPr lang="fr-FR" dirty="0"/>
              <a:t>):</a:t>
            </a:r>
            <a:r>
              <a:rPr lang="fr-FR" dirty="0" err="1"/>
              <a:t>abstr</a:t>
            </a:r>
            <a:r>
              <a:rPr lang="fr-FR" dirty="0"/>
              <a:t> O-3</a:t>
            </a:r>
          </a:p>
        </p:txBody>
      </p:sp>
      <p:sp>
        <p:nvSpPr>
          <p:cNvPr id="19" name="Rectangle 9"/>
          <p:cNvSpPr txBox="1">
            <a:spLocks noChangeArrowheads="1"/>
          </p:cNvSpPr>
          <p:nvPr/>
        </p:nvSpPr>
        <p:spPr bwMode="auto">
          <a:xfrm>
            <a:off x="365124" y="5084399"/>
            <a:ext cx="4130676" cy="914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PRINCIPAUX</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TRO</a:t>
            </a:r>
            <a:r>
              <a:rPr kumimoji="0" lang="fr-FR" sz="1600" b="0" i="0" u="none" strike="noStrike" kern="1200" cap="none" spc="0" normalizeH="0" baseline="0" dirty="0">
                <a:ln>
                  <a:noFill/>
                </a:ln>
                <a:solidFill>
                  <a:srgbClr val="4D4D4D"/>
                </a:solidFill>
                <a:effectLst/>
                <a:uLnTx/>
                <a:uFillTx/>
                <a:latin typeface="Arial"/>
                <a:ea typeface="+mn-ea"/>
                <a:cs typeface="Arial"/>
              </a:rPr>
              <a:t>, durée de réponse</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20" name="Content Placeholder 26"/>
          <p:cNvSpPr txBox="1">
            <a:spLocks/>
          </p:cNvSpPr>
          <p:nvPr/>
        </p:nvSpPr>
        <p:spPr>
          <a:xfrm>
            <a:off x="4278313" y="5084399"/>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SSP</a:t>
            </a:r>
            <a:r>
              <a:rPr kumimoji="0" lang="fr-FR" sz="1600" b="0" i="0" u="none" strike="noStrike" kern="1200" cap="none" spc="0" normalizeH="0" baseline="0" dirty="0">
                <a:ln>
                  <a:noFill/>
                </a:ln>
                <a:solidFill>
                  <a:srgbClr val="4D4D4D"/>
                </a:solidFill>
                <a:effectLst/>
                <a:uLnTx/>
                <a:uFillTx/>
                <a:latin typeface="Arial"/>
                <a:ea typeface="+mn-ea"/>
                <a:cs typeface="Arial"/>
              </a:rPr>
              <a:t>, SG, TRO intracrânienne et durée de réponse, tolérance</a:t>
            </a:r>
          </a:p>
        </p:txBody>
      </p:sp>
      <p:cxnSp>
        <p:nvCxnSpPr>
          <p:cNvPr id="21" name="AutoShape 21"/>
          <p:cNvCxnSpPr>
            <a:cxnSpLocks noChangeShapeType="1"/>
            <a:stCxn id="23" idx="3"/>
            <a:endCxn id="22" idx="1"/>
          </p:cNvCxnSpPr>
          <p:nvPr/>
        </p:nvCxnSpPr>
        <p:spPr bwMode="auto">
          <a:xfrm>
            <a:off x="4460120" y="3675137"/>
            <a:ext cx="359174" cy="0"/>
          </a:xfrm>
          <a:prstGeom prst="straightConnector1">
            <a:avLst/>
          </a:prstGeom>
          <a:noFill/>
          <a:ln w="57150">
            <a:solidFill>
              <a:schemeClr val="bg2">
                <a:lumMod val="60000"/>
                <a:lumOff val="40000"/>
              </a:schemeClr>
            </a:solidFill>
            <a:round/>
            <a:headEnd/>
            <a:tailEnd type="triangle" w="med" len="med"/>
          </a:ln>
        </p:spPr>
      </p:cxnSp>
      <p:sp>
        <p:nvSpPr>
          <p:cNvPr id="22" name="AutoShape 8"/>
          <p:cNvSpPr>
            <a:spLocks noChangeArrowheads="1"/>
          </p:cNvSpPr>
          <p:nvPr/>
        </p:nvSpPr>
        <p:spPr bwMode="auto">
          <a:xfrm>
            <a:off x="4819294" y="3131673"/>
            <a:ext cx="3729355"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Entrectinib escalade de dose </a:t>
            </a:r>
            <a:b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(n=3, tumeurs GI, n=1) ou</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entrectinib 600 mg/j /4S </a:t>
            </a:r>
            <a:b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(n=71; tumeurs GI, n=11)</a:t>
            </a:r>
          </a:p>
        </p:txBody>
      </p:sp>
      <p:sp>
        <p:nvSpPr>
          <p:cNvPr id="23" name="AutoShape 9"/>
          <p:cNvSpPr>
            <a:spLocks noChangeArrowheads="1"/>
          </p:cNvSpPr>
          <p:nvPr/>
        </p:nvSpPr>
        <p:spPr bwMode="auto">
          <a:xfrm>
            <a:off x="724299" y="2460702"/>
            <a:ext cx="3735821"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Tumeurs solides dont cancers GI</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Fusion NTRK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Données collectées à partir de 3 études: ALKA-372-001, STARTRK-1, STARTRK-2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(Efficacité=74; tumeurs GI n=12)</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rPr>
              <a:t>(Tolérance n=504; tumeurs GI n=16)</a:t>
            </a:r>
          </a:p>
        </p:txBody>
      </p:sp>
      <p:sp>
        <p:nvSpPr>
          <p:cNvPr id="24" name="Rectangle 23"/>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1</a:t>
            </a:r>
            <a:r>
              <a:rPr lang="fr-FR" sz="1000" baseline="30000" dirty="0"/>
              <a:t>e</a:t>
            </a:r>
            <a:r>
              <a:rPr lang="fr-FR" sz="1000" dirty="0"/>
              <a:t> juillet 2020 à 15H44</a:t>
            </a:r>
          </a:p>
        </p:txBody>
      </p:sp>
    </p:spTree>
    <p:extLst>
      <p:ext uri="{BB962C8B-B14F-4D97-AF65-F5344CB8AC3E}">
        <p14:creationId xmlns:p14="http://schemas.microsoft.com/office/powerpoint/2010/main" xmlns="" val="32008003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306603" cy="807720"/>
          </a:xfrm>
        </p:spPr>
        <p:txBody>
          <a:bodyPr/>
          <a:lstStyle/>
          <a:p>
            <a:r>
              <a:rPr lang="fr-FR" dirty="0"/>
              <a:t>O-3: Efficacité et tolérance de l’entrectinib dans les cancers gastro-intestinaux avec fusion du gène NTRK : analyse intégrée actualisée de trois études cliniques (STARTRK-2, STARTRK-1 et ALKA-372-001) – Patel M, et al</a:t>
            </a:r>
          </a:p>
        </p:txBody>
      </p:sp>
      <p:sp>
        <p:nvSpPr>
          <p:cNvPr id="3" name="Content Placeholder 2"/>
          <p:cNvSpPr>
            <a:spLocks noGrp="1"/>
          </p:cNvSpPr>
          <p:nvPr>
            <p:ph idx="1"/>
          </p:nvPr>
        </p:nvSpPr>
        <p:spPr/>
        <p:txBody>
          <a:bodyPr/>
          <a:lstStyle/>
          <a:p>
            <a:pPr marL="0" indent="0">
              <a:buNone/>
            </a:pPr>
            <a:r>
              <a:rPr lang="fr-FR" b="1" dirty="0"/>
              <a:t>Résultats</a:t>
            </a:r>
          </a:p>
          <a:p>
            <a:endParaRPr lang="fr-FR" dirty="0"/>
          </a:p>
        </p:txBody>
      </p:sp>
      <p:sp>
        <p:nvSpPr>
          <p:cNvPr id="5" name="Text Placeholder 4"/>
          <p:cNvSpPr>
            <a:spLocks noGrp="1"/>
          </p:cNvSpPr>
          <p:nvPr>
            <p:ph type="body" sz="quarter" idx="11"/>
          </p:nvPr>
        </p:nvSpPr>
        <p:spPr/>
        <p:txBody>
          <a:bodyPr/>
          <a:lstStyle/>
          <a:p>
            <a:r>
              <a:rPr lang="fr-FR" dirty="0"/>
              <a:t>Patel M, et al, Ann </a:t>
            </a:r>
            <a:r>
              <a:rPr lang="fr-FR" dirty="0" err="1"/>
              <a:t>Oncol</a:t>
            </a:r>
            <a:r>
              <a:rPr lang="fr-FR" dirty="0"/>
              <a:t> 2020;31(</a:t>
            </a:r>
            <a:r>
              <a:rPr lang="fr-FR" dirty="0" err="1"/>
              <a:t>suppl</a:t>
            </a:r>
            <a:r>
              <a:rPr lang="fr-FR" dirty="0"/>
              <a:t>):</a:t>
            </a:r>
            <a:r>
              <a:rPr lang="fr-FR" dirty="0" err="1"/>
              <a:t>abstr</a:t>
            </a:r>
            <a:r>
              <a:rPr lang="fr-FR" dirty="0"/>
              <a:t> O-3</a:t>
            </a:r>
          </a:p>
        </p:txBody>
      </p:sp>
      <p:graphicFrame>
        <p:nvGraphicFramePr>
          <p:cNvPr id="6" name="Group 88"/>
          <p:cNvGraphicFramePr>
            <a:graphicFrameLocks noGrp="1"/>
          </p:cNvGraphicFramePr>
          <p:nvPr>
            <p:extLst>
              <p:ext uri="{D42A27DB-BD31-4B8C-83A1-F6EECF244321}">
                <p14:modId xmlns:p14="http://schemas.microsoft.com/office/powerpoint/2010/main" xmlns="" val="3414521533"/>
              </p:ext>
            </p:extLst>
          </p:nvPr>
        </p:nvGraphicFramePr>
        <p:xfrm>
          <a:off x="136800" y="1624379"/>
          <a:ext cx="8870400" cy="4583235"/>
        </p:xfrm>
        <a:graphic>
          <a:graphicData uri="http://schemas.openxmlformats.org/drawingml/2006/table">
            <a:tbl>
              <a:tblPr firstRow="1" bandRow="1">
                <a:tableStyleId>{5202B0CA-FC54-4496-8BCA-5EF66A818D29}</a:tableStyleId>
              </a:tblPr>
              <a:tblGrid>
                <a:gridCol w="2246400">
                  <a:extLst>
                    <a:ext uri="{9D8B030D-6E8A-4147-A177-3AD203B41FA5}">
                      <a16:colId xmlns:a16="http://schemas.microsoft.com/office/drawing/2014/main" xmlns="" val="20000"/>
                    </a:ext>
                  </a:extLst>
                </a:gridCol>
                <a:gridCol w="1038099">
                  <a:extLst>
                    <a:ext uri="{9D8B030D-6E8A-4147-A177-3AD203B41FA5}">
                      <a16:colId xmlns:a16="http://schemas.microsoft.com/office/drawing/2014/main" xmlns="" val="20001"/>
                    </a:ext>
                  </a:extLst>
                </a:gridCol>
                <a:gridCol w="1393995">
                  <a:extLst>
                    <a:ext uri="{9D8B030D-6E8A-4147-A177-3AD203B41FA5}">
                      <a16:colId xmlns:a16="http://schemas.microsoft.com/office/drawing/2014/main" xmlns="" val="20002"/>
                    </a:ext>
                  </a:extLst>
                </a:gridCol>
                <a:gridCol w="1175106">
                  <a:extLst>
                    <a:ext uri="{9D8B030D-6E8A-4147-A177-3AD203B41FA5}">
                      <a16:colId xmlns:a16="http://schemas.microsoft.com/office/drawing/2014/main" xmlns="" val="20003"/>
                    </a:ext>
                  </a:extLst>
                </a:gridCol>
                <a:gridCol w="1555200">
                  <a:extLst>
                    <a:ext uri="{9D8B030D-6E8A-4147-A177-3AD203B41FA5}">
                      <a16:colId xmlns:a16="http://schemas.microsoft.com/office/drawing/2014/main" xmlns="" val="20004"/>
                    </a:ext>
                  </a:extLst>
                </a:gridCol>
                <a:gridCol w="1461600">
                  <a:extLst>
                    <a:ext uri="{9D8B030D-6E8A-4147-A177-3AD203B41FA5}">
                      <a16:colId xmlns:a16="http://schemas.microsoft.com/office/drawing/2014/main" xmlns="" val="20005"/>
                    </a:ext>
                  </a:extLst>
                </a:gridCol>
              </a:tblGrid>
              <a:tr h="24982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Efficacité</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solidFill>
                      <a:srgbClr val="A0A0A0"/>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Tumeurs GI</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Toutes tumeurs GI (n=12)</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solidFill>
                      <a:srgbClr val="A0A0A0"/>
                    </a:solidFill>
                  </a:tcPr>
                </a:tc>
                <a:extLst>
                  <a:ext uri="{0D108BD9-81ED-4DB2-BD59-A6C34878D82A}">
                    <a16:rowId xmlns:a16="http://schemas.microsoft.com/office/drawing/2014/main" xmlns="" val="10003"/>
                  </a:ext>
                </a:extLst>
              </a:tr>
              <a:tr h="455701">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CCA* </a:t>
                      </a:r>
                      <a:br>
                        <a:rPr kumimoji="0" lang="fr-FR" sz="1400" b="1" u="none" strike="noStrike" cap="none" normalizeH="0" baseline="0" noProof="0" dirty="0">
                          <a:ln>
                            <a:noFill/>
                          </a:ln>
                          <a:solidFill>
                            <a:schemeClr val="tx2"/>
                          </a:solidFill>
                          <a:effectLst/>
                        </a:rPr>
                      </a:br>
                      <a:r>
                        <a:rPr kumimoji="0" lang="fr-FR" sz="1400" b="1" u="none" strike="noStrike" cap="none" normalizeH="0" baseline="0" noProof="0" dirty="0">
                          <a:ln>
                            <a:noFill/>
                          </a:ln>
                          <a:solidFill>
                            <a:schemeClr val="tx2"/>
                          </a:solidFill>
                          <a:effectLst/>
                        </a:rPr>
                        <a:t>(n=1)</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CCR </a:t>
                      </a:r>
                      <a:br>
                        <a:rPr kumimoji="0" lang="fr-FR" sz="1400" b="1" u="none" strike="noStrike" cap="none" normalizeH="0" baseline="0" noProof="0" dirty="0">
                          <a:ln>
                            <a:noFill/>
                          </a:ln>
                          <a:solidFill>
                            <a:schemeClr val="tx2"/>
                          </a:solidFill>
                          <a:effectLst/>
                        </a:rPr>
                      </a:br>
                      <a:r>
                        <a:rPr kumimoji="0" lang="fr-FR" sz="1400" b="1" u="none" strike="noStrike" cap="none" normalizeH="0" baseline="0" noProof="0" dirty="0">
                          <a:ln>
                            <a:noFill/>
                          </a:ln>
                          <a:solidFill>
                            <a:schemeClr val="tx2"/>
                          </a:solidFill>
                          <a:effectLst/>
                        </a:rPr>
                        <a:t>(n=7)</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Autres GI </a:t>
                      </a:r>
                      <a:br>
                        <a:rPr kumimoji="0" lang="fr-FR" sz="1400" b="1" u="none" strike="noStrike" cap="none" normalizeH="0" baseline="0" noProof="0" dirty="0">
                          <a:ln>
                            <a:noFill/>
                          </a:ln>
                          <a:solidFill>
                            <a:schemeClr val="tx2"/>
                          </a:solidFill>
                          <a:effectLst/>
                        </a:rPr>
                      </a:br>
                      <a:r>
                        <a:rPr kumimoji="0" lang="fr-FR" sz="1400" b="1" u="none" strike="noStrike" cap="none" normalizeH="0" baseline="0" noProof="0" dirty="0">
                          <a:ln>
                            <a:noFill/>
                          </a:ln>
                          <a:solidFill>
                            <a:schemeClr val="tx2"/>
                          </a:solidFill>
                          <a:effectLst/>
                        </a:rPr>
                        <a:t>(n=1)</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b="1" u="none" strike="noStrike" cap="none" normalizeH="0" baseline="0" noProof="0" dirty="0">
                          <a:ln>
                            <a:noFill/>
                          </a:ln>
                          <a:solidFill>
                            <a:schemeClr val="tx2"/>
                          </a:solidFill>
                          <a:effectLst/>
                        </a:rPr>
                        <a:t>Pancréas </a:t>
                      </a:r>
                      <a:r>
                        <a:rPr kumimoji="0" lang="fr-FR" sz="1400" b="1" u="none" strike="noStrike" cap="none" normalizeH="0" baseline="0" noProof="0" dirty="0" smtClean="0">
                          <a:ln>
                            <a:noFill/>
                          </a:ln>
                          <a:solidFill>
                            <a:schemeClr val="tx2"/>
                          </a:solidFill>
                          <a:effectLst/>
                        </a:rPr>
                        <a:t/>
                      </a:r>
                      <a:br>
                        <a:rPr kumimoji="0" lang="fr-FR" sz="1400" b="1" u="none" strike="noStrike" cap="none" normalizeH="0" baseline="0" noProof="0" dirty="0" smtClean="0">
                          <a:ln>
                            <a:noFill/>
                          </a:ln>
                          <a:solidFill>
                            <a:schemeClr val="tx2"/>
                          </a:solidFill>
                          <a:effectLst/>
                        </a:rPr>
                      </a:br>
                      <a:r>
                        <a:rPr kumimoji="0" lang="fr-FR" sz="1400" b="1" u="none" strike="noStrike" cap="none" normalizeH="0" baseline="0" noProof="0" dirty="0" smtClean="0">
                          <a:ln>
                            <a:noFill/>
                          </a:ln>
                          <a:solidFill>
                            <a:schemeClr val="tx2"/>
                          </a:solidFill>
                          <a:effectLst/>
                        </a:rPr>
                        <a:t>(</a:t>
                      </a:r>
                      <a:r>
                        <a:rPr kumimoji="0" lang="fr-FR" sz="1400" b="1" u="none" strike="noStrike" cap="none" normalizeH="0" baseline="0" noProof="0" dirty="0">
                          <a:ln>
                            <a:noFill/>
                          </a:ln>
                          <a:solidFill>
                            <a:schemeClr val="tx2"/>
                          </a:solidFill>
                          <a:effectLst/>
                        </a:rPr>
                        <a:t>n=3)</a:t>
                      </a:r>
                      <a:endParaRPr kumimoji="0" lang="fr-FR" sz="1400" b="1" i="0" u="none" strike="noStrike" cap="none" normalizeH="0" baseline="0" noProof="0" dirty="0">
                        <a:ln>
                          <a:noFill/>
                        </a:ln>
                        <a:solidFill>
                          <a:schemeClr val="tx2"/>
                        </a:solidFill>
                        <a:effectLst/>
                        <a:latin typeface="+mn-lt"/>
                        <a:cs typeface="Arial" charset="0"/>
                      </a:endParaRPr>
                    </a:p>
                  </a:txBody>
                  <a:tcPr anchor="ctr" horzOverflow="overflow">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2037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Meilleure réponse, n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RC</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RP</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MS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Progression</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NE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 (29)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3 (43)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 (29)</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 (67)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1 (33)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fr-FR" sz="1400" u="none" strike="noStrike" cap="none" normalizeH="0" baseline="0" noProof="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6 (50)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1 (8)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3 (25)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 (17)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TRO, %</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1 (100)</a:t>
                      </a:r>
                      <a:endParaRPr kumimoji="0" lang="fr-FR" sz="1400" b="0" i="0" u="none" strike="noStrike" cap="none" normalizeH="0" baseline="0" noProof="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 (29)</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1 (100)</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 (67)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6 (50)</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Durée réponse médiane, mois (IC95%)</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9,3 (NE)</a:t>
                      </a:r>
                      <a:endParaRPr kumimoji="0" lang="fr-FR" sz="1400" b="0" i="0" u="none" strike="noStrike" cap="none" normalizeH="0" baseline="0" noProof="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15,1 (NE)</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NE (NE)</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10,0 (</a:t>
                      </a:r>
                      <a:r>
                        <a:rPr kumimoji="0" lang="fr-FR" sz="1400" u="none" strike="noStrike" cap="none" normalizeH="0" baseline="0" noProof="0" dirty="0" smtClean="0">
                          <a:ln>
                            <a:noFill/>
                          </a:ln>
                          <a:solidFill>
                            <a:schemeClr val="tx1"/>
                          </a:solidFill>
                          <a:effectLst/>
                        </a:rPr>
                        <a:t>7,1 - </a:t>
                      </a:r>
                      <a:r>
                        <a:rPr kumimoji="0" lang="fr-FR" sz="1400" u="none" strike="noStrike" cap="none" normalizeH="0" baseline="0" noProof="0" dirty="0">
                          <a:ln>
                            <a:noFill/>
                          </a:ln>
                          <a:solidFill>
                            <a:schemeClr val="tx1"/>
                          </a:solidFill>
                          <a:effectLst/>
                        </a:rPr>
                        <a:t>12,9)</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12,9 (</a:t>
                      </a:r>
                      <a:r>
                        <a:rPr kumimoji="0" lang="fr-FR" sz="1400" u="none" strike="noStrike" cap="none" normalizeH="0" baseline="0" noProof="0" dirty="0" smtClean="0">
                          <a:ln>
                            <a:noFill/>
                          </a:ln>
                          <a:solidFill>
                            <a:schemeClr val="tx1"/>
                          </a:solidFill>
                          <a:effectLst/>
                        </a:rPr>
                        <a:t>7,1 - </a:t>
                      </a:r>
                      <a:r>
                        <a:rPr kumimoji="0" lang="fr-FR" sz="1400" u="none" strike="noStrike" cap="none" normalizeH="0" baseline="0" noProof="0" dirty="0">
                          <a:ln>
                            <a:noFill/>
                          </a:ln>
                          <a:solidFill>
                            <a:schemeClr val="tx1"/>
                          </a:solidFill>
                          <a:effectLst/>
                        </a:rPr>
                        <a:t>15,1)</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DR à 12 mois, %</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NE</a:t>
                      </a:r>
                      <a:endParaRPr kumimoji="0" lang="fr-FR" sz="1400" b="0" i="0" u="none" strike="noStrike" cap="none" normalizeH="0" baseline="0" noProof="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100</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NE</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50</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53</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SSPm, mois (IC95%)</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12,0 (NE)</a:t>
                      </a:r>
                      <a:endParaRPr kumimoji="0" lang="fr-FR" sz="1400" b="0" i="0" u="none" strike="noStrike" cap="none" normalizeH="0" baseline="0" noProof="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2,4 (1,0 - 16,0)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NE (NE)</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8,0 (6,2 - 17,5)</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7,1 (2,4 - 16,0)</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SSP à 12 mois, % </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NE</a:t>
                      </a:r>
                      <a:endParaRPr kumimoji="0" lang="fr-FR" sz="1400" b="0" i="0" u="none" strike="noStrike" cap="none" normalizeH="0" baseline="0" noProof="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29</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NE</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33</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27</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7"/>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SGm, mois (IC95%)</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NE (NE)</a:t>
                      </a:r>
                      <a:endParaRPr kumimoji="0" lang="fr-FR" sz="1400" b="0" i="0" u="none" strike="noStrike" cap="none" normalizeH="0" baseline="0" noProof="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16,0 (2,4 - NE)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a:ln>
                            <a:noFill/>
                          </a:ln>
                          <a:solidFill>
                            <a:schemeClr val="tx1"/>
                          </a:solidFill>
                          <a:effectLst/>
                        </a:rPr>
                        <a:t>NE (NE)</a:t>
                      </a:r>
                      <a:endParaRPr kumimoji="0" lang="fr-FR" sz="1400" b="0" i="0" u="none" strike="noStrike" cap="none" normalizeH="0" baseline="0" noProof="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13,4 (11,2 - </a:t>
                      </a:r>
                      <a:r>
                        <a:rPr kumimoji="0" lang="fr-FR" sz="1400" u="none" strike="noStrike" cap="none" normalizeH="0" baseline="0" noProof="0" dirty="0" smtClean="0">
                          <a:ln>
                            <a:noFill/>
                          </a:ln>
                          <a:solidFill>
                            <a:schemeClr val="tx1"/>
                          </a:solidFill>
                          <a:effectLst/>
                        </a:rPr>
                        <a:t>NE</a:t>
                      </a:r>
                      <a:r>
                        <a:rPr kumimoji="0" lang="fr-FR" sz="1400" u="none" strike="noStrike" cap="none" normalizeH="0" baseline="0" noProof="0" dirty="0">
                          <a:ln>
                            <a:noFill/>
                          </a:ln>
                          <a:solidFill>
                            <a:schemeClr val="tx1"/>
                          </a:solidFill>
                          <a:effectLst/>
                        </a:rPr>
                        <a:t>)</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400" u="none" strike="noStrike" cap="none" normalizeH="0" baseline="0" noProof="0" dirty="0">
                          <a:ln>
                            <a:noFill/>
                          </a:ln>
                          <a:solidFill>
                            <a:schemeClr val="tx1"/>
                          </a:solidFill>
                          <a:effectLst/>
                        </a:rPr>
                        <a:t>16,0 (11,2 - NE)</a:t>
                      </a:r>
                      <a:endParaRPr kumimoji="0" lang="fr-FR" sz="1400" b="0" i="0" u="none" strike="noStrike" cap="none" normalizeH="0" baseline="0" noProof="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9115607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4" y="179614"/>
            <a:ext cx="8413751" cy="807720"/>
          </a:xfrm>
        </p:spPr>
        <p:txBody>
          <a:bodyPr/>
          <a:lstStyle/>
          <a:p>
            <a:r>
              <a:rPr lang="fr-FR" dirty="0"/>
              <a:t>O-3: Efficacité et tolérance de l’</a:t>
            </a:r>
            <a:r>
              <a:rPr lang="fr-FR" dirty="0" err="1"/>
              <a:t>entrectinib</a:t>
            </a:r>
            <a:r>
              <a:rPr lang="fr-FR" dirty="0"/>
              <a:t> dans les cancers gastro-intestinaux avec fusion du gène NTRK : analyse intégrée actualisée de trois études cliniques (STARTRK-2, STARTRK-1 et ALKA-372-001) – Patel M, et al</a:t>
            </a:r>
          </a:p>
        </p:txBody>
      </p:sp>
      <p:sp>
        <p:nvSpPr>
          <p:cNvPr id="3" name="Content Placeholder 2"/>
          <p:cNvSpPr>
            <a:spLocks noGrp="1"/>
          </p:cNvSpPr>
          <p:nvPr>
            <p:ph idx="1"/>
          </p:nvPr>
        </p:nvSpPr>
        <p:spPr>
          <a:xfrm>
            <a:off x="365124" y="1254034"/>
            <a:ext cx="8570076" cy="5424351"/>
          </a:xfrm>
        </p:spPr>
        <p:txBody>
          <a:bodyPr/>
          <a:lstStyle/>
          <a:p>
            <a:pPr marL="0" indent="0">
              <a:buNone/>
            </a:pPr>
            <a:r>
              <a:rPr lang="fr-FR" b="1" dirty="0"/>
              <a:t>Résultats</a:t>
            </a:r>
          </a:p>
          <a:p>
            <a:pPr marL="0" indent="0">
              <a:spcBef>
                <a:spcPts val="30000"/>
              </a:spcBef>
              <a:buNone/>
            </a:pPr>
            <a:r>
              <a:rPr lang="fr-FR" b="1" dirty="0"/>
              <a:t>Conclusions</a:t>
            </a:r>
          </a:p>
          <a:p>
            <a:r>
              <a:rPr lang="fr-FR" b="1" dirty="0"/>
              <a:t>Chez ces patients avec divers carcinomes GI porteurs de fusion du gène NTRK, le traitement par entrectinib a apporté des réponses cliniquement significatives et a été généralement bien toléré</a:t>
            </a:r>
          </a:p>
        </p:txBody>
      </p:sp>
      <p:sp>
        <p:nvSpPr>
          <p:cNvPr id="5" name="Text Placeholder 4"/>
          <p:cNvSpPr>
            <a:spLocks noGrp="1"/>
          </p:cNvSpPr>
          <p:nvPr>
            <p:ph type="body" sz="quarter" idx="11"/>
          </p:nvPr>
        </p:nvSpPr>
        <p:spPr/>
        <p:txBody>
          <a:bodyPr/>
          <a:lstStyle/>
          <a:p>
            <a:r>
              <a:rPr lang="fr-FR" dirty="0"/>
              <a:t>Patel M, et al, Ann </a:t>
            </a:r>
            <a:r>
              <a:rPr lang="fr-FR" dirty="0" err="1"/>
              <a:t>Oncol</a:t>
            </a:r>
            <a:r>
              <a:rPr lang="fr-FR" dirty="0"/>
              <a:t> 2020;31(</a:t>
            </a:r>
            <a:r>
              <a:rPr lang="fr-FR" dirty="0" err="1"/>
              <a:t>suppl</a:t>
            </a:r>
            <a:r>
              <a:rPr lang="fr-FR" dirty="0"/>
              <a:t>):</a:t>
            </a:r>
            <a:r>
              <a:rPr lang="fr-FR" dirty="0" err="1"/>
              <a:t>abstr</a:t>
            </a:r>
            <a:r>
              <a:rPr lang="fr-FR" dirty="0"/>
              <a:t> O-3</a:t>
            </a:r>
          </a:p>
        </p:txBody>
      </p:sp>
      <p:graphicFrame>
        <p:nvGraphicFramePr>
          <p:cNvPr id="7" name="Table 6"/>
          <p:cNvGraphicFramePr>
            <a:graphicFrameLocks noGrp="1"/>
          </p:cNvGraphicFramePr>
          <p:nvPr>
            <p:extLst>
              <p:ext uri="{D42A27DB-BD31-4B8C-83A1-F6EECF244321}">
                <p14:modId xmlns:p14="http://schemas.microsoft.com/office/powerpoint/2010/main" xmlns="" val="3763475564"/>
              </p:ext>
            </p:extLst>
          </p:nvPr>
        </p:nvGraphicFramePr>
        <p:xfrm>
          <a:off x="769766" y="1579881"/>
          <a:ext cx="7604468" cy="3695040"/>
        </p:xfrm>
        <a:graphic>
          <a:graphicData uri="http://schemas.openxmlformats.org/drawingml/2006/table">
            <a:tbl>
              <a:tblPr firstRow="1" bandRow="1">
                <a:tableStyleId>{5202B0CA-FC54-4496-8BCA-5EF66A818D29}</a:tableStyleId>
              </a:tblPr>
              <a:tblGrid>
                <a:gridCol w="2586242">
                  <a:extLst>
                    <a:ext uri="{9D8B030D-6E8A-4147-A177-3AD203B41FA5}">
                      <a16:colId xmlns:a16="http://schemas.microsoft.com/office/drawing/2014/main" xmlns="" val="3562729805"/>
                    </a:ext>
                  </a:extLst>
                </a:gridCol>
                <a:gridCol w="1672742">
                  <a:extLst>
                    <a:ext uri="{9D8B030D-6E8A-4147-A177-3AD203B41FA5}">
                      <a16:colId xmlns:a16="http://schemas.microsoft.com/office/drawing/2014/main" xmlns="" val="3000782517"/>
                    </a:ext>
                  </a:extLst>
                </a:gridCol>
                <a:gridCol w="1672742">
                  <a:extLst>
                    <a:ext uri="{9D8B030D-6E8A-4147-A177-3AD203B41FA5}">
                      <a16:colId xmlns:a16="http://schemas.microsoft.com/office/drawing/2014/main" xmlns="" val="833276734"/>
                    </a:ext>
                  </a:extLst>
                </a:gridCol>
                <a:gridCol w="1672742">
                  <a:extLst>
                    <a:ext uri="{9D8B030D-6E8A-4147-A177-3AD203B41FA5}">
                      <a16:colId xmlns:a16="http://schemas.microsoft.com/office/drawing/2014/main" xmlns="" val="3985340205"/>
                    </a:ext>
                  </a:extLst>
                </a:gridCol>
              </a:tblGrid>
              <a:tr h="12456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u="none" strike="noStrike" cap="none" normalizeH="0" baseline="0" noProof="0" dirty="0">
                          <a:ln>
                            <a:noFill/>
                          </a:ln>
                          <a:solidFill>
                            <a:schemeClr val="tx2"/>
                          </a:solidFill>
                          <a:effectLst/>
                        </a:rPr>
                        <a:t>EILTs chez ≥10% , n (%)</a:t>
                      </a:r>
                      <a:endParaRPr kumimoji="0" lang="fr-FR" sz="1200" b="1" i="0" u="none" strike="noStrike" cap="none" normalizeH="0" baseline="0" noProof="0" dirty="0">
                        <a:ln>
                          <a:noFill/>
                        </a:ln>
                        <a:solidFill>
                          <a:schemeClr val="tx2"/>
                        </a:solidFill>
                        <a:effectLst/>
                        <a:latin typeface="Arial" charset="0"/>
                        <a:cs typeface="Arial" charset="0"/>
                      </a:endParaRPr>
                    </a:p>
                  </a:txBody>
                  <a:tcPr marT="10800" marB="1080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u="none" strike="noStrike" cap="none" normalizeH="0" baseline="0" noProof="0" dirty="0">
                          <a:ln>
                            <a:noFill/>
                          </a:ln>
                          <a:solidFill>
                            <a:schemeClr val="tx2"/>
                          </a:solidFill>
                          <a:effectLst/>
                        </a:rPr>
                        <a:t>Population de tolérance totale GI (n=16)</a:t>
                      </a:r>
                      <a:endParaRPr kumimoji="0" lang="fr-FR" sz="1200" b="1" i="0" u="none" strike="noStrike" cap="none" normalizeH="0" baseline="0" noProof="0" dirty="0">
                        <a:ln>
                          <a:noFill/>
                        </a:ln>
                        <a:solidFill>
                          <a:schemeClr val="tx2"/>
                        </a:solidFill>
                        <a:effectLst/>
                        <a:latin typeface="Arial" charset="0"/>
                        <a:cs typeface="Arial" charset="0"/>
                      </a:endParaRPr>
                    </a:p>
                  </a:txBody>
                  <a:tcPr marT="18000" marB="18000"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3862209835"/>
                  </a:ext>
                </a:extLst>
              </a:tr>
              <a:tr h="80439">
                <a:tc vMerge="1">
                  <a:txBody>
                    <a:bodyPr/>
                    <a:lstStyle/>
                    <a:p>
                      <a:endParaRPr lang="en-GB" dirty="0"/>
                    </a:p>
                  </a:txBody>
                  <a:tcPr/>
                </a:tc>
                <a:tc>
                  <a:txBody>
                    <a:bodyPr/>
                    <a:lstStyle/>
                    <a:p>
                      <a:pPr algn="ctr"/>
                      <a:r>
                        <a:rPr lang="fr-FR" sz="1200" b="1" noProof="0">
                          <a:solidFill>
                            <a:schemeClr val="tx2"/>
                          </a:solidFill>
                        </a:rPr>
                        <a:t>Grade 1</a:t>
                      </a:r>
                    </a:p>
                  </a:txBody>
                  <a:tcPr marT="10800" marB="10800" anchor="ctr">
                    <a:solidFill>
                      <a:srgbClr val="A0A0A0"/>
                    </a:solidFill>
                  </a:tcPr>
                </a:tc>
                <a:tc>
                  <a:txBody>
                    <a:bodyPr/>
                    <a:lstStyle/>
                    <a:p>
                      <a:pPr algn="ctr"/>
                      <a:r>
                        <a:rPr lang="fr-FR" sz="1200" b="1" noProof="0">
                          <a:solidFill>
                            <a:schemeClr val="tx2"/>
                          </a:solidFill>
                        </a:rPr>
                        <a:t>Grade</a:t>
                      </a:r>
                      <a:r>
                        <a:rPr lang="fr-FR" sz="1200" b="1" baseline="0" noProof="0">
                          <a:solidFill>
                            <a:schemeClr val="tx2"/>
                          </a:solidFill>
                        </a:rPr>
                        <a:t> 2</a:t>
                      </a:r>
                      <a:endParaRPr lang="fr-FR" sz="1200" b="1" noProof="0">
                        <a:solidFill>
                          <a:schemeClr val="tx2"/>
                        </a:solidFill>
                      </a:endParaRPr>
                    </a:p>
                  </a:txBody>
                  <a:tcPr marT="10800" marB="10800" anchor="ctr">
                    <a:solidFill>
                      <a:srgbClr val="A0A0A0"/>
                    </a:solidFill>
                  </a:tcPr>
                </a:tc>
                <a:tc>
                  <a:txBody>
                    <a:bodyPr/>
                    <a:lstStyle/>
                    <a:p>
                      <a:pPr algn="ctr"/>
                      <a:r>
                        <a:rPr lang="fr-FR" sz="1200" b="1" noProof="0">
                          <a:solidFill>
                            <a:schemeClr val="tx2"/>
                          </a:solidFill>
                        </a:rPr>
                        <a:t>Grade 3</a:t>
                      </a:r>
                    </a:p>
                  </a:txBody>
                  <a:tcPr marT="10800" marB="10800" anchor="ctr">
                    <a:solidFill>
                      <a:srgbClr val="A0A0A0"/>
                    </a:solidFill>
                  </a:tcPr>
                </a:tc>
                <a:extLst>
                  <a:ext uri="{0D108BD9-81ED-4DB2-BD59-A6C34878D82A}">
                    <a16:rowId xmlns:a16="http://schemas.microsoft.com/office/drawing/2014/main" xmlns="" val="3494678130"/>
                  </a:ext>
                </a:extLst>
              </a:tr>
              <a:tr h="70359">
                <a:tc>
                  <a:txBody>
                    <a:bodyPr/>
                    <a:lstStyle/>
                    <a:p>
                      <a:r>
                        <a:rPr kumimoji="0" lang="fr-FR" sz="1200" u="none" strike="noStrike" cap="none" normalizeH="0" baseline="0" noProof="0" dirty="0">
                          <a:ln>
                            <a:noFill/>
                          </a:ln>
                          <a:solidFill>
                            <a:schemeClr val="tx1"/>
                          </a:solidFill>
                          <a:effectLst/>
                        </a:rPr>
                        <a:t>Dysgueusie</a:t>
                      </a:r>
                      <a:endParaRPr lang="fr-FR" sz="1200" noProof="0" dirty="0">
                        <a:solidFill>
                          <a:schemeClr val="tx1"/>
                        </a:solidFill>
                      </a:endParaRPr>
                    </a:p>
                  </a:txBody>
                  <a:tcPr marT="10800" marB="10800">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5 (31,3)</a:t>
                      </a:r>
                    </a:p>
                  </a:txBody>
                  <a:tcPr marT="10800" marB="10800">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(6,3)</a:t>
                      </a:r>
                    </a:p>
                  </a:txBody>
                  <a:tcPr marT="10800" marB="10800">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952965543"/>
                  </a:ext>
                </a:extLst>
              </a:tr>
              <a:tr h="93371">
                <a:tc>
                  <a:txBody>
                    <a:bodyPr/>
                    <a:lstStyle/>
                    <a:p>
                      <a:r>
                        <a:rPr kumimoji="0" lang="fr-FR" sz="1200" u="none" strike="noStrike" cap="none" normalizeH="0" baseline="0" noProof="0" dirty="0">
                          <a:ln>
                            <a:noFill/>
                          </a:ln>
                          <a:solidFill>
                            <a:schemeClr val="tx1"/>
                          </a:solidFill>
                          <a:effectLst/>
                        </a:rPr>
                        <a:t>Diarrhée</a:t>
                      </a:r>
                      <a:endParaRPr lang="fr-FR" sz="1200" noProof="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3 (18,8)</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82167680"/>
                  </a:ext>
                </a:extLst>
              </a:tr>
              <a:tr h="780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Vomissements</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4 (25,0)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284726699"/>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Prise de poids</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cap="none" normalizeH="0" baseline="0" noProof="0">
                          <a:ln>
                            <a:noFill/>
                          </a:ln>
                          <a:solidFill>
                            <a:schemeClr val="tx1"/>
                          </a:solidFill>
                          <a:effectLst/>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6447034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u="none" strike="noStrike" cap="none" normalizeH="0" baseline="0" noProof="0" dirty="0">
                          <a:ln>
                            <a:noFill/>
                          </a:ln>
                          <a:solidFill>
                            <a:schemeClr val="tx1"/>
                          </a:solidFill>
                          <a:effectLst/>
                        </a:rPr>
                        <a:t>Fatigue</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2496049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Nausées</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cap="none" normalizeH="0" baseline="0" noProof="0">
                          <a:ln>
                            <a:noFill/>
                          </a:ln>
                          <a:solidFill>
                            <a:schemeClr val="tx1"/>
                          </a:solidFill>
                          <a:effectLst/>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137664216"/>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Vertiges</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36640767"/>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Myalgies</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u="none" strike="noStrike" cap="none" normalizeH="0" baseline="0" noProof="0">
                          <a:ln>
                            <a:noFill/>
                          </a:ln>
                          <a:solidFill>
                            <a:schemeClr val="tx1"/>
                          </a:solidFill>
                          <a:effectLst/>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034716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u="none" strike="noStrike" cap="none" normalizeH="0" baseline="0" noProof="0" dirty="0">
                          <a:ln>
                            <a:noFill/>
                          </a:ln>
                          <a:solidFill>
                            <a:schemeClr val="tx1"/>
                          </a:solidFill>
                          <a:effectLst/>
                        </a:rPr>
                        <a:t>Augmentation AST</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9577407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u="none" strike="noStrike" cap="none" normalizeH="0" baseline="0" noProof="0" dirty="0">
                          <a:ln>
                            <a:noFill/>
                          </a:ln>
                          <a:solidFill>
                            <a:schemeClr val="tx1"/>
                          </a:solidFill>
                          <a:effectLst/>
                        </a:rPr>
                        <a:t>Augmentation ALT</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09545121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Constipation</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62074215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Bouche sèche</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4981429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u="none" strike="noStrike" cap="none" normalizeH="0" baseline="0" noProof="0" dirty="0">
                          <a:ln>
                            <a:noFill/>
                          </a:ln>
                          <a:solidFill>
                            <a:schemeClr val="tx1"/>
                          </a:solidFill>
                          <a:effectLst/>
                        </a:rPr>
                        <a:t>Paresthésies orales</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008003410"/>
                  </a:ext>
                </a:extLst>
              </a:tr>
              <a:tr h="984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Hyperesthésie</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74724835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Paresthésies</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194121079"/>
                  </a:ext>
                </a:extLst>
              </a:tr>
              <a:tr h="935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fr-FR" sz="1200" u="none" strike="noStrike" cap="none" normalizeH="0" baseline="0" noProof="0" dirty="0">
                          <a:ln>
                            <a:noFill/>
                          </a:ln>
                          <a:solidFill>
                            <a:schemeClr val="tx1"/>
                          </a:solidFill>
                          <a:effectLst/>
                        </a:rPr>
                        <a:t>Œdèmes périphériques</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fr-FR" sz="1200" u="none" strike="noStrike" cap="none" normalizeH="0" baseline="0" noProof="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200" noProof="0" dirty="0">
                          <a:solidFill>
                            <a:schemeClr val="tx1"/>
                          </a:solidFill>
                        </a:rPr>
                        <a:t>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766959445"/>
                  </a:ext>
                </a:extLst>
              </a:tr>
            </a:tbl>
          </a:graphicData>
        </a:graphic>
      </p:graphicFrame>
    </p:spTree>
    <p:extLst>
      <p:ext uri="{BB962C8B-B14F-4D97-AF65-F5344CB8AC3E}">
        <p14:creationId xmlns:p14="http://schemas.microsoft.com/office/powerpoint/2010/main" xmlns="" val="38102755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TUMEURS STROMALES GASTRO-INTESTINALES (GIST)</a:t>
            </a:r>
          </a:p>
        </p:txBody>
      </p:sp>
    </p:spTree>
    <p:extLst>
      <p:ext uri="{BB962C8B-B14F-4D97-AF65-F5344CB8AC3E}">
        <p14:creationId xmlns:p14="http://schemas.microsoft.com/office/powerpoint/2010/main" xmlns="" val="9853774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O-13: Efficacité et tolérance du riprétinib en traitement de 4</a:t>
            </a:r>
            <a:r>
              <a:rPr lang="fr-FR" baseline="30000" dirty="0"/>
              <a:t>e</a:t>
            </a:r>
            <a:r>
              <a:rPr lang="fr-FR" dirty="0"/>
              <a:t> ligne et au delà des patients avec tumeur </a:t>
            </a:r>
            <a:r>
              <a:rPr lang="fr-FR" dirty="0" err="1"/>
              <a:t>stromale</a:t>
            </a:r>
            <a:r>
              <a:rPr lang="fr-FR" dirty="0"/>
              <a:t> gastro-intestinale après crossover à partir du bras placebo: analyses de INVICTUS – Serrano C, et al</a:t>
            </a:r>
          </a:p>
        </p:txBody>
      </p:sp>
      <p:sp>
        <p:nvSpPr>
          <p:cNvPr id="3" name="Content Placeholder 2"/>
          <p:cNvSpPr>
            <a:spLocks noGrp="1"/>
          </p:cNvSpPr>
          <p:nvPr>
            <p:ph idx="1"/>
          </p:nvPr>
        </p:nvSpPr>
        <p:spPr/>
        <p:txBody>
          <a:bodyPr/>
          <a:lstStyle/>
          <a:p>
            <a:pPr marL="0" indent="0">
              <a:buNone/>
            </a:pPr>
            <a:r>
              <a:rPr lang="fr-FR" b="1" dirty="0"/>
              <a:t>Objectif</a:t>
            </a:r>
          </a:p>
          <a:p>
            <a:r>
              <a:rPr lang="fr-FR" dirty="0"/>
              <a:t>Evaluer l'efficacité et la tolérance du riprétinib, inhibiteur de tyrosine kinase à interrupteur de contrôle, chez des patients avec GIST lourdement prétraités</a:t>
            </a:r>
          </a:p>
        </p:txBody>
      </p:sp>
      <p:sp>
        <p:nvSpPr>
          <p:cNvPr id="5" name="Text Placeholder 4"/>
          <p:cNvSpPr>
            <a:spLocks noGrp="1"/>
          </p:cNvSpPr>
          <p:nvPr>
            <p:ph type="body" sz="quarter" idx="11"/>
          </p:nvPr>
        </p:nvSpPr>
        <p:spPr/>
        <p:txBody>
          <a:bodyPr/>
          <a:lstStyle/>
          <a:p>
            <a:r>
              <a:rPr lang="fr-FR" dirty="0"/>
              <a:t>Serrano C, et al, Ann </a:t>
            </a:r>
            <a:r>
              <a:rPr lang="fr-FR" dirty="0" err="1"/>
              <a:t>Oncol</a:t>
            </a:r>
            <a:r>
              <a:rPr lang="fr-FR" dirty="0"/>
              <a:t> 2020;31(</a:t>
            </a:r>
            <a:r>
              <a:rPr lang="fr-FR" dirty="0" err="1"/>
              <a:t>suppl</a:t>
            </a:r>
            <a:r>
              <a:rPr lang="fr-FR" dirty="0"/>
              <a:t>):</a:t>
            </a:r>
            <a:r>
              <a:rPr lang="fr-FR" dirty="0" err="1"/>
              <a:t>abstr</a:t>
            </a:r>
            <a:r>
              <a:rPr lang="fr-FR" dirty="0"/>
              <a:t> O-13</a:t>
            </a:r>
          </a:p>
        </p:txBody>
      </p:sp>
      <p:sp>
        <p:nvSpPr>
          <p:cNvPr id="7" name="AutoShape 9"/>
          <p:cNvSpPr>
            <a:spLocks noChangeArrowheads="1"/>
          </p:cNvSpPr>
          <p:nvPr/>
        </p:nvSpPr>
        <p:spPr bwMode="auto">
          <a:xfrm>
            <a:off x="215957" y="2993934"/>
            <a:ext cx="2743243" cy="154247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Critères d'inclusion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GIST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fr-FR" altLang="zh-CN" sz="1600" dirty="0">
                <a:solidFill>
                  <a:srgbClr val="FFFFFF"/>
                </a:solidFill>
                <a:latin typeface="Arial" panose="020B0604020202020204" pitchFamily="34" charset="0"/>
                <a:ea typeface="SimSun" pitchFamily="2" charset="-122"/>
                <a:cs typeface="Arial" panose="020B0604020202020204" pitchFamily="34" charset="0"/>
              </a:rPr>
              <a:t>≥</a:t>
            </a:r>
            <a:r>
              <a:rPr lang="fr-FR" altLang="zh-CN" sz="1600" dirty="0">
                <a:solidFill>
                  <a:srgbClr val="FFFFFF"/>
                </a:solidFill>
                <a:ea typeface="SimSun" pitchFamily="2" charset="-122"/>
              </a:rPr>
              <a:t>3 lig</a:t>
            </a:r>
            <a:r>
              <a:rPr kumimoji="0" lang="fr-FR" altLang="zh-CN" sz="1600" b="0" i="0" u="none" strike="noStrike" kern="1200" cap="none" spc="0" normalizeH="0" baseline="0" dirty="0">
                <a:ln>
                  <a:noFill/>
                </a:ln>
                <a:solidFill>
                  <a:srgbClr val="FFFFFF"/>
                </a:solidFill>
                <a:effectLst/>
                <a:uLnTx/>
                <a:uFillTx/>
                <a:ea typeface="SimSun" pitchFamily="2" charset="-122"/>
              </a:rPr>
              <a:t>nes de traitement préalables</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fr-FR" altLang="zh-CN" sz="1600" b="0" i="0" u="none" strike="noStrike" kern="1200" cap="none" spc="0" normalizeH="0" baseline="0" dirty="0">
                <a:ln>
                  <a:noFill/>
                </a:ln>
                <a:solidFill>
                  <a:srgbClr val="FFFFFF"/>
                </a:solidFill>
                <a:effectLst/>
                <a:uLnTx/>
                <a:uFillTx/>
                <a:ea typeface="SimSun" pitchFamily="2" charset="-122"/>
              </a:rPr>
              <a:t>(n=129)</a:t>
            </a:r>
          </a:p>
        </p:txBody>
      </p:sp>
      <p:sp>
        <p:nvSpPr>
          <p:cNvPr id="8" name="Oval 14"/>
          <p:cNvSpPr>
            <a:spLocks noChangeArrowheads="1"/>
          </p:cNvSpPr>
          <p:nvPr/>
        </p:nvSpPr>
        <p:spPr bwMode="auto">
          <a:xfrm>
            <a:off x="3113993" y="34730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R</a:t>
            </a:r>
            <a:b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br>
            <a:r>
              <a:rPr kumimoji="0" lang="fr-FR"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rPr>
              <a:t>2:1</a:t>
            </a:r>
          </a:p>
        </p:txBody>
      </p:sp>
      <p:cxnSp>
        <p:nvCxnSpPr>
          <p:cNvPr id="9" name="AutoShape 15"/>
          <p:cNvCxnSpPr>
            <a:cxnSpLocks noChangeShapeType="1"/>
            <a:stCxn id="8" idx="0"/>
            <a:endCxn id="14" idx="1"/>
          </p:cNvCxnSpPr>
          <p:nvPr/>
        </p:nvCxnSpPr>
        <p:spPr bwMode="auto">
          <a:xfrm rot="5400000" flipH="1" flipV="1">
            <a:off x="3366384" y="2987074"/>
            <a:ext cx="525404" cy="446591"/>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8" idx="4"/>
            <a:endCxn id="13" idx="1"/>
          </p:cNvCxnSpPr>
          <p:nvPr/>
        </p:nvCxnSpPr>
        <p:spPr bwMode="auto">
          <a:xfrm rot="16200000" flipH="1">
            <a:off x="3355091" y="4107971"/>
            <a:ext cx="547991" cy="446590"/>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5680387" y="4360879"/>
            <a:ext cx="537868" cy="488766"/>
          </a:xfrm>
          <a:prstGeom prst="rect">
            <a:avLst/>
          </a:prstGeom>
          <a:solidFill>
            <a:schemeClr val="tx1"/>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200" b="1" i="0" u="none" strike="noStrike" kern="1200" cap="none" spc="0" normalizeH="0" baseline="0" dirty="0">
                <a:ln>
                  <a:noFill/>
                </a:ln>
                <a:solidFill>
                  <a:srgbClr val="FFFFFF"/>
                </a:solidFill>
                <a:effectLst/>
                <a:uLnTx/>
                <a:uFillTx/>
                <a:latin typeface="Arial" charset="0"/>
                <a:ea typeface="SimSun" pitchFamily="2" charset="-122"/>
                <a:cs typeface="Arial" charset="0"/>
              </a:rPr>
              <a:t>Prog</a:t>
            </a:r>
          </a:p>
        </p:txBody>
      </p:sp>
      <p:cxnSp>
        <p:nvCxnSpPr>
          <p:cNvPr id="12" name="AutoShape 21"/>
          <p:cNvCxnSpPr>
            <a:cxnSpLocks noChangeShapeType="1"/>
            <a:stCxn id="13" idx="3"/>
            <a:endCxn id="11" idx="1"/>
          </p:cNvCxnSpPr>
          <p:nvPr/>
        </p:nvCxnSpPr>
        <p:spPr bwMode="auto">
          <a:xfrm>
            <a:off x="5344983" y="4605262"/>
            <a:ext cx="335404" cy="0"/>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3852381" y="4194894"/>
            <a:ext cx="1492602"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strike="noStrike" kern="1200" cap="none" spc="0" normalizeH="0" baseline="0" dirty="0">
                <a:ln>
                  <a:noFill/>
                </a:ln>
                <a:solidFill>
                  <a:srgbClr val="4D4D4D"/>
                </a:solidFill>
                <a:effectLst/>
                <a:uLnTx/>
                <a:uFillTx/>
                <a:latin typeface="Arial" charset="0"/>
                <a:ea typeface="SimSun" pitchFamily="2" charset="-122"/>
                <a:cs typeface="Arial" charset="0"/>
              </a:rPr>
              <a:t>Placebo</a:t>
            </a:r>
            <a:br>
              <a:rPr kumimoji="0" lang="fr-FR" altLang="zh-CN" sz="1800" b="0" i="0" strike="noStrike" kern="1200" cap="none" spc="0" normalizeH="0" baseline="0" dirty="0">
                <a:ln>
                  <a:noFill/>
                </a:ln>
                <a:solidFill>
                  <a:srgbClr val="4D4D4D"/>
                </a:solidFill>
                <a:effectLst/>
                <a:uLnTx/>
                <a:uFillTx/>
                <a:latin typeface="Arial" charset="0"/>
                <a:ea typeface="SimSun" pitchFamily="2" charset="-122"/>
                <a:cs typeface="Arial" charset="0"/>
              </a:rPr>
            </a:br>
            <a:r>
              <a:rPr kumimoji="0" lang="fr-FR" altLang="zh-CN" sz="1800" b="0" i="0" strike="noStrike" kern="1200" cap="none" spc="0" normalizeH="0" baseline="0" dirty="0">
                <a:ln>
                  <a:noFill/>
                </a:ln>
                <a:solidFill>
                  <a:srgbClr val="4D4D4D"/>
                </a:solidFill>
                <a:effectLst/>
                <a:uLnTx/>
                <a:uFillTx/>
                <a:latin typeface="Arial" charset="0"/>
                <a:ea typeface="SimSun" pitchFamily="2" charset="-122"/>
                <a:cs typeface="Arial" charset="0"/>
              </a:rPr>
              <a:t>(n=44)</a:t>
            </a:r>
          </a:p>
        </p:txBody>
      </p:sp>
      <p:sp>
        <p:nvSpPr>
          <p:cNvPr id="14" name="AutoShape 8"/>
          <p:cNvSpPr>
            <a:spLocks noChangeArrowheads="1"/>
          </p:cNvSpPr>
          <p:nvPr/>
        </p:nvSpPr>
        <p:spPr bwMode="auto">
          <a:xfrm>
            <a:off x="3852382" y="2537298"/>
            <a:ext cx="1493483"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strike="noStrike" kern="1200" cap="none" spc="0" normalizeH="0" baseline="0" dirty="0">
                <a:ln>
                  <a:noFill/>
                </a:ln>
                <a:solidFill>
                  <a:srgbClr val="FFFFFF"/>
                </a:solidFill>
                <a:effectLst/>
                <a:uLnTx/>
                <a:uFillTx/>
                <a:latin typeface="Arial" charset="0"/>
                <a:ea typeface="SimSun" pitchFamily="2" charset="-122"/>
                <a:cs typeface="Arial" charset="0"/>
              </a:rPr>
              <a:t>Riprétinib </a:t>
            </a:r>
            <a:br>
              <a:rPr kumimoji="0" lang="fr-FR" altLang="zh-CN" sz="1800" b="0" i="0"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fr-FR" altLang="zh-CN" sz="1800" b="0" i="0" strike="noStrike" kern="1200" cap="none" spc="0" normalizeH="0" baseline="0" dirty="0">
                <a:ln>
                  <a:noFill/>
                </a:ln>
                <a:solidFill>
                  <a:srgbClr val="FFFFFF"/>
                </a:solidFill>
                <a:effectLst/>
                <a:uLnTx/>
                <a:uFillTx/>
                <a:latin typeface="Arial" charset="0"/>
                <a:ea typeface="SimSun" pitchFamily="2" charset="-122"/>
                <a:cs typeface="Arial" charset="0"/>
              </a:rPr>
              <a:t>150 mg/j</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(n=85)</a:t>
            </a:r>
          </a:p>
        </p:txBody>
      </p:sp>
      <p:cxnSp>
        <p:nvCxnSpPr>
          <p:cNvPr id="19" name="AutoShape 19"/>
          <p:cNvCxnSpPr>
            <a:cxnSpLocks noChangeShapeType="1"/>
            <a:stCxn id="7" idx="3"/>
            <a:endCxn id="8" idx="2"/>
          </p:cNvCxnSpPr>
          <p:nvPr/>
        </p:nvCxnSpPr>
        <p:spPr bwMode="auto">
          <a:xfrm>
            <a:off x="2959200" y="3765171"/>
            <a:ext cx="154793" cy="0"/>
          </a:xfrm>
          <a:prstGeom prst="straightConnector1">
            <a:avLst/>
          </a:prstGeom>
          <a:noFill/>
          <a:ln w="57150">
            <a:solidFill>
              <a:schemeClr val="bg2">
                <a:lumMod val="60000"/>
                <a:lumOff val="40000"/>
              </a:schemeClr>
            </a:solidFill>
            <a:round/>
            <a:headEnd type="none" w="med" len="med"/>
            <a:tailEnd type="none" w="med" len="med"/>
          </a:ln>
        </p:spPr>
      </p:cxnSp>
      <p:sp>
        <p:nvSpPr>
          <p:cNvPr id="22" name="Rectangle 9"/>
          <p:cNvSpPr txBox="1">
            <a:spLocks noChangeArrowheads="1"/>
          </p:cNvSpPr>
          <p:nvPr/>
        </p:nvSpPr>
        <p:spPr bwMode="auto">
          <a:xfrm>
            <a:off x="365124" y="5488220"/>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 PRINCIPAL</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SSP </a:t>
            </a:r>
            <a:r>
              <a:rPr kumimoji="0" lang="fr-FR" sz="1600" b="0" i="0" u="none" strike="noStrike" kern="1200" cap="none" spc="0" normalizeH="0" baseline="0" dirty="0">
                <a:ln>
                  <a:noFill/>
                </a:ln>
                <a:solidFill>
                  <a:srgbClr val="4D4D4D"/>
                </a:solidFill>
                <a:effectLst/>
                <a:uLnTx/>
                <a:uFillTx/>
                <a:latin typeface="Arial"/>
                <a:ea typeface="+mn-ea"/>
                <a:cs typeface="Arial"/>
              </a:rPr>
              <a:t>(RECIST v1.1, CIRA)</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fr-FR" sz="1600" b="0" i="0" u="none" strike="noStrike" kern="1200" cap="none" spc="0" normalizeH="0" baseline="0" dirty="0">
              <a:ln>
                <a:noFill/>
              </a:ln>
              <a:solidFill>
                <a:srgbClr val="4D4D4D"/>
              </a:solidFill>
              <a:effectLst/>
              <a:uLnTx/>
              <a:uFillTx/>
              <a:latin typeface="Arial"/>
              <a:ea typeface="+mn-ea"/>
              <a:cs typeface="Arial"/>
            </a:endParaRPr>
          </a:p>
        </p:txBody>
      </p:sp>
      <p:sp>
        <p:nvSpPr>
          <p:cNvPr id="23" name="Content Placeholder 26"/>
          <p:cNvSpPr txBox="1">
            <a:spLocks/>
          </p:cNvSpPr>
          <p:nvPr/>
        </p:nvSpPr>
        <p:spPr>
          <a:xfrm>
            <a:off x="4648200" y="548822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fr-FR" sz="1600" b="1" i="0" u="none" strike="noStrike" kern="1200" cap="none" spc="0" normalizeH="0" baseline="0" dirty="0" smtClean="0">
                <a:ln>
                  <a:noFill/>
                </a:ln>
                <a:solidFill>
                  <a:srgbClr val="A0A0A0"/>
                </a:solidFill>
                <a:effectLst/>
                <a:uLnTx/>
                <a:uFillTx/>
                <a:latin typeface="Arial"/>
                <a:ea typeface="+mn-ea"/>
                <a:cs typeface="Arial"/>
              </a:rPr>
              <a:t>CRITÈRES SECONDAIRES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fr-FR" sz="1600" b="0" i="0" u="none" strike="noStrike" kern="1200" cap="none" spc="0" normalizeH="0" baseline="0" dirty="0" smtClean="0">
                <a:ln>
                  <a:noFill/>
                </a:ln>
                <a:solidFill>
                  <a:srgbClr val="4D4D4D"/>
                </a:solidFill>
                <a:effectLst/>
                <a:uLnTx/>
                <a:uFillTx/>
                <a:latin typeface="Arial"/>
                <a:ea typeface="+mn-ea"/>
                <a:cs typeface="Arial"/>
              </a:rPr>
              <a:t>TRO</a:t>
            </a:r>
            <a:r>
              <a:rPr kumimoji="0" lang="fr-FR" sz="1600" b="0" i="0" u="none" strike="noStrike" kern="1200" cap="none" spc="0" normalizeH="0" baseline="0" dirty="0">
                <a:ln>
                  <a:noFill/>
                </a:ln>
                <a:solidFill>
                  <a:srgbClr val="4D4D4D"/>
                </a:solidFill>
                <a:effectLst/>
                <a:uLnTx/>
                <a:uFillTx/>
                <a:latin typeface="Arial"/>
                <a:ea typeface="+mn-ea"/>
                <a:cs typeface="Arial"/>
              </a:rPr>
              <a:t>, SG, tolérance</a:t>
            </a:r>
          </a:p>
        </p:txBody>
      </p:sp>
      <p:sp>
        <p:nvSpPr>
          <p:cNvPr id="24" name="Content Placeholder 26"/>
          <p:cNvSpPr txBox="1">
            <a:spLocks/>
          </p:cNvSpPr>
          <p:nvPr/>
        </p:nvSpPr>
        <p:spPr bwMode="auto">
          <a:xfrm>
            <a:off x="3761127" y="3394394"/>
            <a:ext cx="297712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fr-FR" sz="1200" b="0" i="0" u="none" strike="noStrike" kern="1200" cap="none" spc="0" normalizeH="0" baseline="0" dirty="0">
                <a:ln>
                  <a:noFill/>
                </a:ln>
                <a:solidFill>
                  <a:srgbClr val="4D4D4D"/>
                </a:solidFill>
                <a:effectLst/>
                <a:uLnTx/>
                <a:uFillTx/>
                <a:latin typeface="Arial"/>
              </a:rPr>
              <a:t>Traitements préalables (3 vs. </a:t>
            </a:r>
            <a:r>
              <a:rPr kumimoji="0" lang="fr-FR" sz="1200" b="0" i="0" u="none" strike="noStrike" kern="1200" cap="none" spc="0" normalizeH="0" baseline="0" dirty="0">
                <a:ln>
                  <a:noFill/>
                </a:ln>
                <a:solidFill>
                  <a:srgbClr val="4D4D4D"/>
                </a:solidFill>
                <a:effectLst/>
                <a:uLnTx/>
                <a:uFillTx/>
                <a:latin typeface="Arial" panose="020B0604020202020204" pitchFamily="34" charset="0"/>
                <a:cs typeface="Arial" panose="020B0604020202020204" pitchFamily="34" charset="0"/>
              </a:rPr>
              <a:t>≥</a:t>
            </a:r>
            <a:r>
              <a:rPr kumimoji="0" lang="fr-FR" sz="1200" b="0" i="0" u="none" strike="noStrike" kern="1200" cap="none" spc="0" normalizeH="0" baseline="0" dirty="0">
                <a:ln>
                  <a:noFill/>
                </a:ln>
                <a:solidFill>
                  <a:srgbClr val="4D4D4D"/>
                </a:solidFill>
                <a:effectLst/>
                <a:uLnTx/>
                <a:uFillTx/>
                <a:latin typeface="Arial"/>
              </a:rPr>
              <a:t>4)</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fr-FR" sz="1200" dirty="0">
                <a:solidFill>
                  <a:srgbClr val="4D4D4D"/>
                </a:solidFill>
                <a:latin typeface="Arial"/>
              </a:rPr>
              <a:t>ECOG PS (0 vs. 1 or 2)</a:t>
            </a:r>
            <a:endParaRPr kumimoji="0" lang="fr-FR" sz="1200" b="0" i="0" u="none" strike="noStrike" kern="1200" cap="none" spc="0" normalizeH="0" baseline="0" dirty="0">
              <a:ln>
                <a:noFill/>
              </a:ln>
              <a:solidFill>
                <a:srgbClr val="4D4D4D"/>
              </a:solidFill>
              <a:effectLst/>
              <a:uLnTx/>
              <a:uFillTx/>
              <a:latin typeface="Arial"/>
            </a:endParaRPr>
          </a:p>
        </p:txBody>
      </p:sp>
      <p:sp>
        <p:nvSpPr>
          <p:cNvPr id="41" name="AutoShape 8"/>
          <p:cNvSpPr>
            <a:spLocks noChangeArrowheads="1"/>
          </p:cNvSpPr>
          <p:nvPr/>
        </p:nvSpPr>
        <p:spPr bwMode="auto">
          <a:xfrm>
            <a:off x="6553659" y="4194894"/>
            <a:ext cx="1493483" cy="820737"/>
          </a:xfrm>
          <a:prstGeom prst="rect">
            <a:avLst/>
          </a:prstGeom>
          <a:solidFill>
            <a:schemeClr val="accent5"/>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strike="noStrike" kern="1200" cap="none" spc="0" normalizeH="0" baseline="0" dirty="0">
                <a:ln>
                  <a:noFill/>
                </a:ln>
                <a:solidFill>
                  <a:srgbClr val="FFFFFF"/>
                </a:solidFill>
                <a:effectLst/>
                <a:uLnTx/>
                <a:uFillTx/>
                <a:latin typeface="Arial" charset="0"/>
                <a:ea typeface="SimSun" pitchFamily="2" charset="-122"/>
                <a:cs typeface="Arial" charset="0"/>
              </a:rPr>
              <a:t>Riprétinib </a:t>
            </a:r>
            <a:br>
              <a:rPr kumimoji="0" lang="fr-FR" altLang="zh-CN" sz="1800" b="0" i="0" strike="noStrike" kern="1200" cap="none" spc="0" normalizeH="0" baseline="0" dirty="0">
                <a:ln>
                  <a:noFill/>
                </a:ln>
                <a:solidFill>
                  <a:srgbClr val="FFFFFF"/>
                </a:solidFill>
                <a:effectLst/>
                <a:uLnTx/>
                <a:uFillTx/>
                <a:latin typeface="Arial" charset="0"/>
                <a:ea typeface="SimSun" pitchFamily="2" charset="-122"/>
                <a:cs typeface="Arial" charset="0"/>
              </a:rPr>
            </a:br>
            <a:r>
              <a:rPr kumimoji="0" lang="fr-FR" altLang="zh-CN" sz="1800" b="0" i="0" strike="noStrike" kern="1200" cap="none" spc="0" normalizeH="0" baseline="0" dirty="0">
                <a:ln>
                  <a:noFill/>
                </a:ln>
                <a:solidFill>
                  <a:srgbClr val="FFFFFF"/>
                </a:solidFill>
                <a:effectLst/>
                <a:uLnTx/>
                <a:uFillTx/>
                <a:latin typeface="Arial" charset="0"/>
                <a:ea typeface="SimSun" pitchFamily="2" charset="-122"/>
                <a:cs typeface="Arial" charset="0"/>
              </a:rPr>
              <a:t>150 mg/j</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rPr>
              <a:t>(n=29)</a:t>
            </a:r>
          </a:p>
        </p:txBody>
      </p:sp>
      <p:sp>
        <p:nvSpPr>
          <p:cNvPr id="42" name="AutoShape 12"/>
          <p:cNvSpPr>
            <a:spLocks noChangeArrowheads="1"/>
          </p:cNvSpPr>
          <p:nvPr/>
        </p:nvSpPr>
        <p:spPr bwMode="auto">
          <a:xfrm>
            <a:off x="8382546" y="4360879"/>
            <a:ext cx="537868" cy="488766"/>
          </a:xfrm>
          <a:prstGeom prst="rect">
            <a:avLst/>
          </a:prstGeom>
          <a:solidFill>
            <a:schemeClr val="tx1"/>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fr-FR" altLang="zh-CN" sz="1200" b="1" i="0" u="none" strike="noStrike" kern="1200" cap="none" spc="0" normalizeH="0" baseline="0" dirty="0">
                <a:ln>
                  <a:noFill/>
                </a:ln>
                <a:solidFill>
                  <a:srgbClr val="FFFFFF"/>
                </a:solidFill>
                <a:effectLst/>
                <a:uLnTx/>
                <a:uFillTx/>
                <a:latin typeface="Arial" charset="0"/>
                <a:ea typeface="SimSun" pitchFamily="2" charset="-122"/>
                <a:cs typeface="Arial" charset="0"/>
              </a:rPr>
              <a:t>Prog</a:t>
            </a:r>
          </a:p>
        </p:txBody>
      </p:sp>
      <p:cxnSp>
        <p:nvCxnSpPr>
          <p:cNvPr id="43" name="AutoShape 21"/>
          <p:cNvCxnSpPr>
            <a:cxnSpLocks noChangeShapeType="1"/>
            <a:stCxn id="41" idx="3"/>
            <a:endCxn id="42" idx="1"/>
          </p:cNvCxnSpPr>
          <p:nvPr/>
        </p:nvCxnSpPr>
        <p:spPr bwMode="auto">
          <a:xfrm flipV="1">
            <a:off x="8047142" y="4605262"/>
            <a:ext cx="335404" cy="1"/>
          </a:xfrm>
          <a:prstGeom prst="straightConnector1">
            <a:avLst/>
          </a:prstGeom>
          <a:noFill/>
          <a:ln w="57150">
            <a:solidFill>
              <a:schemeClr val="bg2">
                <a:lumMod val="60000"/>
                <a:lumOff val="40000"/>
              </a:schemeClr>
            </a:solidFill>
            <a:round/>
            <a:headEnd/>
            <a:tailEnd type="triangle" w="med" len="med"/>
          </a:ln>
        </p:spPr>
      </p:cxnSp>
      <p:cxnSp>
        <p:nvCxnSpPr>
          <p:cNvPr id="45" name="AutoShape 21"/>
          <p:cNvCxnSpPr>
            <a:cxnSpLocks noChangeShapeType="1"/>
            <a:stCxn id="11" idx="3"/>
            <a:endCxn id="41" idx="1"/>
          </p:cNvCxnSpPr>
          <p:nvPr/>
        </p:nvCxnSpPr>
        <p:spPr bwMode="auto">
          <a:xfrm>
            <a:off x="6218255" y="4605262"/>
            <a:ext cx="335404" cy="1"/>
          </a:xfrm>
          <a:prstGeom prst="straightConnector1">
            <a:avLst/>
          </a:prstGeom>
          <a:noFill/>
          <a:ln w="57150">
            <a:solidFill>
              <a:schemeClr val="bg2">
                <a:lumMod val="60000"/>
                <a:lumOff val="40000"/>
              </a:schemeClr>
            </a:solidFill>
            <a:round/>
            <a:headEnd/>
            <a:tailEnd type="triangle" w="med" len="med"/>
          </a:ln>
        </p:spPr>
      </p:cxnSp>
      <p:sp>
        <p:nvSpPr>
          <p:cNvPr id="48" name="TextBox 47"/>
          <p:cNvSpPr txBox="1"/>
          <p:nvPr/>
        </p:nvSpPr>
        <p:spPr>
          <a:xfrm>
            <a:off x="6770614" y="3820860"/>
            <a:ext cx="1071126" cy="307777"/>
          </a:xfrm>
          <a:prstGeom prst="rect">
            <a:avLst/>
          </a:prstGeom>
          <a:noFill/>
        </p:spPr>
        <p:txBody>
          <a:bodyPr wrap="none" rtlCol="0">
            <a:spAutoFit/>
          </a:bodyPr>
          <a:lstStyle/>
          <a:p>
            <a:pPr algn="ctr"/>
            <a:r>
              <a:rPr lang="fr-FR" sz="1400" b="1" dirty="0"/>
              <a:t>Crossover</a:t>
            </a:r>
          </a:p>
        </p:txBody>
      </p:sp>
      <p:sp>
        <p:nvSpPr>
          <p:cNvPr id="49" name="Rectangle 48"/>
          <p:cNvSpPr/>
          <p:nvPr/>
        </p:nvSpPr>
        <p:spPr>
          <a:xfrm>
            <a:off x="215957" y="5196121"/>
            <a:ext cx="5129026" cy="165985"/>
          </a:xfrm>
          <a:prstGeom prst="rect">
            <a:avLst/>
          </a:prstGeom>
          <a:solidFill>
            <a:srgbClr val="A0A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SSP1</a:t>
            </a:r>
          </a:p>
        </p:txBody>
      </p:sp>
      <p:sp>
        <p:nvSpPr>
          <p:cNvPr id="50" name="Rectangle 49"/>
          <p:cNvSpPr/>
          <p:nvPr/>
        </p:nvSpPr>
        <p:spPr>
          <a:xfrm>
            <a:off x="5344983" y="5196122"/>
            <a:ext cx="3583059" cy="167877"/>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SSP2</a:t>
            </a:r>
          </a:p>
        </p:txBody>
      </p:sp>
      <p:sp>
        <p:nvSpPr>
          <p:cNvPr id="51" name="Rectangle 50"/>
          <p:cNvSpPr/>
          <p:nvPr/>
        </p:nvSpPr>
        <p:spPr>
          <a:xfrm>
            <a:off x="208329" y="2193372"/>
            <a:ext cx="5129026" cy="165985"/>
          </a:xfrm>
          <a:prstGeom prst="rect">
            <a:avLst/>
          </a:prstGeom>
          <a:solidFill>
            <a:srgbClr val="A0A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Période double aveugle</a:t>
            </a:r>
          </a:p>
        </p:txBody>
      </p:sp>
      <p:sp>
        <p:nvSpPr>
          <p:cNvPr id="52" name="Rectangle 51"/>
          <p:cNvSpPr/>
          <p:nvPr/>
        </p:nvSpPr>
        <p:spPr>
          <a:xfrm>
            <a:off x="5337355" y="2193373"/>
            <a:ext cx="3583059" cy="167877"/>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t>Période en ouvert</a:t>
            </a:r>
          </a:p>
        </p:txBody>
      </p:sp>
      <p:sp>
        <p:nvSpPr>
          <p:cNvPr id="26" name="Rectangle 25"/>
          <p:cNvSpPr/>
          <p:nvPr/>
        </p:nvSpPr>
        <p:spPr>
          <a:xfrm>
            <a:off x="4572000" y="6611779"/>
            <a:ext cx="4572000" cy="246221"/>
          </a:xfrm>
          <a:prstGeom prst="rect">
            <a:avLst/>
          </a:prstGeom>
        </p:spPr>
        <p:txBody>
          <a:bodyPr>
            <a:spAutoFit/>
          </a:bodyPr>
          <a:lstStyle/>
          <a:p>
            <a:pPr algn="r"/>
            <a:r>
              <a:rPr lang="fr-FR" sz="1000" dirty="0"/>
              <a:t>Cette présentation a été faite au 22</a:t>
            </a:r>
            <a:r>
              <a:rPr lang="fr-FR" sz="1000" baseline="30000" dirty="0"/>
              <a:t>e</a:t>
            </a:r>
            <a:r>
              <a:rPr lang="fr-FR" sz="1000" dirty="0"/>
              <a:t> ESMO WCGC le 2 juillet 2020 à 18H00</a:t>
            </a:r>
          </a:p>
        </p:txBody>
      </p:sp>
    </p:spTree>
    <p:extLst>
      <p:ext uri="{BB962C8B-B14F-4D97-AF65-F5344CB8AC3E}">
        <p14:creationId xmlns:p14="http://schemas.microsoft.com/office/powerpoint/2010/main" xmlns="" val="27886233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O-13: Efficacité et tolérance du riprétinib en traitement de 4</a:t>
            </a:r>
            <a:r>
              <a:rPr lang="fr-FR" baseline="30000" dirty="0"/>
              <a:t>e</a:t>
            </a:r>
            <a:r>
              <a:rPr lang="fr-FR" dirty="0"/>
              <a:t> ligne et au delà des patients avec tumeur </a:t>
            </a:r>
            <a:r>
              <a:rPr lang="fr-FR" dirty="0" err="1"/>
              <a:t>stromale</a:t>
            </a:r>
            <a:r>
              <a:rPr lang="fr-FR" dirty="0"/>
              <a:t> gastro-intestinale après crossover à partir du bras placebo: analyses de INVICTUS – Serrano C, et al</a:t>
            </a:r>
          </a:p>
        </p:txBody>
      </p:sp>
      <p:sp>
        <p:nvSpPr>
          <p:cNvPr id="3" name="Content Placeholder 2"/>
          <p:cNvSpPr>
            <a:spLocks noGrp="1"/>
          </p:cNvSpPr>
          <p:nvPr>
            <p:ph idx="1"/>
          </p:nvPr>
        </p:nvSpPr>
        <p:spPr/>
        <p:txBody>
          <a:bodyPr/>
          <a:lstStyle/>
          <a:p>
            <a:pPr marL="0" indent="0">
              <a:buNone/>
            </a:pPr>
            <a:r>
              <a:rPr lang="fr-FR" b="1" dirty="0"/>
              <a:t>Résultats</a:t>
            </a:r>
          </a:p>
        </p:txBody>
      </p:sp>
      <p:sp>
        <p:nvSpPr>
          <p:cNvPr id="5" name="Text Placeholder 4"/>
          <p:cNvSpPr>
            <a:spLocks noGrp="1"/>
          </p:cNvSpPr>
          <p:nvPr>
            <p:ph type="body" sz="quarter" idx="11"/>
          </p:nvPr>
        </p:nvSpPr>
        <p:spPr/>
        <p:txBody>
          <a:bodyPr/>
          <a:lstStyle/>
          <a:p>
            <a:r>
              <a:rPr lang="fr-FR" dirty="0"/>
              <a:t>Serrano C, et al, Ann </a:t>
            </a:r>
            <a:r>
              <a:rPr lang="fr-FR" dirty="0" err="1"/>
              <a:t>Oncol</a:t>
            </a:r>
            <a:r>
              <a:rPr lang="fr-FR" dirty="0"/>
              <a:t> 2020;31(</a:t>
            </a:r>
            <a:r>
              <a:rPr lang="fr-FR" dirty="0" err="1"/>
              <a:t>suppl</a:t>
            </a:r>
            <a:r>
              <a:rPr lang="fr-FR" dirty="0"/>
              <a:t>):</a:t>
            </a:r>
            <a:r>
              <a:rPr lang="fr-FR" dirty="0" err="1"/>
              <a:t>abstr</a:t>
            </a:r>
            <a:r>
              <a:rPr lang="fr-FR" dirty="0"/>
              <a:t> O-13</a:t>
            </a:r>
          </a:p>
        </p:txBody>
      </p:sp>
      <p:sp>
        <p:nvSpPr>
          <p:cNvPr id="10" name="TextBox 9"/>
          <p:cNvSpPr txBox="1"/>
          <p:nvPr/>
        </p:nvSpPr>
        <p:spPr>
          <a:xfrm>
            <a:off x="6296973" y="1510096"/>
            <a:ext cx="1645002" cy="338554"/>
          </a:xfrm>
          <a:prstGeom prst="rect">
            <a:avLst/>
          </a:prstGeom>
          <a:noFill/>
        </p:spPr>
        <p:txBody>
          <a:bodyPr wrap="none" rtlCol="0">
            <a:spAutoFit/>
          </a:bodyPr>
          <a:lstStyle/>
          <a:p>
            <a:pPr algn="ctr"/>
            <a:r>
              <a:rPr lang="fr-FR" sz="1600" b="1" dirty="0"/>
              <a:t>Survie globale</a:t>
            </a:r>
          </a:p>
        </p:txBody>
      </p:sp>
      <p:sp>
        <p:nvSpPr>
          <p:cNvPr id="11" name="TextBox 10"/>
          <p:cNvSpPr txBox="1"/>
          <p:nvPr/>
        </p:nvSpPr>
        <p:spPr>
          <a:xfrm>
            <a:off x="1236751" y="1510096"/>
            <a:ext cx="2577950" cy="338554"/>
          </a:xfrm>
          <a:prstGeom prst="rect">
            <a:avLst/>
          </a:prstGeom>
          <a:noFill/>
        </p:spPr>
        <p:txBody>
          <a:bodyPr wrap="none" rtlCol="0">
            <a:spAutoFit/>
          </a:bodyPr>
          <a:lstStyle/>
          <a:p>
            <a:pPr algn="ctr"/>
            <a:r>
              <a:rPr lang="fr-FR" sz="1600" b="1" dirty="0"/>
              <a:t>Survie sans progression</a:t>
            </a:r>
          </a:p>
        </p:txBody>
      </p:sp>
      <p:graphicFrame>
        <p:nvGraphicFramePr>
          <p:cNvPr id="12" name="Table 92">
            <a:extLst>
              <a:ext uri="{FF2B5EF4-FFF2-40B4-BE49-F238E27FC236}">
                <a16:creationId xmlns:a16="http://schemas.microsoft.com/office/drawing/2014/main" xmlns="" id="{A28FFD22-18C2-4F0A-BAD5-1DE6EBA8C931}"/>
              </a:ext>
            </a:extLst>
          </p:cNvPr>
          <p:cNvGraphicFramePr>
            <a:graphicFrameLocks noGrp="1"/>
          </p:cNvGraphicFramePr>
          <p:nvPr>
            <p:extLst>
              <p:ext uri="{D42A27DB-BD31-4B8C-83A1-F6EECF244321}">
                <p14:modId xmlns:p14="http://schemas.microsoft.com/office/powerpoint/2010/main" xmlns="" val="3620337242"/>
              </p:ext>
            </p:extLst>
          </p:nvPr>
        </p:nvGraphicFramePr>
        <p:xfrm>
          <a:off x="1236751" y="1833217"/>
          <a:ext cx="3875249" cy="753600"/>
        </p:xfrm>
        <a:graphic>
          <a:graphicData uri="http://schemas.openxmlformats.org/drawingml/2006/table">
            <a:tbl>
              <a:tblPr firstRow="1" bandRow="1">
                <a:tableStyleId>{5C22544A-7EE6-4342-B048-85BDC9FD1C3A}</a:tableStyleId>
              </a:tblPr>
              <a:tblGrid>
                <a:gridCol w="1986398">
                  <a:extLst>
                    <a:ext uri="{9D8B030D-6E8A-4147-A177-3AD203B41FA5}">
                      <a16:colId xmlns:a16="http://schemas.microsoft.com/office/drawing/2014/main" xmlns="" val="2340597848"/>
                    </a:ext>
                  </a:extLst>
                </a:gridCol>
                <a:gridCol w="1888851">
                  <a:extLst>
                    <a:ext uri="{9D8B030D-6E8A-4147-A177-3AD203B41FA5}">
                      <a16:colId xmlns:a16="http://schemas.microsoft.com/office/drawing/2014/main" xmlns="" val="372043158"/>
                    </a:ext>
                  </a:extLst>
                </a:gridCol>
              </a:tblGrid>
              <a:tr h="188400">
                <a:tc>
                  <a:txBody>
                    <a:bodyPr/>
                    <a:lstStyle/>
                    <a:p>
                      <a:endParaRPr lang="en-GB" sz="1000" dirty="0"/>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SSP </a:t>
                      </a:r>
                      <a:r>
                        <a:rPr lang="fr-FR" sz="1000" noProof="0" dirty="0" smtClean="0"/>
                        <a:t>médiane, mois </a:t>
                      </a:r>
                      <a:r>
                        <a:rPr lang="en-GB" sz="1000" dirty="0" smtClean="0"/>
                        <a:t>(</a:t>
                      </a:r>
                      <a:r>
                        <a:rPr lang="en-GB" sz="1000" dirty="0"/>
                        <a:t>IC95%)</a:t>
                      </a:r>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7304725"/>
                  </a:ext>
                </a:extLst>
              </a:tr>
              <a:tr h="188400">
                <a:tc>
                  <a:txBody>
                    <a:bodyPr/>
                    <a:lstStyle/>
                    <a:p>
                      <a:r>
                        <a:rPr lang="en-GB" sz="1000" dirty="0" err="1">
                          <a:solidFill>
                            <a:schemeClr val="accent3"/>
                          </a:solidFill>
                        </a:rPr>
                        <a:t>Riprétinib</a:t>
                      </a:r>
                      <a:r>
                        <a:rPr lang="en-GB" sz="1000" dirty="0">
                          <a:solidFill>
                            <a:schemeClr val="accent3"/>
                          </a:solidFill>
                        </a:rPr>
                        <a:t> SSP1</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3"/>
                          </a:solidFill>
                        </a:rPr>
                        <a:t>6,3 (4,6 - 6,9)</a:t>
                      </a: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188171"/>
                  </a:ext>
                </a:extLst>
              </a:tr>
              <a:tr h="188400">
                <a:tc>
                  <a:txBody>
                    <a:bodyPr/>
                    <a:lstStyle/>
                    <a:p>
                      <a:r>
                        <a:rPr lang="en-GB" sz="1000" dirty="0">
                          <a:solidFill>
                            <a:schemeClr val="accent5"/>
                          </a:solidFill>
                        </a:rPr>
                        <a:t>Crossover pour </a:t>
                      </a:r>
                      <a:r>
                        <a:rPr lang="en-GB" sz="1000" dirty="0" err="1">
                          <a:solidFill>
                            <a:schemeClr val="accent5"/>
                          </a:solidFill>
                        </a:rPr>
                        <a:t>riprétinib</a:t>
                      </a:r>
                      <a:r>
                        <a:rPr lang="en-GB" sz="1000" dirty="0">
                          <a:solidFill>
                            <a:schemeClr val="accent5"/>
                          </a:solidFill>
                        </a:rPr>
                        <a:t> SSP2</a:t>
                      </a:r>
                    </a:p>
                  </a:txBody>
                  <a:tcPr marT="18000" marB="1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5"/>
                          </a:solidFill>
                        </a:rPr>
                        <a:t>4,6 (1,8 -</a:t>
                      </a:r>
                      <a:r>
                        <a:rPr lang="en-GB" sz="1000" baseline="0" dirty="0">
                          <a:solidFill>
                            <a:schemeClr val="accent5"/>
                          </a:solidFill>
                        </a:rPr>
                        <a:t> </a:t>
                      </a:r>
                      <a:r>
                        <a:rPr lang="en-GB" sz="1000" dirty="0">
                          <a:solidFill>
                            <a:schemeClr val="accent5"/>
                          </a:solidFill>
                        </a:rPr>
                        <a:t>NE)</a:t>
                      </a:r>
                    </a:p>
                  </a:txBody>
                  <a:tcPr marT="18000" marB="1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00293662"/>
                  </a:ext>
                </a:extLst>
              </a:tr>
              <a:tr h="188400">
                <a:tc>
                  <a:txBody>
                    <a:bodyPr/>
                    <a:lstStyle/>
                    <a:p>
                      <a:r>
                        <a:rPr lang="en-GB" sz="1000" dirty="0">
                          <a:solidFill>
                            <a:schemeClr val="accent2"/>
                          </a:solidFill>
                        </a:rPr>
                        <a:t>Placebo SSP1</a:t>
                      </a: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accent2"/>
                          </a:solidFill>
                        </a:rPr>
                        <a:t>1,0 (0,9 - 1,7)</a:t>
                      </a: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29084144"/>
                  </a:ext>
                </a:extLst>
              </a:tr>
            </a:tbl>
          </a:graphicData>
        </a:graphic>
      </p:graphicFrame>
      <p:grpSp>
        <p:nvGrpSpPr>
          <p:cNvPr id="13" name="Group 12">
            <a:extLst>
              <a:ext uri="{FF2B5EF4-FFF2-40B4-BE49-F238E27FC236}">
                <a16:creationId xmlns:a16="http://schemas.microsoft.com/office/drawing/2014/main" xmlns="" id="{77F93094-3A9F-41C8-B6ED-B815514137BA}"/>
              </a:ext>
            </a:extLst>
          </p:cNvPr>
          <p:cNvGrpSpPr/>
          <p:nvPr/>
        </p:nvGrpSpPr>
        <p:grpSpPr>
          <a:xfrm>
            <a:off x="-8321" y="5432528"/>
            <a:ext cx="4294528" cy="276999"/>
            <a:chOff x="-53229" y="5480153"/>
            <a:chExt cx="4682675" cy="276999"/>
          </a:xfrm>
        </p:grpSpPr>
        <p:grpSp>
          <p:nvGrpSpPr>
            <p:cNvPr id="14" name="Group 13">
              <a:extLst>
                <a:ext uri="{FF2B5EF4-FFF2-40B4-BE49-F238E27FC236}">
                  <a16:creationId xmlns:a16="http://schemas.microsoft.com/office/drawing/2014/main" xmlns="" id="{DF5E12C4-F84B-4E78-803F-C176FA73DC03}"/>
                </a:ext>
              </a:extLst>
            </p:cNvPr>
            <p:cNvGrpSpPr/>
            <p:nvPr/>
          </p:nvGrpSpPr>
          <p:grpSpPr>
            <a:xfrm>
              <a:off x="1243034" y="5489968"/>
              <a:ext cx="3386412" cy="257369"/>
              <a:chOff x="798876" y="5493460"/>
              <a:chExt cx="3386412" cy="257369"/>
            </a:xfrm>
          </p:grpSpPr>
          <p:sp>
            <p:nvSpPr>
              <p:cNvPr id="17" name="TextBox 16">
                <a:extLst>
                  <a:ext uri="{FF2B5EF4-FFF2-40B4-BE49-F238E27FC236}">
                    <a16:creationId xmlns:a16="http://schemas.microsoft.com/office/drawing/2014/main" xmlns="" id="{4054CDBB-FD01-4C51-A7AE-798CE578601D}"/>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0</a:t>
                </a:r>
              </a:p>
            </p:txBody>
          </p:sp>
          <p:sp>
            <p:nvSpPr>
              <p:cNvPr id="18" name="TextBox 17">
                <a:extLst>
                  <a:ext uri="{FF2B5EF4-FFF2-40B4-BE49-F238E27FC236}">
                    <a16:creationId xmlns:a16="http://schemas.microsoft.com/office/drawing/2014/main" xmlns="" id="{90E2DB2C-95D2-41DC-B731-F416974EF316}"/>
                  </a:ext>
                </a:extLst>
              </p:cNvPr>
              <p:cNvSpPr txBox="1"/>
              <p:nvPr/>
            </p:nvSpPr>
            <p:spPr>
              <a:xfrm>
                <a:off x="3560778" y="5493460"/>
                <a:ext cx="171913"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1</a:t>
                </a:r>
              </a:p>
            </p:txBody>
          </p:sp>
          <p:sp>
            <p:nvSpPr>
              <p:cNvPr id="19" name="TextBox 18">
                <a:extLst>
                  <a:ext uri="{FF2B5EF4-FFF2-40B4-BE49-F238E27FC236}">
                    <a16:creationId xmlns:a16="http://schemas.microsoft.com/office/drawing/2014/main" xmlns="" id="{723E59BD-1093-4472-AB9F-B5CAABB87004}"/>
                  </a:ext>
                </a:extLst>
              </p:cNvPr>
              <p:cNvSpPr txBox="1"/>
              <p:nvPr/>
            </p:nvSpPr>
            <p:spPr>
              <a:xfrm>
                <a:off x="3108180" y="5493460"/>
                <a:ext cx="171913"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8</a:t>
                </a:r>
              </a:p>
            </p:txBody>
          </p:sp>
          <p:sp>
            <p:nvSpPr>
              <p:cNvPr id="20" name="TextBox 19">
                <a:extLst>
                  <a:ext uri="{FF2B5EF4-FFF2-40B4-BE49-F238E27FC236}">
                    <a16:creationId xmlns:a16="http://schemas.microsoft.com/office/drawing/2014/main" xmlns="" id="{AFC3101C-9756-4A38-95A2-CA3FE9801077}"/>
                  </a:ext>
                </a:extLst>
              </p:cNvPr>
              <p:cNvSpPr txBox="1"/>
              <p:nvPr/>
            </p:nvSpPr>
            <p:spPr>
              <a:xfrm>
                <a:off x="2609266"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18</a:t>
                </a:r>
              </a:p>
            </p:txBody>
          </p:sp>
          <p:sp>
            <p:nvSpPr>
              <p:cNvPr id="21" name="TextBox 20">
                <a:extLst>
                  <a:ext uri="{FF2B5EF4-FFF2-40B4-BE49-F238E27FC236}">
                    <a16:creationId xmlns:a16="http://schemas.microsoft.com/office/drawing/2014/main" xmlns="" id="{A1F07254-0CA0-4815-835F-0B1E74C1E007}"/>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37</a:t>
                </a:r>
              </a:p>
            </p:txBody>
          </p:sp>
          <p:sp>
            <p:nvSpPr>
              <p:cNvPr id="22" name="TextBox 21">
                <a:extLst>
                  <a:ext uri="{FF2B5EF4-FFF2-40B4-BE49-F238E27FC236}">
                    <a16:creationId xmlns:a16="http://schemas.microsoft.com/office/drawing/2014/main" xmlns="" id="{2107F36E-F58C-4AD1-A1DC-CD0C8D769998}"/>
                  </a:ext>
                </a:extLst>
              </p:cNvPr>
              <p:cNvSpPr txBox="1"/>
              <p:nvPr/>
            </p:nvSpPr>
            <p:spPr>
              <a:xfrm>
                <a:off x="1704072"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52</a:t>
                </a:r>
              </a:p>
            </p:txBody>
          </p:sp>
          <p:sp>
            <p:nvSpPr>
              <p:cNvPr id="23" name="TextBox 22">
                <a:extLst>
                  <a:ext uri="{FF2B5EF4-FFF2-40B4-BE49-F238E27FC236}">
                    <a16:creationId xmlns:a16="http://schemas.microsoft.com/office/drawing/2014/main" xmlns="" id="{E6FA332F-908C-4D44-8751-261033E20A13}"/>
                  </a:ext>
                </a:extLst>
              </p:cNvPr>
              <p:cNvSpPr txBox="1"/>
              <p:nvPr/>
            </p:nvSpPr>
            <p:spPr>
              <a:xfrm>
                <a:off x="1251472"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65</a:t>
                </a:r>
              </a:p>
            </p:txBody>
          </p:sp>
          <p:sp>
            <p:nvSpPr>
              <p:cNvPr id="24" name="TextBox 23">
                <a:extLst>
                  <a:ext uri="{FF2B5EF4-FFF2-40B4-BE49-F238E27FC236}">
                    <a16:creationId xmlns:a16="http://schemas.microsoft.com/office/drawing/2014/main" xmlns="" id="{A74D64E6-6C68-43F2-BBB9-B4DEF09B1146}"/>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85</a:t>
                </a:r>
              </a:p>
            </p:txBody>
          </p:sp>
        </p:grpSp>
        <p:sp>
          <p:nvSpPr>
            <p:cNvPr id="15" name="TextBox 14">
              <a:extLst>
                <a:ext uri="{FF2B5EF4-FFF2-40B4-BE49-F238E27FC236}">
                  <a16:creationId xmlns:a16="http://schemas.microsoft.com/office/drawing/2014/main" xmlns="" id="{02E75E43-3548-4166-AEC7-E4196289BB2F}"/>
                </a:ext>
              </a:extLst>
            </p:cNvPr>
            <p:cNvSpPr txBox="1"/>
            <p:nvPr/>
          </p:nvSpPr>
          <p:spPr>
            <a:xfrm>
              <a:off x="-53229" y="5480153"/>
              <a:ext cx="1381179" cy="276999"/>
            </a:xfrm>
            <a:prstGeom prst="rect">
              <a:avLst/>
            </a:prstGeom>
            <a:noFill/>
          </p:spPr>
          <p:txBody>
            <a:bodyPr wrap="none" rtlCol="0">
              <a:spAutoFit/>
            </a:bodyPr>
            <a:lstStyle/>
            <a:p>
              <a:pPr algn="r"/>
              <a:r>
                <a:rPr lang="fr-FR" sz="1200" dirty="0">
                  <a:solidFill>
                    <a:schemeClr val="accent3"/>
                  </a:solidFill>
                </a:rPr>
                <a:t>Riprétinib SSP1</a:t>
              </a:r>
            </a:p>
          </p:txBody>
        </p:sp>
      </p:grpSp>
      <p:grpSp>
        <p:nvGrpSpPr>
          <p:cNvPr id="25" name="Group 24">
            <a:extLst>
              <a:ext uri="{FF2B5EF4-FFF2-40B4-BE49-F238E27FC236}">
                <a16:creationId xmlns:a16="http://schemas.microsoft.com/office/drawing/2014/main" xmlns="" id="{66519CB7-8A5A-4994-917C-22E8E928864E}"/>
              </a:ext>
            </a:extLst>
          </p:cNvPr>
          <p:cNvGrpSpPr/>
          <p:nvPr/>
        </p:nvGrpSpPr>
        <p:grpSpPr>
          <a:xfrm>
            <a:off x="-55005" y="5693959"/>
            <a:ext cx="3511048" cy="276999"/>
            <a:chOff x="-104131" y="5693959"/>
            <a:chExt cx="3828383" cy="276999"/>
          </a:xfrm>
        </p:grpSpPr>
        <p:grpSp>
          <p:nvGrpSpPr>
            <p:cNvPr id="26" name="Group 25">
              <a:extLst>
                <a:ext uri="{FF2B5EF4-FFF2-40B4-BE49-F238E27FC236}">
                  <a16:creationId xmlns:a16="http://schemas.microsoft.com/office/drawing/2014/main" xmlns="" id="{B30660EC-62B3-47A6-8048-EEF26019CAEF}"/>
                </a:ext>
              </a:extLst>
            </p:cNvPr>
            <p:cNvGrpSpPr/>
            <p:nvPr/>
          </p:nvGrpSpPr>
          <p:grpSpPr>
            <a:xfrm>
              <a:off x="1243034" y="5701159"/>
              <a:ext cx="2481218" cy="257369"/>
              <a:chOff x="798876" y="5483645"/>
              <a:chExt cx="2481218" cy="257369"/>
            </a:xfrm>
          </p:grpSpPr>
          <p:sp>
            <p:nvSpPr>
              <p:cNvPr id="28" name="TextBox 27">
                <a:extLst>
                  <a:ext uri="{FF2B5EF4-FFF2-40B4-BE49-F238E27FC236}">
                    <a16:creationId xmlns:a16="http://schemas.microsoft.com/office/drawing/2014/main" xmlns="" id="{0947DF97-89E8-4891-97F3-9A3A8D626231}"/>
                  </a:ext>
                </a:extLst>
              </p:cNvPr>
              <p:cNvSpPr txBox="1"/>
              <p:nvPr/>
            </p:nvSpPr>
            <p:spPr>
              <a:xfrm>
                <a:off x="3108181" y="5483645"/>
                <a:ext cx="171913"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0</a:t>
                </a:r>
              </a:p>
            </p:txBody>
          </p:sp>
          <p:sp>
            <p:nvSpPr>
              <p:cNvPr id="29" name="TextBox 28">
                <a:extLst>
                  <a:ext uri="{FF2B5EF4-FFF2-40B4-BE49-F238E27FC236}">
                    <a16:creationId xmlns:a16="http://schemas.microsoft.com/office/drawing/2014/main" xmlns="" id="{64E7AAAF-3DD2-478F-ACD4-8126531E639E}"/>
                  </a:ext>
                </a:extLst>
              </p:cNvPr>
              <p:cNvSpPr txBox="1"/>
              <p:nvPr/>
            </p:nvSpPr>
            <p:spPr>
              <a:xfrm>
                <a:off x="2655584" y="5483645"/>
                <a:ext cx="171913"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1</a:t>
                </a:r>
              </a:p>
            </p:txBody>
          </p:sp>
          <p:sp>
            <p:nvSpPr>
              <p:cNvPr id="30" name="TextBox 29">
                <a:extLst>
                  <a:ext uri="{FF2B5EF4-FFF2-40B4-BE49-F238E27FC236}">
                    <a16:creationId xmlns:a16="http://schemas.microsoft.com/office/drawing/2014/main" xmlns="" id="{DFEDEEAD-B2AE-429B-9969-0A46F525C4D4}"/>
                  </a:ext>
                </a:extLst>
              </p:cNvPr>
              <p:cNvSpPr txBox="1"/>
              <p:nvPr/>
            </p:nvSpPr>
            <p:spPr>
              <a:xfrm>
                <a:off x="2202986" y="5483645"/>
                <a:ext cx="171913"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5</a:t>
                </a:r>
              </a:p>
            </p:txBody>
          </p:sp>
          <p:sp>
            <p:nvSpPr>
              <p:cNvPr id="31" name="TextBox 30">
                <a:extLst>
                  <a:ext uri="{FF2B5EF4-FFF2-40B4-BE49-F238E27FC236}">
                    <a16:creationId xmlns:a16="http://schemas.microsoft.com/office/drawing/2014/main" xmlns="" id="{C57AE4F4-F31F-4391-9E89-CA64A79BD697}"/>
                  </a:ext>
                </a:extLst>
              </p:cNvPr>
              <p:cNvSpPr txBox="1"/>
              <p:nvPr/>
            </p:nvSpPr>
            <p:spPr>
              <a:xfrm>
                <a:off x="1704071" y="5483645"/>
                <a:ext cx="264550"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10</a:t>
                </a:r>
              </a:p>
            </p:txBody>
          </p:sp>
          <p:sp>
            <p:nvSpPr>
              <p:cNvPr id="32" name="TextBox 31">
                <a:extLst>
                  <a:ext uri="{FF2B5EF4-FFF2-40B4-BE49-F238E27FC236}">
                    <a16:creationId xmlns:a16="http://schemas.microsoft.com/office/drawing/2014/main" xmlns="" id="{29CE6E5A-34AB-4872-BC18-DE3644AC6518}"/>
                  </a:ext>
                </a:extLst>
              </p:cNvPr>
              <p:cNvSpPr txBox="1"/>
              <p:nvPr/>
            </p:nvSpPr>
            <p:spPr>
              <a:xfrm>
                <a:off x="1257694" y="5483645"/>
                <a:ext cx="252105"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11</a:t>
                </a:r>
              </a:p>
            </p:txBody>
          </p:sp>
          <p:sp>
            <p:nvSpPr>
              <p:cNvPr id="33" name="TextBox 32">
                <a:extLst>
                  <a:ext uri="{FF2B5EF4-FFF2-40B4-BE49-F238E27FC236}">
                    <a16:creationId xmlns:a16="http://schemas.microsoft.com/office/drawing/2014/main" xmlns="" id="{371E9378-40C9-4F80-982E-FAAC7867C4E4}"/>
                  </a:ext>
                </a:extLst>
              </p:cNvPr>
              <p:cNvSpPr txBox="1"/>
              <p:nvPr/>
            </p:nvSpPr>
            <p:spPr>
              <a:xfrm>
                <a:off x="798876" y="5483645"/>
                <a:ext cx="264550"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29</a:t>
                </a:r>
              </a:p>
            </p:txBody>
          </p:sp>
        </p:grpSp>
        <p:sp>
          <p:nvSpPr>
            <p:cNvPr id="27" name="TextBox 26">
              <a:extLst>
                <a:ext uri="{FF2B5EF4-FFF2-40B4-BE49-F238E27FC236}">
                  <a16:creationId xmlns:a16="http://schemas.microsoft.com/office/drawing/2014/main" xmlns="" id="{9A68ED09-1613-414D-879C-D5FD8D935D72}"/>
                </a:ext>
              </a:extLst>
            </p:cNvPr>
            <p:cNvSpPr txBox="1"/>
            <p:nvPr/>
          </p:nvSpPr>
          <p:spPr>
            <a:xfrm>
              <a:off x="-104131" y="5693959"/>
              <a:ext cx="1430121" cy="276999"/>
            </a:xfrm>
            <a:prstGeom prst="rect">
              <a:avLst/>
            </a:prstGeom>
            <a:noFill/>
          </p:spPr>
          <p:txBody>
            <a:bodyPr wrap="none" rtlCol="0">
              <a:spAutoFit/>
            </a:bodyPr>
            <a:lstStyle/>
            <a:p>
              <a:pPr algn="r"/>
              <a:r>
                <a:rPr lang="fr-FR" sz="1200" dirty="0">
                  <a:solidFill>
                    <a:schemeClr val="accent5"/>
                  </a:solidFill>
                </a:rPr>
                <a:t>Crossover SSP2</a:t>
              </a:r>
            </a:p>
          </p:txBody>
        </p:sp>
      </p:grpSp>
      <p:grpSp>
        <p:nvGrpSpPr>
          <p:cNvPr id="34" name="Group 33">
            <a:extLst>
              <a:ext uri="{FF2B5EF4-FFF2-40B4-BE49-F238E27FC236}">
                <a16:creationId xmlns:a16="http://schemas.microsoft.com/office/drawing/2014/main" xmlns="" id="{134E9368-97BB-4354-A5F0-A6C5B6EE3272}"/>
              </a:ext>
            </a:extLst>
          </p:cNvPr>
          <p:cNvGrpSpPr/>
          <p:nvPr/>
        </p:nvGrpSpPr>
        <p:grpSpPr>
          <a:xfrm>
            <a:off x="76251" y="5976603"/>
            <a:ext cx="3379792" cy="276999"/>
            <a:chOff x="38989" y="5928978"/>
            <a:chExt cx="3685263" cy="276999"/>
          </a:xfrm>
        </p:grpSpPr>
        <p:grpSp>
          <p:nvGrpSpPr>
            <p:cNvPr id="35" name="Group 34">
              <a:extLst>
                <a:ext uri="{FF2B5EF4-FFF2-40B4-BE49-F238E27FC236}">
                  <a16:creationId xmlns:a16="http://schemas.microsoft.com/office/drawing/2014/main" xmlns="" id="{C477800E-B55C-45F5-9D26-BB7E25B382F4}"/>
                </a:ext>
              </a:extLst>
            </p:cNvPr>
            <p:cNvGrpSpPr/>
            <p:nvPr/>
          </p:nvGrpSpPr>
          <p:grpSpPr>
            <a:xfrm>
              <a:off x="1243034" y="5936178"/>
              <a:ext cx="2481218" cy="257369"/>
              <a:chOff x="798876" y="5483645"/>
              <a:chExt cx="2481218" cy="257369"/>
            </a:xfrm>
          </p:grpSpPr>
          <p:sp>
            <p:nvSpPr>
              <p:cNvPr id="37" name="TextBox 36">
                <a:extLst>
                  <a:ext uri="{FF2B5EF4-FFF2-40B4-BE49-F238E27FC236}">
                    <a16:creationId xmlns:a16="http://schemas.microsoft.com/office/drawing/2014/main" xmlns="" id="{A190BC0E-6026-46DB-A15D-601D71C132A1}"/>
                  </a:ext>
                </a:extLst>
              </p:cNvPr>
              <p:cNvSpPr txBox="1"/>
              <p:nvPr/>
            </p:nvSpPr>
            <p:spPr>
              <a:xfrm>
                <a:off x="3108181" y="5483645"/>
                <a:ext cx="171913"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0</a:t>
                </a:r>
              </a:p>
            </p:txBody>
          </p:sp>
          <p:sp>
            <p:nvSpPr>
              <p:cNvPr id="38" name="TextBox 37">
                <a:extLst>
                  <a:ext uri="{FF2B5EF4-FFF2-40B4-BE49-F238E27FC236}">
                    <a16:creationId xmlns:a16="http://schemas.microsoft.com/office/drawing/2014/main" xmlns="" id="{F86C4DB6-BB9B-4DF4-9ED8-E520AF96A9F2}"/>
                  </a:ext>
                </a:extLst>
              </p:cNvPr>
              <p:cNvSpPr txBox="1"/>
              <p:nvPr/>
            </p:nvSpPr>
            <p:spPr>
              <a:xfrm>
                <a:off x="2655584" y="5483645"/>
                <a:ext cx="171913"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1</a:t>
                </a:r>
              </a:p>
            </p:txBody>
          </p:sp>
          <p:sp>
            <p:nvSpPr>
              <p:cNvPr id="39" name="TextBox 38">
                <a:extLst>
                  <a:ext uri="{FF2B5EF4-FFF2-40B4-BE49-F238E27FC236}">
                    <a16:creationId xmlns:a16="http://schemas.microsoft.com/office/drawing/2014/main" xmlns="" id="{6B214023-4AA7-46E3-B217-1446EA91F356}"/>
                  </a:ext>
                </a:extLst>
              </p:cNvPr>
              <p:cNvSpPr txBox="1"/>
              <p:nvPr/>
            </p:nvSpPr>
            <p:spPr>
              <a:xfrm>
                <a:off x="2202987" y="5483645"/>
                <a:ext cx="171913"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1</a:t>
                </a:r>
              </a:p>
            </p:txBody>
          </p:sp>
          <p:sp>
            <p:nvSpPr>
              <p:cNvPr id="40" name="TextBox 39">
                <a:extLst>
                  <a:ext uri="{FF2B5EF4-FFF2-40B4-BE49-F238E27FC236}">
                    <a16:creationId xmlns:a16="http://schemas.microsoft.com/office/drawing/2014/main" xmlns="" id="{7EC358CE-188E-42C6-8AF8-BC77048E85FE}"/>
                  </a:ext>
                </a:extLst>
              </p:cNvPr>
              <p:cNvSpPr txBox="1"/>
              <p:nvPr/>
            </p:nvSpPr>
            <p:spPr>
              <a:xfrm>
                <a:off x="1750389" y="5483645"/>
                <a:ext cx="171913"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4</a:t>
                </a:r>
              </a:p>
            </p:txBody>
          </p:sp>
          <p:sp>
            <p:nvSpPr>
              <p:cNvPr id="41" name="TextBox 40">
                <a:extLst>
                  <a:ext uri="{FF2B5EF4-FFF2-40B4-BE49-F238E27FC236}">
                    <a16:creationId xmlns:a16="http://schemas.microsoft.com/office/drawing/2014/main" xmlns="" id="{9A8FD1D5-0CA2-487A-831D-71BC31D56184}"/>
                  </a:ext>
                </a:extLst>
              </p:cNvPr>
              <p:cNvSpPr txBox="1"/>
              <p:nvPr/>
            </p:nvSpPr>
            <p:spPr>
              <a:xfrm>
                <a:off x="1297790" y="5483645"/>
                <a:ext cx="171913"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7</a:t>
                </a:r>
              </a:p>
            </p:txBody>
          </p:sp>
          <p:sp>
            <p:nvSpPr>
              <p:cNvPr id="42" name="TextBox 41">
                <a:extLst>
                  <a:ext uri="{FF2B5EF4-FFF2-40B4-BE49-F238E27FC236}">
                    <a16:creationId xmlns:a16="http://schemas.microsoft.com/office/drawing/2014/main" xmlns="" id="{14E2E8D8-420F-4565-8DCB-BB81C2249F5B}"/>
                  </a:ext>
                </a:extLst>
              </p:cNvPr>
              <p:cNvSpPr txBox="1"/>
              <p:nvPr/>
            </p:nvSpPr>
            <p:spPr>
              <a:xfrm>
                <a:off x="798876" y="5483645"/>
                <a:ext cx="264549"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44</a:t>
                </a:r>
              </a:p>
            </p:txBody>
          </p:sp>
        </p:grpSp>
        <p:sp>
          <p:nvSpPr>
            <p:cNvPr id="36" name="TextBox 35">
              <a:extLst>
                <a:ext uri="{FF2B5EF4-FFF2-40B4-BE49-F238E27FC236}">
                  <a16:creationId xmlns:a16="http://schemas.microsoft.com/office/drawing/2014/main" xmlns="" id="{6FA7174C-5A4A-4BF8-AE11-CB53F44A1DA9}"/>
                </a:ext>
              </a:extLst>
            </p:cNvPr>
            <p:cNvSpPr txBox="1"/>
            <p:nvPr/>
          </p:nvSpPr>
          <p:spPr>
            <a:xfrm>
              <a:off x="38989" y="5928978"/>
              <a:ext cx="1271062" cy="276999"/>
            </a:xfrm>
            <a:prstGeom prst="rect">
              <a:avLst/>
            </a:prstGeom>
            <a:noFill/>
          </p:spPr>
          <p:txBody>
            <a:bodyPr wrap="none" rtlCol="0">
              <a:spAutoFit/>
            </a:bodyPr>
            <a:lstStyle/>
            <a:p>
              <a:pPr algn="r"/>
              <a:r>
                <a:rPr lang="fr-FR" sz="1200" dirty="0">
                  <a:solidFill>
                    <a:schemeClr val="accent2"/>
                  </a:solidFill>
                </a:rPr>
                <a:t>Placebo SSP1</a:t>
              </a:r>
            </a:p>
          </p:txBody>
        </p:sp>
      </p:grpSp>
      <p:grpSp>
        <p:nvGrpSpPr>
          <p:cNvPr id="43" name="Group 42">
            <a:extLst>
              <a:ext uri="{FF2B5EF4-FFF2-40B4-BE49-F238E27FC236}">
                <a16:creationId xmlns:a16="http://schemas.microsoft.com/office/drawing/2014/main" xmlns="" id="{2B19B159-B94A-4BC3-8A64-507D5FC394D0}"/>
              </a:ext>
            </a:extLst>
          </p:cNvPr>
          <p:cNvGrpSpPr/>
          <p:nvPr/>
        </p:nvGrpSpPr>
        <p:grpSpPr>
          <a:xfrm>
            <a:off x="668083" y="2593015"/>
            <a:ext cx="4075682" cy="2521253"/>
            <a:chOff x="684312" y="2593015"/>
            <a:chExt cx="4444049" cy="2521253"/>
          </a:xfrm>
        </p:grpSpPr>
        <p:sp>
          <p:nvSpPr>
            <p:cNvPr id="44" name="Freeform 21">
              <a:extLst>
                <a:ext uri="{FF2B5EF4-FFF2-40B4-BE49-F238E27FC236}">
                  <a16:creationId xmlns:a16="http://schemas.microsoft.com/office/drawing/2014/main" xmlns="" id="{BFF1DFB6-B74C-4830-8517-EB50D6247841}"/>
                </a:ext>
              </a:extLst>
            </p:cNvPr>
            <p:cNvSpPr>
              <a:spLocks/>
            </p:cNvSpPr>
            <p:nvPr/>
          </p:nvSpPr>
          <p:spPr bwMode="auto">
            <a:xfrm>
              <a:off x="1314930" y="2706407"/>
              <a:ext cx="3723795" cy="18860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45" name="Group 44">
              <a:extLst>
                <a:ext uri="{FF2B5EF4-FFF2-40B4-BE49-F238E27FC236}">
                  <a16:creationId xmlns:a16="http://schemas.microsoft.com/office/drawing/2014/main" xmlns="" id="{67124C6F-C37A-4540-9D6D-BD97C7415952}"/>
                </a:ext>
              </a:extLst>
            </p:cNvPr>
            <p:cNvGrpSpPr/>
            <p:nvPr/>
          </p:nvGrpSpPr>
          <p:grpSpPr>
            <a:xfrm>
              <a:off x="684312" y="2593015"/>
              <a:ext cx="630618" cy="2095500"/>
              <a:chOff x="1353737" y="1225525"/>
              <a:chExt cx="630618" cy="2939003"/>
            </a:xfrm>
          </p:grpSpPr>
          <p:sp>
            <p:nvSpPr>
              <p:cNvPr id="112" name="Line 6">
                <a:extLst>
                  <a:ext uri="{FF2B5EF4-FFF2-40B4-BE49-F238E27FC236}">
                    <a16:creationId xmlns:a16="http://schemas.microsoft.com/office/drawing/2014/main" xmlns="" id="{24358CAD-A03B-4AF9-86EA-3E968E0A7408}"/>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13" name="Line 7">
                <a:extLst>
                  <a:ext uri="{FF2B5EF4-FFF2-40B4-BE49-F238E27FC236}">
                    <a16:creationId xmlns:a16="http://schemas.microsoft.com/office/drawing/2014/main" xmlns="" id="{C55F8359-A4F3-42A2-95CF-B8F776797A69}"/>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14" name="Line 8">
                <a:extLst>
                  <a:ext uri="{FF2B5EF4-FFF2-40B4-BE49-F238E27FC236}">
                    <a16:creationId xmlns:a16="http://schemas.microsoft.com/office/drawing/2014/main" xmlns="" id="{D8E60D3C-426D-4CAE-AA6A-7C13D2C594CB}"/>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15" name="Line 9">
                <a:extLst>
                  <a:ext uri="{FF2B5EF4-FFF2-40B4-BE49-F238E27FC236}">
                    <a16:creationId xmlns:a16="http://schemas.microsoft.com/office/drawing/2014/main" xmlns="" id="{44028FAC-244D-411A-9578-200CB8994B04}"/>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16" name="Line 10">
                <a:extLst>
                  <a:ext uri="{FF2B5EF4-FFF2-40B4-BE49-F238E27FC236}">
                    <a16:creationId xmlns:a16="http://schemas.microsoft.com/office/drawing/2014/main" xmlns="" id="{1EA71E5A-8EAE-41D4-BD2F-3268BEC7E55F}"/>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17" name="Line 11">
                <a:extLst>
                  <a:ext uri="{FF2B5EF4-FFF2-40B4-BE49-F238E27FC236}">
                    <a16:creationId xmlns:a16="http://schemas.microsoft.com/office/drawing/2014/main" xmlns="" id="{207CE98D-4477-434A-AD1A-1E669D5E51C5}"/>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18" name="TextBox 117">
                <a:extLst>
                  <a:ext uri="{FF2B5EF4-FFF2-40B4-BE49-F238E27FC236}">
                    <a16:creationId xmlns:a16="http://schemas.microsoft.com/office/drawing/2014/main" xmlns="" id="{9A506378-B793-4046-AFD8-4E2AFA5FA631}"/>
                  </a:ext>
                </a:extLst>
              </p:cNvPr>
              <p:cNvSpPr txBox="1"/>
              <p:nvPr/>
            </p:nvSpPr>
            <p:spPr>
              <a:xfrm rot="16200000">
                <a:off x="1008788" y="2572285"/>
                <a:ext cx="991933" cy="302035"/>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cs typeface="Arial" panose="020B0604020202020204" pitchFamily="34" charset="0"/>
                  </a:rPr>
                  <a:t>SSP, %</a:t>
                </a:r>
              </a:p>
            </p:txBody>
          </p:sp>
          <p:sp>
            <p:nvSpPr>
              <p:cNvPr id="119" name="TextBox 118">
                <a:extLst>
                  <a:ext uri="{FF2B5EF4-FFF2-40B4-BE49-F238E27FC236}">
                    <a16:creationId xmlns:a16="http://schemas.microsoft.com/office/drawing/2014/main" xmlns="" id="{B99A28F6-F738-4E45-A09A-6E6597F61515}"/>
                  </a:ext>
                </a:extLst>
              </p:cNvPr>
              <p:cNvSpPr txBox="1"/>
              <p:nvPr/>
            </p:nvSpPr>
            <p:spPr>
              <a:xfrm>
                <a:off x="1467633" y="1225525"/>
                <a:ext cx="479271" cy="388499"/>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100</a:t>
                </a:r>
              </a:p>
            </p:txBody>
          </p:sp>
          <p:sp>
            <p:nvSpPr>
              <p:cNvPr id="120" name="TextBox 119">
                <a:extLst>
                  <a:ext uri="{FF2B5EF4-FFF2-40B4-BE49-F238E27FC236}">
                    <a16:creationId xmlns:a16="http://schemas.microsoft.com/office/drawing/2014/main" xmlns="" id="{65215DA4-FC81-4714-B6E7-4E316B65276D}"/>
                  </a:ext>
                </a:extLst>
              </p:cNvPr>
              <p:cNvSpPr txBox="1"/>
              <p:nvPr/>
            </p:nvSpPr>
            <p:spPr>
              <a:xfrm>
                <a:off x="1560271" y="1749666"/>
                <a:ext cx="386633" cy="388500"/>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80</a:t>
                </a:r>
              </a:p>
            </p:txBody>
          </p:sp>
          <p:sp>
            <p:nvSpPr>
              <p:cNvPr id="121" name="TextBox 120">
                <a:extLst>
                  <a:ext uri="{FF2B5EF4-FFF2-40B4-BE49-F238E27FC236}">
                    <a16:creationId xmlns:a16="http://schemas.microsoft.com/office/drawing/2014/main" xmlns="" id="{16C86A94-BC0C-4C9F-9CF0-D818FE9C380C}"/>
                  </a:ext>
                </a:extLst>
              </p:cNvPr>
              <p:cNvSpPr txBox="1"/>
              <p:nvPr/>
            </p:nvSpPr>
            <p:spPr>
              <a:xfrm>
                <a:off x="1560271" y="2248196"/>
                <a:ext cx="386633" cy="388500"/>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60</a:t>
                </a:r>
              </a:p>
            </p:txBody>
          </p:sp>
          <p:sp>
            <p:nvSpPr>
              <p:cNvPr id="122" name="TextBox 121">
                <a:extLst>
                  <a:ext uri="{FF2B5EF4-FFF2-40B4-BE49-F238E27FC236}">
                    <a16:creationId xmlns:a16="http://schemas.microsoft.com/office/drawing/2014/main" xmlns="" id="{E2EAAC43-8BF5-4D2B-85B6-6F54F8944FAA}"/>
                  </a:ext>
                </a:extLst>
              </p:cNvPr>
              <p:cNvSpPr txBox="1"/>
              <p:nvPr/>
            </p:nvSpPr>
            <p:spPr>
              <a:xfrm>
                <a:off x="1560271" y="2762848"/>
                <a:ext cx="386633" cy="388500"/>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40</a:t>
                </a:r>
              </a:p>
            </p:txBody>
          </p:sp>
          <p:sp>
            <p:nvSpPr>
              <p:cNvPr id="123" name="TextBox 122">
                <a:extLst>
                  <a:ext uri="{FF2B5EF4-FFF2-40B4-BE49-F238E27FC236}">
                    <a16:creationId xmlns:a16="http://schemas.microsoft.com/office/drawing/2014/main" xmlns="" id="{A4614205-2EA9-47E9-9280-997EAA2CE3EA}"/>
                  </a:ext>
                </a:extLst>
              </p:cNvPr>
              <p:cNvSpPr txBox="1"/>
              <p:nvPr/>
            </p:nvSpPr>
            <p:spPr>
              <a:xfrm>
                <a:off x="1560271" y="3266751"/>
                <a:ext cx="386633" cy="388500"/>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20</a:t>
                </a:r>
              </a:p>
            </p:txBody>
          </p:sp>
          <p:sp>
            <p:nvSpPr>
              <p:cNvPr id="124" name="TextBox 123">
                <a:extLst>
                  <a:ext uri="{FF2B5EF4-FFF2-40B4-BE49-F238E27FC236}">
                    <a16:creationId xmlns:a16="http://schemas.microsoft.com/office/drawing/2014/main" xmlns="" id="{BDFC4C0B-535B-4D47-B0B1-3DCCD0D32167}"/>
                  </a:ext>
                </a:extLst>
              </p:cNvPr>
              <p:cNvSpPr txBox="1"/>
              <p:nvPr/>
            </p:nvSpPr>
            <p:spPr>
              <a:xfrm>
                <a:off x="1652917" y="3776028"/>
                <a:ext cx="293995" cy="388500"/>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0</a:t>
                </a:r>
              </a:p>
            </p:txBody>
          </p:sp>
        </p:grpSp>
        <p:grpSp>
          <p:nvGrpSpPr>
            <p:cNvPr id="46" name="Group 45">
              <a:extLst>
                <a:ext uri="{FF2B5EF4-FFF2-40B4-BE49-F238E27FC236}">
                  <a16:creationId xmlns:a16="http://schemas.microsoft.com/office/drawing/2014/main" xmlns="" id="{28D353DC-6BEE-4E67-AFED-DE72CC7438E9}"/>
                </a:ext>
              </a:extLst>
            </p:cNvPr>
            <p:cNvGrpSpPr/>
            <p:nvPr/>
          </p:nvGrpSpPr>
          <p:grpSpPr>
            <a:xfrm>
              <a:off x="1289352" y="4598503"/>
              <a:ext cx="3839009" cy="329369"/>
              <a:chOff x="1537379" y="4771176"/>
              <a:chExt cx="3186218" cy="329369"/>
            </a:xfrm>
          </p:grpSpPr>
          <p:sp>
            <p:nvSpPr>
              <p:cNvPr id="94" name="Line 21">
                <a:extLst>
                  <a:ext uri="{FF2B5EF4-FFF2-40B4-BE49-F238E27FC236}">
                    <a16:creationId xmlns:a16="http://schemas.microsoft.com/office/drawing/2014/main" xmlns="" id="{D5520E78-87A7-460C-8281-D6A22DAD3181}"/>
                  </a:ext>
                </a:extLst>
              </p:cNvPr>
              <p:cNvSpPr>
                <a:spLocks noChangeShapeType="1"/>
              </p:cNvSpPr>
              <p:nvPr/>
            </p:nvSpPr>
            <p:spPr bwMode="auto">
              <a:xfrm>
                <a:off x="4616926"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xmlns="" id="{A73552C7-BC87-40AC-AB3B-013457D7DC81}"/>
                  </a:ext>
                </a:extLst>
              </p:cNvPr>
              <p:cNvSpPr txBox="1"/>
              <p:nvPr/>
            </p:nvSpPr>
            <p:spPr>
              <a:xfrm>
                <a:off x="4504032" y="4843176"/>
                <a:ext cx="219565"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16</a:t>
                </a:r>
              </a:p>
            </p:txBody>
          </p:sp>
          <p:sp>
            <p:nvSpPr>
              <p:cNvPr id="96" name="Line 21">
                <a:extLst>
                  <a:ext uri="{FF2B5EF4-FFF2-40B4-BE49-F238E27FC236}">
                    <a16:creationId xmlns:a16="http://schemas.microsoft.com/office/drawing/2014/main" xmlns="" id="{C0B26614-1120-4802-9F7E-DA8D58D1D799}"/>
                  </a:ext>
                </a:extLst>
              </p:cNvPr>
              <p:cNvSpPr>
                <a:spLocks noChangeShapeType="1"/>
              </p:cNvSpPr>
              <p:nvPr/>
            </p:nvSpPr>
            <p:spPr bwMode="auto">
              <a:xfrm>
                <a:off x="4241289"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xmlns="" id="{8217C67A-6F21-4AD4-8CF1-E1ABEC40814C}"/>
                  </a:ext>
                </a:extLst>
              </p:cNvPr>
              <p:cNvSpPr txBox="1"/>
              <p:nvPr/>
            </p:nvSpPr>
            <p:spPr>
              <a:xfrm>
                <a:off x="4128395" y="4843176"/>
                <a:ext cx="219565"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14</a:t>
                </a:r>
              </a:p>
            </p:txBody>
          </p:sp>
          <p:sp>
            <p:nvSpPr>
              <p:cNvPr id="98" name="Line 21">
                <a:extLst>
                  <a:ext uri="{FF2B5EF4-FFF2-40B4-BE49-F238E27FC236}">
                    <a16:creationId xmlns:a16="http://schemas.microsoft.com/office/drawing/2014/main" xmlns="" id="{A23A749D-3C88-4B48-B783-CA4209F9E0C1}"/>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xmlns="" id="{3E905DE4-01AA-47FC-8B1B-CBE0AC480D52}"/>
                  </a:ext>
                </a:extLst>
              </p:cNvPr>
              <p:cNvSpPr txBox="1"/>
              <p:nvPr/>
            </p:nvSpPr>
            <p:spPr>
              <a:xfrm>
                <a:off x="3752758" y="4843176"/>
                <a:ext cx="219565"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12</a:t>
                </a:r>
              </a:p>
            </p:txBody>
          </p:sp>
          <p:sp>
            <p:nvSpPr>
              <p:cNvPr id="100" name="Line 21">
                <a:extLst>
                  <a:ext uri="{FF2B5EF4-FFF2-40B4-BE49-F238E27FC236}">
                    <a16:creationId xmlns:a16="http://schemas.microsoft.com/office/drawing/2014/main" xmlns="" id="{2148BAEF-F595-40EE-A8E5-DAADCD0FBBBF}"/>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xmlns="" id="{0A0E0CE5-C247-4683-82DA-81774F76D776}"/>
                  </a:ext>
                </a:extLst>
              </p:cNvPr>
              <p:cNvSpPr txBox="1"/>
              <p:nvPr/>
            </p:nvSpPr>
            <p:spPr>
              <a:xfrm>
                <a:off x="3377122" y="4843176"/>
                <a:ext cx="219565"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10</a:t>
                </a:r>
              </a:p>
            </p:txBody>
          </p:sp>
          <p:sp>
            <p:nvSpPr>
              <p:cNvPr id="102" name="Line 21">
                <a:extLst>
                  <a:ext uri="{FF2B5EF4-FFF2-40B4-BE49-F238E27FC236}">
                    <a16:creationId xmlns:a16="http://schemas.microsoft.com/office/drawing/2014/main" xmlns="" id="{8EA0664B-9C61-4C88-8AFB-4C46A6C6861B}"/>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xmlns="" id="{6C3BD25B-69B3-4F40-98EC-6026FA3E6ECF}"/>
                  </a:ext>
                </a:extLst>
              </p:cNvPr>
              <p:cNvSpPr txBox="1"/>
              <p:nvPr/>
            </p:nvSpPr>
            <p:spPr>
              <a:xfrm>
                <a:off x="3039927" y="4843176"/>
                <a:ext cx="14268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8</a:t>
                </a:r>
              </a:p>
            </p:txBody>
          </p:sp>
          <p:sp>
            <p:nvSpPr>
              <p:cNvPr id="104" name="Line 21">
                <a:extLst>
                  <a:ext uri="{FF2B5EF4-FFF2-40B4-BE49-F238E27FC236}">
                    <a16:creationId xmlns:a16="http://schemas.microsoft.com/office/drawing/2014/main" xmlns="" id="{037D0EED-BF86-4EE8-8BA7-D8FF703EFBB1}"/>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xmlns="" id="{4C635233-E769-4670-AC0E-E342A9A1A454}"/>
                  </a:ext>
                </a:extLst>
              </p:cNvPr>
              <p:cNvSpPr txBox="1"/>
              <p:nvPr/>
            </p:nvSpPr>
            <p:spPr>
              <a:xfrm>
                <a:off x="2664290" y="4843176"/>
                <a:ext cx="14268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a:t>
                </a:r>
              </a:p>
            </p:txBody>
          </p:sp>
          <p:sp>
            <p:nvSpPr>
              <p:cNvPr id="106" name="Line 21">
                <a:extLst>
                  <a:ext uri="{FF2B5EF4-FFF2-40B4-BE49-F238E27FC236}">
                    <a16:creationId xmlns:a16="http://schemas.microsoft.com/office/drawing/2014/main" xmlns="" id="{327C2C55-1A11-487B-B010-B91ABF4FC89A}"/>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xmlns="" id="{C7F18677-4B91-458C-AA40-BE576BC01A54}"/>
                  </a:ext>
                </a:extLst>
              </p:cNvPr>
              <p:cNvSpPr txBox="1"/>
              <p:nvPr/>
            </p:nvSpPr>
            <p:spPr>
              <a:xfrm>
                <a:off x="2288653" y="4843176"/>
                <a:ext cx="14268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a:t>
                </a:r>
              </a:p>
            </p:txBody>
          </p:sp>
          <p:sp>
            <p:nvSpPr>
              <p:cNvPr id="108" name="Line 21">
                <a:extLst>
                  <a:ext uri="{FF2B5EF4-FFF2-40B4-BE49-F238E27FC236}">
                    <a16:creationId xmlns:a16="http://schemas.microsoft.com/office/drawing/2014/main" xmlns="" id="{AA0959A4-7336-4002-9DBE-899DC5274D8E}"/>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xmlns="" id="{E0E09E34-B417-4298-9344-416F9F070577}"/>
                  </a:ext>
                </a:extLst>
              </p:cNvPr>
              <p:cNvSpPr txBox="1"/>
              <p:nvPr/>
            </p:nvSpPr>
            <p:spPr>
              <a:xfrm>
                <a:off x="1913014" y="4843176"/>
                <a:ext cx="14268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a:t>
                </a:r>
              </a:p>
            </p:txBody>
          </p:sp>
          <p:sp>
            <p:nvSpPr>
              <p:cNvPr id="110" name="Line 21">
                <a:extLst>
                  <a:ext uri="{FF2B5EF4-FFF2-40B4-BE49-F238E27FC236}">
                    <a16:creationId xmlns:a16="http://schemas.microsoft.com/office/drawing/2014/main" xmlns="" id="{89B11274-845D-40B3-9556-27C70A41EB8C}"/>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xmlns="" id="{C9F02432-23AC-44BD-9474-89BB05B1B86A}"/>
                  </a:ext>
                </a:extLst>
              </p:cNvPr>
              <p:cNvSpPr txBox="1"/>
              <p:nvPr/>
            </p:nvSpPr>
            <p:spPr>
              <a:xfrm>
                <a:off x="1537379" y="4843176"/>
                <a:ext cx="142681"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0</a:t>
                </a:r>
              </a:p>
            </p:txBody>
          </p:sp>
        </p:grpSp>
        <p:sp>
          <p:nvSpPr>
            <p:cNvPr id="47" name="TextBox 46">
              <a:extLst>
                <a:ext uri="{FF2B5EF4-FFF2-40B4-BE49-F238E27FC236}">
                  <a16:creationId xmlns:a16="http://schemas.microsoft.com/office/drawing/2014/main" xmlns="" id="{C9C4A0F0-A485-4B3F-899C-EFF3F6C6842E}"/>
                </a:ext>
              </a:extLst>
            </p:cNvPr>
            <p:cNvSpPr txBox="1"/>
            <p:nvPr/>
          </p:nvSpPr>
          <p:spPr>
            <a:xfrm>
              <a:off x="2911869" y="4837269"/>
              <a:ext cx="554431"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grpSp>
          <p:nvGrpSpPr>
            <p:cNvPr id="48" name="Group 47">
              <a:extLst>
                <a:ext uri="{FF2B5EF4-FFF2-40B4-BE49-F238E27FC236}">
                  <a16:creationId xmlns:a16="http://schemas.microsoft.com/office/drawing/2014/main" xmlns="" id="{C8C9ACCF-5FE2-4B09-B62F-A193A39A5159}"/>
                </a:ext>
              </a:extLst>
            </p:cNvPr>
            <p:cNvGrpSpPr/>
            <p:nvPr/>
          </p:nvGrpSpPr>
          <p:grpSpPr>
            <a:xfrm>
              <a:off x="1392910" y="2732888"/>
              <a:ext cx="2736000" cy="1455104"/>
              <a:chOff x="5242458" y="2838903"/>
              <a:chExt cx="4248150" cy="2279208"/>
            </a:xfrm>
          </p:grpSpPr>
          <p:sp>
            <p:nvSpPr>
              <p:cNvPr id="68" name="Freeform: Shape 95">
                <a:extLst>
                  <a:ext uri="{FF2B5EF4-FFF2-40B4-BE49-F238E27FC236}">
                    <a16:creationId xmlns:a16="http://schemas.microsoft.com/office/drawing/2014/main" xmlns="" id="{C3D649D8-818F-4DC5-8096-89BDAD2DF925}"/>
                  </a:ext>
                </a:extLst>
              </p:cNvPr>
              <p:cNvSpPr/>
              <p:nvPr/>
            </p:nvSpPr>
            <p:spPr>
              <a:xfrm>
                <a:off x="5242458" y="2838903"/>
                <a:ext cx="4248150" cy="2228850"/>
              </a:xfrm>
              <a:custGeom>
                <a:avLst/>
                <a:gdLst>
                  <a:gd name="connsiteX0" fmla="*/ 4256770 w 4248150"/>
                  <a:gd name="connsiteY0" fmla="*/ 2236108 h 2228850"/>
                  <a:gd name="connsiteX1" fmla="*/ 3562807 w 4248150"/>
                  <a:gd name="connsiteY1" fmla="*/ 2236108 h 2228850"/>
                  <a:gd name="connsiteX2" fmla="*/ 3562807 w 4248150"/>
                  <a:gd name="connsiteY2" fmla="*/ 2093233 h 2228850"/>
                  <a:gd name="connsiteX3" fmla="*/ 3551463 w 4248150"/>
                  <a:gd name="connsiteY3" fmla="*/ 2093233 h 2228850"/>
                  <a:gd name="connsiteX4" fmla="*/ 3551463 w 4248150"/>
                  <a:gd name="connsiteY4" fmla="*/ 2031997 h 2228850"/>
                  <a:gd name="connsiteX5" fmla="*/ 3533318 w 4248150"/>
                  <a:gd name="connsiteY5" fmla="*/ 2031997 h 2228850"/>
                  <a:gd name="connsiteX6" fmla="*/ 3533318 w 4248150"/>
                  <a:gd name="connsiteY6" fmla="*/ 1963960 h 2228850"/>
                  <a:gd name="connsiteX7" fmla="*/ 3476625 w 4248150"/>
                  <a:gd name="connsiteY7" fmla="*/ 1963960 h 2228850"/>
                  <a:gd name="connsiteX8" fmla="*/ 3476625 w 4248150"/>
                  <a:gd name="connsiteY8" fmla="*/ 1861909 h 2228850"/>
                  <a:gd name="connsiteX9" fmla="*/ 2939139 w 4248150"/>
                  <a:gd name="connsiteY9" fmla="*/ 1861909 h 2228850"/>
                  <a:gd name="connsiteX10" fmla="*/ 2939139 w 4248150"/>
                  <a:gd name="connsiteY10" fmla="*/ 1778003 h 2228850"/>
                  <a:gd name="connsiteX11" fmla="*/ 2408463 w 4248150"/>
                  <a:gd name="connsiteY11" fmla="*/ 1778003 h 2228850"/>
                  <a:gd name="connsiteX12" fmla="*/ 2408463 w 4248150"/>
                  <a:gd name="connsiteY12" fmla="*/ 1725835 h 2228850"/>
                  <a:gd name="connsiteX13" fmla="*/ 2320014 w 4248150"/>
                  <a:gd name="connsiteY13" fmla="*/ 1725835 h 2228850"/>
                  <a:gd name="connsiteX14" fmla="*/ 2320014 w 4248150"/>
                  <a:gd name="connsiteY14" fmla="*/ 1666875 h 2228850"/>
                  <a:gd name="connsiteX15" fmla="*/ 2295068 w 4248150"/>
                  <a:gd name="connsiteY15" fmla="*/ 1666875 h 2228850"/>
                  <a:gd name="connsiteX16" fmla="*/ 2295068 w 4248150"/>
                  <a:gd name="connsiteY16" fmla="*/ 1603372 h 2228850"/>
                  <a:gd name="connsiteX17" fmla="*/ 2263321 w 4248150"/>
                  <a:gd name="connsiteY17" fmla="*/ 1603372 h 2228850"/>
                  <a:gd name="connsiteX18" fmla="*/ 2263321 w 4248150"/>
                  <a:gd name="connsiteY18" fmla="*/ 1514932 h 2228850"/>
                  <a:gd name="connsiteX19" fmla="*/ 2242909 w 4248150"/>
                  <a:gd name="connsiteY19" fmla="*/ 1514932 h 2228850"/>
                  <a:gd name="connsiteX20" fmla="*/ 2242909 w 4248150"/>
                  <a:gd name="connsiteY20" fmla="*/ 1462764 h 2228850"/>
                  <a:gd name="connsiteX21" fmla="*/ 2231574 w 4248150"/>
                  <a:gd name="connsiteY21" fmla="*/ 1462764 h 2228850"/>
                  <a:gd name="connsiteX22" fmla="*/ 2231574 w 4248150"/>
                  <a:gd name="connsiteY22" fmla="*/ 1417415 h 2228850"/>
                  <a:gd name="connsiteX23" fmla="*/ 2199818 w 4248150"/>
                  <a:gd name="connsiteY23" fmla="*/ 1417415 h 2228850"/>
                  <a:gd name="connsiteX24" fmla="*/ 2199818 w 4248150"/>
                  <a:gd name="connsiteY24" fmla="*/ 1385659 h 2228850"/>
                  <a:gd name="connsiteX25" fmla="*/ 2090966 w 4248150"/>
                  <a:gd name="connsiteY25" fmla="*/ 1385659 h 2228850"/>
                  <a:gd name="connsiteX26" fmla="*/ 2090966 w 4248150"/>
                  <a:gd name="connsiteY26" fmla="*/ 1347111 h 2228850"/>
                  <a:gd name="connsiteX27" fmla="*/ 1703165 w 4248150"/>
                  <a:gd name="connsiteY27" fmla="*/ 1347111 h 2228850"/>
                  <a:gd name="connsiteX28" fmla="*/ 1703165 w 4248150"/>
                  <a:gd name="connsiteY28" fmla="*/ 1306287 h 2228850"/>
                  <a:gd name="connsiteX29" fmla="*/ 1660074 w 4248150"/>
                  <a:gd name="connsiteY29" fmla="*/ 1306287 h 2228850"/>
                  <a:gd name="connsiteX30" fmla="*/ 1660074 w 4248150"/>
                  <a:gd name="connsiteY30" fmla="*/ 1263196 h 2228850"/>
                  <a:gd name="connsiteX31" fmla="*/ 1632861 w 4248150"/>
                  <a:gd name="connsiteY31" fmla="*/ 1263196 h 2228850"/>
                  <a:gd name="connsiteX32" fmla="*/ 1632861 w 4248150"/>
                  <a:gd name="connsiteY32" fmla="*/ 1235983 h 2228850"/>
                  <a:gd name="connsiteX33" fmla="*/ 1614716 w 4248150"/>
                  <a:gd name="connsiteY33" fmla="*/ 1235983 h 2228850"/>
                  <a:gd name="connsiteX34" fmla="*/ 1614716 w 4248150"/>
                  <a:gd name="connsiteY34" fmla="*/ 1158878 h 2228850"/>
                  <a:gd name="connsiteX35" fmla="*/ 1589770 w 4248150"/>
                  <a:gd name="connsiteY35" fmla="*/ 1158878 h 2228850"/>
                  <a:gd name="connsiteX36" fmla="*/ 1589770 w 4248150"/>
                  <a:gd name="connsiteY36" fmla="*/ 1050017 h 2228850"/>
                  <a:gd name="connsiteX37" fmla="*/ 1569358 w 4248150"/>
                  <a:gd name="connsiteY37" fmla="*/ 1050017 h 2228850"/>
                  <a:gd name="connsiteX38" fmla="*/ 1569358 w 4248150"/>
                  <a:gd name="connsiteY38" fmla="*/ 1011460 h 2228850"/>
                  <a:gd name="connsiteX39" fmla="*/ 1548946 w 4248150"/>
                  <a:gd name="connsiteY39" fmla="*/ 1011460 h 2228850"/>
                  <a:gd name="connsiteX40" fmla="*/ 1548946 w 4248150"/>
                  <a:gd name="connsiteY40" fmla="*/ 977446 h 2228850"/>
                  <a:gd name="connsiteX41" fmla="*/ 1535335 w 4248150"/>
                  <a:gd name="connsiteY41" fmla="*/ 977446 h 2228850"/>
                  <a:gd name="connsiteX42" fmla="*/ 1535335 w 4248150"/>
                  <a:gd name="connsiteY42" fmla="*/ 943428 h 2228850"/>
                  <a:gd name="connsiteX43" fmla="*/ 1179290 w 4248150"/>
                  <a:gd name="connsiteY43" fmla="*/ 943428 h 2228850"/>
                  <a:gd name="connsiteX44" fmla="*/ 1179290 w 4248150"/>
                  <a:gd name="connsiteY44" fmla="*/ 902607 h 2228850"/>
                  <a:gd name="connsiteX45" fmla="*/ 1020537 w 4248150"/>
                  <a:gd name="connsiteY45" fmla="*/ 902607 h 2228850"/>
                  <a:gd name="connsiteX46" fmla="*/ 1020537 w 4248150"/>
                  <a:gd name="connsiteY46" fmla="*/ 866322 h 2228850"/>
                  <a:gd name="connsiteX47" fmla="*/ 966111 w 4248150"/>
                  <a:gd name="connsiteY47" fmla="*/ 866322 h 2228850"/>
                  <a:gd name="connsiteX48" fmla="*/ 966111 w 4248150"/>
                  <a:gd name="connsiteY48" fmla="*/ 825499 h 2228850"/>
                  <a:gd name="connsiteX49" fmla="*/ 943428 w 4248150"/>
                  <a:gd name="connsiteY49" fmla="*/ 825499 h 2228850"/>
                  <a:gd name="connsiteX50" fmla="*/ 943428 w 4248150"/>
                  <a:gd name="connsiteY50" fmla="*/ 682624 h 2228850"/>
                  <a:gd name="connsiteX51" fmla="*/ 773340 w 4248150"/>
                  <a:gd name="connsiteY51" fmla="*/ 682624 h 2228850"/>
                  <a:gd name="connsiteX52" fmla="*/ 773340 w 4248150"/>
                  <a:gd name="connsiteY52" fmla="*/ 648607 h 2228850"/>
                  <a:gd name="connsiteX53" fmla="*/ 700768 w 4248150"/>
                  <a:gd name="connsiteY53" fmla="*/ 648607 h 2228850"/>
                  <a:gd name="connsiteX54" fmla="*/ 700768 w 4248150"/>
                  <a:gd name="connsiteY54" fmla="*/ 628197 h 2228850"/>
                  <a:gd name="connsiteX55" fmla="*/ 684893 w 4248150"/>
                  <a:gd name="connsiteY55" fmla="*/ 628197 h 2228850"/>
                  <a:gd name="connsiteX56" fmla="*/ 684893 w 4248150"/>
                  <a:gd name="connsiteY56" fmla="*/ 555625 h 2228850"/>
                  <a:gd name="connsiteX57" fmla="*/ 628197 w 4248150"/>
                  <a:gd name="connsiteY57" fmla="*/ 555625 h 2228850"/>
                  <a:gd name="connsiteX58" fmla="*/ 628197 w 4248150"/>
                  <a:gd name="connsiteY58" fmla="*/ 419553 h 2228850"/>
                  <a:gd name="connsiteX59" fmla="*/ 605518 w 4248150"/>
                  <a:gd name="connsiteY59" fmla="*/ 419553 h 2228850"/>
                  <a:gd name="connsiteX60" fmla="*/ 605518 w 4248150"/>
                  <a:gd name="connsiteY60" fmla="*/ 353786 h 2228850"/>
                  <a:gd name="connsiteX61" fmla="*/ 587375 w 4248150"/>
                  <a:gd name="connsiteY61" fmla="*/ 353786 h 2228850"/>
                  <a:gd name="connsiteX62" fmla="*/ 587375 w 4248150"/>
                  <a:gd name="connsiteY62" fmla="*/ 312964 h 2228850"/>
                  <a:gd name="connsiteX63" fmla="*/ 446768 w 4248150"/>
                  <a:gd name="connsiteY63" fmla="*/ 312964 h 2228850"/>
                  <a:gd name="connsiteX64" fmla="*/ 446768 w 4248150"/>
                  <a:gd name="connsiteY64" fmla="*/ 274411 h 2228850"/>
                  <a:gd name="connsiteX65" fmla="*/ 326571 w 4248150"/>
                  <a:gd name="connsiteY65" fmla="*/ 274411 h 2228850"/>
                  <a:gd name="connsiteX66" fmla="*/ 326571 w 4248150"/>
                  <a:gd name="connsiteY66" fmla="*/ 145143 h 2228850"/>
                  <a:gd name="connsiteX67" fmla="*/ 303893 w 4248150"/>
                  <a:gd name="connsiteY67" fmla="*/ 145143 h 2228850"/>
                  <a:gd name="connsiteX68" fmla="*/ 303893 w 4248150"/>
                  <a:gd name="connsiteY68" fmla="*/ 108857 h 2228850"/>
                  <a:gd name="connsiteX69" fmla="*/ 285750 w 4248150"/>
                  <a:gd name="connsiteY69" fmla="*/ 108857 h 2228850"/>
                  <a:gd name="connsiteX70" fmla="*/ 285750 w 4248150"/>
                  <a:gd name="connsiteY70" fmla="*/ 77107 h 2228850"/>
                  <a:gd name="connsiteX71" fmla="*/ 219982 w 4248150"/>
                  <a:gd name="connsiteY71" fmla="*/ 77107 h 2228850"/>
                  <a:gd name="connsiteX72" fmla="*/ 219982 w 4248150"/>
                  <a:gd name="connsiteY72" fmla="*/ 40821 h 2228850"/>
                  <a:gd name="connsiteX73" fmla="*/ 129268 w 4248150"/>
                  <a:gd name="connsiteY73" fmla="*/ 40821 h 2228850"/>
                  <a:gd name="connsiteX74" fmla="*/ 129268 w 4248150"/>
                  <a:gd name="connsiteY74" fmla="*/ 0 h 2228850"/>
                  <a:gd name="connsiteX75" fmla="*/ 0 w 4248150"/>
                  <a:gd name="connsiteY7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248150" h="2228850">
                    <a:moveTo>
                      <a:pt x="4256770" y="2236108"/>
                    </a:moveTo>
                    <a:lnTo>
                      <a:pt x="3562807" y="2236108"/>
                    </a:lnTo>
                    <a:lnTo>
                      <a:pt x="3562807" y="2093233"/>
                    </a:lnTo>
                    <a:lnTo>
                      <a:pt x="3551463" y="2093233"/>
                    </a:lnTo>
                    <a:lnTo>
                      <a:pt x="3551463" y="2031997"/>
                    </a:lnTo>
                    <a:lnTo>
                      <a:pt x="3533318" y="2031997"/>
                    </a:lnTo>
                    <a:lnTo>
                      <a:pt x="3533318" y="1963960"/>
                    </a:lnTo>
                    <a:lnTo>
                      <a:pt x="3476625" y="1963960"/>
                    </a:lnTo>
                    <a:lnTo>
                      <a:pt x="3476625" y="1861909"/>
                    </a:lnTo>
                    <a:lnTo>
                      <a:pt x="2939139" y="1861909"/>
                    </a:lnTo>
                    <a:lnTo>
                      <a:pt x="2939139" y="1778003"/>
                    </a:lnTo>
                    <a:lnTo>
                      <a:pt x="2408463" y="1778003"/>
                    </a:lnTo>
                    <a:lnTo>
                      <a:pt x="2408463" y="1725835"/>
                    </a:lnTo>
                    <a:lnTo>
                      <a:pt x="2320014" y="1725835"/>
                    </a:lnTo>
                    <a:lnTo>
                      <a:pt x="2320014" y="1666875"/>
                    </a:lnTo>
                    <a:lnTo>
                      <a:pt x="2295068" y="1666875"/>
                    </a:lnTo>
                    <a:lnTo>
                      <a:pt x="2295068" y="1603372"/>
                    </a:lnTo>
                    <a:lnTo>
                      <a:pt x="2263321" y="1603372"/>
                    </a:lnTo>
                    <a:lnTo>
                      <a:pt x="2263321" y="1514932"/>
                    </a:lnTo>
                    <a:lnTo>
                      <a:pt x="2242909" y="1514932"/>
                    </a:lnTo>
                    <a:lnTo>
                      <a:pt x="2242909" y="1462764"/>
                    </a:lnTo>
                    <a:lnTo>
                      <a:pt x="2231574" y="1462764"/>
                    </a:lnTo>
                    <a:lnTo>
                      <a:pt x="2231574" y="1417415"/>
                    </a:lnTo>
                    <a:lnTo>
                      <a:pt x="2199818" y="1417415"/>
                    </a:lnTo>
                    <a:lnTo>
                      <a:pt x="2199818" y="1385659"/>
                    </a:lnTo>
                    <a:lnTo>
                      <a:pt x="2090966" y="1385659"/>
                    </a:lnTo>
                    <a:lnTo>
                      <a:pt x="2090966" y="1347111"/>
                    </a:lnTo>
                    <a:lnTo>
                      <a:pt x="1703165" y="1347111"/>
                    </a:lnTo>
                    <a:lnTo>
                      <a:pt x="1703165" y="1306287"/>
                    </a:lnTo>
                    <a:lnTo>
                      <a:pt x="1660074" y="1306287"/>
                    </a:lnTo>
                    <a:lnTo>
                      <a:pt x="1660074" y="1263196"/>
                    </a:lnTo>
                    <a:lnTo>
                      <a:pt x="1632861" y="1263196"/>
                    </a:lnTo>
                    <a:lnTo>
                      <a:pt x="1632861" y="1235983"/>
                    </a:lnTo>
                    <a:lnTo>
                      <a:pt x="1614716" y="1235983"/>
                    </a:lnTo>
                    <a:lnTo>
                      <a:pt x="1614716" y="1158878"/>
                    </a:lnTo>
                    <a:lnTo>
                      <a:pt x="1589770" y="1158878"/>
                    </a:lnTo>
                    <a:lnTo>
                      <a:pt x="1589770" y="1050017"/>
                    </a:lnTo>
                    <a:lnTo>
                      <a:pt x="1569358" y="1050017"/>
                    </a:lnTo>
                    <a:lnTo>
                      <a:pt x="1569358" y="1011460"/>
                    </a:lnTo>
                    <a:lnTo>
                      <a:pt x="1548946" y="1011460"/>
                    </a:lnTo>
                    <a:lnTo>
                      <a:pt x="1548946" y="977446"/>
                    </a:lnTo>
                    <a:lnTo>
                      <a:pt x="1535335" y="977446"/>
                    </a:lnTo>
                    <a:lnTo>
                      <a:pt x="1535335" y="943428"/>
                    </a:lnTo>
                    <a:lnTo>
                      <a:pt x="1179290" y="943428"/>
                    </a:lnTo>
                    <a:lnTo>
                      <a:pt x="1179290" y="902607"/>
                    </a:lnTo>
                    <a:lnTo>
                      <a:pt x="1020537" y="902607"/>
                    </a:lnTo>
                    <a:lnTo>
                      <a:pt x="1020537" y="866322"/>
                    </a:lnTo>
                    <a:lnTo>
                      <a:pt x="966111" y="866322"/>
                    </a:lnTo>
                    <a:lnTo>
                      <a:pt x="966111" y="825499"/>
                    </a:lnTo>
                    <a:lnTo>
                      <a:pt x="943428" y="825499"/>
                    </a:lnTo>
                    <a:lnTo>
                      <a:pt x="943428" y="682624"/>
                    </a:lnTo>
                    <a:lnTo>
                      <a:pt x="773340" y="682624"/>
                    </a:lnTo>
                    <a:lnTo>
                      <a:pt x="773340" y="648607"/>
                    </a:lnTo>
                    <a:lnTo>
                      <a:pt x="700768" y="648607"/>
                    </a:lnTo>
                    <a:lnTo>
                      <a:pt x="700768" y="628197"/>
                    </a:lnTo>
                    <a:lnTo>
                      <a:pt x="684893" y="628197"/>
                    </a:lnTo>
                    <a:lnTo>
                      <a:pt x="684893" y="555625"/>
                    </a:lnTo>
                    <a:lnTo>
                      <a:pt x="628197" y="555625"/>
                    </a:lnTo>
                    <a:lnTo>
                      <a:pt x="628197" y="419553"/>
                    </a:lnTo>
                    <a:lnTo>
                      <a:pt x="605518" y="419553"/>
                    </a:lnTo>
                    <a:lnTo>
                      <a:pt x="605518" y="353786"/>
                    </a:lnTo>
                    <a:lnTo>
                      <a:pt x="587375" y="353786"/>
                    </a:lnTo>
                    <a:lnTo>
                      <a:pt x="587375" y="312964"/>
                    </a:lnTo>
                    <a:lnTo>
                      <a:pt x="446768" y="312964"/>
                    </a:lnTo>
                    <a:lnTo>
                      <a:pt x="446768" y="274411"/>
                    </a:lnTo>
                    <a:lnTo>
                      <a:pt x="326571" y="274411"/>
                    </a:lnTo>
                    <a:lnTo>
                      <a:pt x="326571" y="145143"/>
                    </a:lnTo>
                    <a:lnTo>
                      <a:pt x="303893" y="145143"/>
                    </a:lnTo>
                    <a:lnTo>
                      <a:pt x="303893" y="108857"/>
                    </a:lnTo>
                    <a:lnTo>
                      <a:pt x="285750" y="108857"/>
                    </a:lnTo>
                    <a:lnTo>
                      <a:pt x="285750" y="77107"/>
                    </a:lnTo>
                    <a:lnTo>
                      <a:pt x="219982" y="77107"/>
                    </a:lnTo>
                    <a:lnTo>
                      <a:pt x="219982" y="40821"/>
                    </a:lnTo>
                    <a:lnTo>
                      <a:pt x="129268" y="40821"/>
                    </a:lnTo>
                    <a:lnTo>
                      <a:pt x="129268" y="0"/>
                    </a:lnTo>
                    <a:lnTo>
                      <a:pt x="0" y="0"/>
                    </a:lnTo>
                  </a:path>
                </a:pathLst>
              </a:custGeom>
              <a:noFill/>
              <a:ln w="15875" cap="flat">
                <a:solidFill>
                  <a:schemeClr val="accent3"/>
                </a:solidFill>
                <a:prstDash val="solid"/>
                <a:miter/>
              </a:ln>
            </p:spPr>
            <p:txBody>
              <a:bodyPr rtlCol="0" anchor="ctr"/>
              <a:lstStyle/>
              <a:p>
                <a:endParaRPr lang="fr-FR" dirty="0"/>
              </a:p>
            </p:txBody>
          </p:sp>
          <p:sp>
            <p:nvSpPr>
              <p:cNvPr id="69" name="Freeform: Shape 96">
                <a:extLst>
                  <a:ext uri="{FF2B5EF4-FFF2-40B4-BE49-F238E27FC236}">
                    <a16:creationId xmlns:a16="http://schemas.microsoft.com/office/drawing/2014/main" xmlns="" id="{460021ED-B677-4D3D-869B-EFC6977D81A7}"/>
                  </a:ext>
                </a:extLst>
              </p:cNvPr>
              <p:cNvSpPr/>
              <p:nvPr/>
            </p:nvSpPr>
            <p:spPr>
              <a:xfrm>
                <a:off x="5462440" y="287972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70" name="Freeform: Shape 97">
                <a:extLst>
                  <a:ext uri="{FF2B5EF4-FFF2-40B4-BE49-F238E27FC236}">
                    <a16:creationId xmlns:a16="http://schemas.microsoft.com/office/drawing/2014/main" xmlns="" id="{C8301E60-655A-47C6-8CF8-55770D51F156}"/>
                  </a:ext>
                </a:extLst>
              </p:cNvPr>
              <p:cNvSpPr/>
              <p:nvPr/>
            </p:nvSpPr>
            <p:spPr>
              <a:xfrm>
                <a:off x="5557690" y="30511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71" name="Freeform: Shape 98">
                <a:extLst>
                  <a:ext uri="{FF2B5EF4-FFF2-40B4-BE49-F238E27FC236}">
                    <a16:creationId xmlns:a16="http://schemas.microsoft.com/office/drawing/2014/main" xmlns="" id="{352E1B73-D128-46D6-91F2-2B6A757FEB62}"/>
                  </a:ext>
                </a:extLst>
              </p:cNvPr>
              <p:cNvSpPr/>
              <p:nvPr/>
            </p:nvSpPr>
            <p:spPr>
              <a:xfrm>
                <a:off x="6129191" y="347027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fr-FR" dirty="0"/>
              </a:p>
            </p:txBody>
          </p:sp>
          <p:sp>
            <p:nvSpPr>
              <p:cNvPr id="72" name="Freeform: Shape 99">
                <a:extLst>
                  <a:ext uri="{FF2B5EF4-FFF2-40B4-BE49-F238E27FC236}">
                    <a16:creationId xmlns:a16="http://schemas.microsoft.com/office/drawing/2014/main" xmlns="" id="{CFD5741E-0B79-4176-9C4B-700A23D21F53}"/>
                  </a:ext>
                </a:extLst>
              </p:cNvPr>
              <p:cNvSpPr/>
              <p:nvPr/>
            </p:nvSpPr>
            <p:spPr>
              <a:xfrm>
                <a:off x="6472088" y="373698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5875" cap="flat">
                <a:solidFill>
                  <a:schemeClr val="accent3"/>
                </a:solidFill>
                <a:prstDash val="solid"/>
                <a:miter/>
              </a:ln>
            </p:spPr>
            <p:txBody>
              <a:bodyPr rtlCol="0" anchor="ctr"/>
              <a:lstStyle/>
              <a:p>
                <a:endParaRPr lang="fr-FR" dirty="0"/>
              </a:p>
            </p:txBody>
          </p:sp>
          <p:sp>
            <p:nvSpPr>
              <p:cNvPr id="73" name="Freeform: Shape 100">
                <a:extLst>
                  <a:ext uri="{FF2B5EF4-FFF2-40B4-BE49-F238E27FC236}">
                    <a16:creationId xmlns:a16="http://schemas.microsoft.com/office/drawing/2014/main" xmlns="" id="{F4D2669C-98C8-441F-992D-D9FB42CD3CDB}"/>
                  </a:ext>
                </a:extLst>
              </p:cNvPr>
              <p:cNvSpPr/>
              <p:nvPr/>
            </p:nvSpPr>
            <p:spPr>
              <a:xfrm>
                <a:off x="6719738" y="373698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5875" cap="flat">
                <a:solidFill>
                  <a:schemeClr val="accent3"/>
                </a:solidFill>
                <a:prstDash val="solid"/>
                <a:miter/>
              </a:ln>
            </p:spPr>
            <p:txBody>
              <a:bodyPr rtlCol="0" anchor="ctr"/>
              <a:lstStyle/>
              <a:p>
                <a:endParaRPr lang="fr-FR" dirty="0"/>
              </a:p>
            </p:txBody>
          </p:sp>
          <p:sp>
            <p:nvSpPr>
              <p:cNvPr id="74" name="Freeform: Shape 101">
                <a:extLst>
                  <a:ext uri="{FF2B5EF4-FFF2-40B4-BE49-F238E27FC236}">
                    <a16:creationId xmlns:a16="http://schemas.microsoft.com/office/drawing/2014/main" xmlns="" id="{1AE0D817-ED9E-4F22-ADD6-7EF3250BDFD4}"/>
                  </a:ext>
                </a:extLst>
              </p:cNvPr>
              <p:cNvSpPr/>
              <p:nvPr/>
            </p:nvSpPr>
            <p:spPr>
              <a:xfrm>
                <a:off x="7215038" y="41370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75" name="Freeform: Shape 102">
                <a:extLst>
                  <a:ext uri="{FF2B5EF4-FFF2-40B4-BE49-F238E27FC236}">
                    <a16:creationId xmlns:a16="http://schemas.microsoft.com/office/drawing/2014/main" xmlns="" id="{77A4251F-98EF-4A5A-9052-3E5F818A9E16}"/>
                  </a:ext>
                </a:extLst>
              </p:cNvPr>
              <p:cNvSpPr/>
              <p:nvPr/>
            </p:nvSpPr>
            <p:spPr>
              <a:xfrm>
                <a:off x="7424588" y="4175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76" name="Freeform: Shape 103">
                <a:extLst>
                  <a:ext uri="{FF2B5EF4-FFF2-40B4-BE49-F238E27FC236}">
                    <a16:creationId xmlns:a16="http://schemas.microsoft.com/office/drawing/2014/main" xmlns="" id="{F6BF89F1-E96C-4DC4-A887-33A31513D304}"/>
                  </a:ext>
                </a:extLst>
              </p:cNvPr>
              <p:cNvSpPr/>
              <p:nvPr/>
            </p:nvSpPr>
            <p:spPr>
              <a:xfrm>
                <a:off x="7748447" y="4556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77" name="Freeform: Shape 104">
                <a:extLst>
                  <a:ext uri="{FF2B5EF4-FFF2-40B4-BE49-F238E27FC236}">
                    <a16:creationId xmlns:a16="http://schemas.microsoft.com/office/drawing/2014/main" xmlns="" id="{2415C1ED-AF86-44D7-B029-54830877C142}"/>
                  </a:ext>
                </a:extLst>
              </p:cNvPr>
              <p:cNvSpPr/>
              <p:nvPr/>
            </p:nvSpPr>
            <p:spPr>
              <a:xfrm>
                <a:off x="8110397" y="4556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78" name="Freeform: Shape 105">
                <a:extLst>
                  <a:ext uri="{FF2B5EF4-FFF2-40B4-BE49-F238E27FC236}">
                    <a16:creationId xmlns:a16="http://schemas.microsoft.com/office/drawing/2014/main" xmlns="" id="{893F4AE0-90D3-4779-A120-40EEDE67E326}"/>
                  </a:ext>
                </a:extLst>
              </p:cNvPr>
              <p:cNvSpPr/>
              <p:nvPr/>
            </p:nvSpPr>
            <p:spPr>
              <a:xfrm>
                <a:off x="8167547" y="4556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79" name="Freeform: Shape 106">
                <a:extLst>
                  <a:ext uri="{FF2B5EF4-FFF2-40B4-BE49-F238E27FC236}">
                    <a16:creationId xmlns:a16="http://schemas.microsoft.com/office/drawing/2014/main" xmlns="" id="{4A6F2C0A-751F-4DC4-AE50-4CB8570690B9}"/>
                  </a:ext>
                </a:extLst>
              </p:cNvPr>
              <p:cNvSpPr/>
              <p:nvPr/>
            </p:nvSpPr>
            <p:spPr>
              <a:xfrm>
                <a:off x="8205647" y="465138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fr-FR" dirty="0"/>
              </a:p>
            </p:txBody>
          </p:sp>
          <p:sp>
            <p:nvSpPr>
              <p:cNvPr id="80" name="Freeform: Shape 107">
                <a:extLst>
                  <a:ext uri="{FF2B5EF4-FFF2-40B4-BE49-F238E27FC236}">
                    <a16:creationId xmlns:a16="http://schemas.microsoft.com/office/drawing/2014/main" xmlns="" id="{32F71FFC-0B1A-4747-AC10-C282856F613C}"/>
                  </a:ext>
                </a:extLst>
              </p:cNvPr>
              <p:cNvSpPr/>
              <p:nvPr/>
            </p:nvSpPr>
            <p:spPr>
              <a:xfrm>
                <a:off x="8777147" y="47466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fr-FR" dirty="0"/>
              </a:p>
            </p:txBody>
          </p:sp>
          <p:sp>
            <p:nvSpPr>
              <p:cNvPr id="81" name="Freeform: Shape 108">
                <a:extLst>
                  <a:ext uri="{FF2B5EF4-FFF2-40B4-BE49-F238E27FC236}">
                    <a16:creationId xmlns:a16="http://schemas.microsoft.com/office/drawing/2014/main" xmlns="" id="{CA9AF7CC-427F-4A3C-AC85-820A8790D669}"/>
                  </a:ext>
                </a:extLst>
              </p:cNvPr>
              <p:cNvSpPr/>
              <p:nvPr/>
            </p:nvSpPr>
            <p:spPr>
              <a:xfrm>
                <a:off x="8815247" y="50133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fr-FR" dirty="0"/>
              </a:p>
            </p:txBody>
          </p:sp>
          <p:sp>
            <p:nvSpPr>
              <p:cNvPr id="82" name="Freeform: Shape 109">
                <a:extLst>
                  <a:ext uri="{FF2B5EF4-FFF2-40B4-BE49-F238E27FC236}">
                    <a16:creationId xmlns:a16="http://schemas.microsoft.com/office/drawing/2014/main" xmlns="" id="{3F20EF37-31EE-4A21-B310-1FE48C7901BB}"/>
                  </a:ext>
                </a:extLst>
              </p:cNvPr>
              <p:cNvSpPr/>
              <p:nvPr/>
            </p:nvSpPr>
            <p:spPr>
              <a:xfrm>
                <a:off x="9424857" y="50133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fr-FR" dirty="0"/>
              </a:p>
            </p:txBody>
          </p:sp>
          <p:sp>
            <p:nvSpPr>
              <p:cNvPr id="83" name="Freeform: Shape 110">
                <a:extLst>
                  <a:ext uri="{FF2B5EF4-FFF2-40B4-BE49-F238E27FC236}">
                    <a16:creationId xmlns:a16="http://schemas.microsoft.com/office/drawing/2014/main" xmlns="" id="{39872EA6-53FC-4CFB-96BE-0FB4A5504025}"/>
                  </a:ext>
                </a:extLst>
              </p:cNvPr>
              <p:cNvSpPr/>
              <p:nvPr/>
            </p:nvSpPr>
            <p:spPr>
              <a:xfrm>
                <a:off x="9462957" y="50133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fr-FR" dirty="0"/>
              </a:p>
            </p:txBody>
          </p:sp>
          <p:sp>
            <p:nvSpPr>
              <p:cNvPr id="84" name="Freeform: Shape 111">
                <a:extLst>
                  <a:ext uri="{FF2B5EF4-FFF2-40B4-BE49-F238E27FC236}">
                    <a16:creationId xmlns:a16="http://schemas.microsoft.com/office/drawing/2014/main" xmlns="" id="{BAD753DF-F1DD-4F31-8981-FD577A138435}"/>
                  </a:ext>
                </a:extLst>
              </p:cNvPr>
              <p:cNvSpPr/>
              <p:nvPr/>
            </p:nvSpPr>
            <p:spPr>
              <a:xfrm>
                <a:off x="8742200" y="49339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fr-FR" dirty="0"/>
              </a:p>
            </p:txBody>
          </p:sp>
          <p:sp>
            <p:nvSpPr>
              <p:cNvPr id="85" name="Freeform: Shape 112">
                <a:extLst>
                  <a:ext uri="{FF2B5EF4-FFF2-40B4-BE49-F238E27FC236}">
                    <a16:creationId xmlns:a16="http://schemas.microsoft.com/office/drawing/2014/main" xmlns="" id="{BE8FFC14-4DB8-4136-ACE6-9AFB60D4B588}"/>
                  </a:ext>
                </a:extLst>
              </p:cNvPr>
              <p:cNvSpPr/>
              <p:nvPr/>
            </p:nvSpPr>
            <p:spPr>
              <a:xfrm>
                <a:off x="8723150" y="48006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fr-FR" dirty="0"/>
              </a:p>
            </p:txBody>
          </p:sp>
          <p:sp>
            <p:nvSpPr>
              <p:cNvPr id="86" name="Freeform: Shape 113">
                <a:extLst>
                  <a:ext uri="{FF2B5EF4-FFF2-40B4-BE49-F238E27FC236}">
                    <a16:creationId xmlns:a16="http://schemas.microsoft.com/office/drawing/2014/main" xmlns="" id="{B62224E2-93BB-459C-B4F9-10ED45CC81BF}"/>
                  </a:ext>
                </a:extLst>
              </p:cNvPr>
              <p:cNvSpPr/>
              <p:nvPr/>
            </p:nvSpPr>
            <p:spPr>
              <a:xfrm>
                <a:off x="8113550" y="4686333"/>
                <a:ext cx="104775" cy="9525"/>
              </a:xfrm>
              <a:custGeom>
                <a:avLst/>
                <a:gdLst>
                  <a:gd name="connsiteX0" fmla="*/ 107995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5" y="0"/>
                    </a:moveTo>
                    <a:lnTo>
                      <a:pt x="0" y="0"/>
                    </a:lnTo>
                  </a:path>
                </a:pathLst>
              </a:custGeom>
              <a:noFill/>
              <a:ln w="15875" cap="flat">
                <a:solidFill>
                  <a:schemeClr val="accent3"/>
                </a:solidFill>
                <a:prstDash val="solid"/>
                <a:miter/>
              </a:ln>
            </p:spPr>
            <p:txBody>
              <a:bodyPr rtlCol="0" anchor="ctr"/>
              <a:lstStyle/>
              <a:p>
                <a:endParaRPr lang="fr-FR" dirty="0"/>
              </a:p>
            </p:txBody>
          </p:sp>
          <p:sp>
            <p:nvSpPr>
              <p:cNvPr id="87" name="Freeform: Shape 114">
                <a:extLst>
                  <a:ext uri="{FF2B5EF4-FFF2-40B4-BE49-F238E27FC236}">
                    <a16:creationId xmlns:a16="http://schemas.microsoft.com/office/drawing/2014/main" xmlns="" id="{12D02D75-EB09-4857-8727-E16DE3D67CEE}"/>
                  </a:ext>
                </a:extLst>
              </p:cNvPr>
              <p:cNvSpPr/>
              <p:nvPr/>
            </p:nvSpPr>
            <p:spPr>
              <a:xfrm>
                <a:off x="7503941" y="45148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fr-FR" dirty="0"/>
              </a:p>
            </p:txBody>
          </p:sp>
          <p:sp>
            <p:nvSpPr>
              <p:cNvPr id="88" name="Freeform: Shape 115">
                <a:extLst>
                  <a:ext uri="{FF2B5EF4-FFF2-40B4-BE49-F238E27FC236}">
                    <a16:creationId xmlns:a16="http://schemas.microsoft.com/office/drawing/2014/main" xmlns="" id="{C1C99481-2994-4ED8-939A-CB7C1DA8FCFF}"/>
                  </a:ext>
                </a:extLst>
              </p:cNvPr>
              <p:cNvSpPr/>
              <p:nvPr/>
            </p:nvSpPr>
            <p:spPr>
              <a:xfrm>
                <a:off x="7446791" y="44005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fr-FR" dirty="0"/>
              </a:p>
            </p:txBody>
          </p:sp>
          <p:sp>
            <p:nvSpPr>
              <p:cNvPr id="89" name="Freeform: Shape 116">
                <a:extLst>
                  <a:ext uri="{FF2B5EF4-FFF2-40B4-BE49-F238E27FC236}">
                    <a16:creationId xmlns:a16="http://schemas.microsoft.com/office/drawing/2014/main" xmlns="" id="{D7596CDA-A3A0-438A-A409-DA7CD82A4267}"/>
                  </a:ext>
                </a:extLst>
              </p:cNvPr>
              <p:cNvSpPr/>
              <p:nvPr/>
            </p:nvSpPr>
            <p:spPr>
              <a:xfrm>
                <a:off x="7427741" y="43624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fr-FR" dirty="0"/>
              </a:p>
            </p:txBody>
          </p:sp>
          <p:sp>
            <p:nvSpPr>
              <p:cNvPr id="90" name="Freeform: Shape 117">
                <a:extLst>
                  <a:ext uri="{FF2B5EF4-FFF2-40B4-BE49-F238E27FC236}">
                    <a16:creationId xmlns:a16="http://schemas.microsoft.com/office/drawing/2014/main" xmlns="" id="{F9B4239A-40C0-4C03-94EB-5F999001C114}"/>
                  </a:ext>
                </a:extLst>
              </p:cNvPr>
              <p:cNvSpPr/>
              <p:nvPr/>
            </p:nvSpPr>
            <p:spPr>
              <a:xfrm>
                <a:off x="7427741" y="43053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fr-FR" dirty="0"/>
              </a:p>
            </p:txBody>
          </p:sp>
          <p:sp>
            <p:nvSpPr>
              <p:cNvPr id="91" name="Freeform: Shape 118">
                <a:extLst>
                  <a:ext uri="{FF2B5EF4-FFF2-40B4-BE49-F238E27FC236}">
                    <a16:creationId xmlns:a16="http://schemas.microsoft.com/office/drawing/2014/main" xmlns="" id="{EC1C01B7-DB2C-4D31-80CB-B722B83171E0}"/>
                  </a:ext>
                </a:extLst>
              </p:cNvPr>
              <p:cNvSpPr/>
              <p:nvPr/>
            </p:nvSpPr>
            <p:spPr>
              <a:xfrm>
                <a:off x="7389641" y="42291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fr-FR" dirty="0"/>
              </a:p>
            </p:txBody>
          </p:sp>
          <p:sp>
            <p:nvSpPr>
              <p:cNvPr id="92" name="Freeform: Shape 119">
                <a:extLst>
                  <a:ext uri="{FF2B5EF4-FFF2-40B4-BE49-F238E27FC236}">
                    <a16:creationId xmlns:a16="http://schemas.microsoft.com/office/drawing/2014/main" xmlns="" id="{53D8E5A0-B70B-4416-89F8-5CAC881611D3}"/>
                  </a:ext>
                </a:extLst>
              </p:cNvPr>
              <p:cNvSpPr/>
              <p:nvPr/>
            </p:nvSpPr>
            <p:spPr>
              <a:xfrm>
                <a:off x="6818141" y="40386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rgbClr val="043882"/>
                </a:solidFill>
                <a:prstDash val="solid"/>
                <a:miter/>
              </a:ln>
            </p:spPr>
            <p:txBody>
              <a:bodyPr rtlCol="0" anchor="ctr"/>
              <a:lstStyle/>
              <a:p>
                <a:endParaRPr lang="fr-FR" dirty="0"/>
              </a:p>
            </p:txBody>
          </p:sp>
          <p:sp>
            <p:nvSpPr>
              <p:cNvPr id="93" name="Freeform: Shape 120">
                <a:extLst>
                  <a:ext uri="{FF2B5EF4-FFF2-40B4-BE49-F238E27FC236}">
                    <a16:creationId xmlns:a16="http://schemas.microsoft.com/office/drawing/2014/main" xmlns="" id="{FAE3C426-8CD7-4B1F-A7CA-6FC6D71CA6B4}"/>
                  </a:ext>
                </a:extLst>
              </p:cNvPr>
              <p:cNvSpPr/>
              <p:nvPr/>
            </p:nvSpPr>
            <p:spPr>
              <a:xfrm>
                <a:off x="6818141" y="40386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fr-FR" dirty="0"/>
              </a:p>
            </p:txBody>
          </p:sp>
        </p:grpSp>
        <p:grpSp>
          <p:nvGrpSpPr>
            <p:cNvPr id="49" name="Group 48">
              <a:extLst>
                <a:ext uri="{FF2B5EF4-FFF2-40B4-BE49-F238E27FC236}">
                  <a16:creationId xmlns:a16="http://schemas.microsoft.com/office/drawing/2014/main" xmlns="" id="{82F8F1B2-7E91-4F37-B744-4C64F18B6344}"/>
                </a:ext>
              </a:extLst>
            </p:cNvPr>
            <p:cNvGrpSpPr/>
            <p:nvPr/>
          </p:nvGrpSpPr>
          <p:grpSpPr>
            <a:xfrm>
              <a:off x="1392910" y="2732888"/>
              <a:ext cx="2053544" cy="1440000"/>
              <a:chOff x="4970512" y="2445000"/>
              <a:chExt cx="3200400" cy="2234726"/>
            </a:xfrm>
          </p:grpSpPr>
          <p:sp>
            <p:nvSpPr>
              <p:cNvPr id="58" name="Freeform: Shape 124">
                <a:extLst>
                  <a:ext uri="{FF2B5EF4-FFF2-40B4-BE49-F238E27FC236}">
                    <a16:creationId xmlns:a16="http://schemas.microsoft.com/office/drawing/2014/main" xmlns="" id="{C8C57317-7845-403E-9302-4F290D1429E7}"/>
                  </a:ext>
                </a:extLst>
              </p:cNvPr>
              <p:cNvSpPr/>
              <p:nvPr/>
            </p:nvSpPr>
            <p:spPr>
              <a:xfrm>
                <a:off x="4970512" y="2445000"/>
                <a:ext cx="3200400" cy="2190750"/>
              </a:xfrm>
              <a:custGeom>
                <a:avLst/>
                <a:gdLst>
                  <a:gd name="connsiteX0" fmla="*/ 3206125 w 3200400"/>
                  <a:gd name="connsiteY0" fmla="*/ 2194484 h 2190750"/>
                  <a:gd name="connsiteX1" fmla="*/ 2592915 w 3200400"/>
                  <a:gd name="connsiteY1" fmla="*/ 2194484 h 2190750"/>
                  <a:gd name="connsiteX2" fmla="*/ 2592915 w 3200400"/>
                  <a:gd name="connsiteY2" fmla="*/ 1565710 h 2190750"/>
                  <a:gd name="connsiteX3" fmla="*/ 1609287 w 3200400"/>
                  <a:gd name="connsiteY3" fmla="*/ 1565710 h 2190750"/>
                  <a:gd name="connsiteX4" fmla="*/ 1609287 w 3200400"/>
                  <a:gd name="connsiteY4" fmla="*/ 1372724 h 2190750"/>
                  <a:gd name="connsiteX5" fmla="*/ 1425635 w 3200400"/>
                  <a:gd name="connsiteY5" fmla="*/ 1372724 h 2190750"/>
                  <a:gd name="connsiteX6" fmla="*/ 1425635 w 3200400"/>
                  <a:gd name="connsiteY6" fmla="*/ 1198407 h 2190750"/>
                  <a:gd name="connsiteX7" fmla="*/ 740834 w 3200400"/>
                  <a:gd name="connsiteY7" fmla="*/ 1198407 h 2190750"/>
                  <a:gd name="connsiteX8" fmla="*/ 740834 w 3200400"/>
                  <a:gd name="connsiteY8" fmla="*/ 1027205 h 2190750"/>
                  <a:gd name="connsiteX9" fmla="*/ 635000 w 3200400"/>
                  <a:gd name="connsiteY9" fmla="*/ 1027205 h 2190750"/>
                  <a:gd name="connsiteX10" fmla="*/ 635000 w 3200400"/>
                  <a:gd name="connsiteY10" fmla="*/ 768849 h 2190750"/>
                  <a:gd name="connsiteX11" fmla="*/ 578971 w 3200400"/>
                  <a:gd name="connsiteY11" fmla="*/ 768849 h 2190750"/>
                  <a:gd name="connsiteX12" fmla="*/ 578971 w 3200400"/>
                  <a:gd name="connsiteY12" fmla="*/ 644338 h 2190750"/>
                  <a:gd name="connsiteX13" fmla="*/ 544730 w 3200400"/>
                  <a:gd name="connsiteY13" fmla="*/ 644338 h 2190750"/>
                  <a:gd name="connsiteX14" fmla="*/ 544730 w 3200400"/>
                  <a:gd name="connsiteY14" fmla="*/ 507377 h 2190750"/>
                  <a:gd name="connsiteX15" fmla="*/ 311274 w 3200400"/>
                  <a:gd name="connsiteY15" fmla="*/ 507377 h 2190750"/>
                  <a:gd name="connsiteX16" fmla="*/ 311274 w 3200400"/>
                  <a:gd name="connsiteY16" fmla="*/ 410883 h 2190750"/>
                  <a:gd name="connsiteX17" fmla="*/ 270809 w 3200400"/>
                  <a:gd name="connsiteY17" fmla="*/ 410883 h 2190750"/>
                  <a:gd name="connsiteX18" fmla="*/ 270809 w 3200400"/>
                  <a:gd name="connsiteY18" fmla="*/ 320612 h 2190750"/>
                  <a:gd name="connsiteX19" fmla="*/ 221005 w 3200400"/>
                  <a:gd name="connsiteY19" fmla="*/ 320612 h 2190750"/>
                  <a:gd name="connsiteX20" fmla="*/ 221005 w 3200400"/>
                  <a:gd name="connsiteY20" fmla="*/ 180539 h 2190750"/>
                  <a:gd name="connsiteX21" fmla="*/ 199215 w 3200400"/>
                  <a:gd name="connsiteY21" fmla="*/ 180539 h 2190750"/>
                  <a:gd name="connsiteX22" fmla="*/ 199215 w 3200400"/>
                  <a:gd name="connsiteY22" fmla="*/ 115172 h 2190750"/>
                  <a:gd name="connsiteX23" fmla="*/ 105833 w 3200400"/>
                  <a:gd name="connsiteY23" fmla="*/ 115172 h 2190750"/>
                  <a:gd name="connsiteX24" fmla="*/ 105833 w 3200400"/>
                  <a:gd name="connsiteY24" fmla="*/ 68480 h 2190750"/>
                  <a:gd name="connsiteX25" fmla="*/ 37353 w 3200400"/>
                  <a:gd name="connsiteY25" fmla="*/ 68480 h 2190750"/>
                  <a:gd name="connsiteX26" fmla="*/ 37353 w 3200400"/>
                  <a:gd name="connsiteY26" fmla="*/ 0 h 2190750"/>
                  <a:gd name="connsiteX27" fmla="*/ 0 w 3200400"/>
                  <a:gd name="connsiteY27" fmla="*/ 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2190750">
                    <a:moveTo>
                      <a:pt x="3206125" y="2194484"/>
                    </a:moveTo>
                    <a:lnTo>
                      <a:pt x="2592915" y="2194484"/>
                    </a:lnTo>
                    <a:lnTo>
                      <a:pt x="2592915" y="1565710"/>
                    </a:lnTo>
                    <a:lnTo>
                      <a:pt x="1609287" y="1565710"/>
                    </a:lnTo>
                    <a:lnTo>
                      <a:pt x="1609287" y="1372724"/>
                    </a:lnTo>
                    <a:lnTo>
                      <a:pt x="1425635" y="1372724"/>
                    </a:lnTo>
                    <a:lnTo>
                      <a:pt x="1425635" y="1198407"/>
                    </a:lnTo>
                    <a:lnTo>
                      <a:pt x="740834" y="1198407"/>
                    </a:lnTo>
                    <a:lnTo>
                      <a:pt x="740834" y="1027205"/>
                    </a:lnTo>
                    <a:lnTo>
                      <a:pt x="635000" y="1027205"/>
                    </a:lnTo>
                    <a:lnTo>
                      <a:pt x="635000" y="768849"/>
                    </a:lnTo>
                    <a:lnTo>
                      <a:pt x="578971" y="768849"/>
                    </a:lnTo>
                    <a:lnTo>
                      <a:pt x="578971" y="644338"/>
                    </a:lnTo>
                    <a:lnTo>
                      <a:pt x="544730" y="644338"/>
                    </a:lnTo>
                    <a:lnTo>
                      <a:pt x="544730" y="507377"/>
                    </a:lnTo>
                    <a:lnTo>
                      <a:pt x="311274" y="507377"/>
                    </a:lnTo>
                    <a:lnTo>
                      <a:pt x="311274" y="410883"/>
                    </a:lnTo>
                    <a:lnTo>
                      <a:pt x="270809" y="410883"/>
                    </a:lnTo>
                    <a:lnTo>
                      <a:pt x="270809" y="320612"/>
                    </a:lnTo>
                    <a:lnTo>
                      <a:pt x="221005" y="320612"/>
                    </a:lnTo>
                    <a:lnTo>
                      <a:pt x="221005" y="180539"/>
                    </a:lnTo>
                    <a:lnTo>
                      <a:pt x="199215" y="180539"/>
                    </a:lnTo>
                    <a:lnTo>
                      <a:pt x="199215" y="115172"/>
                    </a:lnTo>
                    <a:lnTo>
                      <a:pt x="105833" y="115172"/>
                    </a:lnTo>
                    <a:lnTo>
                      <a:pt x="105833" y="68480"/>
                    </a:lnTo>
                    <a:lnTo>
                      <a:pt x="37353" y="68480"/>
                    </a:lnTo>
                    <a:lnTo>
                      <a:pt x="37353" y="0"/>
                    </a:lnTo>
                    <a:lnTo>
                      <a:pt x="0" y="0"/>
                    </a:lnTo>
                  </a:path>
                </a:pathLst>
              </a:custGeom>
              <a:noFill/>
              <a:ln w="15875" cap="flat">
                <a:solidFill>
                  <a:schemeClr val="accent5"/>
                </a:solidFill>
                <a:prstDash val="solid"/>
                <a:miter/>
              </a:ln>
            </p:spPr>
            <p:txBody>
              <a:bodyPr rtlCol="0" anchor="ctr"/>
              <a:lstStyle/>
              <a:p>
                <a:endParaRPr lang="fr-FR" dirty="0"/>
              </a:p>
            </p:txBody>
          </p:sp>
          <p:sp>
            <p:nvSpPr>
              <p:cNvPr id="59" name="Freeform: Shape 125">
                <a:extLst>
                  <a:ext uri="{FF2B5EF4-FFF2-40B4-BE49-F238E27FC236}">
                    <a16:creationId xmlns:a16="http://schemas.microsoft.com/office/drawing/2014/main" xmlns="" id="{F767A222-B4C2-4791-8989-30F5FD98338C}"/>
                  </a:ext>
                </a:extLst>
              </p:cNvPr>
              <p:cNvSpPr/>
              <p:nvPr/>
            </p:nvSpPr>
            <p:spPr>
              <a:xfrm>
                <a:off x="5131627" y="24984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5"/>
                </a:solidFill>
                <a:prstDash val="solid"/>
                <a:miter/>
              </a:ln>
            </p:spPr>
            <p:txBody>
              <a:bodyPr rtlCol="0" anchor="ctr"/>
              <a:lstStyle/>
              <a:p>
                <a:endParaRPr lang="fr-FR" dirty="0"/>
              </a:p>
            </p:txBody>
          </p:sp>
          <p:sp>
            <p:nvSpPr>
              <p:cNvPr id="60" name="Freeform: Shape 126">
                <a:extLst>
                  <a:ext uri="{FF2B5EF4-FFF2-40B4-BE49-F238E27FC236}">
                    <a16:creationId xmlns:a16="http://schemas.microsoft.com/office/drawing/2014/main" xmlns="" id="{FEC6C52F-C018-4E8D-83B6-9A8E50E13B24}"/>
                  </a:ext>
                </a:extLst>
              </p:cNvPr>
              <p:cNvSpPr/>
              <p:nvPr/>
            </p:nvSpPr>
            <p:spPr>
              <a:xfrm>
                <a:off x="5569778" y="314619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5"/>
                </a:solidFill>
                <a:prstDash val="solid"/>
                <a:miter/>
              </a:ln>
            </p:spPr>
            <p:txBody>
              <a:bodyPr rtlCol="0" anchor="ctr"/>
              <a:lstStyle/>
              <a:p>
                <a:endParaRPr lang="fr-FR" dirty="0"/>
              </a:p>
            </p:txBody>
          </p:sp>
          <p:sp>
            <p:nvSpPr>
              <p:cNvPr id="61" name="Freeform: Shape 127">
                <a:extLst>
                  <a:ext uri="{FF2B5EF4-FFF2-40B4-BE49-F238E27FC236}">
                    <a16:creationId xmlns:a16="http://schemas.microsoft.com/office/drawing/2014/main" xmlns="" id="{CAB38C00-608F-4AEE-BD70-7197EA0CDA9D}"/>
                  </a:ext>
                </a:extLst>
              </p:cNvPr>
              <p:cNvSpPr/>
              <p:nvPr/>
            </p:nvSpPr>
            <p:spPr>
              <a:xfrm>
                <a:off x="5665028" y="34128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tlCol="0" anchor="ctr"/>
              <a:lstStyle/>
              <a:p>
                <a:endParaRPr lang="fr-FR" dirty="0"/>
              </a:p>
            </p:txBody>
          </p:sp>
          <p:sp>
            <p:nvSpPr>
              <p:cNvPr id="62" name="Freeform: Shape 128">
                <a:extLst>
                  <a:ext uri="{FF2B5EF4-FFF2-40B4-BE49-F238E27FC236}">
                    <a16:creationId xmlns:a16="http://schemas.microsoft.com/office/drawing/2014/main" xmlns="" id="{22ABAD33-E00A-402D-B6A4-8ADBA44C1B61}"/>
                  </a:ext>
                </a:extLst>
              </p:cNvPr>
              <p:cNvSpPr/>
              <p:nvPr/>
            </p:nvSpPr>
            <p:spPr>
              <a:xfrm>
                <a:off x="6522277" y="37557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tlCol="0" anchor="ctr"/>
              <a:lstStyle/>
              <a:p>
                <a:endParaRPr lang="fr-FR" dirty="0"/>
              </a:p>
            </p:txBody>
          </p:sp>
          <p:sp>
            <p:nvSpPr>
              <p:cNvPr id="63" name="Freeform: Shape 129">
                <a:extLst>
                  <a:ext uri="{FF2B5EF4-FFF2-40B4-BE49-F238E27FC236}">
                    <a16:creationId xmlns:a16="http://schemas.microsoft.com/office/drawing/2014/main" xmlns="" id="{6E1305F3-9335-499D-A40C-7F37022CBEEC}"/>
                  </a:ext>
                </a:extLst>
              </p:cNvPr>
              <p:cNvSpPr/>
              <p:nvPr/>
            </p:nvSpPr>
            <p:spPr>
              <a:xfrm>
                <a:off x="6769927" y="394630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tlCol="0" anchor="ctr"/>
              <a:lstStyle/>
              <a:p>
                <a:endParaRPr lang="fr-FR" dirty="0"/>
              </a:p>
            </p:txBody>
          </p:sp>
          <p:sp>
            <p:nvSpPr>
              <p:cNvPr id="64" name="Freeform: Shape 130">
                <a:extLst>
                  <a:ext uri="{FF2B5EF4-FFF2-40B4-BE49-F238E27FC236}">
                    <a16:creationId xmlns:a16="http://schemas.microsoft.com/office/drawing/2014/main" xmlns="" id="{DD5E7BE5-68E3-4E38-B08B-E60A98B38CFF}"/>
                  </a:ext>
                </a:extLst>
              </p:cNvPr>
              <p:cNvSpPr/>
              <p:nvPr/>
            </p:nvSpPr>
            <p:spPr>
              <a:xfrm>
                <a:off x="7150927" y="394630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A0A0A0"/>
                </a:solidFill>
                <a:prstDash val="solid"/>
                <a:miter/>
              </a:ln>
            </p:spPr>
            <p:txBody>
              <a:bodyPr rtlCol="0" anchor="ctr"/>
              <a:lstStyle/>
              <a:p>
                <a:endParaRPr lang="fr-FR" dirty="0"/>
              </a:p>
            </p:txBody>
          </p:sp>
          <p:sp>
            <p:nvSpPr>
              <p:cNvPr id="65" name="Freeform: Shape 131">
                <a:extLst>
                  <a:ext uri="{FF2B5EF4-FFF2-40B4-BE49-F238E27FC236}">
                    <a16:creationId xmlns:a16="http://schemas.microsoft.com/office/drawing/2014/main" xmlns="" id="{D50C6A95-CA70-4F7B-9108-8D056D5A543C}"/>
                  </a:ext>
                </a:extLst>
              </p:cNvPr>
              <p:cNvSpPr/>
              <p:nvPr/>
            </p:nvSpPr>
            <p:spPr>
              <a:xfrm>
                <a:off x="7208077" y="394630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A0A0A0"/>
                </a:solidFill>
                <a:prstDash val="solid"/>
                <a:miter/>
              </a:ln>
            </p:spPr>
            <p:txBody>
              <a:bodyPr rtlCol="0" anchor="ctr"/>
              <a:lstStyle/>
              <a:p>
                <a:endParaRPr lang="fr-FR" dirty="0"/>
              </a:p>
            </p:txBody>
          </p:sp>
          <p:sp>
            <p:nvSpPr>
              <p:cNvPr id="66" name="Freeform: Shape 132">
                <a:extLst>
                  <a:ext uri="{FF2B5EF4-FFF2-40B4-BE49-F238E27FC236}">
                    <a16:creationId xmlns:a16="http://schemas.microsoft.com/office/drawing/2014/main" xmlns="" id="{C9091DEF-CA18-4164-AF32-27C1216AAD0E}"/>
                  </a:ext>
                </a:extLst>
              </p:cNvPr>
              <p:cNvSpPr/>
              <p:nvPr/>
            </p:nvSpPr>
            <p:spPr>
              <a:xfrm>
                <a:off x="8160587" y="457495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tlCol="0" anchor="ctr"/>
              <a:lstStyle/>
              <a:p>
                <a:endParaRPr lang="fr-FR" dirty="0"/>
              </a:p>
            </p:txBody>
          </p:sp>
          <p:sp>
            <p:nvSpPr>
              <p:cNvPr id="67" name="Freeform: Shape 133">
                <a:extLst>
                  <a:ext uri="{FF2B5EF4-FFF2-40B4-BE49-F238E27FC236}">
                    <a16:creationId xmlns:a16="http://schemas.microsoft.com/office/drawing/2014/main" xmlns="" id="{DDBDE35B-061A-47C8-9052-4E7F6823FF09}"/>
                  </a:ext>
                </a:extLst>
              </p:cNvPr>
              <p:cNvSpPr/>
              <p:nvPr/>
            </p:nvSpPr>
            <p:spPr>
              <a:xfrm>
                <a:off x="5553878" y="3333543"/>
                <a:ext cx="104775" cy="9525"/>
              </a:xfrm>
              <a:custGeom>
                <a:avLst/>
                <a:gdLst>
                  <a:gd name="connsiteX0" fmla="*/ 0 w 104775"/>
                  <a:gd name="connsiteY0" fmla="*/ 0 h 0"/>
                  <a:gd name="connsiteX1" fmla="*/ 107999 w 104775"/>
                  <a:gd name="connsiteY1" fmla="*/ 0 h 0"/>
                </a:gdLst>
                <a:ahLst/>
                <a:cxnLst>
                  <a:cxn ang="0">
                    <a:pos x="connsiteX0" y="connsiteY0"/>
                  </a:cxn>
                  <a:cxn ang="0">
                    <a:pos x="connsiteX1" y="connsiteY1"/>
                  </a:cxn>
                </a:cxnLst>
                <a:rect l="l" t="t" r="r" b="b"/>
                <a:pathLst>
                  <a:path w="104775">
                    <a:moveTo>
                      <a:pt x="0" y="0"/>
                    </a:moveTo>
                    <a:lnTo>
                      <a:pt x="107999" y="0"/>
                    </a:lnTo>
                  </a:path>
                </a:pathLst>
              </a:custGeom>
              <a:noFill/>
              <a:ln w="15875" cap="flat">
                <a:solidFill>
                  <a:schemeClr val="accent5"/>
                </a:solidFill>
                <a:prstDash val="solid"/>
                <a:miter/>
              </a:ln>
            </p:spPr>
            <p:txBody>
              <a:bodyPr rtlCol="0" anchor="ctr"/>
              <a:lstStyle/>
              <a:p>
                <a:endParaRPr lang="fr-FR" dirty="0"/>
              </a:p>
            </p:txBody>
          </p:sp>
        </p:grpSp>
        <p:grpSp>
          <p:nvGrpSpPr>
            <p:cNvPr id="50" name="Group 49">
              <a:extLst>
                <a:ext uri="{FF2B5EF4-FFF2-40B4-BE49-F238E27FC236}">
                  <a16:creationId xmlns:a16="http://schemas.microsoft.com/office/drawing/2014/main" xmlns="" id="{A5FF9CA6-9E46-4441-907F-EADE4FD3567F}"/>
                </a:ext>
              </a:extLst>
            </p:cNvPr>
            <p:cNvGrpSpPr/>
            <p:nvPr/>
          </p:nvGrpSpPr>
          <p:grpSpPr>
            <a:xfrm>
              <a:off x="1344333" y="2679051"/>
              <a:ext cx="1928645" cy="1844503"/>
              <a:chOff x="3076575" y="2005012"/>
              <a:chExt cx="2981325" cy="2847994"/>
            </a:xfrm>
          </p:grpSpPr>
          <p:sp>
            <p:nvSpPr>
              <p:cNvPr id="51" name="Freeform: Shape 138">
                <a:extLst>
                  <a:ext uri="{FF2B5EF4-FFF2-40B4-BE49-F238E27FC236}">
                    <a16:creationId xmlns:a16="http://schemas.microsoft.com/office/drawing/2014/main" xmlns="" id="{120CB0B1-3DA8-44DF-BC20-7F940DAAE3C4}"/>
                  </a:ext>
                </a:extLst>
              </p:cNvPr>
              <p:cNvSpPr/>
              <p:nvPr/>
            </p:nvSpPr>
            <p:spPr>
              <a:xfrm>
                <a:off x="3076575" y="2062162"/>
                <a:ext cx="2981325" cy="2724150"/>
              </a:xfrm>
              <a:custGeom>
                <a:avLst/>
                <a:gdLst>
                  <a:gd name="connsiteX0" fmla="*/ 2989793 w 2981325"/>
                  <a:gd name="connsiteY0" fmla="*/ 2729617 h 2724150"/>
                  <a:gd name="connsiteX1" fmla="*/ 1768297 w 2981325"/>
                  <a:gd name="connsiteY1" fmla="*/ 2729617 h 2724150"/>
                  <a:gd name="connsiteX2" fmla="*/ 1768297 w 2981325"/>
                  <a:gd name="connsiteY2" fmla="*/ 2641425 h 2724150"/>
                  <a:gd name="connsiteX3" fmla="*/ 1609544 w 2981325"/>
                  <a:gd name="connsiteY3" fmla="*/ 2641425 h 2724150"/>
                  <a:gd name="connsiteX4" fmla="*/ 1609544 w 2981325"/>
                  <a:gd name="connsiteY4" fmla="*/ 2478262 h 2724150"/>
                  <a:gd name="connsiteX5" fmla="*/ 1031872 w 2981325"/>
                  <a:gd name="connsiteY5" fmla="*/ 2478262 h 2724150"/>
                  <a:gd name="connsiteX6" fmla="*/ 1031872 w 2981325"/>
                  <a:gd name="connsiteY6" fmla="*/ 2368019 h 2724150"/>
                  <a:gd name="connsiteX7" fmla="*/ 987781 w 2981325"/>
                  <a:gd name="connsiteY7" fmla="*/ 2368019 h 2724150"/>
                  <a:gd name="connsiteX8" fmla="*/ 987781 w 2981325"/>
                  <a:gd name="connsiteY8" fmla="*/ 2288648 h 2724150"/>
                  <a:gd name="connsiteX9" fmla="*/ 758472 w 2981325"/>
                  <a:gd name="connsiteY9" fmla="*/ 2288648 h 2724150"/>
                  <a:gd name="connsiteX10" fmla="*/ 758472 w 2981325"/>
                  <a:gd name="connsiteY10" fmla="*/ 2196046 h 2724150"/>
                  <a:gd name="connsiteX11" fmla="*/ 701146 w 2981325"/>
                  <a:gd name="connsiteY11" fmla="*/ 2196046 h 2724150"/>
                  <a:gd name="connsiteX12" fmla="*/ 701146 w 2981325"/>
                  <a:gd name="connsiteY12" fmla="*/ 1993192 h 2724150"/>
                  <a:gd name="connsiteX13" fmla="*/ 665868 w 2981325"/>
                  <a:gd name="connsiteY13" fmla="*/ 1993192 h 2724150"/>
                  <a:gd name="connsiteX14" fmla="*/ 665868 w 2981325"/>
                  <a:gd name="connsiteY14" fmla="*/ 1772707 h 2724150"/>
                  <a:gd name="connsiteX15" fmla="*/ 392465 w 2981325"/>
                  <a:gd name="connsiteY15" fmla="*/ 1772707 h 2724150"/>
                  <a:gd name="connsiteX16" fmla="*/ 392465 w 2981325"/>
                  <a:gd name="connsiteY16" fmla="*/ 1640414 h 2724150"/>
                  <a:gd name="connsiteX17" fmla="*/ 366007 w 2981325"/>
                  <a:gd name="connsiteY17" fmla="*/ 1640414 h 2724150"/>
                  <a:gd name="connsiteX18" fmla="*/ 366007 w 2981325"/>
                  <a:gd name="connsiteY18" fmla="*/ 1062742 h 2724150"/>
                  <a:gd name="connsiteX19" fmla="*/ 352777 w 2981325"/>
                  <a:gd name="connsiteY19" fmla="*/ 1062742 h 2724150"/>
                  <a:gd name="connsiteX20" fmla="*/ 352777 w 2981325"/>
                  <a:gd name="connsiteY20" fmla="*/ 705555 h 2724150"/>
                  <a:gd name="connsiteX21" fmla="*/ 326320 w 2981325"/>
                  <a:gd name="connsiteY21" fmla="*/ 705555 h 2724150"/>
                  <a:gd name="connsiteX22" fmla="*/ 326320 w 2981325"/>
                  <a:gd name="connsiteY22" fmla="*/ 246945 h 2724150"/>
                  <a:gd name="connsiteX23" fmla="*/ 238125 w 2981325"/>
                  <a:gd name="connsiteY23" fmla="*/ 246945 h 2724150"/>
                  <a:gd name="connsiteX24" fmla="*/ 238125 w 2981325"/>
                  <a:gd name="connsiteY24" fmla="*/ 136701 h 2724150"/>
                  <a:gd name="connsiteX25" fmla="*/ 154340 w 2981325"/>
                  <a:gd name="connsiteY25" fmla="*/ 136701 h 2724150"/>
                  <a:gd name="connsiteX26" fmla="*/ 154340 w 2981325"/>
                  <a:gd name="connsiteY26" fmla="*/ 70556 h 2724150"/>
                  <a:gd name="connsiteX27" fmla="*/ 88194 w 2981325"/>
                  <a:gd name="connsiteY27" fmla="*/ 70556 h 2724150"/>
                  <a:gd name="connsiteX28" fmla="*/ 88194 w 2981325"/>
                  <a:gd name="connsiteY28" fmla="*/ 0 h 2724150"/>
                  <a:gd name="connsiteX29" fmla="*/ 0 w 2981325"/>
                  <a:gd name="connsiteY29" fmla="*/ 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81325" h="2724150">
                    <a:moveTo>
                      <a:pt x="2989793" y="2729617"/>
                    </a:moveTo>
                    <a:lnTo>
                      <a:pt x="1768297" y="2729617"/>
                    </a:lnTo>
                    <a:lnTo>
                      <a:pt x="1768297" y="2641425"/>
                    </a:lnTo>
                    <a:lnTo>
                      <a:pt x="1609544" y="2641425"/>
                    </a:lnTo>
                    <a:lnTo>
                      <a:pt x="1609544" y="2478262"/>
                    </a:lnTo>
                    <a:lnTo>
                      <a:pt x="1031872" y="2478262"/>
                    </a:lnTo>
                    <a:lnTo>
                      <a:pt x="1031872" y="2368019"/>
                    </a:lnTo>
                    <a:lnTo>
                      <a:pt x="987781" y="2368019"/>
                    </a:lnTo>
                    <a:lnTo>
                      <a:pt x="987781" y="2288648"/>
                    </a:lnTo>
                    <a:lnTo>
                      <a:pt x="758472" y="2288648"/>
                    </a:lnTo>
                    <a:lnTo>
                      <a:pt x="758472" y="2196046"/>
                    </a:lnTo>
                    <a:lnTo>
                      <a:pt x="701146" y="2196046"/>
                    </a:lnTo>
                    <a:lnTo>
                      <a:pt x="701146" y="1993192"/>
                    </a:lnTo>
                    <a:lnTo>
                      <a:pt x="665868" y="1993192"/>
                    </a:lnTo>
                    <a:lnTo>
                      <a:pt x="665868" y="1772707"/>
                    </a:lnTo>
                    <a:lnTo>
                      <a:pt x="392465" y="1772707"/>
                    </a:lnTo>
                    <a:lnTo>
                      <a:pt x="392465" y="1640414"/>
                    </a:lnTo>
                    <a:lnTo>
                      <a:pt x="366007" y="1640414"/>
                    </a:lnTo>
                    <a:lnTo>
                      <a:pt x="366007" y="1062742"/>
                    </a:lnTo>
                    <a:lnTo>
                      <a:pt x="352777" y="1062742"/>
                    </a:lnTo>
                    <a:lnTo>
                      <a:pt x="352777" y="705555"/>
                    </a:lnTo>
                    <a:lnTo>
                      <a:pt x="326320" y="705555"/>
                    </a:lnTo>
                    <a:lnTo>
                      <a:pt x="326320" y="246945"/>
                    </a:lnTo>
                    <a:lnTo>
                      <a:pt x="238125" y="246945"/>
                    </a:lnTo>
                    <a:lnTo>
                      <a:pt x="238125" y="136701"/>
                    </a:lnTo>
                    <a:lnTo>
                      <a:pt x="154340" y="136701"/>
                    </a:lnTo>
                    <a:lnTo>
                      <a:pt x="154340" y="70556"/>
                    </a:lnTo>
                    <a:lnTo>
                      <a:pt x="88194" y="70556"/>
                    </a:lnTo>
                    <a:lnTo>
                      <a:pt x="88194" y="0"/>
                    </a:lnTo>
                    <a:lnTo>
                      <a:pt x="0" y="0"/>
                    </a:lnTo>
                  </a:path>
                </a:pathLst>
              </a:custGeom>
              <a:noFill/>
              <a:ln w="15875" cap="flat">
                <a:solidFill>
                  <a:schemeClr val="accent2"/>
                </a:solidFill>
                <a:prstDash val="solid"/>
                <a:miter/>
              </a:ln>
            </p:spPr>
            <p:txBody>
              <a:bodyPr rtlCol="0" anchor="ctr"/>
              <a:lstStyle/>
              <a:p>
                <a:endParaRPr lang="fr-FR" dirty="0"/>
              </a:p>
            </p:txBody>
          </p:sp>
          <p:sp>
            <p:nvSpPr>
              <p:cNvPr id="52" name="Freeform: Shape 139">
                <a:extLst>
                  <a:ext uri="{FF2B5EF4-FFF2-40B4-BE49-F238E27FC236}">
                    <a16:creationId xmlns:a16="http://schemas.microsoft.com/office/drawing/2014/main" xmlns="" id="{C5201210-A0CF-48C4-9003-FDC5169989A2}"/>
                  </a:ext>
                </a:extLst>
              </p:cNvPr>
              <p:cNvSpPr/>
              <p:nvPr/>
            </p:nvSpPr>
            <p:spPr>
              <a:xfrm>
                <a:off x="3126669" y="20050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fr-FR" dirty="0"/>
              </a:p>
            </p:txBody>
          </p:sp>
          <p:sp>
            <p:nvSpPr>
              <p:cNvPr id="53" name="Freeform: Shape 140">
                <a:extLst>
                  <a:ext uri="{FF2B5EF4-FFF2-40B4-BE49-F238E27FC236}">
                    <a16:creationId xmlns:a16="http://schemas.microsoft.com/office/drawing/2014/main" xmlns="" id="{D9212145-1E93-4759-9D46-BBFE7C5218B8}"/>
                  </a:ext>
                </a:extLst>
              </p:cNvPr>
              <p:cNvSpPr/>
              <p:nvPr/>
            </p:nvSpPr>
            <p:spPr>
              <a:xfrm>
                <a:off x="3526720" y="37957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fr-FR" dirty="0"/>
              </a:p>
            </p:txBody>
          </p:sp>
          <p:sp>
            <p:nvSpPr>
              <p:cNvPr id="54" name="Freeform: Shape 141">
                <a:extLst>
                  <a:ext uri="{FF2B5EF4-FFF2-40B4-BE49-F238E27FC236}">
                    <a16:creationId xmlns:a16="http://schemas.microsoft.com/office/drawing/2014/main" xmlns="" id="{A13B5CC2-0641-4582-91D1-86F4A3F206FA}"/>
                  </a:ext>
                </a:extLst>
              </p:cNvPr>
              <p:cNvSpPr/>
              <p:nvPr/>
            </p:nvSpPr>
            <p:spPr>
              <a:xfrm>
                <a:off x="6041327" y="47482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fr-FR" dirty="0"/>
              </a:p>
            </p:txBody>
          </p:sp>
          <p:sp>
            <p:nvSpPr>
              <p:cNvPr id="55" name="Freeform: Shape 142">
                <a:extLst>
                  <a:ext uri="{FF2B5EF4-FFF2-40B4-BE49-F238E27FC236}">
                    <a16:creationId xmlns:a16="http://schemas.microsoft.com/office/drawing/2014/main" xmlns="" id="{709905DA-FA41-401A-94D2-97BC2123E0AE}"/>
                  </a:ext>
                </a:extLst>
              </p:cNvPr>
              <p:cNvSpPr/>
              <p:nvPr/>
            </p:nvSpPr>
            <p:spPr>
              <a:xfrm>
                <a:off x="3682270" y="3964028"/>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tlCol="0" anchor="ctr"/>
              <a:lstStyle/>
              <a:p>
                <a:endParaRPr lang="fr-FR" dirty="0"/>
              </a:p>
            </p:txBody>
          </p:sp>
          <p:sp>
            <p:nvSpPr>
              <p:cNvPr id="56" name="Freeform: Shape 143">
                <a:extLst>
                  <a:ext uri="{FF2B5EF4-FFF2-40B4-BE49-F238E27FC236}">
                    <a16:creationId xmlns:a16="http://schemas.microsoft.com/office/drawing/2014/main" xmlns="" id="{7B78181C-1179-45E2-9000-C104044DA524}"/>
                  </a:ext>
                </a:extLst>
              </p:cNvPr>
              <p:cNvSpPr/>
              <p:nvPr/>
            </p:nvSpPr>
            <p:spPr>
              <a:xfrm>
                <a:off x="3358420" y="2782917"/>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2"/>
                </a:solidFill>
                <a:prstDash val="solid"/>
                <a:miter/>
              </a:ln>
            </p:spPr>
            <p:txBody>
              <a:bodyPr rtlCol="0" anchor="ctr"/>
              <a:lstStyle/>
              <a:p>
                <a:endParaRPr lang="fr-FR" dirty="0"/>
              </a:p>
            </p:txBody>
          </p:sp>
          <p:sp>
            <p:nvSpPr>
              <p:cNvPr id="57" name="Freeform: Shape 144">
                <a:extLst>
                  <a:ext uri="{FF2B5EF4-FFF2-40B4-BE49-F238E27FC236}">
                    <a16:creationId xmlns:a16="http://schemas.microsoft.com/office/drawing/2014/main" xmlns="" id="{5BA167C6-9162-4902-B7D7-E799D4F2670B}"/>
                  </a:ext>
                </a:extLst>
              </p:cNvPr>
              <p:cNvSpPr/>
              <p:nvPr/>
            </p:nvSpPr>
            <p:spPr>
              <a:xfrm>
                <a:off x="3339370" y="2649566"/>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2"/>
                </a:solidFill>
                <a:prstDash val="solid"/>
                <a:miter/>
              </a:ln>
            </p:spPr>
            <p:txBody>
              <a:bodyPr rtlCol="0" anchor="ctr"/>
              <a:lstStyle/>
              <a:p>
                <a:endParaRPr lang="fr-FR" dirty="0"/>
              </a:p>
            </p:txBody>
          </p:sp>
        </p:grpSp>
      </p:grpSp>
      <p:sp>
        <p:nvSpPr>
          <p:cNvPr id="125" name="TextBox 124">
            <a:extLst>
              <a:ext uri="{FF2B5EF4-FFF2-40B4-BE49-F238E27FC236}">
                <a16:creationId xmlns:a16="http://schemas.microsoft.com/office/drawing/2014/main" xmlns="" id="{632FF52D-5E83-4C4D-829B-02F91B36285E}"/>
              </a:ext>
            </a:extLst>
          </p:cNvPr>
          <p:cNvSpPr txBox="1"/>
          <p:nvPr/>
        </p:nvSpPr>
        <p:spPr>
          <a:xfrm>
            <a:off x="945489" y="5210099"/>
            <a:ext cx="295274" cy="276999"/>
          </a:xfrm>
          <a:prstGeom prst="rect">
            <a:avLst/>
          </a:prstGeom>
          <a:noFill/>
        </p:spPr>
        <p:txBody>
          <a:bodyPr wrap="none" rtlCol="0">
            <a:spAutoFit/>
          </a:bodyPr>
          <a:lstStyle/>
          <a:p>
            <a:pPr algn="r"/>
            <a:r>
              <a:rPr lang="fr-FR" sz="1200" dirty="0">
                <a:solidFill>
                  <a:srgbClr val="4D4D4D"/>
                </a:solidFill>
              </a:rPr>
              <a:t>N</a:t>
            </a:r>
          </a:p>
        </p:txBody>
      </p:sp>
      <p:sp>
        <p:nvSpPr>
          <p:cNvPr id="126" name="Freeform 21">
            <a:extLst>
              <a:ext uri="{FF2B5EF4-FFF2-40B4-BE49-F238E27FC236}">
                <a16:creationId xmlns:a16="http://schemas.microsoft.com/office/drawing/2014/main" xmlns="" id="{8E74041A-5EB7-4838-B44C-B1F4A6CE8329}"/>
              </a:ext>
            </a:extLst>
          </p:cNvPr>
          <p:cNvSpPr>
            <a:spLocks/>
          </p:cNvSpPr>
          <p:nvPr/>
        </p:nvSpPr>
        <p:spPr bwMode="auto">
          <a:xfrm>
            <a:off x="5486092" y="2706407"/>
            <a:ext cx="3415130" cy="18860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dirty="0">
              <a:solidFill>
                <a:srgbClr val="363636"/>
              </a:solidFill>
            </a:endParaRPr>
          </a:p>
        </p:txBody>
      </p:sp>
      <p:grpSp>
        <p:nvGrpSpPr>
          <p:cNvPr id="127" name="Group 126">
            <a:extLst>
              <a:ext uri="{FF2B5EF4-FFF2-40B4-BE49-F238E27FC236}">
                <a16:creationId xmlns:a16="http://schemas.microsoft.com/office/drawing/2014/main" xmlns="" id="{5D01A721-DEF5-4E01-B9E7-B1C6DAB64551}"/>
              </a:ext>
            </a:extLst>
          </p:cNvPr>
          <p:cNvGrpSpPr/>
          <p:nvPr/>
        </p:nvGrpSpPr>
        <p:grpSpPr>
          <a:xfrm>
            <a:off x="4907743" y="2593015"/>
            <a:ext cx="578348" cy="2095500"/>
            <a:chOff x="1353735" y="1225525"/>
            <a:chExt cx="630620" cy="2939003"/>
          </a:xfrm>
        </p:grpSpPr>
        <p:sp>
          <p:nvSpPr>
            <p:cNvPr id="128" name="Line 6">
              <a:extLst>
                <a:ext uri="{FF2B5EF4-FFF2-40B4-BE49-F238E27FC236}">
                  <a16:creationId xmlns:a16="http://schemas.microsoft.com/office/drawing/2014/main" xmlns="" id="{1C1A5E86-C677-43C9-BAFA-4F470B934DE5}"/>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29" name="Line 7">
              <a:extLst>
                <a:ext uri="{FF2B5EF4-FFF2-40B4-BE49-F238E27FC236}">
                  <a16:creationId xmlns:a16="http://schemas.microsoft.com/office/drawing/2014/main" xmlns="" id="{BA8402FC-3D03-4AB6-AF7E-AB8BAC0B6C90}"/>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30" name="Line 8">
              <a:extLst>
                <a:ext uri="{FF2B5EF4-FFF2-40B4-BE49-F238E27FC236}">
                  <a16:creationId xmlns:a16="http://schemas.microsoft.com/office/drawing/2014/main" xmlns="" id="{771E1688-9580-423E-9206-350E4A75D1EC}"/>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31" name="Line 9">
              <a:extLst>
                <a:ext uri="{FF2B5EF4-FFF2-40B4-BE49-F238E27FC236}">
                  <a16:creationId xmlns:a16="http://schemas.microsoft.com/office/drawing/2014/main" xmlns="" id="{3817B024-4ABA-48AA-A360-01DF92D77993}"/>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32" name="Line 10">
              <a:extLst>
                <a:ext uri="{FF2B5EF4-FFF2-40B4-BE49-F238E27FC236}">
                  <a16:creationId xmlns:a16="http://schemas.microsoft.com/office/drawing/2014/main" xmlns="" id="{C4B3BF98-E49B-4B16-95C0-3B41D5679019}"/>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33" name="Line 11">
              <a:extLst>
                <a:ext uri="{FF2B5EF4-FFF2-40B4-BE49-F238E27FC236}">
                  <a16:creationId xmlns:a16="http://schemas.microsoft.com/office/drawing/2014/main" xmlns="" id="{4D657058-4345-4988-BCC1-B3BEEDC24709}"/>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endParaRPr>
            </a:p>
          </p:txBody>
        </p:sp>
        <p:sp>
          <p:nvSpPr>
            <p:cNvPr id="134" name="TextBox 133">
              <a:extLst>
                <a:ext uri="{FF2B5EF4-FFF2-40B4-BE49-F238E27FC236}">
                  <a16:creationId xmlns:a16="http://schemas.microsoft.com/office/drawing/2014/main" xmlns="" id="{390AA611-7F20-49C0-9082-AC1DE3412BB3}"/>
                </a:ext>
              </a:extLst>
            </p:cNvPr>
            <p:cNvSpPr txBox="1"/>
            <p:nvPr/>
          </p:nvSpPr>
          <p:spPr>
            <a:xfrm rot="16200000">
              <a:off x="1062745" y="2572285"/>
              <a:ext cx="884016" cy="302035"/>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cs typeface="Arial" panose="020B0604020202020204" pitchFamily="34" charset="0"/>
                </a:rPr>
                <a:t>SG, %</a:t>
              </a:r>
            </a:p>
          </p:txBody>
        </p:sp>
        <p:sp>
          <p:nvSpPr>
            <p:cNvPr id="135" name="TextBox 134">
              <a:extLst>
                <a:ext uri="{FF2B5EF4-FFF2-40B4-BE49-F238E27FC236}">
                  <a16:creationId xmlns:a16="http://schemas.microsoft.com/office/drawing/2014/main" xmlns="" id="{D850FC8A-4BC8-4C78-B4BE-C1B33CE970AF}"/>
                </a:ext>
              </a:extLst>
            </p:cNvPr>
            <p:cNvSpPr txBox="1"/>
            <p:nvPr/>
          </p:nvSpPr>
          <p:spPr>
            <a:xfrm>
              <a:off x="1467633" y="1225525"/>
              <a:ext cx="479271" cy="388499"/>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100</a:t>
              </a:r>
            </a:p>
          </p:txBody>
        </p:sp>
        <p:sp>
          <p:nvSpPr>
            <p:cNvPr id="136" name="TextBox 135">
              <a:extLst>
                <a:ext uri="{FF2B5EF4-FFF2-40B4-BE49-F238E27FC236}">
                  <a16:creationId xmlns:a16="http://schemas.microsoft.com/office/drawing/2014/main" xmlns="" id="{21205D69-3597-42E4-BED1-3D74FE1075A2}"/>
                </a:ext>
              </a:extLst>
            </p:cNvPr>
            <p:cNvSpPr txBox="1"/>
            <p:nvPr/>
          </p:nvSpPr>
          <p:spPr>
            <a:xfrm>
              <a:off x="1560272" y="1749666"/>
              <a:ext cx="386633" cy="388500"/>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80</a:t>
              </a:r>
            </a:p>
          </p:txBody>
        </p:sp>
        <p:sp>
          <p:nvSpPr>
            <p:cNvPr id="137" name="TextBox 136">
              <a:extLst>
                <a:ext uri="{FF2B5EF4-FFF2-40B4-BE49-F238E27FC236}">
                  <a16:creationId xmlns:a16="http://schemas.microsoft.com/office/drawing/2014/main" xmlns="" id="{ADB168E2-955E-4A19-A42C-2C55C8982521}"/>
                </a:ext>
              </a:extLst>
            </p:cNvPr>
            <p:cNvSpPr txBox="1"/>
            <p:nvPr/>
          </p:nvSpPr>
          <p:spPr>
            <a:xfrm>
              <a:off x="1560272" y="2248196"/>
              <a:ext cx="386633" cy="388500"/>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60</a:t>
              </a:r>
            </a:p>
          </p:txBody>
        </p:sp>
        <p:sp>
          <p:nvSpPr>
            <p:cNvPr id="138" name="TextBox 137">
              <a:extLst>
                <a:ext uri="{FF2B5EF4-FFF2-40B4-BE49-F238E27FC236}">
                  <a16:creationId xmlns:a16="http://schemas.microsoft.com/office/drawing/2014/main" xmlns="" id="{110BE99E-F663-494F-9010-BF22573340E4}"/>
                </a:ext>
              </a:extLst>
            </p:cNvPr>
            <p:cNvSpPr txBox="1"/>
            <p:nvPr/>
          </p:nvSpPr>
          <p:spPr>
            <a:xfrm>
              <a:off x="1560272" y="2762848"/>
              <a:ext cx="386633" cy="388500"/>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40</a:t>
              </a:r>
            </a:p>
          </p:txBody>
        </p:sp>
        <p:sp>
          <p:nvSpPr>
            <p:cNvPr id="139" name="TextBox 138">
              <a:extLst>
                <a:ext uri="{FF2B5EF4-FFF2-40B4-BE49-F238E27FC236}">
                  <a16:creationId xmlns:a16="http://schemas.microsoft.com/office/drawing/2014/main" xmlns="" id="{AF9D3A68-DD28-4BA2-8784-77EA3AE1A009}"/>
                </a:ext>
              </a:extLst>
            </p:cNvPr>
            <p:cNvSpPr txBox="1"/>
            <p:nvPr/>
          </p:nvSpPr>
          <p:spPr>
            <a:xfrm>
              <a:off x="1560272" y="3266751"/>
              <a:ext cx="386633" cy="388500"/>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20</a:t>
              </a:r>
            </a:p>
          </p:txBody>
        </p:sp>
        <p:sp>
          <p:nvSpPr>
            <p:cNvPr id="140" name="TextBox 139">
              <a:extLst>
                <a:ext uri="{FF2B5EF4-FFF2-40B4-BE49-F238E27FC236}">
                  <a16:creationId xmlns:a16="http://schemas.microsoft.com/office/drawing/2014/main" xmlns="" id="{AB54EBDA-508D-4F56-9938-79F8378BD666}"/>
                </a:ext>
              </a:extLst>
            </p:cNvPr>
            <p:cNvSpPr txBox="1"/>
            <p:nvPr/>
          </p:nvSpPr>
          <p:spPr>
            <a:xfrm>
              <a:off x="1652917" y="3776028"/>
              <a:ext cx="293995" cy="388500"/>
            </a:xfrm>
            <a:prstGeom prst="rect">
              <a:avLst/>
            </a:prstGeom>
            <a:noFill/>
          </p:spPr>
          <p:txBody>
            <a:bodyPr wrap="none" rtlCol="0" anchor="ctr" anchorCtr="0">
              <a:spAutoFit/>
            </a:bodyPr>
            <a:lstStyle/>
            <a:p>
              <a:pPr algn="r"/>
              <a:r>
                <a:rPr lang="fr-FR" sz="1200" dirty="0">
                  <a:solidFill>
                    <a:srgbClr val="4D4D4D"/>
                  </a:solidFill>
                  <a:cs typeface="Arial" panose="020B0604020202020204" pitchFamily="34" charset="0"/>
                </a:rPr>
                <a:t>0</a:t>
              </a:r>
            </a:p>
          </p:txBody>
        </p:sp>
      </p:grpSp>
      <p:grpSp>
        <p:nvGrpSpPr>
          <p:cNvPr id="141" name="Group 140">
            <a:extLst>
              <a:ext uri="{FF2B5EF4-FFF2-40B4-BE49-F238E27FC236}">
                <a16:creationId xmlns:a16="http://schemas.microsoft.com/office/drawing/2014/main" xmlns="" id="{139421A9-6157-4BE9-AFC7-B94DCDD4380E}"/>
              </a:ext>
            </a:extLst>
          </p:cNvPr>
          <p:cNvGrpSpPr/>
          <p:nvPr/>
        </p:nvGrpSpPr>
        <p:grpSpPr>
          <a:xfrm>
            <a:off x="5471201" y="4598503"/>
            <a:ext cx="3520796" cy="329369"/>
            <a:chOff x="1537379" y="4771176"/>
            <a:chExt cx="3186218" cy="329369"/>
          </a:xfrm>
        </p:grpSpPr>
        <p:sp>
          <p:nvSpPr>
            <p:cNvPr id="142" name="Line 21">
              <a:extLst>
                <a:ext uri="{FF2B5EF4-FFF2-40B4-BE49-F238E27FC236}">
                  <a16:creationId xmlns:a16="http://schemas.microsoft.com/office/drawing/2014/main" xmlns="" id="{9714829C-C7FC-4BDC-8945-4729BC5B0D51}"/>
                </a:ext>
              </a:extLst>
            </p:cNvPr>
            <p:cNvSpPr>
              <a:spLocks noChangeShapeType="1"/>
            </p:cNvSpPr>
            <p:nvPr/>
          </p:nvSpPr>
          <p:spPr bwMode="auto">
            <a:xfrm>
              <a:off x="4616926"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xmlns="" id="{02BFE042-4638-4FB2-AAD1-FFAA46EE2237}"/>
                </a:ext>
              </a:extLst>
            </p:cNvPr>
            <p:cNvSpPr txBox="1"/>
            <p:nvPr/>
          </p:nvSpPr>
          <p:spPr>
            <a:xfrm>
              <a:off x="4504032" y="4843176"/>
              <a:ext cx="219565"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16</a:t>
              </a:r>
            </a:p>
          </p:txBody>
        </p:sp>
        <p:sp>
          <p:nvSpPr>
            <p:cNvPr id="144" name="Line 21">
              <a:extLst>
                <a:ext uri="{FF2B5EF4-FFF2-40B4-BE49-F238E27FC236}">
                  <a16:creationId xmlns:a16="http://schemas.microsoft.com/office/drawing/2014/main" xmlns="" id="{D1B80D6B-0166-4422-B0D8-81B227E659F4}"/>
                </a:ext>
              </a:extLst>
            </p:cNvPr>
            <p:cNvSpPr>
              <a:spLocks noChangeShapeType="1"/>
            </p:cNvSpPr>
            <p:nvPr/>
          </p:nvSpPr>
          <p:spPr bwMode="auto">
            <a:xfrm>
              <a:off x="4241289"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xmlns="" id="{1B391B59-D219-405D-915D-3E9DFEA03497}"/>
                </a:ext>
              </a:extLst>
            </p:cNvPr>
            <p:cNvSpPr txBox="1"/>
            <p:nvPr/>
          </p:nvSpPr>
          <p:spPr>
            <a:xfrm>
              <a:off x="4128396" y="4843176"/>
              <a:ext cx="219565"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14</a:t>
              </a:r>
            </a:p>
          </p:txBody>
        </p:sp>
        <p:sp>
          <p:nvSpPr>
            <p:cNvPr id="146" name="Line 21">
              <a:extLst>
                <a:ext uri="{FF2B5EF4-FFF2-40B4-BE49-F238E27FC236}">
                  <a16:creationId xmlns:a16="http://schemas.microsoft.com/office/drawing/2014/main" xmlns="" id="{9DAD40A2-5B05-4BCA-8662-072DADC120E5}"/>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xmlns="" id="{A948D8E9-C697-4A42-A7BE-15C485E39B8C}"/>
                </a:ext>
              </a:extLst>
            </p:cNvPr>
            <p:cNvSpPr txBox="1"/>
            <p:nvPr/>
          </p:nvSpPr>
          <p:spPr>
            <a:xfrm>
              <a:off x="3752759" y="4843176"/>
              <a:ext cx="219565"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12</a:t>
              </a:r>
            </a:p>
          </p:txBody>
        </p:sp>
        <p:sp>
          <p:nvSpPr>
            <p:cNvPr id="148" name="Line 21">
              <a:extLst>
                <a:ext uri="{FF2B5EF4-FFF2-40B4-BE49-F238E27FC236}">
                  <a16:creationId xmlns:a16="http://schemas.microsoft.com/office/drawing/2014/main" xmlns="" id="{CA3FB9A7-443F-489C-A3F7-7D9171D539B6}"/>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xmlns="" id="{2E21062F-17C9-4FD4-B7C5-B3058C597946}"/>
                </a:ext>
              </a:extLst>
            </p:cNvPr>
            <p:cNvSpPr txBox="1"/>
            <p:nvPr/>
          </p:nvSpPr>
          <p:spPr>
            <a:xfrm>
              <a:off x="3377122" y="4843176"/>
              <a:ext cx="219565"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10</a:t>
              </a:r>
            </a:p>
          </p:txBody>
        </p:sp>
        <p:sp>
          <p:nvSpPr>
            <p:cNvPr id="150" name="Line 21">
              <a:extLst>
                <a:ext uri="{FF2B5EF4-FFF2-40B4-BE49-F238E27FC236}">
                  <a16:creationId xmlns:a16="http://schemas.microsoft.com/office/drawing/2014/main" xmlns="" id="{F2101913-9BEB-45CF-A433-26003DCAAD81}"/>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xmlns="" id="{2BD27D14-68E3-4805-934E-E6C2712000E8}"/>
                </a:ext>
              </a:extLst>
            </p:cNvPr>
            <p:cNvSpPr txBox="1"/>
            <p:nvPr/>
          </p:nvSpPr>
          <p:spPr>
            <a:xfrm>
              <a:off x="3039927" y="4843176"/>
              <a:ext cx="142680"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8</a:t>
              </a:r>
            </a:p>
          </p:txBody>
        </p:sp>
        <p:sp>
          <p:nvSpPr>
            <p:cNvPr id="152" name="Line 21">
              <a:extLst>
                <a:ext uri="{FF2B5EF4-FFF2-40B4-BE49-F238E27FC236}">
                  <a16:creationId xmlns:a16="http://schemas.microsoft.com/office/drawing/2014/main" xmlns="" id="{77A2813B-92F3-4331-B8FA-3D381F06E7B9}"/>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xmlns="" id="{D7B61819-03F0-446B-A53C-7C60A5E939B9}"/>
                </a:ext>
              </a:extLst>
            </p:cNvPr>
            <p:cNvSpPr txBox="1"/>
            <p:nvPr/>
          </p:nvSpPr>
          <p:spPr>
            <a:xfrm>
              <a:off x="2664290" y="4843176"/>
              <a:ext cx="142680"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6</a:t>
              </a:r>
            </a:p>
          </p:txBody>
        </p:sp>
        <p:sp>
          <p:nvSpPr>
            <p:cNvPr id="154" name="Line 21">
              <a:extLst>
                <a:ext uri="{FF2B5EF4-FFF2-40B4-BE49-F238E27FC236}">
                  <a16:creationId xmlns:a16="http://schemas.microsoft.com/office/drawing/2014/main" xmlns="" id="{84257535-E02F-4F3C-A19B-E88ADE10F145}"/>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xmlns="" id="{7BF183F9-5703-4BBC-AE9F-FD0B91D1729F}"/>
                </a:ext>
              </a:extLst>
            </p:cNvPr>
            <p:cNvSpPr txBox="1"/>
            <p:nvPr/>
          </p:nvSpPr>
          <p:spPr>
            <a:xfrm>
              <a:off x="2288653" y="4843176"/>
              <a:ext cx="142680"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4</a:t>
              </a:r>
            </a:p>
          </p:txBody>
        </p:sp>
        <p:sp>
          <p:nvSpPr>
            <p:cNvPr id="156" name="Line 21">
              <a:extLst>
                <a:ext uri="{FF2B5EF4-FFF2-40B4-BE49-F238E27FC236}">
                  <a16:creationId xmlns:a16="http://schemas.microsoft.com/office/drawing/2014/main" xmlns="" id="{206EEAE1-B5A6-4336-9714-AF422AB776D9}"/>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xmlns="" id="{0D53E227-2541-4015-8FAB-B4CB5B7D9CB9}"/>
                </a:ext>
              </a:extLst>
            </p:cNvPr>
            <p:cNvSpPr txBox="1"/>
            <p:nvPr/>
          </p:nvSpPr>
          <p:spPr>
            <a:xfrm>
              <a:off x="1913015" y="4843176"/>
              <a:ext cx="142680"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2</a:t>
              </a:r>
            </a:p>
          </p:txBody>
        </p:sp>
        <p:sp>
          <p:nvSpPr>
            <p:cNvPr id="158" name="Line 21">
              <a:extLst>
                <a:ext uri="{FF2B5EF4-FFF2-40B4-BE49-F238E27FC236}">
                  <a16:creationId xmlns:a16="http://schemas.microsoft.com/office/drawing/2014/main" xmlns="" id="{B4354EC5-D08B-4CD6-8316-C2FAE97BC510}"/>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r-FR" sz="1200" dirty="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xmlns="" id="{B2495420-7B31-4532-9A08-67A583740DDB}"/>
                </a:ext>
              </a:extLst>
            </p:cNvPr>
            <p:cNvSpPr txBox="1"/>
            <p:nvPr/>
          </p:nvSpPr>
          <p:spPr>
            <a:xfrm>
              <a:off x="1537379" y="4843176"/>
              <a:ext cx="142680" cy="257369"/>
            </a:xfrm>
            <a:prstGeom prst="rect">
              <a:avLst/>
            </a:prstGeom>
            <a:noFill/>
          </p:spPr>
          <p:txBody>
            <a:bodyPr wrap="none" lIns="36000" tIns="36000" rIns="36000" bIns="36000" rtlCol="0" anchor="t" anchorCtr="0">
              <a:spAutoFit/>
            </a:bodyPr>
            <a:lstStyle/>
            <a:p>
              <a:pPr algn="ctr"/>
              <a:r>
                <a:rPr lang="fr-FR" sz="1200" dirty="0">
                  <a:solidFill>
                    <a:srgbClr val="4D4D4D"/>
                  </a:solidFill>
                  <a:latin typeface="Arial" panose="020B0604020202020204" pitchFamily="34" charset="0"/>
                  <a:cs typeface="Arial" panose="020B0604020202020204" pitchFamily="34" charset="0"/>
                </a:rPr>
                <a:t>0</a:t>
              </a:r>
            </a:p>
          </p:txBody>
        </p:sp>
      </p:grpSp>
      <p:sp>
        <p:nvSpPr>
          <p:cNvPr id="160" name="TextBox 159">
            <a:extLst>
              <a:ext uri="{FF2B5EF4-FFF2-40B4-BE49-F238E27FC236}">
                <a16:creationId xmlns:a16="http://schemas.microsoft.com/office/drawing/2014/main" xmlns="" id="{33C6CC09-F619-41F3-96AA-64807B9E1B9A}"/>
              </a:ext>
            </a:extLst>
          </p:cNvPr>
          <p:cNvSpPr txBox="1"/>
          <p:nvPr/>
        </p:nvSpPr>
        <p:spPr>
          <a:xfrm>
            <a:off x="6950662" y="4837269"/>
            <a:ext cx="508474" cy="276999"/>
          </a:xfrm>
          <a:prstGeom prst="rect">
            <a:avLst/>
          </a:prstGeom>
          <a:noFill/>
        </p:spPr>
        <p:txBody>
          <a:bodyPr wrap="none" rtlCol="0">
            <a:spAutoFit/>
          </a:bodyPr>
          <a:lstStyle/>
          <a:p>
            <a:pPr algn="ctr" fontAlgn="base">
              <a:spcBef>
                <a:spcPct val="0"/>
              </a:spcBef>
              <a:spcAft>
                <a:spcPct val="0"/>
              </a:spcAft>
            </a:pPr>
            <a:r>
              <a:rPr lang="fr-FR" sz="1200" dirty="0">
                <a:solidFill>
                  <a:srgbClr val="4D4D4D"/>
                </a:solidFill>
                <a:latin typeface="Arial" panose="020B0604020202020204" pitchFamily="34" charset="0"/>
                <a:cs typeface="Arial" panose="020B0604020202020204" pitchFamily="34" charset="0"/>
              </a:rPr>
              <a:t>Mois</a:t>
            </a:r>
          </a:p>
        </p:txBody>
      </p:sp>
      <p:grpSp>
        <p:nvGrpSpPr>
          <p:cNvPr id="161" name="Group 160">
            <a:extLst>
              <a:ext uri="{FF2B5EF4-FFF2-40B4-BE49-F238E27FC236}">
                <a16:creationId xmlns:a16="http://schemas.microsoft.com/office/drawing/2014/main" xmlns="" id="{78FFC6F3-F9F5-4E95-BA07-AAC4B913D99F}"/>
              </a:ext>
            </a:extLst>
          </p:cNvPr>
          <p:cNvGrpSpPr/>
          <p:nvPr/>
        </p:nvGrpSpPr>
        <p:grpSpPr>
          <a:xfrm>
            <a:off x="5467680" y="5452158"/>
            <a:ext cx="3520795" cy="257369"/>
            <a:chOff x="798876" y="5493460"/>
            <a:chExt cx="3839010" cy="257369"/>
          </a:xfrm>
        </p:grpSpPr>
        <p:sp>
          <p:nvSpPr>
            <p:cNvPr id="162" name="TextBox 161">
              <a:extLst>
                <a:ext uri="{FF2B5EF4-FFF2-40B4-BE49-F238E27FC236}">
                  <a16:creationId xmlns:a16="http://schemas.microsoft.com/office/drawing/2014/main" xmlns="" id="{02F2AB3F-C5F7-4013-AC0D-89AE0A4C3C4D}"/>
                </a:ext>
              </a:extLst>
            </p:cNvPr>
            <p:cNvSpPr txBox="1"/>
            <p:nvPr/>
          </p:nvSpPr>
          <p:spPr>
            <a:xfrm>
              <a:off x="4465973" y="5493460"/>
              <a:ext cx="171913"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0</a:t>
              </a:r>
            </a:p>
          </p:txBody>
        </p:sp>
        <p:sp>
          <p:nvSpPr>
            <p:cNvPr id="163" name="TextBox 162">
              <a:extLst>
                <a:ext uri="{FF2B5EF4-FFF2-40B4-BE49-F238E27FC236}">
                  <a16:creationId xmlns:a16="http://schemas.microsoft.com/office/drawing/2014/main" xmlns="" id="{3F12C6A6-2DF5-48FD-AC3C-9A7AE85CDB51}"/>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2</a:t>
              </a:r>
            </a:p>
          </p:txBody>
        </p:sp>
        <p:sp>
          <p:nvSpPr>
            <p:cNvPr id="164" name="TextBox 163">
              <a:extLst>
                <a:ext uri="{FF2B5EF4-FFF2-40B4-BE49-F238E27FC236}">
                  <a16:creationId xmlns:a16="http://schemas.microsoft.com/office/drawing/2014/main" xmlns="" id="{0C0E8BC7-B411-44B4-8C54-A8EFAA91CACB}"/>
                </a:ext>
              </a:extLst>
            </p:cNvPr>
            <p:cNvSpPr txBox="1"/>
            <p:nvPr/>
          </p:nvSpPr>
          <p:spPr>
            <a:xfrm>
              <a:off x="3514459"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10</a:t>
              </a:r>
            </a:p>
          </p:txBody>
        </p:sp>
        <p:sp>
          <p:nvSpPr>
            <p:cNvPr id="165" name="TextBox 164">
              <a:extLst>
                <a:ext uri="{FF2B5EF4-FFF2-40B4-BE49-F238E27FC236}">
                  <a16:creationId xmlns:a16="http://schemas.microsoft.com/office/drawing/2014/main" xmlns="" id="{A16FAE1C-6593-4EE8-A9E2-61A0EE972EF1}"/>
                </a:ext>
              </a:extLst>
            </p:cNvPr>
            <p:cNvSpPr txBox="1"/>
            <p:nvPr/>
          </p:nvSpPr>
          <p:spPr>
            <a:xfrm>
              <a:off x="3061863"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24</a:t>
              </a:r>
            </a:p>
          </p:txBody>
        </p:sp>
        <p:sp>
          <p:nvSpPr>
            <p:cNvPr id="166" name="TextBox 165">
              <a:extLst>
                <a:ext uri="{FF2B5EF4-FFF2-40B4-BE49-F238E27FC236}">
                  <a16:creationId xmlns:a16="http://schemas.microsoft.com/office/drawing/2014/main" xmlns="" id="{84AE5A70-9A29-438D-85B5-D86C142F4CD8}"/>
                </a:ext>
              </a:extLst>
            </p:cNvPr>
            <p:cNvSpPr txBox="1"/>
            <p:nvPr/>
          </p:nvSpPr>
          <p:spPr>
            <a:xfrm>
              <a:off x="2609265"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42</a:t>
              </a:r>
            </a:p>
          </p:txBody>
        </p:sp>
        <p:sp>
          <p:nvSpPr>
            <p:cNvPr id="167" name="TextBox 166">
              <a:extLst>
                <a:ext uri="{FF2B5EF4-FFF2-40B4-BE49-F238E27FC236}">
                  <a16:creationId xmlns:a16="http://schemas.microsoft.com/office/drawing/2014/main" xmlns="" id="{73849205-F66C-48E4-84A6-89339046B1DD}"/>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67</a:t>
              </a:r>
            </a:p>
          </p:txBody>
        </p:sp>
        <p:sp>
          <p:nvSpPr>
            <p:cNvPr id="168" name="TextBox 167">
              <a:extLst>
                <a:ext uri="{FF2B5EF4-FFF2-40B4-BE49-F238E27FC236}">
                  <a16:creationId xmlns:a16="http://schemas.microsoft.com/office/drawing/2014/main" xmlns="" id="{4D71629A-B167-4D0C-B945-ABE3F064E8FA}"/>
                </a:ext>
              </a:extLst>
            </p:cNvPr>
            <p:cNvSpPr txBox="1"/>
            <p:nvPr/>
          </p:nvSpPr>
          <p:spPr>
            <a:xfrm>
              <a:off x="1704071"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76</a:t>
              </a:r>
            </a:p>
          </p:txBody>
        </p:sp>
        <p:sp>
          <p:nvSpPr>
            <p:cNvPr id="169" name="TextBox 168">
              <a:extLst>
                <a:ext uri="{FF2B5EF4-FFF2-40B4-BE49-F238E27FC236}">
                  <a16:creationId xmlns:a16="http://schemas.microsoft.com/office/drawing/2014/main" xmlns="" id="{69FD5DB0-BED6-4E09-B38E-607A7948A142}"/>
                </a:ext>
              </a:extLst>
            </p:cNvPr>
            <p:cNvSpPr txBox="1"/>
            <p:nvPr/>
          </p:nvSpPr>
          <p:spPr>
            <a:xfrm>
              <a:off x="1251471"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81</a:t>
              </a:r>
            </a:p>
          </p:txBody>
        </p:sp>
        <p:sp>
          <p:nvSpPr>
            <p:cNvPr id="170" name="TextBox 169">
              <a:extLst>
                <a:ext uri="{FF2B5EF4-FFF2-40B4-BE49-F238E27FC236}">
                  <a16:creationId xmlns:a16="http://schemas.microsoft.com/office/drawing/2014/main" xmlns="" id="{CC7F0F1C-68C6-4DB9-80D4-0F44D4631FB0}"/>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3"/>
                  </a:solidFill>
                  <a:latin typeface="Arial" panose="020B0604020202020204" pitchFamily="34" charset="0"/>
                  <a:cs typeface="Arial" panose="020B0604020202020204" pitchFamily="34" charset="0"/>
                </a:rPr>
                <a:t>85</a:t>
              </a:r>
            </a:p>
          </p:txBody>
        </p:sp>
      </p:grpSp>
      <p:grpSp>
        <p:nvGrpSpPr>
          <p:cNvPr id="171" name="Group 170">
            <a:extLst>
              <a:ext uri="{FF2B5EF4-FFF2-40B4-BE49-F238E27FC236}">
                <a16:creationId xmlns:a16="http://schemas.microsoft.com/office/drawing/2014/main" xmlns="" id="{5B6E66CD-EDA9-4CAC-B648-C61ABA89040A}"/>
              </a:ext>
            </a:extLst>
          </p:cNvPr>
          <p:cNvGrpSpPr/>
          <p:nvPr/>
        </p:nvGrpSpPr>
        <p:grpSpPr>
          <a:xfrm>
            <a:off x="5477735" y="5720789"/>
            <a:ext cx="3520795" cy="257369"/>
            <a:chOff x="798876" y="5493460"/>
            <a:chExt cx="3839010" cy="257369"/>
          </a:xfrm>
        </p:grpSpPr>
        <p:sp>
          <p:nvSpPr>
            <p:cNvPr id="172" name="TextBox 171">
              <a:extLst>
                <a:ext uri="{FF2B5EF4-FFF2-40B4-BE49-F238E27FC236}">
                  <a16:creationId xmlns:a16="http://schemas.microsoft.com/office/drawing/2014/main" xmlns="" id="{4C1B117A-F160-49DC-B470-CB8852090B74}"/>
                </a:ext>
              </a:extLst>
            </p:cNvPr>
            <p:cNvSpPr txBox="1"/>
            <p:nvPr/>
          </p:nvSpPr>
          <p:spPr>
            <a:xfrm>
              <a:off x="4465973" y="5493460"/>
              <a:ext cx="171913"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0</a:t>
              </a:r>
            </a:p>
          </p:txBody>
        </p:sp>
        <p:sp>
          <p:nvSpPr>
            <p:cNvPr id="173" name="TextBox 172">
              <a:extLst>
                <a:ext uri="{FF2B5EF4-FFF2-40B4-BE49-F238E27FC236}">
                  <a16:creationId xmlns:a16="http://schemas.microsoft.com/office/drawing/2014/main" xmlns="" id="{4CFC951E-135F-4B9F-83BA-60A17F6B8BE7}"/>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1</a:t>
              </a:r>
            </a:p>
          </p:txBody>
        </p:sp>
        <p:sp>
          <p:nvSpPr>
            <p:cNvPr id="174" name="TextBox 173">
              <a:extLst>
                <a:ext uri="{FF2B5EF4-FFF2-40B4-BE49-F238E27FC236}">
                  <a16:creationId xmlns:a16="http://schemas.microsoft.com/office/drawing/2014/main" xmlns="" id="{411E789C-E77F-44D1-A4F7-528E46361176}"/>
                </a:ext>
              </a:extLst>
            </p:cNvPr>
            <p:cNvSpPr txBox="1"/>
            <p:nvPr/>
          </p:nvSpPr>
          <p:spPr>
            <a:xfrm>
              <a:off x="3560778" y="5493460"/>
              <a:ext cx="171912"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1</a:t>
              </a:r>
            </a:p>
          </p:txBody>
        </p:sp>
        <p:sp>
          <p:nvSpPr>
            <p:cNvPr id="175" name="TextBox 174">
              <a:extLst>
                <a:ext uri="{FF2B5EF4-FFF2-40B4-BE49-F238E27FC236}">
                  <a16:creationId xmlns:a16="http://schemas.microsoft.com/office/drawing/2014/main" xmlns="" id="{4C5D08AA-CC87-4DB3-A309-733B87BB0848}"/>
                </a:ext>
              </a:extLst>
            </p:cNvPr>
            <p:cNvSpPr txBox="1"/>
            <p:nvPr/>
          </p:nvSpPr>
          <p:spPr>
            <a:xfrm>
              <a:off x="3108181" y="5493460"/>
              <a:ext cx="171912"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8</a:t>
              </a:r>
            </a:p>
          </p:txBody>
        </p:sp>
        <p:sp>
          <p:nvSpPr>
            <p:cNvPr id="176" name="TextBox 175">
              <a:extLst>
                <a:ext uri="{FF2B5EF4-FFF2-40B4-BE49-F238E27FC236}">
                  <a16:creationId xmlns:a16="http://schemas.microsoft.com/office/drawing/2014/main" xmlns="" id="{80403604-E611-4EF3-98A8-CC1F0A3C0967}"/>
                </a:ext>
              </a:extLst>
            </p:cNvPr>
            <p:cNvSpPr txBox="1"/>
            <p:nvPr/>
          </p:nvSpPr>
          <p:spPr>
            <a:xfrm>
              <a:off x="2609265"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13</a:t>
              </a:r>
            </a:p>
          </p:txBody>
        </p:sp>
        <p:sp>
          <p:nvSpPr>
            <p:cNvPr id="177" name="TextBox 176">
              <a:extLst>
                <a:ext uri="{FF2B5EF4-FFF2-40B4-BE49-F238E27FC236}">
                  <a16:creationId xmlns:a16="http://schemas.microsoft.com/office/drawing/2014/main" xmlns="" id="{B54D8AC7-BFBA-49B8-9D0E-F75BE8217F3D}"/>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22</a:t>
              </a:r>
            </a:p>
          </p:txBody>
        </p:sp>
        <p:sp>
          <p:nvSpPr>
            <p:cNvPr id="178" name="TextBox 177">
              <a:extLst>
                <a:ext uri="{FF2B5EF4-FFF2-40B4-BE49-F238E27FC236}">
                  <a16:creationId xmlns:a16="http://schemas.microsoft.com/office/drawing/2014/main" xmlns="" id="{596959C9-A0DB-483E-9594-9304A132C238}"/>
                </a:ext>
              </a:extLst>
            </p:cNvPr>
            <p:cNvSpPr txBox="1"/>
            <p:nvPr/>
          </p:nvSpPr>
          <p:spPr>
            <a:xfrm>
              <a:off x="1704072"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24</a:t>
              </a:r>
            </a:p>
          </p:txBody>
        </p:sp>
        <p:sp>
          <p:nvSpPr>
            <p:cNvPr id="179" name="TextBox 178">
              <a:extLst>
                <a:ext uri="{FF2B5EF4-FFF2-40B4-BE49-F238E27FC236}">
                  <a16:creationId xmlns:a16="http://schemas.microsoft.com/office/drawing/2014/main" xmlns="" id="{DDC7B721-5F6F-4AA7-826A-2C455474F292}"/>
                </a:ext>
              </a:extLst>
            </p:cNvPr>
            <p:cNvSpPr txBox="1"/>
            <p:nvPr/>
          </p:nvSpPr>
          <p:spPr>
            <a:xfrm>
              <a:off x="1251470"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28</a:t>
              </a:r>
            </a:p>
          </p:txBody>
        </p:sp>
        <p:sp>
          <p:nvSpPr>
            <p:cNvPr id="180" name="TextBox 179">
              <a:extLst>
                <a:ext uri="{FF2B5EF4-FFF2-40B4-BE49-F238E27FC236}">
                  <a16:creationId xmlns:a16="http://schemas.microsoft.com/office/drawing/2014/main" xmlns="" id="{688D3C95-FBC1-470E-AAA4-87AD045B11BB}"/>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5"/>
                  </a:solidFill>
                  <a:latin typeface="Arial" panose="020B0604020202020204" pitchFamily="34" charset="0"/>
                  <a:cs typeface="Arial" panose="020B0604020202020204" pitchFamily="34" charset="0"/>
                </a:rPr>
                <a:t>29</a:t>
              </a:r>
            </a:p>
          </p:txBody>
        </p:sp>
      </p:grpSp>
      <p:grpSp>
        <p:nvGrpSpPr>
          <p:cNvPr id="181" name="Group 180">
            <a:extLst>
              <a:ext uri="{FF2B5EF4-FFF2-40B4-BE49-F238E27FC236}">
                <a16:creationId xmlns:a16="http://schemas.microsoft.com/office/drawing/2014/main" xmlns="" id="{7691DE70-10BD-4A71-B331-48362E66561A}"/>
              </a:ext>
            </a:extLst>
          </p:cNvPr>
          <p:cNvGrpSpPr/>
          <p:nvPr/>
        </p:nvGrpSpPr>
        <p:grpSpPr>
          <a:xfrm>
            <a:off x="5477735" y="5983803"/>
            <a:ext cx="3520795" cy="257369"/>
            <a:chOff x="798876" y="5493460"/>
            <a:chExt cx="3839010" cy="257369"/>
          </a:xfrm>
        </p:grpSpPr>
        <p:sp>
          <p:nvSpPr>
            <p:cNvPr id="182" name="TextBox 181">
              <a:extLst>
                <a:ext uri="{FF2B5EF4-FFF2-40B4-BE49-F238E27FC236}">
                  <a16:creationId xmlns:a16="http://schemas.microsoft.com/office/drawing/2014/main" xmlns="" id="{B3B227C5-6A43-4F03-B3B7-C91E04171150}"/>
                </a:ext>
              </a:extLst>
            </p:cNvPr>
            <p:cNvSpPr txBox="1"/>
            <p:nvPr/>
          </p:nvSpPr>
          <p:spPr>
            <a:xfrm>
              <a:off x="4465973" y="5493460"/>
              <a:ext cx="171913"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0</a:t>
              </a:r>
            </a:p>
          </p:txBody>
        </p:sp>
        <p:sp>
          <p:nvSpPr>
            <p:cNvPr id="183" name="TextBox 182">
              <a:extLst>
                <a:ext uri="{FF2B5EF4-FFF2-40B4-BE49-F238E27FC236}">
                  <a16:creationId xmlns:a16="http://schemas.microsoft.com/office/drawing/2014/main" xmlns="" id="{0744BCE4-66B8-478A-B396-9BF70BF48F56}"/>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1</a:t>
              </a:r>
            </a:p>
          </p:txBody>
        </p:sp>
        <p:sp>
          <p:nvSpPr>
            <p:cNvPr id="184" name="TextBox 183">
              <a:extLst>
                <a:ext uri="{FF2B5EF4-FFF2-40B4-BE49-F238E27FC236}">
                  <a16:creationId xmlns:a16="http://schemas.microsoft.com/office/drawing/2014/main" xmlns="" id="{8467761A-40A5-427E-982D-4573DA3182B5}"/>
                </a:ext>
              </a:extLst>
            </p:cNvPr>
            <p:cNvSpPr txBox="1"/>
            <p:nvPr/>
          </p:nvSpPr>
          <p:spPr>
            <a:xfrm>
              <a:off x="3560778" y="5493460"/>
              <a:ext cx="171912"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1</a:t>
              </a:r>
            </a:p>
          </p:txBody>
        </p:sp>
        <p:sp>
          <p:nvSpPr>
            <p:cNvPr id="185" name="TextBox 184">
              <a:extLst>
                <a:ext uri="{FF2B5EF4-FFF2-40B4-BE49-F238E27FC236}">
                  <a16:creationId xmlns:a16="http://schemas.microsoft.com/office/drawing/2014/main" xmlns="" id="{FE00D8D2-7DE8-48B3-BA10-C95C991AE69E}"/>
                </a:ext>
              </a:extLst>
            </p:cNvPr>
            <p:cNvSpPr txBox="1"/>
            <p:nvPr/>
          </p:nvSpPr>
          <p:spPr>
            <a:xfrm>
              <a:off x="3108181" y="5493460"/>
              <a:ext cx="171912"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8</a:t>
              </a:r>
            </a:p>
          </p:txBody>
        </p:sp>
        <p:sp>
          <p:nvSpPr>
            <p:cNvPr id="186" name="TextBox 185">
              <a:extLst>
                <a:ext uri="{FF2B5EF4-FFF2-40B4-BE49-F238E27FC236}">
                  <a16:creationId xmlns:a16="http://schemas.microsoft.com/office/drawing/2014/main" xmlns="" id="{9E26C9F2-5938-4796-912B-8FF130A4EAAE}"/>
                </a:ext>
              </a:extLst>
            </p:cNvPr>
            <p:cNvSpPr txBox="1"/>
            <p:nvPr/>
          </p:nvSpPr>
          <p:spPr>
            <a:xfrm>
              <a:off x="2609265"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14</a:t>
              </a:r>
            </a:p>
          </p:txBody>
        </p:sp>
        <p:sp>
          <p:nvSpPr>
            <p:cNvPr id="187" name="TextBox 186">
              <a:extLst>
                <a:ext uri="{FF2B5EF4-FFF2-40B4-BE49-F238E27FC236}">
                  <a16:creationId xmlns:a16="http://schemas.microsoft.com/office/drawing/2014/main" xmlns="" id="{288821E2-8178-4365-9EB9-58EBCCBDD269}"/>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24</a:t>
              </a:r>
            </a:p>
          </p:txBody>
        </p:sp>
        <p:sp>
          <p:nvSpPr>
            <p:cNvPr id="188" name="TextBox 187">
              <a:extLst>
                <a:ext uri="{FF2B5EF4-FFF2-40B4-BE49-F238E27FC236}">
                  <a16:creationId xmlns:a16="http://schemas.microsoft.com/office/drawing/2014/main" xmlns="" id="{CFC13408-487D-459D-A26C-D8B3DDEC6EE0}"/>
                </a:ext>
              </a:extLst>
            </p:cNvPr>
            <p:cNvSpPr txBox="1"/>
            <p:nvPr/>
          </p:nvSpPr>
          <p:spPr>
            <a:xfrm>
              <a:off x="1704072"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29</a:t>
              </a:r>
            </a:p>
          </p:txBody>
        </p:sp>
        <p:sp>
          <p:nvSpPr>
            <p:cNvPr id="189" name="TextBox 188">
              <a:extLst>
                <a:ext uri="{FF2B5EF4-FFF2-40B4-BE49-F238E27FC236}">
                  <a16:creationId xmlns:a16="http://schemas.microsoft.com/office/drawing/2014/main" xmlns="" id="{428F02C8-4D05-4EED-A4E3-1DC245CD3C7B}"/>
                </a:ext>
              </a:extLst>
            </p:cNvPr>
            <p:cNvSpPr txBox="1"/>
            <p:nvPr/>
          </p:nvSpPr>
          <p:spPr>
            <a:xfrm>
              <a:off x="1251470"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34</a:t>
              </a:r>
            </a:p>
          </p:txBody>
        </p:sp>
        <p:sp>
          <p:nvSpPr>
            <p:cNvPr id="190" name="TextBox 189">
              <a:extLst>
                <a:ext uri="{FF2B5EF4-FFF2-40B4-BE49-F238E27FC236}">
                  <a16:creationId xmlns:a16="http://schemas.microsoft.com/office/drawing/2014/main" xmlns="" id="{25E24B76-EC66-47B7-9A39-C2EA01710EE7}"/>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fr-FR" sz="1200" dirty="0">
                  <a:solidFill>
                    <a:schemeClr val="accent2"/>
                  </a:solidFill>
                  <a:latin typeface="Arial" panose="020B0604020202020204" pitchFamily="34" charset="0"/>
                  <a:cs typeface="Arial" panose="020B0604020202020204" pitchFamily="34" charset="0"/>
                </a:rPr>
                <a:t>44</a:t>
              </a:r>
            </a:p>
          </p:txBody>
        </p:sp>
      </p:grpSp>
      <p:grpSp>
        <p:nvGrpSpPr>
          <p:cNvPr id="191" name="Group 190">
            <a:extLst>
              <a:ext uri="{FF2B5EF4-FFF2-40B4-BE49-F238E27FC236}">
                <a16:creationId xmlns:a16="http://schemas.microsoft.com/office/drawing/2014/main" xmlns="" id="{B6F9A30A-5FC2-4567-AB92-177F1700463A}"/>
              </a:ext>
            </a:extLst>
          </p:cNvPr>
          <p:cNvGrpSpPr/>
          <p:nvPr/>
        </p:nvGrpSpPr>
        <p:grpSpPr>
          <a:xfrm>
            <a:off x="2063013" y="5064006"/>
            <a:ext cx="5752132" cy="276999"/>
            <a:chOff x="2508799" y="5049037"/>
            <a:chExt cx="5752132" cy="276999"/>
          </a:xfrm>
        </p:grpSpPr>
        <p:sp>
          <p:nvSpPr>
            <p:cNvPr id="192" name="Rectangle 191">
              <a:extLst>
                <a:ext uri="{FF2B5EF4-FFF2-40B4-BE49-F238E27FC236}">
                  <a16:creationId xmlns:a16="http://schemas.microsoft.com/office/drawing/2014/main" xmlns="" id="{0D8150DE-9720-4825-8E48-37BEB318AA63}"/>
                </a:ext>
              </a:extLst>
            </p:cNvPr>
            <p:cNvSpPr/>
            <p:nvPr/>
          </p:nvSpPr>
          <p:spPr>
            <a:xfrm>
              <a:off x="4324315" y="5049037"/>
              <a:ext cx="883575" cy="276999"/>
            </a:xfrm>
            <a:prstGeom prst="rect">
              <a:avLst/>
            </a:prstGeom>
          </p:spPr>
          <p:txBody>
            <a:bodyPr wrap="none">
              <a:spAutoFit/>
            </a:bodyPr>
            <a:lstStyle/>
            <a:p>
              <a:r>
                <a:rPr lang="fr-FR" sz="1200" dirty="0">
                  <a:solidFill>
                    <a:schemeClr val="accent5"/>
                  </a:solidFill>
                </a:rPr>
                <a:t>Crossover</a:t>
              </a:r>
            </a:p>
          </p:txBody>
        </p:sp>
        <p:cxnSp>
          <p:nvCxnSpPr>
            <p:cNvPr id="193" name="Straight Connector 192">
              <a:extLst>
                <a:ext uri="{FF2B5EF4-FFF2-40B4-BE49-F238E27FC236}">
                  <a16:creationId xmlns:a16="http://schemas.microsoft.com/office/drawing/2014/main" xmlns="" id="{AA14DE96-A43A-40F7-815D-AFBD5F3A8DA2}"/>
                </a:ext>
              </a:extLst>
            </p:cNvPr>
            <p:cNvCxnSpPr/>
            <p:nvPr/>
          </p:nvCxnSpPr>
          <p:spPr>
            <a:xfrm>
              <a:off x="5582993" y="5187536"/>
              <a:ext cx="360000" cy="0"/>
            </a:xfrm>
            <a:prstGeom prst="line">
              <a:avLst/>
            </a:prstGeom>
            <a:noFill/>
            <a:ln w="15875" cap="flat">
              <a:solidFill>
                <a:schemeClr val="accent2"/>
              </a:solidFill>
              <a:prstDash val="solid"/>
              <a:miter/>
            </a:ln>
          </p:spPr>
        </p:cxnSp>
        <p:sp>
          <p:nvSpPr>
            <p:cNvPr id="194" name="Rectangle 193">
              <a:extLst>
                <a:ext uri="{FF2B5EF4-FFF2-40B4-BE49-F238E27FC236}">
                  <a16:creationId xmlns:a16="http://schemas.microsoft.com/office/drawing/2014/main" xmlns="" id="{CF0FF2FA-7596-4425-A074-094E545F1EC3}"/>
                </a:ext>
              </a:extLst>
            </p:cNvPr>
            <p:cNvSpPr/>
            <p:nvPr/>
          </p:nvSpPr>
          <p:spPr>
            <a:xfrm>
              <a:off x="5942993" y="5049037"/>
              <a:ext cx="737702" cy="276999"/>
            </a:xfrm>
            <a:prstGeom prst="rect">
              <a:avLst/>
            </a:prstGeom>
          </p:spPr>
          <p:txBody>
            <a:bodyPr wrap="none">
              <a:spAutoFit/>
            </a:bodyPr>
            <a:lstStyle/>
            <a:p>
              <a:r>
                <a:rPr lang="fr-FR" sz="1200" dirty="0">
                  <a:solidFill>
                    <a:schemeClr val="accent2"/>
                  </a:solidFill>
                </a:rPr>
                <a:t>Placebo</a:t>
              </a:r>
            </a:p>
          </p:txBody>
        </p:sp>
        <p:cxnSp>
          <p:nvCxnSpPr>
            <p:cNvPr id="195" name="Straight Connector 194">
              <a:extLst>
                <a:ext uri="{FF2B5EF4-FFF2-40B4-BE49-F238E27FC236}">
                  <a16:creationId xmlns:a16="http://schemas.microsoft.com/office/drawing/2014/main" xmlns="" id="{0ADC9CC1-8CA6-4564-9190-9F97E73E27D9}"/>
                </a:ext>
              </a:extLst>
            </p:cNvPr>
            <p:cNvCxnSpPr/>
            <p:nvPr/>
          </p:nvCxnSpPr>
          <p:spPr>
            <a:xfrm>
              <a:off x="2508799" y="5187536"/>
              <a:ext cx="340318" cy="0"/>
            </a:xfrm>
            <a:prstGeom prst="line">
              <a:avLst/>
            </a:prstGeom>
            <a:noFill/>
            <a:ln w="15875" cap="flat">
              <a:solidFill>
                <a:schemeClr val="accent3"/>
              </a:solidFill>
              <a:prstDash val="solid"/>
              <a:miter/>
            </a:ln>
          </p:spPr>
        </p:cxnSp>
        <p:sp>
          <p:nvSpPr>
            <p:cNvPr id="196" name="Rectangle 195">
              <a:extLst>
                <a:ext uri="{FF2B5EF4-FFF2-40B4-BE49-F238E27FC236}">
                  <a16:creationId xmlns:a16="http://schemas.microsoft.com/office/drawing/2014/main" xmlns="" id="{92943222-FFBC-44B7-8132-AEA13D420910}"/>
                </a:ext>
              </a:extLst>
            </p:cNvPr>
            <p:cNvSpPr/>
            <p:nvPr/>
          </p:nvSpPr>
          <p:spPr>
            <a:xfrm>
              <a:off x="2849118" y="5049037"/>
              <a:ext cx="830677" cy="276999"/>
            </a:xfrm>
            <a:prstGeom prst="rect">
              <a:avLst/>
            </a:prstGeom>
          </p:spPr>
          <p:txBody>
            <a:bodyPr wrap="none">
              <a:spAutoFit/>
            </a:bodyPr>
            <a:lstStyle/>
            <a:p>
              <a:r>
                <a:rPr lang="fr-FR" sz="1200" dirty="0">
                  <a:solidFill>
                    <a:schemeClr val="accent3"/>
                  </a:solidFill>
                </a:rPr>
                <a:t>Riprétinib</a:t>
              </a:r>
            </a:p>
          </p:txBody>
        </p:sp>
        <p:cxnSp>
          <p:nvCxnSpPr>
            <p:cNvPr id="197" name="Straight Connector 196">
              <a:extLst>
                <a:ext uri="{FF2B5EF4-FFF2-40B4-BE49-F238E27FC236}">
                  <a16:creationId xmlns:a16="http://schemas.microsoft.com/office/drawing/2014/main" xmlns="" id="{B414E7F3-D68B-4E5E-9698-BA7579B2C39F}"/>
                </a:ext>
              </a:extLst>
            </p:cNvPr>
            <p:cNvCxnSpPr/>
            <p:nvPr/>
          </p:nvCxnSpPr>
          <p:spPr>
            <a:xfrm>
              <a:off x="4038982" y="5187536"/>
              <a:ext cx="340318" cy="0"/>
            </a:xfrm>
            <a:prstGeom prst="line">
              <a:avLst/>
            </a:prstGeom>
            <a:noFill/>
            <a:ln w="15875" cap="flat">
              <a:solidFill>
                <a:schemeClr val="accent5"/>
              </a:solidFill>
              <a:prstDash val="solid"/>
              <a:miter/>
            </a:ln>
          </p:spPr>
        </p:cxnSp>
        <p:cxnSp>
          <p:nvCxnSpPr>
            <p:cNvPr id="198" name="Straight Connector 197">
              <a:extLst>
                <a:ext uri="{FF2B5EF4-FFF2-40B4-BE49-F238E27FC236}">
                  <a16:creationId xmlns:a16="http://schemas.microsoft.com/office/drawing/2014/main" xmlns="" id="{3C2FD6CD-C1FE-4BF5-99D3-E2581A7DC007}"/>
                </a:ext>
              </a:extLst>
            </p:cNvPr>
            <p:cNvCxnSpPr/>
            <p:nvPr/>
          </p:nvCxnSpPr>
          <p:spPr>
            <a:xfrm>
              <a:off x="7111685" y="5118287"/>
              <a:ext cx="0" cy="138499"/>
            </a:xfrm>
            <a:prstGeom prst="line">
              <a:avLst/>
            </a:prstGeom>
            <a:noFill/>
            <a:ln w="15875" cap="flat">
              <a:solidFill>
                <a:srgbClr val="B60D27"/>
              </a:solidFill>
              <a:prstDash val="solid"/>
              <a:miter/>
            </a:ln>
          </p:spPr>
        </p:cxnSp>
        <p:cxnSp>
          <p:nvCxnSpPr>
            <p:cNvPr id="199" name="Straight Connector 198">
              <a:extLst>
                <a:ext uri="{FF2B5EF4-FFF2-40B4-BE49-F238E27FC236}">
                  <a16:creationId xmlns:a16="http://schemas.microsoft.com/office/drawing/2014/main" xmlns="" id="{E7E452B6-8DF1-4990-8C0D-1028F84211B8}"/>
                </a:ext>
              </a:extLst>
            </p:cNvPr>
            <p:cNvCxnSpPr/>
            <p:nvPr/>
          </p:nvCxnSpPr>
          <p:spPr>
            <a:xfrm>
              <a:off x="7264085" y="5118287"/>
              <a:ext cx="0" cy="138499"/>
            </a:xfrm>
            <a:prstGeom prst="line">
              <a:avLst/>
            </a:prstGeom>
            <a:noFill/>
            <a:ln w="15875" cap="flat">
              <a:solidFill>
                <a:schemeClr val="accent5"/>
              </a:solidFill>
              <a:prstDash val="solid"/>
              <a:miter/>
            </a:ln>
          </p:spPr>
        </p:cxnSp>
        <p:cxnSp>
          <p:nvCxnSpPr>
            <p:cNvPr id="200" name="Straight Connector 199">
              <a:extLst>
                <a:ext uri="{FF2B5EF4-FFF2-40B4-BE49-F238E27FC236}">
                  <a16:creationId xmlns:a16="http://schemas.microsoft.com/office/drawing/2014/main" xmlns="" id="{864215E4-99F2-4E23-9D2B-AE4B0000AD60}"/>
                </a:ext>
              </a:extLst>
            </p:cNvPr>
            <p:cNvCxnSpPr/>
            <p:nvPr/>
          </p:nvCxnSpPr>
          <p:spPr>
            <a:xfrm>
              <a:off x="7416485" y="5118287"/>
              <a:ext cx="0" cy="138499"/>
            </a:xfrm>
            <a:prstGeom prst="line">
              <a:avLst/>
            </a:prstGeom>
            <a:noFill/>
            <a:ln w="15875" cap="flat">
              <a:solidFill>
                <a:schemeClr val="accent2"/>
              </a:solidFill>
              <a:prstDash val="solid"/>
              <a:miter/>
            </a:ln>
          </p:spPr>
        </p:cxnSp>
        <p:sp>
          <p:nvSpPr>
            <p:cNvPr id="201" name="Rectangle 200">
              <a:extLst>
                <a:ext uri="{FF2B5EF4-FFF2-40B4-BE49-F238E27FC236}">
                  <a16:creationId xmlns:a16="http://schemas.microsoft.com/office/drawing/2014/main" xmlns="" id="{B77AEE23-1D28-4D0C-A1AA-78242EFF4FC4}"/>
                </a:ext>
              </a:extLst>
            </p:cNvPr>
            <p:cNvSpPr/>
            <p:nvPr/>
          </p:nvSpPr>
          <p:spPr>
            <a:xfrm>
              <a:off x="7420636" y="5049037"/>
              <a:ext cx="840295" cy="276999"/>
            </a:xfrm>
            <a:prstGeom prst="rect">
              <a:avLst/>
            </a:prstGeom>
          </p:spPr>
          <p:txBody>
            <a:bodyPr wrap="none">
              <a:spAutoFit/>
            </a:bodyPr>
            <a:lstStyle/>
            <a:p>
              <a:r>
                <a:rPr lang="fr-FR" sz="1200" dirty="0">
                  <a:solidFill>
                    <a:srgbClr val="4D4D4D"/>
                  </a:solidFill>
                </a:rPr>
                <a:t>Censurés</a:t>
              </a:r>
            </a:p>
          </p:txBody>
        </p:sp>
      </p:grpSp>
      <p:graphicFrame>
        <p:nvGraphicFramePr>
          <p:cNvPr id="202" name="Table 92">
            <a:extLst>
              <a:ext uri="{FF2B5EF4-FFF2-40B4-BE49-F238E27FC236}">
                <a16:creationId xmlns:a16="http://schemas.microsoft.com/office/drawing/2014/main" xmlns="" id="{6AEEA39C-F01B-4868-A547-C4E06F7F71C0}"/>
              </a:ext>
            </a:extLst>
          </p:cNvPr>
          <p:cNvGraphicFramePr>
            <a:graphicFrameLocks noGrp="1"/>
          </p:cNvGraphicFramePr>
          <p:nvPr>
            <p:extLst>
              <p:ext uri="{D42A27DB-BD31-4B8C-83A1-F6EECF244321}">
                <p14:modId xmlns:p14="http://schemas.microsoft.com/office/powerpoint/2010/main" xmlns="" val="3061928137"/>
              </p:ext>
            </p:extLst>
          </p:nvPr>
        </p:nvGraphicFramePr>
        <p:xfrm>
          <a:off x="5412441" y="1833217"/>
          <a:ext cx="3587559" cy="753600"/>
        </p:xfrm>
        <a:graphic>
          <a:graphicData uri="http://schemas.openxmlformats.org/drawingml/2006/table">
            <a:tbl>
              <a:tblPr firstRow="1" bandRow="1">
                <a:tableStyleId>{5C22544A-7EE6-4342-B048-85BDC9FD1C3A}</a:tableStyleId>
              </a:tblPr>
              <a:tblGrid>
                <a:gridCol w="1729504">
                  <a:extLst>
                    <a:ext uri="{9D8B030D-6E8A-4147-A177-3AD203B41FA5}">
                      <a16:colId xmlns:a16="http://schemas.microsoft.com/office/drawing/2014/main" xmlns="" val="2340597848"/>
                    </a:ext>
                  </a:extLst>
                </a:gridCol>
                <a:gridCol w="1858055">
                  <a:extLst>
                    <a:ext uri="{9D8B030D-6E8A-4147-A177-3AD203B41FA5}">
                      <a16:colId xmlns:a16="http://schemas.microsoft.com/office/drawing/2014/main" xmlns="" val="372043158"/>
                    </a:ext>
                  </a:extLst>
                </a:gridCol>
              </a:tblGrid>
              <a:tr h="188400">
                <a:tc>
                  <a:txBody>
                    <a:bodyPr/>
                    <a:lstStyle/>
                    <a:p>
                      <a:endParaRPr lang="en-GB" sz="1000" dirty="0"/>
                    </a:p>
                  </a:txBody>
                  <a:tcPr marL="90000" marR="90000"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SG </a:t>
                      </a:r>
                      <a:r>
                        <a:rPr lang="fr-FR" sz="1000" noProof="0" dirty="0" smtClean="0"/>
                        <a:t>médiane, mois </a:t>
                      </a:r>
                      <a:r>
                        <a:rPr lang="en-GB" sz="1000" dirty="0" smtClean="0"/>
                        <a:t>(</a:t>
                      </a:r>
                      <a:r>
                        <a:rPr lang="en-GB" sz="1000" dirty="0"/>
                        <a:t>IC95%)</a:t>
                      </a:r>
                    </a:p>
                  </a:txBody>
                  <a:tcPr marL="90000" marR="90000"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7304725"/>
                  </a:ext>
                </a:extLst>
              </a:tr>
              <a:tr h="188400">
                <a:tc>
                  <a:txBody>
                    <a:bodyPr/>
                    <a:lstStyle/>
                    <a:p>
                      <a:r>
                        <a:rPr lang="en-GB" sz="1000" dirty="0" err="1">
                          <a:solidFill>
                            <a:schemeClr val="accent3"/>
                          </a:solidFill>
                        </a:rPr>
                        <a:t>Riprétinib</a:t>
                      </a:r>
                      <a:endParaRPr lang="en-GB" sz="1000" dirty="0">
                        <a:solidFill>
                          <a:schemeClr val="accent3"/>
                        </a:solidFill>
                      </a:endParaRPr>
                    </a:p>
                  </a:txBody>
                  <a:tcPr marL="90000" marR="90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3"/>
                          </a:solidFill>
                        </a:rPr>
                        <a:t>15,1 (12,3 - 15,1)</a:t>
                      </a:r>
                    </a:p>
                  </a:txBody>
                  <a:tcPr marL="90000" marR="90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188171"/>
                  </a:ext>
                </a:extLst>
              </a:tr>
              <a:tr h="188400">
                <a:tc>
                  <a:txBody>
                    <a:bodyPr/>
                    <a:lstStyle/>
                    <a:p>
                      <a:r>
                        <a:rPr lang="en-GB" sz="1000" dirty="0">
                          <a:solidFill>
                            <a:schemeClr val="accent5"/>
                          </a:solidFill>
                        </a:rPr>
                        <a:t>Crossover pour </a:t>
                      </a:r>
                      <a:r>
                        <a:rPr lang="en-GB" sz="1000" dirty="0" err="1">
                          <a:solidFill>
                            <a:schemeClr val="accent5"/>
                          </a:solidFill>
                        </a:rPr>
                        <a:t>riprétinib</a:t>
                      </a:r>
                      <a:endParaRPr lang="en-GB" sz="1000" dirty="0">
                        <a:solidFill>
                          <a:schemeClr val="accent5"/>
                        </a:solidFill>
                      </a:endParaRPr>
                    </a:p>
                  </a:txBody>
                  <a:tcPr marL="90000" marR="90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a:solidFill>
                            <a:schemeClr val="accent5"/>
                          </a:solidFill>
                        </a:rPr>
                        <a:t>11,6 (6,3 - NE)</a:t>
                      </a:r>
                    </a:p>
                  </a:txBody>
                  <a:tcPr marL="90000" marR="90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45030352"/>
                  </a:ext>
                </a:extLst>
              </a:tr>
              <a:tr h="188400">
                <a:tc>
                  <a:txBody>
                    <a:bodyPr/>
                    <a:lstStyle/>
                    <a:p>
                      <a:r>
                        <a:rPr lang="en-GB" sz="1000" dirty="0">
                          <a:solidFill>
                            <a:schemeClr val="accent2"/>
                          </a:solidFill>
                        </a:rPr>
                        <a:t>Placebo</a:t>
                      </a:r>
                    </a:p>
                  </a:txBody>
                  <a:tcPr marL="90000" marR="90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accent2"/>
                          </a:solidFill>
                        </a:rPr>
                        <a:t>6,6 (4,1 - 11,6)</a:t>
                      </a:r>
                    </a:p>
                  </a:txBody>
                  <a:tcPr marL="90000" marR="90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29084144"/>
                  </a:ext>
                </a:extLst>
              </a:tr>
            </a:tbl>
          </a:graphicData>
        </a:graphic>
      </p:graphicFrame>
      <p:grpSp>
        <p:nvGrpSpPr>
          <p:cNvPr id="203" name="Group 202">
            <a:extLst>
              <a:ext uri="{FF2B5EF4-FFF2-40B4-BE49-F238E27FC236}">
                <a16:creationId xmlns:a16="http://schemas.microsoft.com/office/drawing/2014/main" xmlns="" id="{8AB3CC00-4323-45CC-B5F2-966DC3476476}"/>
              </a:ext>
            </a:extLst>
          </p:cNvPr>
          <p:cNvGrpSpPr/>
          <p:nvPr/>
        </p:nvGrpSpPr>
        <p:grpSpPr>
          <a:xfrm>
            <a:off x="5567449" y="2732910"/>
            <a:ext cx="3084701" cy="1789456"/>
            <a:chOff x="9514613" y="3534245"/>
            <a:chExt cx="4848225" cy="2836383"/>
          </a:xfrm>
        </p:grpSpPr>
        <p:sp>
          <p:nvSpPr>
            <p:cNvPr id="204" name="Freeform: Shape 468">
              <a:extLst>
                <a:ext uri="{FF2B5EF4-FFF2-40B4-BE49-F238E27FC236}">
                  <a16:creationId xmlns:a16="http://schemas.microsoft.com/office/drawing/2014/main" xmlns="" id="{DE1FB278-2A67-4619-9766-B7AE92458728}"/>
                </a:ext>
              </a:extLst>
            </p:cNvPr>
            <p:cNvSpPr/>
            <p:nvPr/>
          </p:nvSpPr>
          <p:spPr>
            <a:xfrm>
              <a:off x="9514613" y="3551228"/>
              <a:ext cx="4848225" cy="2819400"/>
            </a:xfrm>
            <a:custGeom>
              <a:avLst/>
              <a:gdLst>
                <a:gd name="connsiteX0" fmla="*/ 4849654 w 4848225"/>
                <a:gd name="connsiteY0" fmla="*/ 2823257 h 2819400"/>
                <a:gd name="connsiteX1" fmla="*/ 4849654 w 4848225"/>
                <a:gd name="connsiteY1" fmla="*/ 1182843 h 2819400"/>
                <a:gd name="connsiteX2" fmla="*/ 3968753 w 4848225"/>
                <a:gd name="connsiteY2" fmla="*/ 1182843 h 2819400"/>
                <a:gd name="connsiteX3" fmla="*/ 3968753 w 4848225"/>
                <a:gd name="connsiteY3" fmla="*/ 983627 h 2819400"/>
                <a:gd name="connsiteX4" fmla="*/ 3246596 w 4848225"/>
                <a:gd name="connsiteY4" fmla="*/ 983627 h 2819400"/>
                <a:gd name="connsiteX5" fmla="*/ 3246596 w 4848225"/>
                <a:gd name="connsiteY5" fmla="*/ 902696 h 2819400"/>
                <a:gd name="connsiteX6" fmla="*/ 3193676 w 4848225"/>
                <a:gd name="connsiteY6" fmla="*/ 902696 h 2819400"/>
                <a:gd name="connsiteX7" fmla="*/ 3193676 w 4848225"/>
                <a:gd name="connsiteY7" fmla="*/ 806201 h 2819400"/>
                <a:gd name="connsiteX8" fmla="*/ 2664514 w 4848225"/>
                <a:gd name="connsiteY8" fmla="*/ 806201 h 2819400"/>
                <a:gd name="connsiteX9" fmla="*/ 2664514 w 4848225"/>
                <a:gd name="connsiteY9" fmla="*/ 747059 h 2819400"/>
                <a:gd name="connsiteX10" fmla="*/ 2624042 w 4848225"/>
                <a:gd name="connsiteY10" fmla="*/ 747059 h 2819400"/>
                <a:gd name="connsiteX11" fmla="*/ 2624042 w 4848225"/>
                <a:gd name="connsiteY11" fmla="*/ 700367 h 2819400"/>
                <a:gd name="connsiteX12" fmla="*/ 2306546 w 4848225"/>
                <a:gd name="connsiteY12" fmla="*/ 700367 h 2819400"/>
                <a:gd name="connsiteX13" fmla="*/ 2306546 w 4848225"/>
                <a:gd name="connsiteY13" fmla="*/ 656789 h 2819400"/>
                <a:gd name="connsiteX14" fmla="*/ 2182035 w 4848225"/>
                <a:gd name="connsiteY14" fmla="*/ 656789 h 2819400"/>
                <a:gd name="connsiteX15" fmla="*/ 2182035 w 4848225"/>
                <a:gd name="connsiteY15" fmla="*/ 606985 h 2819400"/>
                <a:gd name="connsiteX16" fmla="*/ 2157136 w 4848225"/>
                <a:gd name="connsiteY16" fmla="*/ 606985 h 2819400"/>
                <a:gd name="connsiteX17" fmla="*/ 2157136 w 4848225"/>
                <a:gd name="connsiteY17" fmla="*/ 582083 h 2819400"/>
                <a:gd name="connsiteX18" fmla="*/ 2119779 w 4848225"/>
                <a:gd name="connsiteY18" fmla="*/ 582083 h 2819400"/>
                <a:gd name="connsiteX19" fmla="*/ 2119779 w 4848225"/>
                <a:gd name="connsiteY19" fmla="*/ 476250 h 2819400"/>
                <a:gd name="connsiteX20" fmla="*/ 2004612 w 4848225"/>
                <a:gd name="connsiteY20" fmla="*/ 476250 h 2819400"/>
                <a:gd name="connsiteX21" fmla="*/ 2004612 w 4848225"/>
                <a:gd name="connsiteY21" fmla="*/ 432671 h 2819400"/>
                <a:gd name="connsiteX22" fmla="*/ 1886322 w 4848225"/>
                <a:gd name="connsiteY22" fmla="*/ 432671 h 2819400"/>
                <a:gd name="connsiteX23" fmla="*/ 1886322 w 4848225"/>
                <a:gd name="connsiteY23" fmla="*/ 351740 h 2819400"/>
                <a:gd name="connsiteX24" fmla="*/ 1634195 w 4848225"/>
                <a:gd name="connsiteY24" fmla="*/ 351740 h 2819400"/>
                <a:gd name="connsiteX25" fmla="*/ 1634195 w 4848225"/>
                <a:gd name="connsiteY25" fmla="*/ 323725 h 2819400"/>
                <a:gd name="connsiteX26" fmla="*/ 1450543 w 4848225"/>
                <a:gd name="connsiteY26" fmla="*/ 323725 h 2819400"/>
                <a:gd name="connsiteX27" fmla="*/ 1450543 w 4848225"/>
                <a:gd name="connsiteY27" fmla="*/ 295711 h 2819400"/>
                <a:gd name="connsiteX28" fmla="*/ 1288675 w 4848225"/>
                <a:gd name="connsiteY28" fmla="*/ 295711 h 2819400"/>
                <a:gd name="connsiteX29" fmla="*/ 1288675 w 4848225"/>
                <a:gd name="connsiteY29" fmla="*/ 239681 h 2819400"/>
                <a:gd name="connsiteX30" fmla="*/ 1083231 w 4848225"/>
                <a:gd name="connsiteY30" fmla="*/ 239681 h 2819400"/>
                <a:gd name="connsiteX31" fmla="*/ 1083231 w 4848225"/>
                <a:gd name="connsiteY31" fmla="*/ 192990 h 2819400"/>
                <a:gd name="connsiteX32" fmla="*/ 666127 w 4848225"/>
                <a:gd name="connsiteY32" fmla="*/ 192990 h 2819400"/>
                <a:gd name="connsiteX33" fmla="*/ 666127 w 4848225"/>
                <a:gd name="connsiteY33" fmla="*/ 168088 h 2819400"/>
                <a:gd name="connsiteX34" fmla="*/ 638113 w 4848225"/>
                <a:gd name="connsiteY34" fmla="*/ 168088 h 2819400"/>
                <a:gd name="connsiteX35" fmla="*/ 638113 w 4848225"/>
                <a:gd name="connsiteY35" fmla="*/ 133848 h 2819400"/>
                <a:gd name="connsiteX36" fmla="*/ 610098 w 4848225"/>
                <a:gd name="connsiteY36" fmla="*/ 133848 h 2819400"/>
                <a:gd name="connsiteX37" fmla="*/ 610098 w 4848225"/>
                <a:gd name="connsiteY37" fmla="*/ 99607 h 2819400"/>
                <a:gd name="connsiteX38" fmla="*/ 522942 w 4848225"/>
                <a:gd name="connsiteY38" fmla="*/ 99607 h 2819400"/>
                <a:gd name="connsiteX39" fmla="*/ 522942 w 4848225"/>
                <a:gd name="connsiteY39" fmla="*/ 52916 h 2819400"/>
                <a:gd name="connsiteX40" fmla="*/ 395319 w 4848225"/>
                <a:gd name="connsiteY40" fmla="*/ 52916 h 2819400"/>
                <a:gd name="connsiteX41" fmla="*/ 395319 w 4848225"/>
                <a:gd name="connsiteY41" fmla="*/ 28014 h 2819400"/>
                <a:gd name="connsiteX42" fmla="*/ 133848 w 4848225"/>
                <a:gd name="connsiteY42" fmla="*/ 28014 h 2819400"/>
                <a:gd name="connsiteX43" fmla="*/ 133848 w 4848225"/>
                <a:gd name="connsiteY43" fmla="*/ 0 h 2819400"/>
                <a:gd name="connsiteX44" fmla="*/ 0 w 4848225"/>
                <a:gd name="connsiteY44" fmla="*/ 0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48225" h="2819400">
                  <a:moveTo>
                    <a:pt x="4849654" y="2823257"/>
                  </a:moveTo>
                  <a:lnTo>
                    <a:pt x="4849654" y="1182843"/>
                  </a:lnTo>
                  <a:lnTo>
                    <a:pt x="3968753" y="1182843"/>
                  </a:lnTo>
                  <a:lnTo>
                    <a:pt x="3968753" y="983627"/>
                  </a:lnTo>
                  <a:lnTo>
                    <a:pt x="3246596" y="983627"/>
                  </a:lnTo>
                  <a:lnTo>
                    <a:pt x="3246596" y="902696"/>
                  </a:lnTo>
                  <a:lnTo>
                    <a:pt x="3193676" y="902696"/>
                  </a:lnTo>
                  <a:lnTo>
                    <a:pt x="3193676" y="806201"/>
                  </a:lnTo>
                  <a:lnTo>
                    <a:pt x="2664514" y="806201"/>
                  </a:lnTo>
                  <a:lnTo>
                    <a:pt x="2664514" y="747059"/>
                  </a:lnTo>
                  <a:lnTo>
                    <a:pt x="2624042" y="747059"/>
                  </a:lnTo>
                  <a:lnTo>
                    <a:pt x="2624042" y="700367"/>
                  </a:lnTo>
                  <a:lnTo>
                    <a:pt x="2306546" y="700367"/>
                  </a:lnTo>
                  <a:lnTo>
                    <a:pt x="2306546" y="656789"/>
                  </a:lnTo>
                  <a:lnTo>
                    <a:pt x="2182035" y="656789"/>
                  </a:lnTo>
                  <a:lnTo>
                    <a:pt x="2182035" y="606985"/>
                  </a:lnTo>
                  <a:lnTo>
                    <a:pt x="2157136" y="606985"/>
                  </a:lnTo>
                  <a:lnTo>
                    <a:pt x="2157136" y="582083"/>
                  </a:lnTo>
                  <a:lnTo>
                    <a:pt x="2119779" y="582083"/>
                  </a:lnTo>
                  <a:lnTo>
                    <a:pt x="2119779" y="476250"/>
                  </a:lnTo>
                  <a:lnTo>
                    <a:pt x="2004612" y="476250"/>
                  </a:lnTo>
                  <a:lnTo>
                    <a:pt x="2004612" y="432671"/>
                  </a:lnTo>
                  <a:lnTo>
                    <a:pt x="1886322" y="432671"/>
                  </a:lnTo>
                  <a:lnTo>
                    <a:pt x="1886322" y="351740"/>
                  </a:lnTo>
                  <a:lnTo>
                    <a:pt x="1634195" y="351740"/>
                  </a:lnTo>
                  <a:lnTo>
                    <a:pt x="1634195" y="323725"/>
                  </a:lnTo>
                  <a:lnTo>
                    <a:pt x="1450543" y="323725"/>
                  </a:lnTo>
                  <a:lnTo>
                    <a:pt x="1450543" y="295711"/>
                  </a:lnTo>
                  <a:lnTo>
                    <a:pt x="1288675" y="295711"/>
                  </a:lnTo>
                  <a:lnTo>
                    <a:pt x="1288675" y="239681"/>
                  </a:lnTo>
                  <a:lnTo>
                    <a:pt x="1083231" y="239681"/>
                  </a:lnTo>
                  <a:lnTo>
                    <a:pt x="1083231" y="192990"/>
                  </a:lnTo>
                  <a:lnTo>
                    <a:pt x="666127" y="192990"/>
                  </a:lnTo>
                  <a:lnTo>
                    <a:pt x="666127" y="168088"/>
                  </a:lnTo>
                  <a:lnTo>
                    <a:pt x="638113" y="168088"/>
                  </a:lnTo>
                  <a:lnTo>
                    <a:pt x="638113" y="133848"/>
                  </a:lnTo>
                  <a:lnTo>
                    <a:pt x="610098" y="133848"/>
                  </a:lnTo>
                  <a:lnTo>
                    <a:pt x="610098" y="99607"/>
                  </a:lnTo>
                  <a:lnTo>
                    <a:pt x="522942" y="99607"/>
                  </a:lnTo>
                  <a:lnTo>
                    <a:pt x="522942" y="52916"/>
                  </a:lnTo>
                  <a:lnTo>
                    <a:pt x="395319" y="52916"/>
                  </a:lnTo>
                  <a:lnTo>
                    <a:pt x="395319" y="28014"/>
                  </a:lnTo>
                  <a:lnTo>
                    <a:pt x="133848" y="28014"/>
                  </a:lnTo>
                  <a:lnTo>
                    <a:pt x="133848" y="0"/>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5" name="Freeform: Shape 469">
              <a:extLst>
                <a:ext uri="{FF2B5EF4-FFF2-40B4-BE49-F238E27FC236}">
                  <a16:creationId xmlns:a16="http://schemas.microsoft.com/office/drawing/2014/main" xmlns="" id="{4BB3794F-A2B2-4D09-872E-10277FC302C9}"/>
                </a:ext>
              </a:extLst>
            </p:cNvPr>
            <p:cNvSpPr/>
            <p:nvPr/>
          </p:nvSpPr>
          <p:spPr>
            <a:xfrm>
              <a:off x="9871832" y="353424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6" name="Freeform: Shape 470">
              <a:extLst>
                <a:ext uri="{FF2B5EF4-FFF2-40B4-BE49-F238E27FC236}">
                  <a16:creationId xmlns:a16="http://schemas.microsoft.com/office/drawing/2014/main" xmlns="" id="{9984A8A4-D8E6-4C69-8332-0CAA6554E0E0}"/>
                </a:ext>
              </a:extLst>
            </p:cNvPr>
            <p:cNvSpPr/>
            <p:nvPr/>
          </p:nvSpPr>
          <p:spPr>
            <a:xfrm>
              <a:off x="10481429" y="370569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7" name="Freeform: Shape 471">
              <a:extLst>
                <a:ext uri="{FF2B5EF4-FFF2-40B4-BE49-F238E27FC236}">
                  <a16:creationId xmlns:a16="http://schemas.microsoft.com/office/drawing/2014/main" xmlns="" id="{54E6B125-3E73-41E1-8201-F15943B5D5F5}"/>
                </a:ext>
              </a:extLst>
            </p:cNvPr>
            <p:cNvSpPr/>
            <p:nvPr/>
          </p:nvSpPr>
          <p:spPr>
            <a:xfrm>
              <a:off x="10995779" y="38199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8" name="Freeform: Shape 472">
              <a:extLst>
                <a:ext uri="{FF2B5EF4-FFF2-40B4-BE49-F238E27FC236}">
                  <a16:creationId xmlns:a16="http://schemas.microsoft.com/office/drawing/2014/main" xmlns="" id="{211CF929-3300-4036-AD2A-CB29D2AC6261}"/>
                </a:ext>
              </a:extLst>
            </p:cNvPr>
            <p:cNvSpPr/>
            <p:nvPr/>
          </p:nvSpPr>
          <p:spPr>
            <a:xfrm>
              <a:off x="11071979" y="38199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09" name="Freeform: Shape 473">
              <a:extLst>
                <a:ext uri="{FF2B5EF4-FFF2-40B4-BE49-F238E27FC236}">
                  <a16:creationId xmlns:a16="http://schemas.microsoft.com/office/drawing/2014/main" xmlns="" id="{07C79918-47AB-430A-90BB-469CFBD6DEB1}"/>
                </a:ext>
              </a:extLst>
            </p:cNvPr>
            <p:cNvSpPr/>
            <p:nvPr/>
          </p:nvSpPr>
          <p:spPr>
            <a:xfrm>
              <a:off x="11624429" y="397239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0" name="Freeform: Shape 474">
              <a:extLst>
                <a:ext uri="{FF2B5EF4-FFF2-40B4-BE49-F238E27FC236}">
                  <a16:creationId xmlns:a16="http://schemas.microsoft.com/office/drawing/2014/main" xmlns="" id="{8F045700-FDF5-4BE9-8055-E90DBADCEE94}"/>
                </a:ext>
              </a:extLst>
            </p:cNvPr>
            <p:cNvSpPr/>
            <p:nvPr/>
          </p:nvSpPr>
          <p:spPr>
            <a:xfrm>
              <a:off x="11662529" y="40866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1" name="Freeform: Shape 475">
              <a:extLst>
                <a:ext uri="{FF2B5EF4-FFF2-40B4-BE49-F238E27FC236}">
                  <a16:creationId xmlns:a16="http://schemas.microsoft.com/office/drawing/2014/main" xmlns="" id="{42BCCABA-B6EE-4D4F-931E-B7138058DA21}"/>
                </a:ext>
              </a:extLst>
            </p:cNvPr>
            <p:cNvSpPr/>
            <p:nvPr/>
          </p:nvSpPr>
          <p:spPr>
            <a:xfrm>
              <a:off x="11738729" y="41628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2" name="Freeform: Shape 476">
              <a:extLst>
                <a:ext uri="{FF2B5EF4-FFF2-40B4-BE49-F238E27FC236}">
                  <a16:creationId xmlns:a16="http://schemas.microsoft.com/office/drawing/2014/main" xmlns="" id="{369E52F3-006A-4D35-A9DB-89408C8C1DA2}"/>
                </a:ext>
              </a:extLst>
            </p:cNvPr>
            <p:cNvSpPr/>
            <p:nvPr/>
          </p:nvSpPr>
          <p:spPr>
            <a:xfrm>
              <a:off x="11776829" y="41628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3" name="Freeform: Shape 477">
              <a:extLst>
                <a:ext uri="{FF2B5EF4-FFF2-40B4-BE49-F238E27FC236}">
                  <a16:creationId xmlns:a16="http://schemas.microsoft.com/office/drawing/2014/main" xmlns="" id="{5A4A6E20-F8EE-4EE3-9E5A-7F19294E2219}"/>
                </a:ext>
              </a:extLst>
            </p:cNvPr>
            <p:cNvSpPr/>
            <p:nvPr/>
          </p:nvSpPr>
          <p:spPr>
            <a:xfrm>
              <a:off x="1181492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4" name="Freeform: Shape 478">
              <a:extLst>
                <a:ext uri="{FF2B5EF4-FFF2-40B4-BE49-F238E27FC236}">
                  <a16:creationId xmlns:a16="http://schemas.microsoft.com/office/drawing/2014/main" xmlns="" id="{AF64C42E-F67B-4CDE-851A-13B208876336}"/>
                </a:ext>
              </a:extLst>
            </p:cNvPr>
            <p:cNvSpPr/>
            <p:nvPr/>
          </p:nvSpPr>
          <p:spPr>
            <a:xfrm>
              <a:off x="1192923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5" name="Freeform: Shape 479">
              <a:extLst>
                <a:ext uri="{FF2B5EF4-FFF2-40B4-BE49-F238E27FC236}">
                  <a16:creationId xmlns:a16="http://schemas.microsoft.com/office/drawing/2014/main" xmlns="" id="{B0322CC7-16C8-44D5-AA87-B2D9E91CA7B8}"/>
                </a:ext>
              </a:extLst>
            </p:cNvPr>
            <p:cNvSpPr/>
            <p:nvPr/>
          </p:nvSpPr>
          <p:spPr>
            <a:xfrm>
              <a:off x="1198638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6" name="Freeform: Shape 480">
              <a:extLst>
                <a:ext uri="{FF2B5EF4-FFF2-40B4-BE49-F238E27FC236}">
                  <a16:creationId xmlns:a16="http://schemas.microsoft.com/office/drawing/2014/main" xmlns="" id="{258FF86F-00BD-42B2-9B61-5F5B218FF9B4}"/>
                </a:ext>
              </a:extLst>
            </p:cNvPr>
            <p:cNvSpPr/>
            <p:nvPr/>
          </p:nvSpPr>
          <p:spPr>
            <a:xfrm>
              <a:off x="1204353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7" name="Freeform: Shape 481">
              <a:extLst>
                <a:ext uri="{FF2B5EF4-FFF2-40B4-BE49-F238E27FC236}">
                  <a16:creationId xmlns:a16="http://schemas.microsoft.com/office/drawing/2014/main" xmlns="" id="{407EC257-C7FD-446B-BC99-941DF716A02A}"/>
                </a:ext>
              </a:extLst>
            </p:cNvPr>
            <p:cNvSpPr/>
            <p:nvPr/>
          </p:nvSpPr>
          <p:spPr>
            <a:xfrm>
              <a:off x="1208163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8" name="Freeform: Shape 482">
              <a:extLst>
                <a:ext uri="{FF2B5EF4-FFF2-40B4-BE49-F238E27FC236}">
                  <a16:creationId xmlns:a16="http://schemas.microsoft.com/office/drawing/2014/main" xmlns="" id="{9F567C4D-4BE1-485F-B930-1EEDD9FF06A8}"/>
                </a:ext>
              </a:extLst>
            </p:cNvPr>
            <p:cNvSpPr/>
            <p:nvPr/>
          </p:nvSpPr>
          <p:spPr>
            <a:xfrm>
              <a:off x="122149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19" name="Freeform: Shape 483">
              <a:extLst>
                <a:ext uri="{FF2B5EF4-FFF2-40B4-BE49-F238E27FC236}">
                  <a16:creationId xmlns:a16="http://schemas.microsoft.com/office/drawing/2014/main" xmlns="" id="{43271C38-FD07-4AD3-958C-E0153C6291A9}"/>
                </a:ext>
              </a:extLst>
            </p:cNvPr>
            <p:cNvSpPr/>
            <p:nvPr/>
          </p:nvSpPr>
          <p:spPr>
            <a:xfrm>
              <a:off x="123483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0" name="Freeform: Shape 484">
              <a:extLst>
                <a:ext uri="{FF2B5EF4-FFF2-40B4-BE49-F238E27FC236}">
                  <a16:creationId xmlns:a16="http://schemas.microsoft.com/office/drawing/2014/main" xmlns="" id="{DD44F956-9411-4AB0-A5D2-DA88B9FD6FE5}"/>
                </a:ext>
              </a:extLst>
            </p:cNvPr>
            <p:cNvSpPr/>
            <p:nvPr/>
          </p:nvSpPr>
          <p:spPr>
            <a:xfrm>
              <a:off x="124245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1" name="Freeform: Shape 485">
              <a:extLst>
                <a:ext uri="{FF2B5EF4-FFF2-40B4-BE49-F238E27FC236}">
                  <a16:creationId xmlns:a16="http://schemas.microsoft.com/office/drawing/2014/main" xmlns="" id="{72E81E7F-5895-42E6-A88A-DE0DC5F94F53}"/>
                </a:ext>
              </a:extLst>
            </p:cNvPr>
            <p:cNvSpPr/>
            <p:nvPr/>
          </p:nvSpPr>
          <p:spPr>
            <a:xfrm>
              <a:off x="125007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2" name="Freeform: Shape 486">
              <a:extLst>
                <a:ext uri="{FF2B5EF4-FFF2-40B4-BE49-F238E27FC236}">
                  <a16:creationId xmlns:a16="http://schemas.microsoft.com/office/drawing/2014/main" xmlns="" id="{ED7174C9-A436-4E2D-81EA-BBE989F45956}"/>
                </a:ext>
              </a:extLst>
            </p:cNvPr>
            <p:cNvSpPr/>
            <p:nvPr/>
          </p:nvSpPr>
          <p:spPr>
            <a:xfrm>
              <a:off x="125197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3" name="Freeform: Shape 487">
              <a:extLst>
                <a:ext uri="{FF2B5EF4-FFF2-40B4-BE49-F238E27FC236}">
                  <a16:creationId xmlns:a16="http://schemas.microsoft.com/office/drawing/2014/main" xmlns="" id="{28D78960-5C69-4238-8CA8-47341EFE100C}"/>
                </a:ext>
              </a:extLst>
            </p:cNvPr>
            <p:cNvSpPr/>
            <p:nvPr/>
          </p:nvSpPr>
          <p:spPr>
            <a:xfrm>
              <a:off x="125388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4" name="Freeform: Shape 488">
              <a:extLst>
                <a:ext uri="{FF2B5EF4-FFF2-40B4-BE49-F238E27FC236}">
                  <a16:creationId xmlns:a16="http://schemas.microsoft.com/office/drawing/2014/main" xmlns="" id="{5C2E7CA0-BE4B-4717-85DE-CCF25C9497D2}"/>
                </a:ext>
              </a:extLst>
            </p:cNvPr>
            <p:cNvSpPr/>
            <p:nvPr/>
          </p:nvSpPr>
          <p:spPr>
            <a:xfrm>
              <a:off x="125578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5" name="Freeform: Shape 489">
              <a:extLst>
                <a:ext uri="{FF2B5EF4-FFF2-40B4-BE49-F238E27FC236}">
                  <a16:creationId xmlns:a16="http://schemas.microsoft.com/office/drawing/2014/main" xmlns="" id="{239D36C5-1FED-49FB-81B4-639B497A7E3A}"/>
                </a:ext>
              </a:extLst>
            </p:cNvPr>
            <p:cNvSpPr/>
            <p:nvPr/>
          </p:nvSpPr>
          <p:spPr>
            <a:xfrm>
              <a:off x="125769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6" name="Freeform: Shape 490">
              <a:extLst>
                <a:ext uri="{FF2B5EF4-FFF2-40B4-BE49-F238E27FC236}">
                  <a16:creationId xmlns:a16="http://schemas.microsoft.com/office/drawing/2014/main" xmlns="" id="{572013F7-EBF0-4FE0-B3F3-E4CDB7148FCF}"/>
                </a:ext>
              </a:extLst>
            </p:cNvPr>
            <p:cNvSpPr/>
            <p:nvPr/>
          </p:nvSpPr>
          <p:spPr>
            <a:xfrm>
              <a:off x="125959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7" name="Freeform: Shape 491">
              <a:extLst>
                <a:ext uri="{FF2B5EF4-FFF2-40B4-BE49-F238E27FC236}">
                  <a16:creationId xmlns:a16="http://schemas.microsoft.com/office/drawing/2014/main" xmlns="" id="{AC01AE58-3032-4CD3-ABA4-909905C5BFDB}"/>
                </a:ext>
              </a:extLst>
            </p:cNvPr>
            <p:cNvSpPr/>
            <p:nvPr/>
          </p:nvSpPr>
          <p:spPr>
            <a:xfrm>
              <a:off x="126721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8" name="Freeform: Shape 492">
              <a:extLst>
                <a:ext uri="{FF2B5EF4-FFF2-40B4-BE49-F238E27FC236}">
                  <a16:creationId xmlns:a16="http://schemas.microsoft.com/office/drawing/2014/main" xmlns="" id="{799D5B4D-2525-41DF-A6C8-07CF01E50038}"/>
                </a:ext>
              </a:extLst>
            </p:cNvPr>
            <p:cNvSpPr/>
            <p:nvPr/>
          </p:nvSpPr>
          <p:spPr>
            <a:xfrm>
              <a:off x="127102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29" name="Freeform: Shape 493">
              <a:extLst>
                <a:ext uri="{FF2B5EF4-FFF2-40B4-BE49-F238E27FC236}">
                  <a16:creationId xmlns:a16="http://schemas.microsoft.com/office/drawing/2014/main" xmlns="" id="{939A555E-8530-40D2-9683-3317E01CC56E}"/>
                </a:ext>
              </a:extLst>
            </p:cNvPr>
            <p:cNvSpPr/>
            <p:nvPr/>
          </p:nvSpPr>
          <p:spPr>
            <a:xfrm>
              <a:off x="1278648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0" name="Freeform: Shape 494">
              <a:extLst>
                <a:ext uri="{FF2B5EF4-FFF2-40B4-BE49-F238E27FC236}">
                  <a16:creationId xmlns:a16="http://schemas.microsoft.com/office/drawing/2014/main" xmlns="" id="{72199F90-6A43-45B0-97C0-AB59C858DACC}"/>
                </a:ext>
              </a:extLst>
            </p:cNvPr>
            <p:cNvSpPr/>
            <p:nvPr/>
          </p:nvSpPr>
          <p:spPr>
            <a:xfrm>
              <a:off x="129198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1" name="Freeform: Shape 495">
              <a:extLst>
                <a:ext uri="{FF2B5EF4-FFF2-40B4-BE49-F238E27FC236}">
                  <a16:creationId xmlns:a16="http://schemas.microsoft.com/office/drawing/2014/main" xmlns="" id="{85125D49-093F-4CFA-8E25-DB42F846E3A2}"/>
                </a:ext>
              </a:extLst>
            </p:cNvPr>
            <p:cNvSpPr/>
            <p:nvPr/>
          </p:nvSpPr>
          <p:spPr>
            <a:xfrm>
              <a:off x="1297698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2" name="Freeform: Shape 496">
              <a:extLst>
                <a:ext uri="{FF2B5EF4-FFF2-40B4-BE49-F238E27FC236}">
                  <a16:creationId xmlns:a16="http://schemas.microsoft.com/office/drawing/2014/main" xmlns="" id="{CAE78C92-778D-4489-8542-E4355229F38F}"/>
                </a:ext>
              </a:extLst>
            </p:cNvPr>
            <p:cNvSpPr/>
            <p:nvPr/>
          </p:nvSpPr>
          <p:spPr>
            <a:xfrm>
              <a:off x="130341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3" name="Freeform: Shape 497">
              <a:extLst>
                <a:ext uri="{FF2B5EF4-FFF2-40B4-BE49-F238E27FC236}">
                  <a16:creationId xmlns:a16="http://schemas.microsoft.com/office/drawing/2014/main" xmlns="" id="{E5FB966E-11C5-4A0A-8AE9-E0DE3209B55E}"/>
                </a:ext>
              </a:extLst>
            </p:cNvPr>
            <p:cNvSpPr/>
            <p:nvPr/>
          </p:nvSpPr>
          <p:spPr>
            <a:xfrm>
              <a:off x="130722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4" name="Freeform: Shape 498">
              <a:extLst>
                <a:ext uri="{FF2B5EF4-FFF2-40B4-BE49-F238E27FC236}">
                  <a16:creationId xmlns:a16="http://schemas.microsoft.com/office/drawing/2014/main" xmlns="" id="{EAD18089-C3EF-4697-B31B-0BBA72872135}"/>
                </a:ext>
              </a:extLst>
            </p:cNvPr>
            <p:cNvSpPr/>
            <p:nvPr/>
          </p:nvSpPr>
          <p:spPr>
            <a:xfrm>
              <a:off x="131484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5" name="Freeform: Shape 499">
              <a:extLst>
                <a:ext uri="{FF2B5EF4-FFF2-40B4-BE49-F238E27FC236}">
                  <a16:creationId xmlns:a16="http://schemas.microsoft.com/office/drawing/2014/main" xmlns="" id="{BB58CB38-FC21-477C-8659-6EB31E98AA09}"/>
                </a:ext>
              </a:extLst>
            </p:cNvPr>
            <p:cNvSpPr/>
            <p:nvPr/>
          </p:nvSpPr>
          <p:spPr>
            <a:xfrm>
              <a:off x="132246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6" name="Freeform: Shape 500">
              <a:extLst>
                <a:ext uri="{FF2B5EF4-FFF2-40B4-BE49-F238E27FC236}">
                  <a16:creationId xmlns:a16="http://schemas.microsoft.com/office/drawing/2014/main" xmlns="" id="{55DCC393-08A7-4B9B-A86E-9B673D50AC81}"/>
                </a:ext>
              </a:extLst>
            </p:cNvPr>
            <p:cNvSpPr/>
            <p:nvPr/>
          </p:nvSpPr>
          <p:spPr>
            <a:xfrm>
              <a:off x="13453248"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7" name="Freeform: Shape 501">
              <a:extLst>
                <a:ext uri="{FF2B5EF4-FFF2-40B4-BE49-F238E27FC236}">
                  <a16:creationId xmlns:a16="http://schemas.microsoft.com/office/drawing/2014/main" xmlns="" id="{5DDCB866-5098-4980-AE25-ADC4504B8A12}"/>
                </a:ext>
              </a:extLst>
            </p:cNvPr>
            <p:cNvSpPr/>
            <p:nvPr/>
          </p:nvSpPr>
          <p:spPr>
            <a:xfrm>
              <a:off x="134913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8" name="Freeform: Shape 502">
              <a:extLst>
                <a:ext uri="{FF2B5EF4-FFF2-40B4-BE49-F238E27FC236}">
                  <a16:creationId xmlns:a16="http://schemas.microsoft.com/office/drawing/2014/main" xmlns="" id="{31846B7F-445E-46F3-9674-2A28CCC6262E}"/>
                </a:ext>
              </a:extLst>
            </p:cNvPr>
            <p:cNvSpPr/>
            <p:nvPr/>
          </p:nvSpPr>
          <p:spPr>
            <a:xfrm>
              <a:off x="1354849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39" name="Freeform: Shape 503">
              <a:extLst>
                <a:ext uri="{FF2B5EF4-FFF2-40B4-BE49-F238E27FC236}">
                  <a16:creationId xmlns:a16="http://schemas.microsoft.com/office/drawing/2014/main" xmlns="" id="{67B903D3-B171-4F6F-8316-C7C9BBA65AC2}"/>
                </a:ext>
              </a:extLst>
            </p:cNvPr>
            <p:cNvSpPr/>
            <p:nvPr/>
          </p:nvSpPr>
          <p:spPr>
            <a:xfrm>
              <a:off x="1362469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0" name="Freeform: Shape 504">
              <a:extLst>
                <a:ext uri="{FF2B5EF4-FFF2-40B4-BE49-F238E27FC236}">
                  <a16:creationId xmlns:a16="http://schemas.microsoft.com/office/drawing/2014/main" xmlns="" id="{FC2DB855-1827-40F3-866B-22E6540A3848}"/>
                </a:ext>
              </a:extLst>
            </p:cNvPr>
            <p:cNvSpPr/>
            <p:nvPr/>
          </p:nvSpPr>
          <p:spPr>
            <a:xfrm>
              <a:off x="136818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1" name="Freeform: Shape 505">
              <a:extLst>
                <a:ext uri="{FF2B5EF4-FFF2-40B4-BE49-F238E27FC236}">
                  <a16:creationId xmlns:a16="http://schemas.microsoft.com/office/drawing/2014/main" xmlns="" id="{F460935E-9A02-4C5A-85F6-88D48DB68583}"/>
                </a:ext>
              </a:extLst>
            </p:cNvPr>
            <p:cNvSpPr/>
            <p:nvPr/>
          </p:nvSpPr>
          <p:spPr>
            <a:xfrm>
              <a:off x="138342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2" name="Freeform: Shape 506">
              <a:extLst>
                <a:ext uri="{FF2B5EF4-FFF2-40B4-BE49-F238E27FC236}">
                  <a16:creationId xmlns:a16="http://schemas.microsoft.com/office/drawing/2014/main" xmlns="" id="{2A579A89-765A-4964-8C6B-7A0BCA9929C4}"/>
                </a:ext>
              </a:extLst>
            </p:cNvPr>
            <p:cNvSpPr/>
            <p:nvPr/>
          </p:nvSpPr>
          <p:spPr>
            <a:xfrm>
              <a:off x="1392949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3" name="Freeform: Shape 507">
              <a:extLst>
                <a:ext uri="{FF2B5EF4-FFF2-40B4-BE49-F238E27FC236}">
                  <a16:creationId xmlns:a16="http://schemas.microsoft.com/office/drawing/2014/main" xmlns="" id="{BCEAD7BC-D122-4962-B81C-4D87B572C841}"/>
                </a:ext>
              </a:extLst>
            </p:cNvPr>
            <p:cNvSpPr/>
            <p:nvPr/>
          </p:nvSpPr>
          <p:spPr>
            <a:xfrm>
              <a:off x="143295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nvGrpSpPr>
          <p:cNvPr id="244" name="Group 243">
            <a:extLst>
              <a:ext uri="{FF2B5EF4-FFF2-40B4-BE49-F238E27FC236}">
                <a16:creationId xmlns:a16="http://schemas.microsoft.com/office/drawing/2014/main" xmlns="" id="{49A04608-9BBE-413A-AE10-14A24DE80132}"/>
              </a:ext>
            </a:extLst>
          </p:cNvPr>
          <p:cNvGrpSpPr/>
          <p:nvPr/>
        </p:nvGrpSpPr>
        <p:grpSpPr>
          <a:xfrm>
            <a:off x="5567449" y="2732910"/>
            <a:ext cx="3015999" cy="1185505"/>
            <a:chOff x="8919781" y="3642538"/>
            <a:chExt cx="4752975" cy="1838839"/>
          </a:xfrm>
        </p:grpSpPr>
        <p:sp>
          <p:nvSpPr>
            <p:cNvPr id="245" name="Freeform: Shape 511">
              <a:extLst>
                <a:ext uri="{FF2B5EF4-FFF2-40B4-BE49-F238E27FC236}">
                  <a16:creationId xmlns:a16="http://schemas.microsoft.com/office/drawing/2014/main" xmlns="" id="{9F863CD6-A946-446A-9119-C5C3A544726E}"/>
                </a:ext>
              </a:extLst>
            </p:cNvPr>
            <p:cNvSpPr/>
            <p:nvPr/>
          </p:nvSpPr>
          <p:spPr>
            <a:xfrm>
              <a:off x="8919781" y="3642538"/>
              <a:ext cx="4752975" cy="1771650"/>
            </a:xfrm>
            <a:custGeom>
              <a:avLst/>
              <a:gdLst>
                <a:gd name="connsiteX0" fmla="*/ 4756538 w 4752975"/>
                <a:gd name="connsiteY0" fmla="*/ 1780385 h 1771650"/>
                <a:gd name="connsiteX1" fmla="*/ 3755631 w 4752975"/>
                <a:gd name="connsiteY1" fmla="*/ 1780385 h 1771650"/>
                <a:gd name="connsiteX2" fmla="*/ 3755631 w 4752975"/>
                <a:gd name="connsiteY2" fmla="*/ 1251880 h 1771650"/>
                <a:gd name="connsiteX3" fmla="*/ 2996822 w 4752975"/>
                <a:gd name="connsiteY3" fmla="*/ 1251880 h 1771650"/>
                <a:gd name="connsiteX4" fmla="*/ 2996822 w 4752975"/>
                <a:gd name="connsiteY4" fmla="*/ 1101300 h 1771650"/>
                <a:gd name="connsiteX5" fmla="*/ 2447658 w 4752975"/>
                <a:gd name="connsiteY5" fmla="*/ 1101300 h 1771650"/>
                <a:gd name="connsiteX6" fmla="*/ 2447658 w 4752975"/>
                <a:gd name="connsiteY6" fmla="*/ 950719 h 1771650"/>
                <a:gd name="connsiteX7" fmla="*/ 2125828 w 4752975"/>
                <a:gd name="connsiteY7" fmla="*/ 950719 h 1771650"/>
                <a:gd name="connsiteX8" fmla="*/ 2125828 w 4752975"/>
                <a:gd name="connsiteY8" fmla="*/ 868046 h 1771650"/>
                <a:gd name="connsiteX9" fmla="*/ 2052018 w 4752975"/>
                <a:gd name="connsiteY9" fmla="*/ 868046 h 1771650"/>
                <a:gd name="connsiteX10" fmla="*/ 2052018 w 4752975"/>
                <a:gd name="connsiteY10" fmla="*/ 785375 h 1771650"/>
                <a:gd name="connsiteX11" fmla="*/ 1998869 w 4752975"/>
                <a:gd name="connsiteY11" fmla="*/ 785375 h 1771650"/>
                <a:gd name="connsiteX12" fmla="*/ 1998869 w 4752975"/>
                <a:gd name="connsiteY12" fmla="*/ 684989 h 1771650"/>
                <a:gd name="connsiteX13" fmla="*/ 1547127 w 4752975"/>
                <a:gd name="connsiteY13" fmla="*/ 684989 h 1771650"/>
                <a:gd name="connsiteX14" fmla="*/ 1547127 w 4752975"/>
                <a:gd name="connsiteY14" fmla="*/ 581650 h 1771650"/>
                <a:gd name="connsiteX15" fmla="*/ 1331595 w 4752975"/>
                <a:gd name="connsiteY15" fmla="*/ 581650 h 1771650"/>
                <a:gd name="connsiteX16" fmla="*/ 1331595 w 4752975"/>
                <a:gd name="connsiteY16" fmla="*/ 493074 h 1771650"/>
                <a:gd name="connsiteX17" fmla="*/ 989105 w 4752975"/>
                <a:gd name="connsiteY17" fmla="*/ 493074 h 1771650"/>
                <a:gd name="connsiteX18" fmla="*/ 989105 w 4752975"/>
                <a:gd name="connsiteY18" fmla="*/ 363163 h 1771650"/>
                <a:gd name="connsiteX19" fmla="*/ 930050 w 4752975"/>
                <a:gd name="connsiteY19" fmla="*/ 363163 h 1771650"/>
                <a:gd name="connsiteX20" fmla="*/ 930050 w 4752975"/>
                <a:gd name="connsiteY20" fmla="*/ 298207 h 1771650"/>
                <a:gd name="connsiteX21" fmla="*/ 900524 w 4752975"/>
                <a:gd name="connsiteY21" fmla="*/ 298207 h 1771650"/>
                <a:gd name="connsiteX22" fmla="*/ 900524 w 4752975"/>
                <a:gd name="connsiteY22" fmla="*/ 188963 h 1771650"/>
                <a:gd name="connsiteX23" fmla="*/ 761755 w 4752975"/>
                <a:gd name="connsiteY23" fmla="*/ 188963 h 1771650"/>
                <a:gd name="connsiteX24" fmla="*/ 761755 w 4752975"/>
                <a:gd name="connsiteY24" fmla="*/ 91529 h 1771650"/>
                <a:gd name="connsiteX25" fmla="*/ 549172 w 4752975"/>
                <a:gd name="connsiteY25" fmla="*/ 91529 h 1771650"/>
                <a:gd name="connsiteX26" fmla="*/ 549172 w 4752975"/>
                <a:gd name="connsiteY26" fmla="*/ 59051 h 1771650"/>
                <a:gd name="connsiteX27" fmla="*/ 507837 w 4752975"/>
                <a:gd name="connsiteY27" fmla="*/ 59051 h 1771650"/>
                <a:gd name="connsiteX28" fmla="*/ 507837 w 4752975"/>
                <a:gd name="connsiteY28" fmla="*/ 0 h 1771650"/>
                <a:gd name="connsiteX29" fmla="*/ 0 w 4752975"/>
                <a:gd name="connsiteY29"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52975" h="1771650">
                  <a:moveTo>
                    <a:pt x="4756538" y="1780385"/>
                  </a:moveTo>
                  <a:lnTo>
                    <a:pt x="3755631" y="1780385"/>
                  </a:lnTo>
                  <a:lnTo>
                    <a:pt x="3755631" y="1251880"/>
                  </a:lnTo>
                  <a:lnTo>
                    <a:pt x="2996822" y="1251880"/>
                  </a:lnTo>
                  <a:lnTo>
                    <a:pt x="2996822" y="1101300"/>
                  </a:lnTo>
                  <a:lnTo>
                    <a:pt x="2447658" y="1101300"/>
                  </a:lnTo>
                  <a:lnTo>
                    <a:pt x="2447658" y="950719"/>
                  </a:lnTo>
                  <a:lnTo>
                    <a:pt x="2125828" y="950719"/>
                  </a:lnTo>
                  <a:lnTo>
                    <a:pt x="2125828" y="868046"/>
                  </a:lnTo>
                  <a:lnTo>
                    <a:pt x="2052018" y="868046"/>
                  </a:lnTo>
                  <a:lnTo>
                    <a:pt x="2052018" y="785375"/>
                  </a:lnTo>
                  <a:lnTo>
                    <a:pt x="1998869" y="785375"/>
                  </a:lnTo>
                  <a:lnTo>
                    <a:pt x="1998869" y="684989"/>
                  </a:lnTo>
                  <a:lnTo>
                    <a:pt x="1547127" y="684989"/>
                  </a:lnTo>
                  <a:lnTo>
                    <a:pt x="1547127" y="581650"/>
                  </a:lnTo>
                  <a:lnTo>
                    <a:pt x="1331595" y="581650"/>
                  </a:lnTo>
                  <a:lnTo>
                    <a:pt x="1331595" y="493074"/>
                  </a:lnTo>
                  <a:lnTo>
                    <a:pt x="989105" y="493074"/>
                  </a:lnTo>
                  <a:lnTo>
                    <a:pt x="989105" y="363163"/>
                  </a:lnTo>
                  <a:lnTo>
                    <a:pt x="930050" y="363163"/>
                  </a:lnTo>
                  <a:lnTo>
                    <a:pt x="930050" y="298207"/>
                  </a:lnTo>
                  <a:lnTo>
                    <a:pt x="900524" y="298207"/>
                  </a:lnTo>
                  <a:lnTo>
                    <a:pt x="900524" y="188963"/>
                  </a:lnTo>
                  <a:lnTo>
                    <a:pt x="761755" y="188963"/>
                  </a:lnTo>
                  <a:lnTo>
                    <a:pt x="761755" y="91529"/>
                  </a:lnTo>
                  <a:lnTo>
                    <a:pt x="549172" y="91529"/>
                  </a:lnTo>
                  <a:lnTo>
                    <a:pt x="549172" y="59051"/>
                  </a:lnTo>
                  <a:lnTo>
                    <a:pt x="507837" y="59051"/>
                  </a:lnTo>
                  <a:lnTo>
                    <a:pt x="507837" y="0"/>
                  </a:lnTo>
                  <a:lnTo>
                    <a:pt x="0" y="0"/>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6" name="Freeform: Shape 512">
              <a:extLst>
                <a:ext uri="{FF2B5EF4-FFF2-40B4-BE49-F238E27FC236}">
                  <a16:creationId xmlns:a16="http://schemas.microsoft.com/office/drawing/2014/main" xmlns="" id="{12903EDE-2126-463D-8318-85296A85875A}"/>
                </a:ext>
              </a:extLst>
            </p:cNvPr>
            <p:cNvSpPr/>
            <p:nvPr/>
          </p:nvSpPr>
          <p:spPr>
            <a:xfrm>
              <a:off x="11131229" y="4538400"/>
              <a:ext cx="9525" cy="104775"/>
            </a:xfrm>
            <a:custGeom>
              <a:avLst/>
              <a:gdLst>
                <a:gd name="connsiteX0" fmla="*/ 0 w 0"/>
                <a:gd name="connsiteY0" fmla="*/ 0 h 104775"/>
                <a:gd name="connsiteX1" fmla="*/ 0 w 0"/>
                <a:gd name="connsiteY1" fmla="*/ 107996 h 104775"/>
              </a:gdLst>
              <a:ahLst/>
              <a:cxnLst>
                <a:cxn ang="0">
                  <a:pos x="connsiteX0" y="connsiteY0"/>
                </a:cxn>
                <a:cxn ang="0">
                  <a:pos x="connsiteX1" y="connsiteY1"/>
                </a:cxn>
              </a:cxnLst>
              <a:rect l="l" t="t" r="r" b="b"/>
              <a:pathLst>
                <a:path h="104775">
                  <a:moveTo>
                    <a:pt x="0" y="0"/>
                  </a:moveTo>
                  <a:lnTo>
                    <a:pt x="0" y="107996"/>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7" name="Freeform: Shape 513">
              <a:extLst>
                <a:ext uri="{FF2B5EF4-FFF2-40B4-BE49-F238E27FC236}">
                  <a16:creationId xmlns:a16="http://schemas.microsoft.com/office/drawing/2014/main" xmlns="" id="{E0F6C71F-F701-415A-8690-82D03C82B334}"/>
                </a:ext>
              </a:extLst>
            </p:cNvPr>
            <p:cNvSpPr/>
            <p:nvPr/>
          </p:nvSpPr>
          <p:spPr>
            <a:xfrm>
              <a:off x="11207429" y="4538400"/>
              <a:ext cx="9525" cy="104775"/>
            </a:xfrm>
            <a:custGeom>
              <a:avLst/>
              <a:gdLst>
                <a:gd name="connsiteX0" fmla="*/ 0 w 0"/>
                <a:gd name="connsiteY0" fmla="*/ 0 h 104775"/>
                <a:gd name="connsiteX1" fmla="*/ 0 w 0"/>
                <a:gd name="connsiteY1" fmla="*/ 107996 h 104775"/>
              </a:gdLst>
              <a:ahLst/>
              <a:cxnLst>
                <a:cxn ang="0">
                  <a:pos x="connsiteX0" y="connsiteY0"/>
                </a:cxn>
                <a:cxn ang="0">
                  <a:pos x="connsiteX1" y="connsiteY1"/>
                </a:cxn>
              </a:cxnLst>
              <a:rect l="l" t="t" r="r" b="b"/>
              <a:pathLst>
                <a:path h="104775">
                  <a:moveTo>
                    <a:pt x="0" y="0"/>
                  </a:moveTo>
                  <a:lnTo>
                    <a:pt x="0" y="107996"/>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8" name="Freeform: Shape 514">
              <a:extLst>
                <a:ext uri="{FF2B5EF4-FFF2-40B4-BE49-F238E27FC236}">
                  <a16:creationId xmlns:a16="http://schemas.microsoft.com/office/drawing/2014/main" xmlns="" id="{90C1AC39-9D00-41AF-A92B-5C6789256B89}"/>
                </a:ext>
              </a:extLst>
            </p:cNvPr>
            <p:cNvSpPr/>
            <p:nvPr/>
          </p:nvSpPr>
          <p:spPr>
            <a:xfrm>
              <a:off x="11283629" y="4538400"/>
              <a:ext cx="9525" cy="104775"/>
            </a:xfrm>
            <a:custGeom>
              <a:avLst/>
              <a:gdLst>
                <a:gd name="connsiteX0" fmla="*/ 0 w 0"/>
                <a:gd name="connsiteY0" fmla="*/ 0 h 104775"/>
                <a:gd name="connsiteX1" fmla="*/ 0 w 0"/>
                <a:gd name="connsiteY1" fmla="*/ 107996 h 104775"/>
              </a:gdLst>
              <a:ahLst/>
              <a:cxnLst>
                <a:cxn ang="0">
                  <a:pos x="connsiteX0" y="connsiteY0"/>
                </a:cxn>
                <a:cxn ang="0">
                  <a:pos x="connsiteX1" y="connsiteY1"/>
                </a:cxn>
              </a:cxnLst>
              <a:rect l="l" t="t" r="r" b="b"/>
              <a:pathLst>
                <a:path h="104775">
                  <a:moveTo>
                    <a:pt x="0" y="0"/>
                  </a:moveTo>
                  <a:lnTo>
                    <a:pt x="0" y="107996"/>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49" name="Freeform: Shape 515">
              <a:extLst>
                <a:ext uri="{FF2B5EF4-FFF2-40B4-BE49-F238E27FC236}">
                  <a16:creationId xmlns:a16="http://schemas.microsoft.com/office/drawing/2014/main" xmlns="" id="{8B90D2FB-28F5-4B33-BBE6-885A3CF674F2}"/>
                </a:ext>
              </a:extLst>
            </p:cNvPr>
            <p:cNvSpPr/>
            <p:nvPr/>
          </p:nvSpPr>
          <p:spPr>
            <a:xfrm>
              <a:off x="1143603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0" name="Freeform: Shape 516">
              <a:extLst>
                <a:ext uri="{FF2B5EF4-FFF2-40B4-BE49-F238E27FC236}">
                  <a16:creationId xmlns:a16="http://schemas.microsoft.com/office/drawing/2014/main" xmlns="" id="{ED46EC48-BA15-462D-BFDD-3104CF7DF0BC}"/>
                </a:ext>
              </a:extLst>
            </p:cNvPr>
            <p:cNvSpPr/>
            <p:nvPr/>
          </p:nvSpPr>
          <p:spPr>
            <a:xfrm>
              <a:off x="1156938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1" name="Freeform: Shape 517">
              <a:extLst>
                <a:ext uri="{FF2B5EF4-FFF2-40B4-BE49-F238E27FC236}">
                  <a16:creationId xmlns:a16="http://schemas.microsoft.com/office/drawing/2014/main" xmlns="" id="{FA9A7438-96F3-4E72-BABB-7D0C3295727A}"/>
                </a:ext>
              </a:extLst>
            </p:cNvPr>
            <p:cNvSpPr/>
            <p:nvPr/>
          </p:nvSpPr>
          <p:spPr>
            <a:xfrm>
              <a:off x="1172178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2" name="Freeform: Shape 518">
              <a:extLst>
                <a:ext uri="{FF2B5EF4-FFF2-40B4-BE49-F238E27FC236}">
                  <a16:creationId xmlns:a16="http://schemas.microsoft.com/office/drawing/2014/main" xmlns="" id="{39EFEA73-0D5B-4793-BE2C-BE93BEB98E3C}"/>
                </a:ext>
              </a:extLst>
            </p:cNvPr>
            <p:cNvSpPr/>
            <p:nvPr/>
          </p:nvSpPr>
          <p:spPr>
            <a:xfrm>
              <a:off x="1179798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3" name="Freeform: Shape 519">
              <a:extLst>
                <a:ext uri="{FF2B5EF4-FFF2-40B4-BE49-F238E27FC236}">
                  <a16:creationId xmlns:a16="http://schemas.microsoft.com/office/drawing/2014/main" xmlns="" id="{D16AD687-A6F3-4494-AB37-247A842479C9}"/>
                </a:ext>
              </a:extLst>
            </p:cNvPr>
            <p:cNvSpPr/>
            <p:nvPr/>
          </p:nvSpPr>
          <p:spPr>
            <a:xfrm>
              <a:off x="1208373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4" name="Freeform: Shape 520">
              <a:extLst>
                <a:ext uri="{FF2B5EF4-FFF2-40B4-BE49-F238E27FC236}">
                  <a16:creationId xmlns:a16="http://schemas.microsoft.com/office/drawing/2014/main" xmlns="" id="{CFF4CDEB-34EB-49A1-A82E-605EF13140A1}"/>
                </a:ext>
              </a:extLst>
            </p:cNvPr>
            <p:cNvSpPr/>
            <p:nvPr/>
          </p:nvSpPr>
          <p:spPr>
            <a:xfrm>
              <a:off x="1221708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5" name="Freeform: Shape 521">
              <a:extLst>
                <a:ext uri="{FF2B5EF4-FFF2-40B4-BE49-F238E27FC236}">
                  <a16:creationId xmlns:a16="http://schemas.microsoft.com/office/drawing/2014/main" xmlns="" id="{E501A476-29BE-4F57-9D5F-22FACA360DB8}"/>
                </a:ext>
              </a:extLst>
            </p:cNvPr>
            <p:cNvSpPr/>
            <p:nvPr/>
          </p:nvSpPr>
          <p:spPr>
            <a:xfrm>
              <a:off x="1238853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6" name="Freeform: Shape 522">
              <a:extLst>
                <a:ext uri="{FF2B5EF4-FFF2-40B4-BE49-F238E27FC236}">
                  <a16:creationId xmlns:a16="http://schemas.microsoft.com/office/drawing/2014/main" xmlns="" id="{60338833-8A38-486A-8DBC-B403946315A3}"/>
                </a:ext>
              </a:extLst>
            </p:cNvPr>
            <p:cNvSpPr/>
            <p:nvPr/>
          </p:nvSpPr>
          <p:spPr>
            <a:xfrm>
              <a:off x="1255998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7" name="Freeform: Shape 523">
              <a:extLst>
                <a:ext uri="{FF2B5EF4-FFF2-40B4-BE49-F238E27FC236}">
                  <a16:creationId xmlns:a16="http://schemas.microsoft.com/office/drawing/2014/main" xmlns="" id="{6ACF50A2-B213-49BC-9D1C-2ED15C3F9542}"/>
                </a:ext>
              </a:extLst>
            </p:cNvPr>
            <p:cNvSpPr/>
            <p:nvPr/>
          </p:nvSpPr>
          <p:spPr>
            <a:xfrm>
              <a:off x="1263618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8" name="Freeform: Shape 524">
              <a:extLst>
                <a:ext uri="{FF2B5EF4-FFF2-40B4-BE49-F238E27FC236}">
                  <a16:creationId xmlns:a16="http://schemas.microsoft.com/office/drawing/2014/main" xmlns="" id="{7DEDD858-DC12-4859-B446-37CB68089494}"/>
                </a:ext>
              </a:extLst>
            </p:cNvPr>
            <p:cNvSpPr/>
            <p:nvPr/>
          </p:nvSpPr>
          <p:spPr>
            <a:xfrm>
              <a:off x="12769538" y="53766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59" name="Freeform: Shape 525">
              <a:extLst>
                <a:ext uri="{FF2B5EF4-FFF2-40B4-BE49-F238E27FC236}">
                  <a16:creationId xmlns:a16="http://schemas.microsoft.com/office/drawing/2014/main" xmlns="" id="{D8D0B15D-C0DC-4940-A156-276C572BE206}"/>
                </a:ext>
              </a:extLst>
            </p:cNvPr>
            <p:cNvSpPr/>
            <p:nvPr/>
          </p:nvSpPr>
          <p:spPr>
            <a:xfrm>
              <a:off x="13626798" y="53766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grpSp>
        <p:nvGrpSpPr>
          <p:cNvPr id="260" name="Group 259">
            <a:extLst>
              <a:ext uri="{FF2B5EF4-FFF2-40B4-BE49-F238E27FC236}">
                <a16:creationId xmlns:a16="http://schemas.microsoft.com/office/drawing/2014/main" xmlns="" id="{B6E54761-DE1D-4C28-8FD9-129D57C80908}"/>
              </a:ext>
            </a:extLst>
          </p:cNvPr>
          <p:cNvGrpSpPr/>
          <p:nvPr/>
        </p:nvGrpSpPr>
        <p:grpSpPr>
          <a:xfrm>
            <a:off x="5567449" y="2732910"/>
            <a:ext cx="3015999" cy="1372463"/>
            <a:chOff x="9243099" y="4468491"/>
            <a:chExt cx="4762500" cy="2140286"/>
          </a:xfrm>
        </p:grpSpPr>
        <p:sp>
          <p:nvSpPr>
            <p:cNvPr id="261" name="Freeform: Shape 530">
              <a:extLst>
                <a:ext uri="{FF2B5EF4-FFF2-40B4-BE49-F238E27FC236}">
                  <a16:creationId xmlns:a16="http://schemas.microsoft.com/office/drawing/2014/main" xmlns="" id="{2495F06B-2747-44D9-8BC9-019F58A82D9C}"/>
                </a:ext>
              </a:extLst>
            </p:cNvPr>
            <p:cNvSpPr/>
            <p:nvPr/>
          </p:nvSpPr>
          <p:spPr>
            <a:xfrm>
              <a:off x="9243099" y="4468491"/>
              <a:ext cx="4762500" cy="2095500"/>
            </a:xfrm>
            <a:custGeom>
              <a:avLst/>
              <a:gdLst>
                <a:gd name="connsiteX0" fmla="*/ 4771758 w 4762500"/>
                <a:gd name="connsiteY0" fmla="*/ 2099805 h 2095500"/>
                <a:gd name="connsiteX1" fmla="*/ 3740734 w 4762500"/>
                <a:gd name="connsiteY1" fmla="*/ 2099805 h 2095500"/>
                <a:gd name="connsiteX2" fmla="*/ 3740734 w 4762500"/>
                <a:gd name="connsiteY2" fmla="*/ 1725149 h 2095500"/>
                <a:gd name="connsiteX3" fmla="*/ 2956570 w 4762500"/>
                <a:gd name="connsiteY3" fmla="*/ 1725149 h 2095500"/>
                <a:gd name="connsiteX4" fmla="*/ 2956570 w 4762500"/>
                <a:gd name="connsiteY4" fmla="*/ 1611887 h 2095500"/>
                <a:gd name="connsiteX5" fmla="*/ 2486073 w 4762500"/>
                <a:gd name="connsiteY5" fmla="*/ 1611887 h 2095500"/>
                <a:gd name="connsiteX6" fmla="*/ 2486073 w 4762500"/>
                <a:gd name="connsiteY6" fmla="*/ 1533468 h 2095500"/>
                <a:gd name="connsiteX7" fmla="*/ 2427989 w 4762500"/>
                <a:gd name="connsiteY7" fmla="*/ 1533468 h 2095500"/>
                <a:gd name="connsiteX8" fmla="*/ 2427989 w 4762500"/>
                <a:gd name="connsiteY8" fmla="*/ 1449238 h 2095500"/>
                <a:gd name="connsiteX9" fmla="*/ 2163699 w 4762500"/>
                <a:gd name="connsiteY9" fmla="*/ 1449238 h 2095500"/>
                <a:gd name="connsiteX10" fmla="*/ 2163699 w 4762500"/>
                <a:gd name="connsiteY10" fmla="*/ 1379544 h 2095500"/>
                <a:gd name="connsiteX11" fmla="*/ 2044627 w 4762500"/>
                <a:gd name="connsiteY11" fmla="*/ 1379544 h 2095500"/>
                <a:gd name="connsiteX12" fmla="*/ 2044627 w 4762500"/>
                <a:gd name="connsiteY12" fmla="*/ 1318546 h 2095500"/>
                <a:gd name="connsiteX13" fmla="*/ 1983629 w 4762500"/>
                <a:gd name="connsiteY13" fmla="*/ 1318546 h 2095500"/>
                <a:gd name="connsiteX14" fmla="*/ 1983629 w 4762500"/>
                <a:gd name="connsiteY14" fmla="*/ 1240136 h 2095500"/>
                <a:gd name="connsiteX15" fmla="*/ 1655445 w 4762500"/>
                <a:gd name="connsiteY15" fmla="*/ 1240136 h 2095500"/>
                <a:gd name="connsiteX16" fmla="*/ 1655445 w 4762500"/>
                <a:gd name="connsiteY16" fmla="*/ 1193664 h 2095500"/>
                <a:gd name="connsiteX17" fmla="*/ 1562510 w 4762500"/>
                <a:gd name="connsiteY17" fmla="*/ 1193664 h 2095500"/>
                <a:gd name="connsiteX18" fmla="*/ 1562510 w 4762500"/>
                <a:gd name="connsiteY18" fmla="*/ 1094918 h 2095500"/>
                <a:gd name="connsiteX19" fmla="*/ 1510236 w 4762500"/>
                <a:gd name="connsiteY19" fmla="*/ 1094918 h 2095500"/>
                <a:gd name="connsiteX20" fmla="*/ 1510236 w 4762500"/>
                <a:gd name="connsiteY20" fmla="*/ 1060066 h 2095500"/>
                <a:gd name="connsiteX21" fmla="*/ 1449238 w 4762500"/>
                <a:gd name="connsiteY21" fmla="*/ 1060066 h 2095500"/>
                <a:gd name="connsiteX22" fmla="*/ 1449238 w 4762500"/>
                <a:gd name="connsiteY22" fmla="*/ 987457 h 2095500"/>
                <a:gd name="connsiteX23" fmla="*/ 1315641 w 4762500"/>
                <a:gd name="connsiteY23" fmla="*/ 987457 h 2095500"/>
                <a:gd name="connsiteX24" fmla="*/ 1315641 w 4762500"/>
                <a:gd name="connsiteY24" fmla="*/ 923566 h 2095500"/>
                <a:gd name="connsiteX25" fmla="*/ 972941 w 4762500"/>
                <a:gd name="connsiteY25" fmla="*/ 923566 h 2095500"/>
                <a:gd name="connsiteX26" fmla="*/ 972941 w 4762500"/>
                <a:gd name="connsiteY26" fmla="*/ 848054 h 2095500"/>
                <a:gd name="connsiteX27" fmla="*/ 911948 w 4762500"/>
                <a:gd name="connsiteY27" fmla="*/ 848054 h 2095500"/>
                <a:gd name="connsiteX28" fmla="*/ 911948 w 4762500"/>
                <a:gd name="connsiteY28" fmla="*/ 792872 h 2095500"/>
                <a:gd name="connsiteX29" fmla="*/ 859671 w 4762500"/>
                <a:gd name="connsiteY29" fmla="*/ 792872 h 2095500"/>
                <a:gd name="connsiteX30" fmla="*/ 859671 w 4762500"/>
                <a:gd name="connsiteY30" fmla="*/ 728978 h 2095500"/>
                <a:gd name="connsiteX31" fmla="*/ 758020 w 4762500"/>
                <a:gd name="connsiteY31" fmla="*/ 728978 h 2095500"/>
                <a:gd name="connsiteX32" fmla="*/ 758020 w 4762500"/>
                <a:gd name="connsiteY32" fmla="*/ 604094 h 2095500"/>
                <a:gd name="connsiteX33" fmla="*/ 566337 w 4762500"/>
                <a:gd name="connsiteY33" fmla="*/ 604094 h 2095500"/>
                <a:gd name="connsiteX34" fmla="*/ 566337 w 4762500"/>
                <a:gd name="connsiteY34" fmla="*/ 394984 h 2095500"/>
                <a:gd name="connsiteX35" fmla="*/ 508251 w 4762500"/>
                <a:gd name="connsiteY35" fmla="*/ 394984 h 2095500"/>
                <a:gd name="connsiteX36" fmla="*/ 508251 w 4762500"/>
                <a:gd name="connsiteY36" fmla="*/ 264291 h 2095500"/>
                <a:gd name="connsiteX37" fmla="*/ 290430 w 4762500"/>
                <a:gd name="connsiteY37" fmla="*/ 264291 h 2095500"/>
                <a:gd name="connsiteX38" fmla="*/ 290430 w 4762500"/>
                <a:gd name="connsiteY38" fmla="*/ 127789 h 2095500"/>
                <a:gd name="connsiteX39" fmla="*/ 69703 w 4762500"/>
                <a:gd name="connsiteY39" fmla="*/ 127789 h 2095500"/>
                <a:gd name="connsiteX40" fmla="*/ 69703 w 4762500"/>
                <a:gd name="connsiteY40" fmla="*/ 0 h 2095500"/>
                <a:gd name="connsiteX41" fmla="*/ 0 w 4762500"/>
                <a:gd name="connsiteY41"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62500" h="2095500">
                  <a:moveTo>
                    <a:pt x="4771758" y="2099805"/>
                  </a:moveTo>
                  <a:lnTo>
                    <a:pt x="3740734" y="2099805"/>
                  </a:lnTo>
                  <a:lnTo>
                    <a:pt x="3740734" y="1725149"/>
                  </a:lnTo>
                  <a:lnTo>
                    <a:pt x="2956570" y="1725149"/>
                  </a:lnTo>
                  <a:lnTo>
                    <a:pt x="2956570" y="1611887"/>
                  </a:lnTo>
                  <a:lnTo>
                    <a:pt x="2486073" y="1611887"/>
                  </a:lnTo>
                  <a:lnTo>
                    <a:pt x="2486073" y="1533468"/>
                  </a:lnTo>
                  <a:lnTo>
                    <a:pt x="2427989" y="1533468"/>
                  </a:lnTo>
                  <a:lnTo>
                    <a:pt x="2427989" y="1449238"/>
                  </a:lnTo>
                  <a:lnTo>
                    <a:pt x="2163699" y="1449238"/>
                  </a:lnTo>
                  <a:lnTo>
                    <a:pt x="2163699" y="1379544"/>
                  </a:lnTo>
                  <a:lnTo>
                    <a:pt x="2044627" y="1379544"/>
                  </a:lnTo>
                  <a:lnTo>
                    <a:pt x="2044627" y="1318546"/>
                  </a:lnTo>
                  <a:lnTo>
                    <a:pt x="1983629" y="1318546"/>
                  </a:lnTo>
                  <a:lnTo>
                    <a:pt x="1983629" y="1240136"/>
                  </a:lnTo>
                  <a:lnTo>
                    <a:pt x="1655445" y="1240136"/>
                  </a:lnTo>
                  <a:lnTo>
                    <a:pt x="1655445" y="1193664"/>
                  </a:lnTo>
                  <a:lnTo>
                    <a:pt x="1562510" y="1193664"/>
                  </a:lnTo>
                  <a:lnTo>
                    <a:pt x="1562510" y="1094918"/>
                  </a:lnTo>
                  <a:lnTo>
                    <a:pt x="1510236" y="1094918"/>
                  </a:lnTo>
                  <a:lnTo>
                    <a:pt x="1510236" y="1060066"/>
                  </a:lnTo>
                  <a:lnTo>
                    <a:pt x="1449238" y="1060066"/>
                  </a:lnTo>
                  <a:lnTo>
                    <a:pt x="1449238" y="987457"/>
                  </a:lnTo>
                  <a:lnTo>
                    <a:pt x="1315641" y="987457"/>
                  </a:lnTo>
                  <a:lnTo>
                    <a:pt x="1315641" y="923566"/>
                  </a:lnTo>
                  <a:lnTo>
                    <a:pt x="972941" y="923566"/>
                  </a:lnTo>
                  <a:lnTo>
                    <a:pt x="972941" y="848054"/>
                  </a:lnTo>
                  <a:lnTo>
                    <a:pt x="911948" y="848054"/>
                  </a:lnTo>
                  <a:lnTo>
                    <a:pt x="911948" y="792872"/>
                  </a:lnTo>
                  <a:lnTo>
                    <a:pt x="859671" y="792872"/>
                  </a:lnTo>
                  <a:lnTo>
                    <a:pt x="859671" y="728978"/>
                  </a:lnTo>
                  <a:lnTo>
                    <a:pt x="758020" y="728978"/>
                  </a:lnTo>
                  <a:lnTo>
                    <a:pt x="758020" y="604094"/>
                  </a:lnTo>
                  <a:lnTo>
                    <a:pt x="566337" y="604094"/>
                  </a:lnTo>
                  <a:lnTo>
                    <a:pt x="566337" y="394984"/>
                  </a:lnTo>
                  <a:lnTo>
                    <a:pt x="508251" y="394984"/>
                  </a:lnTo>
                  <a:lnTo>
                    <a:pt x="508251" y="264291"/>
                  </a:lnTo>
                  <a:lnTo>
                    <a:pt x="290430" y="264291"/>
                  </a:lnTo>
                  <a:lnTo>
                    <a:pt x="290430" y="127789"/>
                  </a:lnTo>
                  <a:lnTo>
                    <a:pt x="69703" y="127789"/>
                  </a:lnTo>
                  <a:lnTo>
                    <a:pt x="69703" y="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2" name="Freeform: Shape 531">
              <a:extLst>
                <a:ext uri="{FF2B5EF4-FFF2-40B4-BE49-F238E27FC236}">
                  <a16:creationId xmlns:a16="http://schemas.microsoft.com/office/drawing/2014/main" xmlns="" id="{7D20FC53-BD9F-42B8-9C85-B541008CDEA2}"/>
                </a:ext>
              </a:extLst>
            </p:cNvPr>
            <p:cNvSpPr/>
            <p:nvPr/>
          </p:nvSpPr>
          <p:spPr>
            <a:xfrm>
              <a:off x="9373792" y="4560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3" name="Freeform: Shape 532">
              <a:extLst>
                <a:ext uri="{FF2B5EF4-FFF2-40B4-BE49-F238E27FC236}">
                  <a16:creationId xmlns:a16="http://schemas.microsoft.com/office/drawing/2014/main" xmlns="" id="{EC800E94-468C-4F53-918D-932F184AEA71}"/>
                </a:ext>
              </a:extLst>
            </p:cNvPr>
            <p:cNvSpPr/>
            <p:nvPr/>
          </p:nvSpPr>
          <p:spPr>
            <a:xfrm>
              <a:off x="1141215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4" name="Freeform: Shape 533">
              <a:extLst>
                <a:ext uri="{FF2B5EF4-FFF2-40B4-BE49-F238E27FC236}">
                  <a16:creationId xmlns:a16="http://schemas.microsoft.com/office/drawing/2014/main" xmlns="" id="{25FBF39D-96FB-4AB7-B5E2-9CC519ADFF5D}"/>
                </a:ext>
              </a:extLst>
            </p:cNvPr>
            <p:cNvSpPr/>
            <p:nvPr/>
          </p:nvSpPr>
          <p:spPr>
            <a:xfrm>
              <a:off x="1145025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5" name="Freeform: Shape 534">
              <a:extLst>
                <a:ext uri="{FF2B5EF4-FFF2-40B4-BE49-F238E27FC236}">
                  <a16:creationId xmlns:a16="http://schemas.microsoft.com/office/drawing/2014/main" xmlns="" id="{A11BF703-9CF2-4C57-B8B5-30A696493134}"/>
                </a:ext>
              </a:extLst>
            </p:cNvPr>
            <p:cNvSpPr/>
            <p:nvPr/>
          </p:nvSpPr>
          <p:spPr>
            <a:xfrm>
              <a:off x="1150740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6" name="Freeform: Shape 535">
              <a:extLst>
                <a:ext uri="{FF2B5EF4-FFF2-40B4-BE49-F238E27FC236}">
                  <a16:creationId xmlns:a16="http://schemas.microsoft.com/office/drawing/2014/main" xmlns="" id="{135700D8-10B5-41F0-8F67-EB5E619B9317}"/>
                </a:ext>
              </a:extLst>
            </p:cNvPr>
            <p:cNvSpPr/>
            <p:nvPr/>
          </p:nvSpPr>
          <p:spPr>
            <a:xfrm>
              <a:off x="1158360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7" name="Freeform: Shape 536">
              <a:extLst>
                <a:ext uri="{FF2B5EF4-FFF2-40B4-BE49-F238E27FC236}">
                  <a16:creationId xmlns:a16="http://schemas.microsoft.com/office/drawing/2014/main" xmlns="" id="{F2A0FE15-358F-4B9E-ACAD-AD0BB6B3BD77}"/>
                </a:ext>
              </a:extLst>
            </p:cNvPr>
            <p:cNvSpPr/>
            <p:nvPr/>
          </p:nvSpPr>
          <p:spPr>
            <a:xfrm>
              <a:off x="1173600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8" name="Freeform: Shape 537">
              <a:extLst>
                <a:ext uri="{FF2B5EF4-FFF2-40B4-BE49-F238E27FC236}">
                  <a16:creationId xmlns:a16="http://schemas.microsoft.com/office/drawing/2014/main" xmlns="" id="{EDE83F58-B0FF-4E48-B812-B0CBDB3B2A58}"/>
                </a:ext>
              </a:extLst>
            </p:cNvPr>
            <p:cNvSpPr/>
            <p:nvPr/>
          </p:nvSpPr>
          <p:spPr>
            <a:xfrm>
              <a:off x="1186935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69" name="Freeform: Shape 538">
              <a:extLst>
                <a:ext uri="{FF2B5EF4-FFF2-40B4-BE49-F238E27FC236}">
                  <a16:creationId xmlns:a16="http://schemas.microsoft.com/office/drawing/2014/main" xmlns="" id="{8FD1D3F9-9974-4E35-9EFE-1B8DA88B4714}"/>
                </a:ext>
              </a:extLst>
            </p:cNvPr>
            <p:cNvSpPr/>
            <p:nvPr/>
          </p:nvSpPr>
          <p:spPr>
            <a:xfrm>
              <a:off x="1202175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0" name="Freeform: Shape 539">
              <a:extLst>
                <a:ext uri="{FF2B5EF4-FFF2-40B4-BE49-F238E27FC236}">
                  <a16:creationId xmlns:a16="http://schemas.microsoft.com/office/drawing/2014/main" xmlns="" id="{29F0340B-56C5-4BBF-A6F7-034899EFE425}"/>
                </a:ext>
              </a:extLst>
            </p:cNvPr>
            <p:cNvSpPr/>
            <p:nvPr/>
          </p:nvSpPr>
          <p:spPr>
            <a:xfrm>
              <a:off x="1209795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1" name="Freeform: Shape 540">
              <a:extLst>
                <a:ext uri="{FF2B5EF4-FFF2-40B4-BE49-F238E27FC236}">
                  <a16:creationId xmlns:a16="http://schemas.microsoft.com/office/drawing/2014/main" xmlns="" id="{26CDB7E8-7911-4BBE-B23D-D4848FCD7CC0}"/>
                </a:ext>
              </a:extLst>
            </p:cNvPr>
            <p:cNvSpPr/>
            <p:nvPr/>
          </p:nvSpPr>
          <p:spPr>
            <a:xfrm>
              <a:off x="123646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2" name="Freeform: Shape 541">
              <a:extLst>
                <a:ext uri="{FF2B5EF4-FFF2-40B4-BE49-F238E27FC236}">
                  <a16:creationId xmlns:a16="http://schemas.microsoft.com/office/drawing/2014/main" xmlns="" id="{46D4A9EC-782A-4FF6-9C7C-E0407AE2AD11}"/>
                </a:ext>
              </a:extLst>
            </p:cNvPr>
            <p:cNvSpPr/>
            <p:nvPr/>
          </p:nvSpPr>
          <p:spPr>
            <a:xfrm>
              <a:off x="125170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3" name="Freeform: Shape 542">
              <a:extLst>
                <a:ext uri="{FF2B5EF4-FFF2-40B4-BE49-F238E27FC236}">
                  <a16:creationId xmlns:a16="http://schemas.microsoft.com/office/drawing/2014/main" xmlns="" id="{9FA3321A-9CB2-4723-92FF-DF05609B3BBE}"/>
                </a:ext>
              </a:extLst>
            </p:cNvPr>
            <p:cNvSpPr/>
            <p:nvPr/>
          </p:nvSpPr>
          <p:spPr>
            <a:xfrm>
              <a:off x="1268851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4" name="Freeform: Shape 543">
              <a:extLst>
                <a:ext uri="{FF2B5EF4-FFF2-40B4-BE49-F238E27FC236}">
                  <a16:creationId xmlns:a16="http://schemas.microsoft.com/office/drawing/2014/main" xmlns="" id="{C08C92C5-7F3C-4AED-942B-A8A6507869EC}"/>
                </a:ext>
              </a:extLst>
            </p:cNvPr>
            <p:cNvSpPr/>
            <p:nvPr/>
          </p:nvSpPr>
          <p:spPr>
            <a:xfrm>
              <a:off x="128599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5" name="Freeform: Shape 544">
              <a:extLst>
                <a:ext uri="{FF2B5EF4-FFF2-40B4-BE49-F238E27FC236}">
                  <a16:creationId xmlns:a16="http://schemas.microsoft.com/office/drawing/2014/main" xmlns="" id="{2666277E-6205-4988-8E4E-93A93ED7CEEB}"/>
                </a:ext>
              </a:extLst>
            </p:cNvPr>
            <p:cNvSpPr/>
            <p:nvPr/>
          </p:nvSpPr>
          <p:spPr>
            <a:xfrm>
              <a:off x="129361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6" name="Freeform: Shape 545">
              <a:extLst>
                <a:ext uri="{FF2B5EF4-FFF2-40B4-BE49-F238E27FC236}">
                  <a16:creationId xmlns:a16="http://schemas.microsoft.com/office/drawing/2014/main" xmlns="" id="{0B0208AB-FEC2-4E2C-9D58-EDF7076FD883}"/>
                </a:ext>
              </a:extLst>
            </p:cNvPr>
            <p:cNvSpPr/>
            <p:nvPr/>
          </p:nvSpPr>
          <p:spPr>
            <a:xfrm>
              <a:off x="129361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7" name="Freeform: Shape 546">
              <a:extLst>
                <a:ext uri="{FF2B5EF4-FFF2-40B4-BE49-F238E27FC236}">
                  <a16:creationId xmlns:a16="http://schemas.microsoft.com/office/drawing/2014/main" xmlns="" id="{1F23D5CB-1DFB-4D2B-8840-0BE64937BEC0}"/>
                </a:ext>
              </a:extLst>
            </p:cNvPr>
            <p:cNvSpPr/>
            <p:nvPr/>
          </p:nvSpPr>
          <p:spPr>
            <a:xfrm>
              <a:off x="13069510" y="65040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278" name="Freeform: Shape 547">
              <a:extLst>
                <a:ext uri="{FF2B5EF4-FFF2-40B4-BE49-F238E27FC236}">
                  <a16:creationId xmlns:a16="http://schemas.microsoft.com/office/drawing/2014/main" xmlns="" id="{C7ABB2C9-E778-40B0-B65A-902836CA5027}"/>
                </a:ext>
              </a:extLst>
            </p:cNvPr>
            <p:cNvSpPr/>
            <p:nvPr/>
          </p:nvSpPr>
          <p:spPr>
            <a:xfrm>
              <a:off x="13964870" y="65040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279" name="TextBox 278">
            <a:extLst>
              <a:ext uri="{FF2B5EF4-FFF2-40B4-BE49-F238E27FC236}">
                <a16:creationId xmlns:a16="http://schemas.microsoft.com/office/drawing/2014/main" xmlns="" id="{02E75E43-3548-4166-AEC7-E4196289BB2F}"/>
              </a:ext>
            </a:extLst>
          </p:cNvPr>
          <p:cNvSpPr txBox="1"/>
          <p:nvPr/>
        </p:nvSpPr>
        <p:spPr>
          <a:xfrm>
            <a:off x="4696690" y="5439778"/>
            <a:ext cx="830677" cy="276999"/>
          </a:xfrm>
          <a:prstGeom prst="rect">
            <a:avLst/>
          </a:prstGeom>
          <a:noFill/>
        </p:spPr>
        <p:txBody>
          <a:bodyPr wrap="none" rtlCol="0">
            <a:spAutoFit/>
          </a:bodyPr>
          <a:lstStyle/>
          <a:p>
            <a:pPr algn="r"/>
            <a:r>
              <a:rPr lang="fr-FR" sz="1200" dirty="0">
                <a:solidFill>
                  <a:schemeClr val="accent3"/>
                </a:solidFill>
              </a:rPr>
              <a:t>Riprétinib</a:t>
            </a:r>
          </a:p>
        </p:txBody>
      </p:sp>
      <p:sp>
        <p:nvSpPr>
          <p:cNvPr id="280" name="TextBox 279">
            <a:extLst>
              <a:ext uri="{FF2B5EF4-FFF2-40B4-BE49-F238E27FC236}">
                <a16:creationId xmlns:a16="http://schemas.microsoft.com/office/drawing/2014/main" xmlns="" id="{9A68ED09-1613-414D-879C-D5FD8D935D72}"/>
              </a:ext>
            </a:extLst>
          </p:cNvPr>
          <p:cNvSpPr txBox="1"/>
          <p:nvPr/>
        </p:nvSpPr>
        <p:spPr>
          <a:xfrm>
            <a:off x="4643792" y="5708497"/>
            <a:ext cx="883575" cy="276999"/>
          </a:xfrm>
          <a:prstGeom prst="rect">
            <a:avLst/>
          </a:prstGeom>
          <a:noFill/>
        </p:spPr>
        <p:txBody>
          <a:bodyPr wrap="none" rtlCol="0">
            <a:spAutoFit/>
          </a:bodyPr>
          <a:lstStyle/>
          <a:p>
            <a:pPr algn="r"/>
            <a:r>
              <a:rPr lang="fr-FR" sz="1200" dirty="0">
                <a:solidFill>
                  <a:schemeClr val="accent5"/>
                </a:solidFill>
              </a:rPr>
              <a:t>Crossover</a:t>
            </a:r>
          </a:p>
        </p:txBody>
      </p:sp>
      <p:sp>
        <p:nvSpPr>
          <p:cNvPr id="281" name="TextBox 280">
            <a:extLst>
              <a:ext uri="{FF2B5EF4-FFF2-40B4-BE49-F238E27FC236}">
                <a16:creationId xmlns:a16="http://schemas.microsoft.com/office/drawing/2014/main" xmlns="" id="{6FA7174C-5A4A-4BF8-AE11-CB53F44A1DA9}"/>
              </a:ext>
            </a:extLst>
          </p:cNvPr>
          <p:cNvSpPr txBox="1"/>
          <p:nvPr/>
        </p:nvSpPr>
        <p:spPr>
          <a:xfrm>
            <a:off x="4789665" y="5965469"/>
            <a:ext cx="737702" cy="276999"/>
          </a:xfrm>
          <a:prstGeom prst="rect">
            <a:avLst/>
          </a:prstGeom>
          <a:noFill/>
        </p:spPr>
        <p:txBody>
          <a:bodyPr wrap="none" rtlCol="0">
            <a:spAutoFit/>
          </a:bodyPr>
          <a:lstStyle/>
          <a:p>
            <a:pPr algn="r"/>
            <a:r>
              <a:rPr lang="fr-FR" sz="1200" dirty="0">
                <a:solidFill>
                  <a:schemeClr val="accent2"/>
                </a:solidFill>
              </a:rPr>
              <a:t>Placebo</a:t>
            </a:r>
          </a:p>
        </p:txBody>
      </p:sp>
    </p:spTree>
    <p:extLst>
      <p:ext uri="{BB962C8B-B14F-4D97-AF65-F5344CB8AC3E}">
        <p14:creationId xmlns:p14="http://schemas.microsoft.com/office/powerpoint/2010/main" xmlns="" val="17355778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O-13: Efficacité et tolérance du riprétinib en traitement de 4</a:t>
            </a:r>
            <a:r>
              <a:rPr lang="fr-FR" baseline="30000" dirty="0"/>
              <a:t>e</a:t>
            </a:r>
            <a:r>
              <a:rPr lang="fr-FR" dirty="0"/>
              <a:t> ligne et au delà des patients avec tumeur </a:t>
            </a:r>
            <a:r>
              <a:rPr lang="fr-FR" dirty="0" err="1"/>
              <a:t>stromale</a:t>
            </a:r>
            <a:r>
              <a:rPr lang="fr-FR" dirty="0"/>
              <a:t> gastro-intestinale après crossover à partir du bras placebo: analyses de INVICTUS – Serrano C, et al</a:t>
            </a:r>
          </a:p>
        </p:txBody>
      </p:sp>
      <p:sp>
        <p:nvSpPr>
          <p:cNvPr id="3" name="Content Placeholder 2"/>
          <p:cNvSpPr>
            <a:spLocks noGrp="1"/>
          </p:cNvSpPr>
          <p:nvPr>
            <p:ph idx="1"/>
          </p:nvPr>
        </p:nvSpPr>
        <p:spPr/>
        <p:txBody>
          <a:bodyPr/>
          <a:lstStyle/>
          <a:p>
            <a:pPr marL="0" indent="0">
              <a:buNone/>
            </a:pPr>
            <a:r>
              <a:rPr lang="fr-FR" b="1" dirty="0"/>
              <a:t>Résultats</a:t>
            </a:r>
            <a:endParaRPr lang="fr-FR" dirty="0"/>
          </a:p>
          <a:p>
            <a:pPr marL="0" indent="0">
              <a:spcBef>
                <a:spcPts val="24600"/>
              </a:spcBef>
              <a:buNone/>
            </a:pPr>
            <a:r>
              <a:rPr lang="fr-FR" b="1" dirty="0"/>
              <a:t>Conclusions</a:t>
            </a:r>
          </a:p>
          <a:p>
            <a:r>
              <a:rPr lang="fr-FR" b="1" dirty="0"/>
              <a:t>Chez ces patients avec GIST lourdement prétraités qui ont fait un crossover à partir du placebo, le riprétinib a démontré un bénéfice cliniquement significatif et a été généralement bien toléré</a:t>
            </a:r>
          </a:p>
        </p:txBody>
      </p:sp>
      <p:sp>
        <p:nvSpPr>
          <p:cNvPr id="5" name="Text Placeholder 4"/>
          <p:cNvSpPr>
            <a:spLocks noGrp="1"/>
          </p:cNvSpPr>
          <p:nvPr>
            <p:ph type="body" sz="quarter" idx="11"/>
          </p:nvPr>
        </p:nvSpPr>
        <p:spPr/>
        <p:txBody>
          <a:bodyPr/>
          <a:lstStyle/>
          <a:p>
            <a:r>
              <a:rPr lang="fr-FR" dirty="0"/>
              <a:t>Serrano C, et al, Ann </a:t>
            </a:r>
            <a:r>
              <a:rPr lang="fr-FR" dirty="0" err="1"/>
              <a:t>Oncol</a:t>
            </a:r>
            <a:r>
              <a:rPr lang="fr-FR" dirty="0"/>
              <a:t> 2020;31(</a:t>
            </a:r>
            <a:r>
              <a:rPr lang="fr-FR" dirty="0" err="1"/>
              <a:t>suppl</a:t>
            </a:r>
            <a:r>
              <a:rPr lang="fr-FR" dirty="0"/>
              <a:t>):</a:t>
            </a:r>
            <a:r>
              <a:rPr lang="fr-FR" dirty="0" err="1"/>
              <a:t>abstr</a:t>
            </a:r>
            <a:r>
              <a:rPr lang="fr-FR" dirty="0"/>
              <a:t> O-13</a:t>
            </a:r>
          </a:p>
        </p:txBody>
      </p:sp>
      <p:graphicFrame>
        <p:nvGraphicFramePr>
          <p:cNvPr id="6" name="Table 5"/>
          <p:cNvGraphicFramePr>
            <a:graphicFrameLocks noGrp="1"/>
          </p:cNvGraphicFramePr>
          <p:nvPr>
            <p:extLst>
              <p:ext uri="{D42A27DB-BD31-4B8C-83A1-F6EECF244321}">
                <p14:modId xmlns:p14="http://schemas.microsoft.com/office/powerpoint/2010/main" xmlns="" val="700360642"/>
              </p:ext>
            </p:extLst>
          </p:nvPr>
        </p:nvGraphicFramePr>
        <p:xfrm>
          <a:off x="365124" y="1598600"/>
          <a:ext cx="8368476" cy="2935560"/>
        </p:xfrm>
        <a:graphic>
          <a:graphicData uri="http://schemas.openxmlformats.org/drawingml/2006/table">
            <a:tbl>
              <a:tblPr firstRow="1" bandRow="1">
                <a:tableStyleId>{5202B0CA-FC54-4496-8BCA-5EF66A818D29}</a:tableStyleId>
              </a:tblPr>
              <a:tblGrid>
                <a:gridCol w="2464476">
                  <a:extLst>
                    <a:ext uri="{9D8B030D-6E8A-4147-A177-3AD203B41FA5}">
                      <a16:colId xmlns:a16="http://schemas.microsoft.com/office/drawing/2014/main" xmlns="" val="2535980224"/>
                    </a:ext>
                  </a:extLst>
                </a:gridCol>
                <a:gridCol w="2707200">
                  <a:extLst>
                    <a:ext uri="{9D8B030D-6E8A-4147-A177-3AD203B41FA5}">
                      <a16:colId xmlns:a16="http://schemas.microsoft.com/office/drawing/2014/main" xmlns="" val="1353580561"/>
                    </a:ext>
                  </a:extLst>
                </a:gridCol>
                <a:gridCol w="1598400">
                  <a:extLst>
                    <a:ext uri="{9D8B030D-6E8A-4147-A177-3AD203B41FA5}">
                      <a16:colId xmlns:a16="http://schemas.microsoft.com/office/drawing/2014/main" xmlns="" val="2798359262"/>
                    </a:ext>
                  </a:extLst>
                </a:gridCol>
                <a:gridCol w="1598400">
                  <a:extLst>
                    <a:ext uri="{9D8B030D-6E8A-4147-A177-3AD203B41FA5}">
                      <a16:colId xmlns:a16="http://schemas.microsoft.com/office/drawing/2014/main" xmlns="" val="1172141005"/>
                    </a:ext>
                  </a:extLst>
                </a:gridCol>
              </a:tblGrid>
              <a:tr h="208600">
                <a:tc rowSpan="2">
                  <a:txBody>
                    <a:bodyPr/>
                    <a:lstStyle/>
                    <a:p>
                      <a:r>
                        <a:rPr lang="fr-FR" sz="1600" noProof="0" dirty="0">
                          <a:solidFill>
                            <a:schemeClr val="tx2"/>
                          </a:solidFill>
                        </a:rPr>
                        <a:t>EIs grade 3/4</a:t>
                      </a:r>
                      <a:r>
                        <a:rPr lang="fr-FR" sz="1600" baseline="0" noProof="0" dirty="0">
                          <a:solidFill>
                            <a:schemeClr val="tx2"/>
                          </a:solidFill>
                        </a:rPr>
                        <a:t>, n (%)</a:t>
                      </a:r>
                      <a:endParaRPr lang="fr-FR" sz="1600" noProof="0" dirty="0">
                        <a:solidFill>
                          <a:schemeClr val="tx2"/>
                        </a:solidFill>
                      </a:endParaRPr>
                    </a:p>
                  </a:txBody>
                  <a:tcPr marT="36000" marB="36000" anchor="ctr">
                    <a:lnB w="9525" cap="flat" cmpd="sng" algn="ctr">
                      <a:solidFill>
                        <a:schemeClr val="tx2"/>
                      </a:solidFill>
                      <a:prstDash val="solid"/>
                      <a:round/>
                      <a:headEnd type="none" w="med" len="med"/>
                      <a:tailEnd type="none" w="med" len="med"/>
                    </a:lnB>
                  </a:tcPr>
                </a:tc>
                <a:tc>
                  <a:txBody>
                    <a:bodyPr/>
                    <a:lstStyle/>
                    <a:p>
                      <a:pPr algn="ctr"/>
                      <a:r>
                        <a:rPr lang="fr-FR" sz="1600" baseline="0" noProof="0">
                          <a:solidFill>
                            <a:schemeClr val="tx2"/>
                          </a:solidFill>
                        </a:rPr>
                        <a:t>Période en ouvert</a:t>
                      </a:r>
                      <a:endParaRPr lang="fr-FR" sz="1600" noProof="0">
                        <a:solidFill>
                          <a:schemeClr val="tx2"/>
                        </a:solidFill>
                      </a:endParaRPr>
                    </a:p>
                  </a:txBody>
                  <a:tcPr marT="36000" marB="36000" anchor="ctr"/>
                </a:tc>
                <a:tc gridSpan="2">
                  <a:txBody>
                    <a:bodyPr/>
                    <a:lstStyle/>
                    <a:p>
                      <a:pPr algn="ctr"/>
                      <a:r>
                        <a:rPr lang="fr-FR" sz="1600" noProof="0" dirty="0">
                          <a:solidFill>
                            <a:schemeClr val="tx2"/>
                          </a:solidFill>
                        </a:rPr>
                        <a:t>Période en double aveugle</a:t>
                      </a:r>
                    </a:p>
                  </a:txBody>
                  <a:tcPr marT="36000" marB="36000" anchor="ctr"/>
                </a:tc>
                <a:tc hMerge="1">
                  <a:txBody>
                    <a:bodyPr/>
                    <a:lstStyle/>
                    <a:p>
                      <a:pPr algn="ctr"/>
                      <a:endParaRPr lang="en-GB" sz="1600" dirty="0">
                        <a:solidFill>
                          <a:schemeClr val="tx2"/>
                        </a:solidFill>
                      </a:endParaRPr>
                    </a:p>
                  </a:txBody>
                  <a:tcPr/>
                </a:tc>
                <a:extLst>
                  <a:ext uri="{0D108BD9-81ED-4DB2-BD59-A6C34878D82A}">
                    <a16:rowId xmlns:a16="http://schemas.microsoft.com/office/drawing/2014/main" xmlns="" val="2152915196"/>
                  </a:ext>
                </a:extLst>
              </a:tr>
              <a:tr h="559680">
                <a:tc vMerge="1">
                  <a:txBody>
                    <a:bodyPr/>
                    <a:lstStyle/>
                    <a:p>
                      <a:endParaRPr lang="en-GB" sz="16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r>
                        <a:rPr lang="fr-FR" sz="1600" b="1" noProof="0" dirty="0">
                          <a:solidFill>
                            <a:schemeClr val="tx2"/>
                          </a:solidFill>
                        </a:rPr>
                        <a:t>Crossover</a:t>
                      </a:r>
                      <a:r>
                        <a:rPr lang="fr-FR" sz="1600" b="1" baseline="0" noProof="0" dirty="0">
                          <a:solidFill>
                            <a:schemeClr val="tx2"/>
                          </a:solidFill>
                        </a:rPr>
                        <a:t> pour </a:t>
                      </a:r>
                      <a:r>
                        <a:rPr lang="fr-FR" sz="1600" b="1" baseline="0" noProof="0" dirty="0" err="1" smtClean="0">
                          <a:solidFill>
                            <a:schemeClr val="tx2"/>
                          </a:solidFill>
                        </a:rPr>
                        <a:t>riprétinib</a:t>
                      </a:r>
                      <a:r>
                        <a:rPr lang="fr-FR" sz="1600" b="1" baseline="0" noProof="0" dirty="0" smtClean="0">
                          <a:solidFill>
                            <a:schemeClr val="tx2"/>
                          </a:solidFill>
                        </a:rPr>
                        <a:t> </a:t>
                      </a:r>
                      <a:r>
                        <a:rPr lang="fr-FR" sz="1600" b="1" baseline="0" noProof="0" dirty="0">
                          <a:solidFill>
                            <a:schemeClr val="tx2"/>
                          </a:solidFill>
                        </a:rPr>
                        <a:t>(n=29)</a:t>
                      </a:r>
                      <a:endParaRPr lang="fr-FR" sz="1600" b="1" noProof="0" dirty="0">
                        <a:solidFill>
                          <a:schemeClr val="tx2"/>
                        </a:solidFill>
                      </a:endParaRPr>
                    </a:p>
                  </a:txBody>
                  <a:tcPr marT="36000" marB="36000" anchor="ctr">
                    <a:lnB w="9525" cap="flat" cmpd="sng" algn="ctr">
                      <a:solidFill>
                        <a:schemeClr val="tx2"/>
                      </a:solidFill>
                      <a:prstDash val="solid"/>
                      <a:round/>
                      <a:headEnd type="none" w="med" len="med"/>
                      <a:tailEnd type="none" w="med" len="med"/>
                    </a:lnB>
                    <a:solidFill>
                      <a:srgbClr val="A0A0A0"/>
                    </a:solidFill>
                  </a:tcPr>
                </a:tc>
                <a:tc>
                  <a:txBody>
                    <a:bodyPr/>
                    <a:lstStyle/>
                    <a:p>
                      <a:pPr algn="ctr"/>
                      <a:r>
                        <a:rPr lang="fr-FR" sz="1600" b="1" noProof="0" dirty="0">
                          <a:solidFill>
                            <a:schemeClr val="tx2"/>
                          </a:solidFill>
                        </a:rPr>
                        <a:t>Riprétinib </a:t>
                      </a:r>
                      <a:br>
                        <a:rPr lang="fr-FR" sz="1600" b="1" noProof="0" dirty="0">
                          <a:solidFill>
                            <a:schemeClr val="tx2"/>
                          </a:solidFill>
                        </a:rPr>
                      </a:br>
                      <a:r>
                        <a:rPr lang="fr-FR" sz="1600" b="1" noProof="0" dirty="0">
                          <a:solidFill>
                            <a:schemeClr val="tx2"/>
                          </a:solidFill>
                        </a:rPr>
                        <a:t>(n=85)</a:t>
                      </a:r>
                    </a:p>
                  </a:txBody>
                  <a:tcPr marT="36000" marB="36000" anchor="ctr">
                    <a:lnB w="9525" cap="flat" cmpd="sng" algn="ctr">
                      <a:solidFill>
                        <a:schemeClr val="tx2"/>
                      </a:solidFill>
                      <a:prstDash val="solid"/>
                      <a:round/>
                      <a:headEnd type="none" w="med" len="med"/>
                      <a:tailEnd type="none" w="med" len="med"/>
                    </a:lnB>
                    <a:solidFill>
                      <a:srgbClr val="A0A0A0"/>
                    </a:solidFill>
                  </a:tcPr>
                </a:tc>
                <a:tc>
                  <a:txBody>
                    <a:bodyPr/>
                    <a:lstStyle/>
                    <a:p>
                      <a:pPr algn="ctr"/>
                      <a:r>
                        <a:rPr lang="fr-FR" sz="1600" b="1" noProof="0" dirty="0">
                          <a:solidFill>
                            <a:schemeClr val="tx2"/>
                          </a:solidFill>
                        </a:rPr>
                        <a:t>Placebo</a:t>
                      </a:r>
                      <a:br>
                        <a:rPr lang="fr-FR" sz="1600" b="1" noProof="0" dirty="0">
                          <a:solidFill>
                            <a:schemeClr val="tx2"/>
                          </a:solidFill>
                        </a:rPr>
                      </a:br>
                      <a:r>
                        <a:rPr lang="fr-FR" sz="1600" b="1" noProof="0" dirty="0">
                          <a:solidFill>
                            <a:schemeClr val="tx2"/>
                          </a:solidFill>
                        </a:rPr>
                        <a:t>(n=43)</a:t>
                      </a:r>
                    </a:p>
                  </a:txBody>
                  <a:tcPr marT="36000" marB="36000" anchor="ctr">
                    <a:lnB w="9525" cap="flat" cmpd="sng" algn="ctr">
                      <a:solidFill>
                        <a:schemeClr val="tx2"/>
                      </a:solidFill>
                      <a:prstDash val="solid"/>
                      <a:round/>
                      <a:headEnd type="none" w="med" len="med"/>
                      <a:tailEnd type="none" w="med" len="med"/>
                    </a:lnB>
                    <a:solidFill>
                      <a:srgbClr val="A0A0A0"/>
                    </a:solidFill>
                  </a:tcPr>
                </a:tc>
                <a:extLst>
                  <a:ext uri="{0D108BD9-81ED-4DB2-BD59-A6C34878D82A}">
                    <a16:rowId xmlns:a16="http://schemas.microsoft.com/office/drawing/2014/main" xmlns="" val="1962996844"/>
                  </a:ext>
                </a:extLst>
              </a:tr>
              <a:tr h="343340">
                <a:tc>
                  <a:txBody>
                    <a:bodyPr/>
                    <a:lstStyle/>
                    <a:p>
                      <a:r>
                        <a:rPr lang="fr-FR" sz="1600" noProof="0" dirty="0">
                          <a:solidFill>
                            <a:schemeClr val="tx1"/>
                          </a:solidFill>
                        </a:rPr>
                        <a:t>Anémie</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6 (21,0)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8</a:t>
                      </a:r>
                      <a:r>
                        <a:rPr lang="fr-FR" sz="1600" baseline="0" noProof="0">
                          <a:solidFill>
                            <a:schemeClr val="tx1"/>
                          </a:solidFill>
                        </a:rPr>
                        <a:t> (9,4)</a:t>
                      </a:r>
                      <a:endParaRPr lang="fr-FR" sz="1600" noProof="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6 (14,0)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936206160"/>
                  </a:ext>
                </a:extLst>
              </a:tr>
              <a:tr h="343340">
                <a:tc>
                  <a:txBody>
                    <a:bodyPr/>
                    <a:lstStyle/>
                    <a:p>
                      <a:r>
                        <a:rPr lang="fr-FR" sz="1600" noProof="0">
                          <a:solidFill>
                            <a:schemeClr val="tx1"/>
                          </a:solidFill>
                        </a:rPr>
                        <a:t>Fatigue</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3 (10,0)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3 (3,5)</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1 (2,3)</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470115912"/>
                  </a:ext>
                </a:extLst>
              </a:tr>
              <a:tr h="343340">
                <a:tc>
                  <a:txBody>
                    <a:bodyPr/>
                    <a:lstStyle/>
                    <a:p>
                      <a:r>
                        <a:rPr lang="fr-FR" sz="1600" noProof="0" dirty="0">
                          <a:solidFill>
                            <a:schemeClr val="tx1"/>
                          </a:solidFill>
                        </a:rPr>
                        <a:t>Myalgies</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1 (1,2)</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407231522"/>
                  </a:ext>
                </a:extLst>
              </a:tr>
              <a:tr h="343340">
                <a:tc>
                  <a:txBody>
                    <a:bodyPr/>
                    <a:lstStyle/>
                    <a:p>
                      <a:r>
                        <a:rPr lang="fr-FR" sz="1600" noProof="0">
                          <a:solidFill>
                            <a:schemeClr val="tx1"/>
                          </a:solidFill>
                        </a:rPr>
                        <a:t>Constipation</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1 (3,4)</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1 (1,2)</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0</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9506120"/>
                  </a:ext>
                </a:extLst>
              </a:tr>
              <a:tr h="343340">
                <a:tc>
                  <a:txBody>
                    <a:bodyPr/>
                    <a:lstStyle/>
                    <a:p>
                      <a:r>
                        <a:rPr lang="fr-FR" sz="1600" noProof="0" dirty="0">
                          <a:solidFill>
                            <a:schemeClr val="tx1"/>
                          </a:solidFill>
                        </a:rPr>
                        <a:t>Douleurs abdominales</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2 (6,9)</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6 (7,1)</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fr-FR" sz="1600" noProof="0">
                          <a:solidFill>
                            <a:schemeClr val="tx1"/>
                          </a:solidFill>
                        </a:rPr>
                        <a:t>2 (4,7)</a:t>
                      </a: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04734570"/>
                  </a:ext>
                </a:extLst>
              </a:tr>
              <a:tr h="343340">
                <a:tc>
                  <a:txBody>
                    <a:bodyPr/>
                    <a:lstStyle/>
                    <a:p>
                      <a:r>
                        <a:rPr lang="fr-FR" sz="1600" baseline="0" noProof="0" dirty="0">
                          <a:solidFill>
                            <a:schemeClr val="tx1"/>
                          </a:solidFill>
                        </a:rPr>
                        <a:t>Diminution appétit</a:t>
                      </a:r>
                      <a:endParaRPr lang="fr-FR" sz="1600" noProof="0" dirty="0">
                        <a:solidFill>
                          <a:schemeClr val="tx1"/>
                        </a:solidFill>
                      </a:endParaRPr>
                    </a:p>
                  </a:txBody>
                  <a:tcPr marT="36000" marB="36000">
                    <a:lnT w="9525" cap="flat" cmpd="sng" algn="ctr">
                      <a:solidFill>
                        <a:schemeClr val="tx2"/>
                      </a:solidFill>
                      <a:prstDash val="solid"/>
                      <a:round/>
                      <a:headEnd type="none" w="med" len="med"/>
                      <a:tailEnd type="none" w="med" len="med"/>
                    </a:lnT>
                  </a:tcPr>
                </a:tc>
                <a:tc>
                  <a:txBody>
                    <a:bodyPr/>
                    <a:lstStyle/>
                    <a:p>
                      <a:pPr algn="ctr"/>
                      <a:r>
                        <a:rPr lang="fr-FR" sz="1600" noProof="0">
                          <a:solidFill>
                            <a:schemeClr val="tx1"/>
                          </a:solidFill>
                        </a:rPr>
                        <a:t>0</a:t>
                      </a:r>
                    </a:p>
                  </a:txBody>
                  <a:tcPr marT="36000" marB="36000">
                    <a:lnT w="9525" cap="flat" cmpd="sng" algn="ctr">
                      <a:solidFill>
                        <a:schemeClr val="tx2"/>
                      </a:solidFill>
                      <a:prstDash val="solid"/>
                      <a:round/>
                      <a:headEnd type="none" w="med" len="med"/>
                      <a:tailEnd type="none" w="med" len="med"/>
                    </a:lnT>
                  </a:tcPr>
                </a:tc>
                <a:tc>
                  <a:txBody>
                    <a:bodyPr/>
                    <a:lstStyle/>
                    <a:p>
                      <a:pPr algn="ctr"/>
                      <a:r>
                        <a:rPr lang="fr-FR" sz="1600" noProof="0">
                          <a:solidFill>
                            <a:schemeClr val="tx1"/>
                          </a:solidFill>
                        </a:rPr>
                        <a:t>1 (1,2)</a:t>
                      </a:r>
                    </a:p>
                  </a:txBody>
                  <a:tcPr marT="36000" marB="36000">
                    <a:lnT w="9525" cap="flat" cmpd="sng" algn="ctr">
                      <a:solidFill>
                        <a:schemeClr val="tx2"/>
                      </a:solidFill>
                      <a:prstDash val="solid"/>
                      <a:round/>
                      <a:headEnd type="none" w="med" len="med"/>
                      <a:tailEnd type="none" w="med" len="med"/>
                    </a:lnT>
                  </a:tcPr>
                </a:tc>
                <a:tc>
                  <a:txBody>
                    <a:bodyPr/>
                    <a:lstStyle/>
                    <a:p>
                      <a:pPr algn="ctr"/>
                      <a:r>
                        <a:rPr lang="fr-FR" sz="1600" noProof="0" dirty="0">
                          <a:solidFill>
                            <a:schemeClr val="tx1"/>
                          </a:solidFill>
                        </a:rPr>
                        <a:t>1 (2,3)</a:t>
                      </a:r>
                    </a:p>
                  </a:txBody>
                  <a:tcPr marT="36000" marB="36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92466724"/>
                  </a:ext>
                </a:extLst>
              </a:tr>
            </a:tbl>
          </a:graphicData>
        </a:graphic>
      </p:graphicFrame>
    </p:spTree>
    <p:extLst>
      <p:ext uri="{BB962C8B-B14F-4D97-AF65-F5344CB8AC3E}">
        <p14:creationId xmlns:p14="http://schemas.microsoft.com/office/powerpoint/2010/main" xmlns="" val="19939223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f8a854e-e60c-4468-8325-9b093964fe7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16526</Words>
  <Application>Microsoft Office PowerPoint</Application>
  <PresentationFormat>Bildschirmpräsentation (4:3)</PresentationFormat>
  <Paragraphs>4229</Paragraphs>
  <Slides>99</Slides>
  <Notes>0</Notes>
  <HiddenSlides>0</HiddenSlides>
  <MMClips>0</MMClips>
  <ScaleCrop>false</ScaleCrop>
  <HeadingPairs>
    <vt:vector size="4" baseType="variant">
      <vt:variant>
        <vt:lpstr>Design</vt:lpstr>
      </vt:variant>
      <vt:variant>
        <vt:i4>3</vt:i4>
      </vt:variant>
      <vt:variant>
        <vt:lpstr>Folientitel</vt:lpstr>
      </vt:variant>
      <vt:variant>
        <vt:i4>99</vt:i4>
      </vt:variant>
    </vt:vector>
  </HeadingPairs>
  <TitlesOfParts>
    <vt:vector size="102" baseType="lpstr">
      <vt:lpstr>1_Default Design</vt:lpstr>
      <vt:lpstr>2_Default Design</vt:lpstr>
      <vt:lpstr>3_Default Design</vt:lpstr>
      <vt:lpstr>Diaporama cancers digestifs 2020 Abstracts sélectionnés de: </vt:lpstr>
      <vt:lpstr>Lettre de l’ESDO</vt:lpstr>
      <vt:lpstr>Diaporama ESDO oncologie médicale Contributeurs 2020</vt:lpstr>
      <vt:lpstr>Glossaire</vt:lpstr>
      <vt:lpstr>Sommaire</vt:lpstr>
      <vt:lpstr>Cancers de l’œsophage et de l’estomac</vt:lpstr>
      <vt:lpstr>O-11: Trastuzumab deruxtécan (T-DXd; DS-8201) chez les patients avec adénocarcinome HER2 positif avancé de l’estomac ou de la jonction œsogastrique (JOG) : étude randomisée de phase 2, multicentrique, en ouvert (DESTINY-Gastric01) – Yamaguchi K, et al</vt:lpstr>
      <vt:lpstr>O-11: Trastuzumab deruxtécan (T-DXd; DS-8201) chez les patients avec adénocarcinome HER2 positif avancé de l’estomac ou de la jonction œsogastrique (JOG) : étude randomisée de phase 2, multicentrique, en ouvert (DESTINY-Gastric01) – Yamaguchi K, et al</vt:lpstr>
      <vt:lpstr>O-11: Trastuzumab deruxtécan (T-DXd; DS-8201) chez les patients avec adénocarcinome HER2 positif avancé de l’estomac ou de la jonction œsogastrique (JOG) : étude randomisée de phase 2, multicentrique, en ouvert (DESTINY-Gastric01) – Yamaguchi K, et al </vt:lpstr>
      <vt:lpstr>O-11: Trastuzumab deruxtécan (T-DXd; DS-8201) chez les patients avec adénocarcinome HER2 positif avancé de l’estomac ou de la jonction œsogastrique (JOG) : étude randomisée de phase 2, multicentrique, en ouvert (DESTINY-Gastric01) – Yamaguchi K, et al </vt:lpstr>
      <vt:lpstr>O-11: Trastuzumab deruxtécan (T-DXd; DS-8201) chez les patients avec adénocarcinome HER2 positif avancé de l’estomac ou de la jonction œsogastrique (JOG) : étude randomisée de phase 2, multicentrique, en ouvert (DESTINY-Gastric01) – Yamaguchi K, et al </vt:lpstr>
      <vt:lpstr>O-12: KEYNOTE-061: réponse au traitement ultérieur après 2e ligne par pembrolizumab ou paclitaxel chez les patients avec adénocarcinome avancé de l’estomac ou de la jonction œsogastrique – Yoon HH, et al</vt:lpstr>
      <vt:lpstr>O-12: KEYNOTE-061: réponse au traitement ultérieur après 2e ligne par pembrolizumab ou paclitaxel chez les patients avec adénocarcinome avancé de l’estomac ou de la jonction œsogastrique – Yoon HH, et al</vt:lpstr>
      <vt:lpstr>O-12: KEYNOTE-061: réponse au traitement ultérieur après 2e ligne par pembrolizumab ou paclitaxel chez les patients avec adénocarcinome avancé de l’estomac ou de la jonction œsogastrique – Yoon HH, et al</vt:lpstr>
      <vt:lpstr>Cancers du pancréas, intestin grêle et tractus hépatobiliaire</vt:lpstr>
      <vt:lpstr>Cancer du pancréas</vt:lpstr>
      <vt:lpstr>LBA-1: Irinotécan liposomal + 5 fluorouracile/leucovorine + oxaliplatine en 1e ligne chez les patients avec adénocarcinome canalaire pancréatique: analyse principale d’une étude de phase 1/2 – Wainberg ZA, et al</vt:lpstr>
      <vt:lpstr>LBA-1: Irinotécan liposomal + 5 fluorouracile/leucovorine + oxaliplatine en 1e ligne chez les patients avec adénocarcinome canalaire pancréatique: analyse principale d’une étude de phase 1/2 – Wainberg ZA, et al</vt:lpstr>
      <vt:lpstr>LBA-1: Irinotécan liposomal + 5 fluorouracile/leucovorine + oxaliplatine en 1e ligne chez les patients avec adénocarcinome canalaire pancréatique: analyse principale d’une étude de phase 1/2 – Wainberg ZA, et al</vt:lpstr>
      <vt:lpstr>LBA-1: Irinotécan liposomal + 5 fluorouracile/leucovorine + oxaliplatine en 1e ligne chez les patients avec adénocarcinome canalaire pancréatique: analyse principale d’une étude de phase 1/2 – Wainberg ZA, et al</vt:lpstr>
      <vt:lpstr>O-1: PanCO: résultats actualisés d’une étude pilote monobras en ouvert évaluant les microparticules de phosphore 32 OncoSil dans l’adénocarcinome pancréatique non résécable localement avancé en association à gemcitabine + nab-paclitaxel ou FOLFIRINOX – Ross P, et al</vt:lpstr>
      <vt:lpstr>O-1: PanCO: résultats actualisés d’une étude pilote monobras en ouvert évaluant les microparticules de phosphore 32 OncoSil dans l’adénocarcinome pancréatique non résécable localement avancé en association à gemcitabine + nab-paclitaxel ou FOLFIRINOX – Ross P, et al</vt:lpstr>
      <vt:lpstr>O-1: PanCO: résultats actualisés d’une étude pilote monobras en ouvert évaluant les microparticules de phosphore 32 OncoSil dans l’adénocarcinome pancréatique non résécable localement avancé en association à gemcitabine + nab-paclitaxel ou FOLFIRINOX – Ross P, et al</vt:lpstr>
      <vt:lpstr>SO-4: Etude de phase Ib/II, ouverte, randomisée évaluant atézolizumab plus RO6874281 vs contrôle dans l’adénocarcinome canalaire pancréatique – MORPHEUS – Chung V, et al</vt:lpstr>
      <vt:lpstr>SO-4: Etude de phase Ib/II, ouverte, randomisée évaluant atézolizumab plus RO6874281 vs contrôle dans l’adénocarcinome canalaire pancréatique – MORPHEUS – Chung V, et al</vt:lpstr>
      <vt:lpstr>SO-4: Etude de phase Ib/II, ouverte, randomisée évaluant atézolizumab plus RO6874281 vs contrôle dans l’adénocarcinome canalaire pancréatique – MORPHEUS – Chung V, et al</vt:lpstr>
      <vt:lpstr>Carcinome Hépatocellulaire</vt:lpstr>
      <vt:lpstr>LBA-3: CheckMate 459: résultats à long terme d’efficacité de nivolumab versus sorafénib en traitement de première ligne chez les patients avec carcinome hépatocellulaire avancé – Sangro B, et al</vt:lpstr>
      <vt:lpstr>LBA-3: CheckMate 459: résultats à long terme d’efficacité de nivolumab versus sorafénib en traitement de première ligne chez les patients avec carcinome hépatocellulaire avancé – Sangro B, et al</vt:lpstr>
      <vt:lpstr>LBA-3: CheckMate 459: résultats à long terme d’efficacité de nivolumab versus sorafénib en traitement de première ligne chez les patients avec carcinome hépatocellulaire avancé – Sangro B, et al</vt:lpstr>
      <vt:lpstr>LBA-3: CheckMate 459: résultats à long terme d’efficacité de nivolumab versus sorafénib en traitement de première ligne chez les patients avec carcinome hépatocellulaire avancé – Sangro B, et al </vt:lpstr>
      <vt:lpstr>LBA-3: CheckMate 459: résultats à long terme d’efficacité de nivolumab versus sorafénib en traitement de première ligne chez les patients avec carcinome hépatocellulaire avancé – Sangro B, et al </vt:lpstr>
      <vt:lpstr>O-5: Efficacité et tolérance de nivolumab + ipilimumab chez les patients asiatiques avec carcinome hépatocellulaire avancé: sous-analyse de l’étude CheckMate 040 – Yao T, et al</vt:lpstr>
      <vt:lpstr>O-5: Efficacité et tolérance de nivolumab + ipilimumab chez les patients asiatiques avec carcinome hépatocellulaire avancé: sous-analyse de l’étude CheckMate 040 – Yao T, et al</vt:lpstr>
      <vt:lpstr>O-5: Efficacité et tolérance de nivolumab + ipilimumab chez les patients asiatiques avec carcinome hépatocellulaire avancé: sous-analyse de l’étude CheckMate 040 – Yao T, et al</vt:lpstr>
      <vt:lpstr>O-8: Atézolizumab + bévacizumab vs sorafénib dans le carcinome hépatocellulaire non résécable: résultats des patients âgés inclus dans l’étude IMbrave150 – Li D, et al</vt:lpstr>
      <vt:lpstr>O-8: Atézolizumab + bévacizumab vs sorafénib dans le carcinome hépatocellulaire non résécable: résultats des patients âgés inclus dans l’étude IMbrave150 – Li D, et al</vt:lpstr>
      <vt:lpstr>O-8: Atézolizumab + bévacizumab vs sorafénib dans le carcinome hépatocellulaire non résécable: résultats des patients âgés inclus dans l’étude IMbrave150 – Li D, et al</vt:lpstr>
      <vt:lpstr>SO-6: Influence de la fonction hépatique sur les résultats dans une étude de phase II évaluant sorafénib vs. chimiothérapie intra-artérielle dans le carcinome hépatocellulaire avancé– Kobayashi S, et al</vt:lpstr>
      <vt:lpstr>SO-6: Influence de la fonction hépatique sur les résultats dans une étude de phase II évaluant sorafénib vs. chimiothérapie intra-artérielle dans le carcinome hépatocellulaire avancé– Kobayashi S, et al</vt:lpstr>
      <vt:lpstr>SO-6: Influence de la fonction hépatique sur les résultats dans une étude de phase II évaluant sorafénib vs. chimiothérapie intra-artérielle dans le carcinome hépatocellulaire avancé– Kobayashi S, et al</vt:lpstr>
      <vt:lpstr>SO-6: Influence de la fonction hépatique sur les résultats dans une étude de phase II évaluant sorafénib vs. chimiothérapie intra-artérielle dans le carcinome hépatocellulaire avancé– Kobayashi S, et al</vt:lpstr>
      <vt:lpstr>SO-9: Résultats de l’étude de phase 3 CELESTIAL évaluant cabozantinib vs placebo dans le sous-groupe de patients avec carcinome hépatocellulaire avancé et score de Child-Pugh B – El-Khoueiry A, et al</vt:lpstr>
      <vt:lpstr>SO-9: Résultats de l’étude de phase 3 CELESTIAL évaluant cabozantinib vs placebo dans le sous-groupe de patients avec carcinome hépatocellulaire avancé et score de Child-Pugh B – El-Khoueiry A, et al</vt:lpstr>
      <vt:lpstr>SO-9: Résultats de l’étude de phase 3 CELESTIAL évaluant cabozantinib vs placebo dans le sous-groupe de patients avec carcinome hépatocellulaire avancé et score de Child-Pugh B – El-Khoueiry A, et al</vt:lpstr>
      <vt:lpstr>Vésicule biliaire</vt:lpstr>
      <vt:lpstr>LBA-2: Etude prospective multicentrique randomisée de supériorité de phase II évaluant l’efficacité de capécitabine-irinotécan (CAPIRI) versus irinotécan dans le cancer de la vésicule biliaire avancé progressant sous une 1e ligne de chimiothérapie – Ramaswamy A, et al</vt:lpstr>
      <vt:lpstr>LBA-2: Etude prospective multicentrique randomisée de supériorité de phase II évaluant l’efficacité de capécitabine-irinotécan (CAPIRI) versus irinotécan dans le cancer de la vésicule biliaire avancé progressant sous une 1e ligne de chimiothérapie – Ramaswamy A, et al</vt:lpstr>
      <vt:lpstr>LBA-2: Etude prospective multicentrique randomisée de supériorité de phase II évaluant l’efficacité de capécitabine-irinotécan (CAPIRI) versus irinotécan dans le cancer de la vésicule biliaire avancé progressant sous une 1e ligne de chimiothérapie – Ramaswamy A, et al</vt:lpstr>
      <vt:lpstr>LBA-2: Etude prospective multicentrique randomisée de supériorité de phase II évaluant l’efficacité de capécitabine-irinotécan (CAPIRI) versus irinotécan dans le cancer de la vésicule biliaire avancé progressant sous une 1e ligne de chimiothérapie – Ramaswamy A, et al</vt:lpstr>
      <vt:lpstr>LBA-2: Etude prospective multicentrique randomisée de supériorité de phase II évaluant l’efficacité de capécitabine-irinotécan (CAPIRI) versus irinotécan dans le cancer de la vésicule biliaire avancé progressant sous une 1e ligne de chimiothérapie – Ramaswamy A, et al</vt:lpstr>
      <vt:lpstr>Cancers du côlon, du rectum et de l’anus</vt:lpstr>
      <vt:lpstr>LBA-5: ANCHOR CRC: étude de phase 2 monobras évaluant encorafénib, binimétinib plus cétuximab dans le cancer colorectal métastatique muté BRAF V600E non prétraité – Grothey A, et al</vt:lpstr>
      <vt:lpstr>LBA-5: ANCHOR CRC: étude de phase 2 monobras évaluant encorafénib, binimétinib plus cétuximab dans le cancer colorectal métastatique muté BRAF V600E non prétraité – Grothey A, et al</vt:lpstr>
      <vt:lpstr>LBA-5: ANCHOR CRC: étude de phase 2 monobras évaluant encorafénib, binimétinib plus cétuximab dans le cancer colorectal métastatique muté BRAF V600E non prétraité – Grothey A, et al</vt:lpstr>
      <vt:lpstr>LBA-5: ANCHOR CRC: étude de phase 2 monobras évaluant encorafénib, binimétinib plus cétuximab dans le cancer colorectal métastatique muté BRAF V600E non prétraité – Grothey A, et al</vt:lpstr>
      <vt:lpstr>LBA-5: ANCHOR CRC: étude de phase 2 monobras évaluant encorafénib, binimétinib plus cétuximab dans le cancer colorectal métastatique muté BRAF V600E non prétraité – Grothey A, et al</vt:lpstr>
      <vt:lpstr>LBA-6: Tolérance, faisabilité, tolérabilité et résultats préliminaires d’efficacité du traitement systémique périopératoire pour les métastases péritonéales résécables de cancer colorectal : phase pilote d’une étude randomisée (CAIRO6) – Rovers K, et al</vt:lpstr>
      <vt:lpstr>LBA-6: Tolérance, faisabilité, tolérabilité et résultats préliminaires d’efficacité du traitement systémique périopératoire pour les métastases péritonéales résécables de cancer colorectal : phase pilote d’une étude randomisée (CAIRO6) – Rovers K, et al</vt:lpstr>
      <vt:lpstr>LBA-6: Tolérance, faisabilité, tolérabilité et résultats préliminaires d’efficacité du traitement systémique périopératoire pour les métastases péritonéales résécables de cancer colorectal : phase pilote d’une étude randomisée (CAIRO6) – Rovers K, et al</vt:lpstr>
      <vt:lpstr>SO-16: Evaluation du ratio tumeur-stroma en tant que paramètre additionnel à la classification TNM; l’étude UNITED – Mesker W, et al</vt:lpstr>
      <vt:lpstr>SO-16: Evaluation du ratio tumeur-stroma en tant que paramètre additionnel à la classification TNM; l’étude UNITED – Mesker W, et al</vt:lpstr>
      <vt:lpstr>SO-16: Evaluation du ratio tumeur-stroma en tant que paramètre additionnel à la classification TNM; l’étude UNITED – Mesker W, et al</vt:lpstr>
      <vt:lpstr>SO-17: Valeur pronostique de l’association entre grade du bourgeonnement tumoral et stade T pour la récidive de cancer du côlon de stade II à haut risque: une étude rétrospective – Kodama H, et al</vt:lpstr>
      <vt:lpstr>SO-17: Valeur pronostique de l’association entre grade du bourgeonnement tumoral et stade T pour la récidive de cancer du côlon de stade II à haut risque: une étude rétrospective – Kodama H, et al</vt:lpstr>
      <vt:lpstr>SO-17: Valeur pronostique de l’association entre grade du bourgeonnement tumoral et stade T pour la récidive de cancer du côlon de stade II à haut risque: une étude rétrospective – Kodama H, et al</vt:lpstr>
      <vt:lpstr>O-20: Etude de phase I/IB évaluant régorafénib et nivolumab dans le cancer colorectal avancé réfractaire avec statut pMMR – Kim R, et al</vt:lpstr>
      <vt:lpstr>O-20: Etude de phase I/IB évaluant régorafénib et nivolumab dans le cancer colorectal avancé réfractaire avec statut pMMR – Kim R, et al</vt:lpstr>
      <vt:lpstr>O-20: Etude de phase I/IB évaluant régorafénib et nivolumab dans le cancer colorectal avancé réfractaire avec statut pMMR – Kim R, et al</vt:lpstr>
      <vt:lpstr>SO-21: Prise en charge des effets indésirables associés à encorafénib plus cétuximab chez les patients avec cancer colorectal métastatique muté BRAF V600E (étude BEACON CRC) – Tabernero J, et al</vt:lpstr>
      <vt:lpstr>SO-21: Prise en charge des effets indésirables associés à encorafénib plus cétuximab chez les patients avec cancer colorectal métastatique muté BRAF V600E (étude BEACON CRC) – Tabernero J, et al</vt:lpstr>
      <vt:lpstr>SO-21: Prise en charge des effets indésirables associés à encorafénib plus cétuximab chez les patients avec cancer colorectal métastatique muté BRAF V600E (étude BEACON CRC) – Tabernero J, et al</vt:lpstr>
      <vt:lpstr>SO-21: Prise en charge des effets indésirables associés à encorafénib plus cétuximab chez les patients avec cancer colorectal métastatique muté BRAF V600E (étude BEACON CRC) – Tabernero J, et al</vt:lpstr>
      <vt:lpstr>SO-23: Impact pronostique de l’instabilité microsatellitaire / déficit de réparation des mésappariements de l’ADN chez les patients avec cancer du côlon stade III ou cancer colorectal stade IV: analyse de 42 984 patients de la base de données nationale des cancers (NCDB) – Salem M, et al</vt:lpstr>
      <vt:lpstr>SO-23: Impact pronostique de l’instabilité microsatellitaire / déficit de réparation des mésappariements de l’ADN chez les patients avec cancer du côlon stade III ou cancer colorectal stade IV: analyse de 42 984 patients de la base de données nationale des cancers (NCDB) – Salem M, et al</vt:lpstr>
      <vt:lpstr>SO-23: Impact pronostique de l’instabilité microsatellitaire / déficit de réparation des mésappariements de l’ADN chez les patients avec cancer du côlon stade III ou cancer colorectal stade IV: analyse de 42 984 patients de la base de données nationale des cancers (NCDB) – Salem M, et al</vt:lpstr>
      <vt:lpstr>SO-23: Impact pronostique de l’instabilité microsatellitaire / déficit de réparation des mésappariements de l’ADN chez les patients avec cancer du côlon stade III ou cancer colorectal stade IV: analyse de 42 984 patients de la base de données nationale des cancers (NCDB) – Salem M, et al</vt:lpstr>
      <vt:lpstr>SO-23: Impact pronostique de l’instabilité microsatellitaire / déficit de réparation des mésappariements de l’ADN chez les patients avec cancer du côlon stade III ou cancer colorectal stade IV: analyse de 42 984 patients de la base de données nationale des cancers (NCDB) – Salem M, et al</vt:lpstr>
      <vt:lpstr>SO-26: Efficacité clinique de l’inhibition combinée de BRAF, MEK, et PD-1 chez les patients avec cancer colorectal muté BRAF V600E  – Corcoran R, et al</vt:lpstr>
      <vt:lpstr>SO-26: Efficacité clinique de l’inhibition combinée de BRAF, MEK, et PD-1 chez les patients avec cancer colorectal muté BRAF V600E  – Corcoran R, et al</vt:lpstr>
      <vt:lpstr>SO-26: Efficacité clinique de l’inhibition combinée de BRAF, MEK, et PD-1 chez les patients avec cancer colorectal muté BRAF V600E  – Corcoran R, et al</vt:lpstr>
      <vt:lpstr>SO-30: Chimiothérapie systémique adjuvante versus surveillance active après résection d’emblée de métastases péritonéales isolées synchrones de cancer colorectal : analyse appariée sur score de propension d’un registre national – Rovers K, et al</vt:lpstr>
      <vt:lpstr>SO-30: Chimiothérapie systémique adjuvante versus surveillance active après résection d’emblée de métastases péritonéales isolées synchrones de cancer colorectal : analyse appariée sur score de propension d’un registre national – Rovers K, et al</vt:lpstr>
      <vt:lpstr>SO-31: La centralisation des soins permet d’optimiser la sélection et les résultats des patients avec métastases péritonéales de cancer colorectal – l’expérience du programme régional Catalan – Ramos M, et al</vt:lpstr>
      <vt:lpstr>SO-31: La centralisation des soins permet d’optimiser la sélection et les résultats des patients avec métastases péritonéales de cancer colorectal – l’expérience du programme régional Catalan – Ramos M, et al</vt:lpstr>
      <vt:lpstr>SO-31: La centralisation des soins permet d’optimiser la sélection et les résultats des patients avec métastases péritonéales de cancer colorectal – l’expérience du programme régional Catalan – Ramos M, et al</vt:lpstr>
      <vt:lpstr>SO-31: La centralisation des soins permet d’optimiser la sélection et les résultats des patients avec métastases péritonéales de cancer colorectal – l’expérience du programme régional Catalan – Ramos M, et al </vt:lpstr>
      <vt:lpstr>SO-31: La centralisation des soins permet d’optimiser la sélection et les résultats des patients avec métastases péritonéales de cancer colorectal – l’expérience du programme régional Catalan – Ramos M, et al </vt:lpstr>
      <vt:lpstr>SO-37: Résultats à court terme de VOLTAGE-A: nivolumab monothérapie suivi de chirurgie radicale après radiochimiothérapie chez les patients avec cancer du rectum localement avancé avec microsatellites stables ou instabilité microsatellitaire (EPOC 1504) – Yuki S, et al</vt:lpstr>
      <vt:lpstr>SO-37: Résultats à court terme de VOLTAGE-A: nivolumab monothérapie suivi de chirurgie radicale après radiochimiothérapie chez les patients avec cancer du rectum localement avancé avec microsatellites stables ou instabilité microsatellitaire (EPOC 1504) – Yuki S, et al</vt:lpstr>
      <vt:lpstr>SO-37: Résultats à court terme de VOLTAGE-A: nivolumab monothérapie suivi de chirurgie radicale après radiochimiothérapie chez les patients avec cancer du rectum localement avancé avec microsatellites stables ou instabilité microsatellitaire (EPOC 1504) – Yuki S, et al</vt:lpstr>
      <vt:lpstr>CANCERS GASTRO-INTESTINAux</vt:lpstr>
      <vt:lpstr>O-3: Efficacité et tolérance de l’entrectinib dans les cancers gastro-intestinaux avec fusion du gène NTRK : analyse intégrée actualisée de trois études cliniques (STARTRK-2, STARTRK-1 et ALKA-372-001) – Patel M, et al</vt:lpstr>
      <vt:lpstr>O-3: Efficacité et tolérance de l’entrectinib dans les cancers gastro-intestinaux avec fusion du gène NTRK : analyse intégrée actualisée de trois études cliniques (STARTRK-2, STARTRK-1 et ALKA-372-001) – Patel M, et al</vt:lpstr>
      <vt:lpstr>O-3: Efficacité et tolérance de l’entrectinib dans les cancers gastro-intestinaux avec fusion du gène NTRK : analyse intégrée actualisée de trois études cliniques (STARTRK-2, STARTRK-1 et ALKA-372-001) – Patel M, et al</vt:lpstr>
      <vt:lpstr>TUMEURS STROMALES GASTRO-INTESTINALES (GIST)</vt:lpstr>
      <vt:lpstr>O-13: Efficacité et tolérance du riprétinib en traitement de 4e ligne et au delà des patients avec tumeur stromale gastro-intestinale après crossover à partir du bras placebo: analyses de INVICTUS – Serrano C, et al</vt:lpstr>
      <vt:lpstr>O-13: Efficacité et tolérance du riprétinib en traitement de 4e ligne et au delà des patients avec tumeur stromale gastro-intestinale après crossover à partir du bras placebo: analyses de INVICTUS – Serrano C, et al</vt:lpstr>
      <vt:lpstr>O-13: Efficacité et tolérance du riprétinib en traitement de 4e ligne et au delà des patients avec tumeur stromale gastro-intestinale après crossover à partir du bras placebo: analyses de INVICTUS – Serrano C,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Liz</cp:lastModifiedBy>
  <cp:revision>946</cp:revision>
  <dcterms:created xsi:type="dcterms:W3CDTF">2011-02-23T10:20:57Z</dcterms:created>
  <dcterms:modified xsi:type="dcterms:W3CDTF">2020-07-28T07:50:18Z</dcterms:modified>
</cp:coreProperties>
</file>